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5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DB8D0-CB9B-4228-96F3-AC5E6B270968}" type="datetimeFigureOut">
              <a:rPr lang="en-US"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C1B4F-8499-4725-880F-F6EFDE14CF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6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1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9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3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17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73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5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1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B4B4D3-8363-4434-8BD8-639AB40C65C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2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44" y="2900363"/>
            <a:ext cx="11733044" cy="3205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charset="0"/>
              </a:rPr>
              <a:t>Learning MVC Concepts : </a:t>
            </a:r>
            <a:br>
              <a:rPr lang="en-US" dirty="0">
                <a:latin typeface="Cambria" charset="0"/>
              </a:rPr>
            </a:br>
            <a:r>
              <a:rPr lang="en-US" dirty="0">
                <a:latin typeface="Cambria" charset="0"/>
              </a:rPr>
              <a:t>The Controller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6729" y="2135031"/>
            <a:ext cx="9144000" cy="754025"/>
          </a:xfrm>
        </p:spPr>
        <p:txBody>
          <a:bodyPr/>
          <a:lstStyle/>
          <a:p>
            <a:r>
              <a:rPr lang="en-US" dirty="0" smtClean="0"/>
              <a:t>CAPS</a:t>
            </a:r>
            <a:endParaRPr lang="en-US" dirty="0"/>
          </a:p>
        </p:txBody>
      </p:sp>
      <p:pic>
        <p:nvPicPr>
          <p:cNvPr id="1026" name="Picture 2" descr="CAP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07" y="284830"/>
            <a:ext cx="15621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rbel"/>
                <a:cs typeface="Helvetica" charset="0"/>
              </a:rPr>
              <a:t>MVC is a </a:t>
            </a:r>
            <a:r>
              <a:rPr lang="en-US">
                <a:solidFill>
                  <a:srgbClr val="FFFFFF"/>
                </a:solidFill>
                <a:latin typeface="Corbel"/>
                <a:cs typeface="Helvetica" charset="0"/>
              </a:rPr>
              <a:t>design pattern for developing web applications</a:t>
            </a:r>
          </a:p>
          <a:p>
            <a:pPr marL="0" indent="0">
              <a:buNone/>
            </a:pPr>
            <a:endParaRPr lang="en-US">
              <a:latin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>
                <a:latin typeface="Corbel"/>
                <a:cs typeface="Helvetica" charset="0"/>
              </a:rPr>
              <a:t>MVC aims to enforce clearly defined responsibilities</a:t>
            </a:r>
          </a:p>
          <a:p>
            <a:pPr marL="0" indent="0">
              <a:buNone/>
            </a:pPr>
            <a:endParaRPr lang="en-US">
              <a:latin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>
                <a:latin typeface="Corbel"/>
                <a:cs typeface="Helvetica" charset="0"/>
              </a:rPr>
              <a:t>MVC isolates the application logic from the user interface layer and supports separation of concerns</a:t>
            </a:r>
          </a:p>
          <a:p>
            <a:pPr marL="0" indent="0">
              <a:buNone/>
            </a:pPr>
            <a:endParaRPr lang="en-US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6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View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>
                <a:solidFill>
                  <a:srgbClr val="FFFFFF"/>
                </a:solidFill>
                <a:latin typeface="Corbel"/>
                <a:cs typeface="Helvetica" charset="0"/>
              </a:rPr>
              <a:t>Model </a:t>
            </a:r>
          </a:p>
          <a:p>
            <a:pPr lvl="1" algn="just"/>
            <a:r>
              <a:rPr lang="en-US">
                <a:solidFill>
                  <a:srgbClr val="FFFFFF"/>
                </a:solidFill>
                <a:latin typeface="Corbel"/>
                <a:cs typeface="Helvetica" charset="0"/>
              </a:rPr>
              <a:t> The lowest level of the pattern which is responsible for maintaining data</a:t>
            </a:r>
          </a:p>
          <a:p>
            <a:pPr lvl="1" algn="just"/>
            <a:r>
              <a:rPr lang="en-US">
                <a:solidFill>
                  <a:srgbClr val="FFFFFF"/>
                </a:solidFill>
                <a:latin typeface="Corbel" charset="0"/>
                <a:cs typeface="Helvetica" charset="0"/>
              </a:rPr>
              <a:t>These classes represent the data of the application and use validation logic to enforce business rules for that data</a:t>
            </a:r>
            <a:endParaRPr lang="en-US">
              <a:solidFill>
                <a:srgbClr val="44525E"/>
              </a:solidFill>
              <a:latin typeface="Corbel" charset="0"/>
              <a:cs typeface="Helvetica" charset="0"/>
            </a:endParaRPr>
          </a:p>
          <a:p>
            <a:pPr algn="just"/>
            <a:r>
              <a:rPr lang="en-US">
                <a:solidFill>
                  <a:srgbClr val="FFFFFF"/>
                </a:solidFill>
                <a:latin typeface="Corbel"/>
                <a:cs typeface="Helvetica" charset="0"/>
              </a:rPr>
              <a:t>View</a:t>
            </a:r>
          </a:p>
          <a:p>
            <a:pPr lvl="1" algn="just"/>
            <a:r>
              <a:rPr lang="en-US">
                <a:solidFill>
                  <a:srgbClr val="FFFFFF"/>
                </a:solidFill>
                <a:latin typeface="Corbel"/>
                <a:cs typeface="Helvetica" charset="0"/>
              </a:rPr>
              <a:t>Responsible for displaying all or a portion of the data to the user</a:t>
            </a:r>
          </a:p>
          <a:p>
            <a:pPr lvl="1" algn="just"/>
            <a:r>
              <a:rPr lang="en-US">
                <a:solidFill>
                  <a:srgbClr val="FFFFFF"/>
                </a:solidFill>
                <a:latin typeface="Corbel" charset="0"/>
                <a:cs typeface="Helvetica" charset="0"/>
              </a:rPr>
              <a:t>Made up of template files that your application uses to dynamically  generate responses (commonly in HTML)</a:t>
            </a:r>
          </a:p>
          <a:p>
            <a:pPr algn="just"/>
            <a:r>
              <a:rPr lang="en-US">
                <a:solidFill>
                  <a:srgbClr val="FFFFFF"/>
                </a:solidFill>
                <a:latin typeface="Corbel"/>
                <a:cs typeface="Helvetica" charset="0"/>
              </a:rPr>
              <a:t>Controller</a:t>
            </a:r>
          </a:p>
          <a:p>
            <a:pPr lvl="1" algn="just"/>
            <a:r>
              <a:rPr lang="en-US">
                <a:solidFill>
                  <a:srgbClr val="FFFFFF"/>
                </a:solidFill>
                <a:latin typeface="Corbel" charset="0"/>
                <a:cs typeface="Helvetica" charset="0"/>
              </a:rPr>
              <a:t>These classes handle incoming browser requests,  retrieve model data, and then specify view templates that return a response to the browser.</a:t>
            </a:r>
          </a:p>
          <a:p>
            <a:pPr lvl="1" algn="just"/>
            <a:r>
              <a:rPr lang="en-US">
                <a:solidFill>
                  <a:srgbClr val="FFFFFF"/>
                </a:solidFill>
                <a:latin typeface="Corbel"/>
                <a:cs typeface="Helvetica" charset="0"/>
              </a:rPr>
              <a:t>Controls the interactions between the Model and View</a:t>
            </a:r>
          </a:p>
        </p:txBody>
      </p:sp>
    </p:spTree>
    <p:extLst>
      <p:ext uri="{BB962C8B-B14F-4D97-AF65-F5344CB8AC3E}">
        <p14:creationId xmlns:p14="http://schemas.microsoft.com/office/powerpoint/2010/main" val="243959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667377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Receives requests through request routing setup in global configuration</a:t>
            </a:r>
          </a:p>
          <a:p>
            <a:r>
              <a:rPr lang="en-US"/>
              <a:t>Responsible for sending the appropriate response</a:t>
            </a:r>
          </a:p>
          <a:p>
            <a:r>
              <a:rPr lang="en-US"/>
              <a:t>Communicates with the model layer depending on the request</a:t>
            </a:r>
          </a:p>
          <a:p>
            <a:r>
              <a:rPr lang="en-US"/>
              <a:t>Passes the raw response to the View  for formatting and presentation</a:t>
            </a:r>
          </a:p>
          <a:p>
            <a:r>
              <a:rPr lang="en-US">
                <a:solidFill>
                  <a:srgbClr val="FFFFFF"/>
                </a:solidFill>
                <a:latin typeface="Corbel" charset="0"/>
              </a:rPr>
              <a:t>The base class for all controllers is the ControllerBase class, which provides general MVC handling</a:t>
            </a:r>
          </a:p>
        </p:txBody>
      </p:sp>
      <p:pic>
        <p:nvPicPr>
          <p:cNvPr id="4" name="Picture 3" descr="... upload.wikimedia.org/wikipedia/commons/thumb/a/a0/MVC-Process.svg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94" y="2390107"/>
            <a:ext cx="2743200" cy="295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5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2599421"/>
          </a:xfrm>
        </p:spPr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FFFFFF"/>
                </a:solidFill>
                <a:latin typeface="Corbel" charset="0"/>
              </a:rPr>
              <a:t>When a user enters a URL into the browser, the MVC application uses routing rules that are defined in the Global.asax file to parse the URL and to determine the path of the controller. </a:t>
            </a:r>
          </a:p>
          <a:p>
            <a:r>
              <a:rPr lang="en-US">
                <a:solidFill>
                  <a:srgbClr val="FFFFFF"/>
                </a:solidFill>
                <a:latin typeface="Corbel" charset="0"/>
              </a:rPr>
              <a:t>The name of the method and the parameters can be included in the query string.</a:t>
            </a:r>
          </a:p>
          <a:p>
            <a:endParaRPr lang="en-US">
              <a:solidFill>
                <a:srgbClr val="FFFFFF"/>
              </a:solidFill>
              <a:latin typeface="Corbel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The Default Route is: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1100" y="3937000"/>
            <a:ext cx="10007178" cy="12926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txBody>
          <a:bodyPr rtlCol="0">
            <a:spAutoFit/>
          </a:bodyPr>
          <a:lstStyle/>
          <a:p>
            <a:r>
              <a:rPr lang="en-US" sz="1400">
                <a:solidFill>
                  <a:srgbClr val="0C0C0C"/>
                </a:solidFill>
                <a:latin typeface="Courier New"/>
                <a:cs typeface="Courier New"/>
              </a:rPr>
              <a:t>routes.MapRoute(​</a:t>
            </a:r>
          </a:p>
          <a:p>
            <a:r>
              <a:rPr lang="en-US" sz="1600">
                <a:solidFill>
                  <a:srgbClr val="0C0C0C"/>
                </a:solidFill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C0C0C"/>
                </a:solidFill>
                <a:latin typeface="Courier New"/>
                <a:cs typeface="Courier New"/>
              </a:rPr>
              <a:t>name: "Default",​</a:t>
            </a:r>
          </a:p>
          <a:p>
            <a:r>
              <a:rPr lang="en-US" sz="1600">
                <a:solidFill>
                  <a:srgbClr val="0C0C0C"/>
                </a:solidFill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C0C0C"/>
                </a:solidFill>
                <a:latin typeface="Courier New"/>
                <a:cs typeface="Courier New"/>
              </a:rPr>
              <a:t>url: "{controller}/{action}/{id}",​</a:t>
            </a:r>
          </a:p>
          <a:p>
            <a:r>
              <a:rPr lang="en-US" sz="1600">
                <a:solidFill>
                  <a:srgbClr val="0C0C0C"/>
                </a:solidFill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C0C0C"/>
                </a:solidFill>
                <a:latin typeface="Courier New"/>
                <a:cs typeface="Courier New"/>
              </a:rPr>
              <a:t>defaults: new { controller = "Home", action = "Index", id = UrlParameter.Optional }​</a:t>
            </a:r>
          </a:p>
          <a:p>
            <a:r>
              <a:rPr lang="en-US" sz="1600">
                <a:solidFill>
                  <a:srgbClr val="0C0C0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C0C0C"/>
                </a:solidFill>
                <a:latin typeface="Courier New"/>
                <a:cs typeface="Courier New"/>
              </a:rPr>
              <a:t>);​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3800" y="5513388"/>
            <a:ext cx="10094913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The default values are used when a controller and action is not supplied in the URL. </a:t>
            </a:r>
          </a:p>
        </p:txBody>
      </p:sp>
    </p:spTree>
    <p:extLst>
      <p:ext uri="{BB962C8B-B14F-4D97-AF65-F5344CB8AC3E}">
        <p14:creationId xmlns:p14="http://schemas.microsoft.com/office/powerpoint/2010/main" val="306805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Corbel" charset="0"/>
              </a:rPr>
              <a:t>Setting 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These define the action that the request is trying to make. They can be defined on a method by using attributes.</a:t>
            </a:r>
          </a:p>
          <a:p>
            <a:r>
              <a:rPr lang="en-US">
                <a:solidFill>
                  <a:srgbClr val="FFFFFF"/>
                </a:solidFill>
                <a:latin typeface="Corbel" charset="0"/>
                <a:cs typeface="Times" charset="0"/>
              </a:rPr>
              <a:t>The </a:t>
            </a:r>
            <a:r>
              <a:rPr lang="en-US" b="1">
                <a:solidFill>
                  <a:srgbClr val="FFFFFF"/>
                </a:solidFill>
                <a:latin typeface="Corbel" charset="0"/>
                <a:cs typeface="Times" charset="0"/>
              </a:rPr>
              <a:t>GET</a:t>
            </a:r>
            <a:r>
              <a:rPr lang="en-US">
                <a:solidFill>
                  <a:srgbClr val="FFFFFF"/>
                </a:solidFill>
                <a:latin typeface="Corbel" charset="0"/>
                <a:cs typeface="Times" charset="0"/>
              </a:rPr>
              <a:t> method means retrieve whatever information  is identified by the request</a:t>
            </a:r>
          </a:p>
          <a:p>
            <a:r>
              <a:rPr lang="en-US">
                <a:solidFill>
                  <a:srgbClr val="FFFFFF"/>
                </a:solidFill>
                <a:latin typeface="Corbel" charset="0"/>
                <a:cs typeface="Times" charset="0"/>
              </a:rPr>
              <a:t>The </a:t>
            </a:r>
            <a:r>
              <a:rPr lang="en-US" b="1">
                <a:solidFill>
                  <a:srgbClr val="FFFFFF"/>
                </a:solidFill>
                <a:latin typeface="Corbel" charset="0"/>
                <a:cs typeface="Times" charset="0"/>
              </a:rPr>
              <a:t>POST</a:t>
            </a:r>
            <a:r>
              <a:rPr lang="en-US">
                <a:solidFill>
                  <a:srgbClr val="FFFFFF"/>
                </a:solidFill>
                <a:latin typeface="Corbel" charset="0"/>
                <a:cs typeface="Times" charset="0"/>
              </a:rPr>
              <a:t> method is used to request that the server accept the entity enclosed in the request </a:t>
            </a:r>
          </a:p>
          <a:p>
            <a:r>
              <a:rPr lang="en-US">
                <a:solidFill>
                  <a:srgbClr val="FFFFFF"/>
                </a:solidFill>
                <a:latin typeface="Corbel" charset="0"/>
                <a:cs typeface="Times" charset="0"/>
              </a:rPr>
              <a:t>The </a:t>
            </a:r>
            <a:r>
              <a:rPr lang="en-US" b="1">
                <a:solidFill>
                  <a:srgbClr val="FFFFFF"/>
                </a:solidFill>
                <a:latin typeface="Corbel" charset="0"/>
                <a:cs typeface="Times" charset="0"/>
              </a:rPr>
              <a:t>PUT</a:t>
            </a:r>
            <a:r>
              <a:rPr lang="en-US">
                <a:solidFill>
                  <a:srgbClr val="FFFFFF"/>
                </a:solidFill>
                <a:latin typeface="Corbel" charset="0"/>
                <a:cs typeface="Times" charset="0"/>
              </a:rPr>
              <a:t> method requests that the enclosed entity be stored under the supplied request</a:t>
            </a:r>
          </a:p>
          <a:p>
            <a:r>
              <a:rPr lang="en-US">
                <a:solidFill>
                  <a:srgbClr val="FFFFFF"/>
                </a:solidFill>
                <a:latin typeface="Corbel" charset="0"/>
                <a:cs typeface="Times" charset="0"/>
              </a:rPr>
              <a:t>The </a:t>
            </a:r>
            <a:r>
              <a:rPr lang="en-US" b="1">
                <a:solidFill>
                  <a:srgbClr val="FFFFFF"/>
                </a:solidFill>
                <a:latin typeface="Corbel" charset="0"/>
                <a:cs typeface="Times" charset="0"/>
              </a:rPr>
              <a:t>DELETE</a:t>
            </a:r>
            <a:r>
              <a:rPr lang="en-US">
                <a:solidFill>
                  <a:srgbClr val="FFFFFF"/>
                </a:solidFill>
                <a:latin typeface="Corbel" charset="0"/>
                <a:cs typeface="Times" charset="0"/>
              </a:rPr>
              <a:t> method requests that the origin server delete the resource identified by the request</a:t>
            </a:r>
          </a:p>
        </p:txBody>
      </p:sp>
    </p:spTree>
    <p:extLst>
      <p:ext uri="{BB962C8B-B14F-4D97-AF65-F5344CB8AC3E}">
        <p14:creationId xmlns:p14="http://schemas.microsoft.com/office/powerpoint/2010/main" val="78072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Corbel" charset="0"/>
              </a:rPr>
              <a:t>Defining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292" y="1657016"/>
            <a:ext cx="10233025" cy="1744845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FFFFFF"/>
                </a:solidFill>
                <a:latin typeface="Corbel" charset="0"/>
              </a:rPr>
              <a:t>Attributes are a way of associating declarative and static information</a:t>
            </a:r>
          </a:p>
          <a:p>
            <a:r>
              <a:rPr lang="en-US">
                <a:solidFill>
                  <a:srgbClr val="FFFFFF"/>
                </a:solidFill>
                <a:latin typeface="Corbel" charset="0"/>
              </a:rPr>
              <a:t>Attributes can be attached to classes, properties, enums, and methods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4738" y="3508375"/>
            <a:ext cx="10233025" cy="1598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[HttpPost]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public JsonResult Create(object model)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{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50">
                <a:solidFill>
                  <a:srgbClr val="000000"/>
                </a:solidFill>
                <a:latin typeface="Corbel"/>
                <a:cs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return Json(model, JsonRequestBehavior.AllowGet);</a:t>
            </a:r>
            <a:r>
              <a:rPr lang="en-US" sz="180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55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rbel"/>
                <a:cs typeface="Times New Roman" charset="0"/>
              </a:rPr>
              <a:t>Request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159" y="1847526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/>
                <a:cs typeface="Times New Roman" charset="0"/>
              </a:rPr>
              <a:t>An ActionResult encapsulates the result of an action method and is used to perform a framework-level operation on behalf of the action method.</a:t>
            </a:r>
          </a:p>
          <a:p>
            <a:endParaRPr lang="en-US">
              <a:solidFill>
                <a:srgbClr val="FFFFFF"/>
              </a:solidFill>
              <a:latin typeface="Corbel"/>
              <a:cs typeface="Times New Roman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/>
                <a:cs typeface="Times New Roman" charset="0"/>
              </a:rPr>
              <a:t>A few popular, derived Action Results include: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orbel"/>
                <a:cs typeface="Times New Roman" charset="0"/>
              </a:rPr>
              <a:t>JsonResult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orbel"/>
                <a:cs typeface="Times New Roman" charset="0"/>
              </a:rPr>
              <a:t>ViewResult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orbel"/>
                <a:cs typeface="Times New Roman" charset="0"/>
              </a:rPr>
              <a:t>FileResult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orbel"/>
                <a:cs typeface="Times New Roman" charset="0"/>
              </a:rPr>
              <a:t>ContentResult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221144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Create an MVC 5 application that allows the user to manage an address book. Ignore all aspects aside from the controller. Create methods in the controller to access pages for adding a new entry, displaying the entire address book, and searching for specific entries.</a:t>
            </a:r>
          </a:p>
        </p:txBody>
      </p:sp>
    </p:spTree>
    <p:extLst>
      <p:ext uri="{BB962C8B-B14F-4D97-AF65-F5344CB8AC3E}">
        <p14:creationId xmlns:p14="http://schemas.microsoft.com/office/powerpoint/2010/main" val="15950224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12979</TotalTime>
  <Words>368</Words>
  <Application>Microsoft Office PowerPoint</Application>
  <PresentationFormat>Widescreen</PresentationFormat>
  <Paragraphs>65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Depth</vt:lpstr>
      <vt:lpstr>Learning MVC Concepts :  The Controller  </vt:lpstr>
      <vt:lpstr>MVC Fundamentals</vt:lpstr>
      <vt:lpstr>Model View Controller</vt:lpstr>
      <vt:lpstr>The Controller</vt:lpstr>
      <vt:lpstr>Request Routing</vt:lpstr>
      <vt:lpstr>Setting HTTP Methods</vt:lpstr>
      <vt:lpstr>Defining Attributes</vt:lpstr>
      <vt:lpstr>Request Types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Youngblood</dc:creator>
  <cp:lastModifiedBy>Tiffany Youngblood</cp:lastModifiedBy>
  <cp:revision>28</cp:revision>
  <dcterms:created xsi:type="dcterms:W3CDTF">2014-11-25T19:24:21Z</dcterms:created>
  <dcterms:modified xsi:type="dcterms:W3CDTF">2015-02-06T18:39:11Z</dcterms:modified>
</cp:coreProperties>
</file>