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5" r:id="rId3"/>
    <p:sldId id="270" r:id="rId4"/>
    <p:sldId id="266" r:id="rId5"/>
    <p:sldId id="269" r:id="rId6"/>
    <p:sldId id="268" r:id="rId7"/>
    <p:sldId id="26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B8D0-CB9B-4228-96F3-AC5E6B270968}" type="datetimeFigureOut">
              <a:rPr lang="en-US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1B4F-8499-4725-880F-F6EFDE14CF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B4B4D3-8363-4434-8BD8-639AB40C65C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44" y="2900363"/>
            <a:ext cx="11733044" cy="3205162"/>
          </a:xfrm>
        </p:spPr>
        <p:txBody>
          <a:bodyPr>
            <a:noAutofit/>
          </a:bodyPr>
          <a:lstStyle/>
          <a:p>
            <a:r>
              <a:rPr lang="en-US" sz="7200" dirty="0">
                <a:latin typeface="Cambria" charset="0"/>
              </a:rPr>
              <a:t>Learning MVC </a:t>
            </a:r>
            <a:r>
              <a:rPr lang="en-US" sz="7200" dirty="0" smtClean="0">
                <a:latin typeface="Cambria" charset="0"/>
              </a:rPr>
              <a:t>Concepts</a:t>
            </a:r>
            <a:br>
              <a:rPr lang="en-US" sz="7200" dirty="0" smtClean="0">
                <a:latin typeface="Cambria" charset="0"/>
              </a:rPr>
            </a:br>
            <a:r>
              <a:rPr lang="en-US" sz="6600" dirty="0" smtClean="0">
                <a:solidFill>
                  <a:srgbClr val="E3E3E3"/>
                </a:solidFill>
                <a:effectLst/>
                <a:latin typeface="Cambria"/>
              </a:rPr>
              <a:t>Model </a:t>
            </a:r>
            <a:r>
              <a:rPr lang="en-US" sz="6600" dirty="0">
                <a:solidFill>
                  <a:srgbClr val="E3E3E3"/>
                </a:solidFill>
                <a:effectLst/>
                <a:latin typeface="Cambria"/>
              </a:rPr>
              <a:t>&amp; View</a:t>
            </a:r>
            <a:r>
              <a:rPr lang="en-US" sz="7200" dirty="0">
                <a:effectLst/>
                <a:latin typeface="Cambria" charset="0"/>
              </a:rPr>
              <a:t/>
            </a:r>
            <a:br>
              <a:rPr lang="en-US" sz="7200" dirty="0">
                <a:effectLst/>
                <a:latin typeface="Cambria" charset="0"/>
              </a:rPr>
            </a:br>
            <a:r>
              <a:rPr lang="en-US" sz="7200" dirty="0">
                <a:solidFill>
                  <a:srgbClr val="E3E3E3"/>
                </a:solidFill>
                <a:latin typeface="Cambria"/>
              </a:rPr>
              <a:t> </a:t>
            </a:r>
            <a:r>
              <a:rPr lang="en-US" sz="7200" dirty="0">
                <a:latin typeface="Cambria" charset="0"/>
              </a:rPr>
              <a:t/>
            </a:r>
            <a:br>
              <a:rPr lang="en-US" sz="7200" dirty="0">
                <a:latin typeface="Cambria" charset="0"/>
              </a:rPr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6729" y="2135031"/>
            <a:ext cx="9144000" cy="754025"/>
          </a:xfrm>
        </p:spPr>
        <p:txBody>
          <a:bodyPr/>
          <a:lstStyle/>
          <a:p>
            <a:r>
              <a:rPr lang="en-US" dirty="0" smtClean="0"/>
              <a:t>CAPS</a:t>
            </a:r>
            <a:endParaRPr lang="en-US" dirty="0"/>
          </a:p>
        </p:txBody>
      </p:sp>
      <p:pic>
        <p:nvPicPr>
          <p:cNvPr id="1026" name="Picture 2" descr="CAP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7" y="284830"/>
            <a:ext cx="15621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37567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  <a:latin typeface="Corbel" charset="0"/>
              </a:rPr>
              <a:t>Manages the behavior and data of the application domain</a:t>
            </a:r>
          </a:p>
          <a:p>
            <a:pPr algn="just"/>
            <a:r>
              <a:rPr lang="en-US" dirty="0">
                <a:solidFill>
                  <a:srgbClr val="FFFFFF"/>
                </a:solidFill>
                <a:latin typeface="Corbel" charset="0"/>
              </a:rPr>
              <a:t>Responds to instructions to change state (usually from the controller)</a:t>
            </a:r>
          </a:p>
          <a:p>
            <a:pPr algn="just"/>
            <a:r>
              <a:rPr lang="en-US" dirty="0">
                <a:solidFill>
                  <a:srgbClr val="FFFFFF"/>
                </a:solidFill>
                <a:latin typeface="Corbel" charset="0"/>
              </a:rPr>
              <a:t>The lowest level of the pattern which is responsible for maintaining data </a:t>
            </a:r>
          </a:p>
          <a:p>
            <a:pPr algn="just"/>
            <a:r>
              <a:rPr lang="en-US" dirty="0">
                <a:solidFill>
                  <a:srgbClr val="FFFFFF"/>
                </a:solidFill>
                <a:latin typeface="Corbel" charset="0"/>
              </a:rPr>
              <a:t>These classes represent the data of the application and use validation logic to enforce business rules for that data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6991" y="4374364"/>
            <a:ext cx="991235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namespace Vehicles.Models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public class Vehicle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    public int VehicleId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    public string VIN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    public int Year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    public string Make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    public string Model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221144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Use the application created during our last session for the address book and now add a model for a contact.  You should also have a model for the address itself.  </a:t>
            </a:r>
          </a:p>
        </p:txBody>
      </p:sp>
    </p:spTree>
    <p:extLst>
      <p:ext uri="{BB962C8B-B14F-4D97-AF65-F5344CB8AC3E}">
        <p14:creationId xmlns:p14="http://schemas.microsoft.com/office/powerpoint/2010/main" val="357663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orbel" charset="0"/>
              </a:rPr>
              <a:t>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1844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DEDED"/>
                </a:solidFill>
                <a:latin typeface="Calibri" charset="0"/>
              </a:rPr>
              <a:t>The purpose of a view is </a:t>
            </a:r>
            <a:r>
              <a:rPr lang="en-US" dirty="0" smtClean="0">
                <a:solidFill>
                  <a:srgbClr val="EDEDED"/>
                </a:solidFill>
                <a:latin typeface="Calibri" charset="0"/>
              </a:rPr>
              <a:t>to format and  </a:t>
            </a:r>
            <a:r>
              <a:rPr lang="en-US" dirty="0">
                <a:solidFill>
                  <a:srgbClr val="EDEDED"/>
                </a:solidFill>
                <a:latin typeface="Calibri" charset="0"/>
              </a:rPr>
              <a:t>display responses to the client  </a:t>
            </a:r>
            <a:endParaRPr lang="en-US" dirty="0">
              <a:solidFill>
                <a:srgbClr val="FFFFFF"/>
              </a:solidFill>
              <a:latin typeface="Corbel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rbel" charset="0"/>
              </a:rPr>
              <a:t>The view can display all or a portion of the model to the user </a:t>
            </a:r>
          </a:p>
          <a:p>
            <a:pPr algn="just"/>
            <a:r>
              <a:rPr lang="en-US" dirty="0">
                <a:solidFill>
                  <a:srgbClr val="FFFFFF"/>
                </a:solidFill>
                <a:latin typeface="Corbel" charset="0"/>
              </a:rPr>
              <a:t>Made up of template files that your application uses to dynamically  generate responses (commonly in HTML</a:t>
            </a:r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)</a:t>
            </a:r>
          </a:p>
          <a:p>
            <a:pPr algn="just"/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Can be </a:t>
            </a:r>
            <a:r>
              <a:rPr lang="en-US" dirty="0">
                <a:solidFill>
                  <a:srgbClr val="FFFFFF"/>
                </a:solidFill>
                <a:latin typeface="Corbel" charset="0"/>
              </a:rPr>
              <a:t>any output representation of information, such as a chart or a </a:t>
            </a:r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diagram</a:t>
            </a:r>
          </a:p>
          <a:p>
            <a:pPr algn="just"/>
            <a:r>
              <a:rPr lang="en-US" dirty="0" smtClean="0">
                <a:solidFill>
                  <a:srgbClr val="FFFFFF"/>
                </a:solidFill>
                <a:latin typeface="Corbel" charset="0"/>
              </a:rPr>
              <a:t>Multiple </a:t>
            </a:r>
            <a:r>
              <a:rPr lang="en-US" dirty="0">
                <a:solidFill>
                  <a:srgbClr val="FFFFFF"/>
                </a:solidFill>
                <a:latin typeface="Corbel" charset="0"/>
              </a:rPr>
              <a:t>views of the same information are possible, such as a bar chart for management and a tabular view for accountants</a:t>
            </a:r>
          </a:p>
        </p:txBody>
      </p:sp>
    </p:spTree>
    <p:extLst>
      <p:ext uri="{BB962C8B-B14F-4D97-AF65-F5344CB8AC3E}">
        <p14:creationId xmlns:p14="http://schemas.microsoft.com/office/powerpoint/2010/main" val="29718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063614"/>
            <a:ext cx="10233025" cy="5494349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@model Vehicles.Models.ViewModels.Search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&lt;h2&gt;Search&lt;/h2&gt;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@using (Html.BeginForm())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{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@Html.AntiForgeryToken() </a:t>
            </a:r>
            <a:r>
              <a:rPr lang="en-US">
                <a:latin typeface="Courier New" charset="0"/>
                <a:cs typeface="Courier New" charset="0"/>
              </a:rPr>
              <a:t/>
            </a:r>
            <a:br>
              <a:rPr lang="en-US">
                <a:latin typeface="Courier New" charset="0"/>
                <a:cs typeface="Courier New" charset="0"/>
              </a:rPr>
            </a:br>
            <a:endParaRPr lang="en-US"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&lt;div class="form-horizontal"&gt;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&lt;div class="form-group"&gt;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&lt;div class="col-md-10"&gt;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@Html.TextBoxFor(model =&gt; model.VIN, new {htmlAttributes = new {@class = "form-control"}})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@Html.ValidationMessageFor(model =&gt; model.VIN, "", new {@class = "text-danger"})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&lt;/div&gt;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&lt;/div&gt;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&lt;div class="form-group"&gt;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&lt;div class="col-md-10"&gt;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    &lt;input type="submit" value="Search" class="btn btn-default"/&gt;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    &lt;/div&gt;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    &lt;/div&gt;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    &lt;/div&gt;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7358" y="55949"/>
            <a:ext cx="10220194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>
                <a:latin typeface="Corbel" charset="0"/>
              </a:rPr>
              <a:t>View Sample</a:t>
            </a:r>
          </a:p>
        </p:txBody>
      </p:sp>
    </p:spTree>
    <p:extLst>
      <p:ext uri="{BB962C8B-B14F-4D97-AF65-F5344CB8AC3E}">
        <p14:creationId xmlns:p14="http://schemas.microsoft.com/office/powerpoint/2010/main" val="295249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View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charset="0"/>
              </a:rPr>
              <a:t> View engines </a:t>
            </a:r>
            <a:r>
              <a:rPr lang="en-US" dirty="0" smtClean="0">
                <a:latin typeface="Calibri" charset="0"/>
              </a:rPr>
              <a:t>make many display-specific </a:t>
            </a:r>
            <a:r>
              <a:rPr lang="en-US" dirty="0">
                <a:latin typeface="Calibri" charset="0"/>
              </a:rPr>
              <a:t>tasks </a:t>
            </a:r>
            <a:r>
              <a:rPr lang="en-US" dirty="0" smtClean="0">
                <a:latin typeface="Calibri" charset="0"/>
              </a:rPr>
              <a:t>easier</a:t>
            </a:r>
            <a:r>
              <a:rPr lang="en-US" dirty="0">
                <a:latin typeface="Calibri" charset="0"/>
              </a:rPr>
              <a:t>:</a:t>
            </a:r>
          </a:p>
          <a:p>
            <a:pPr lvl="1"/>
            <a:r>
              <a:rPr lang="en-US" dirty="0">
                <a:latin typeface="Calibri" charset="0"/>
              </a:rPr>
              <a:t>Simplified, concise syntax </a:t>
            </a:r>
          </a:p>
          <a:p>
            <a:pPr lvl="1"/>
            <a:r>
              <a:rPr lang="en-US" dirty="0">
                <a:latin typeface="Calibri" charset="0"/>
              </a:rPr>
              <a:t>Hierarchical </a:t>
            </a:r>
            <a:r>
              <a:rPr lang="en-US" dirty="0" err="1">
                <a:latin typeface="Calibri" charset="0"/>
              </a:rPr>
              <a:t>templating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which makes inheritance possible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Easy output escaping </a:t>
            </a:r>
          </a:p>
          <a:p>
            <a:pPr lvl="1"/>
            <a:r>
              <a:rPr lang="en-US" dirty="0">
                <a:latin typeface="Calibri" charset="0"/>
              </a:rPr>
              <a:t>Built with performance in mind </a:t>
            </a:r>
          </a:p>
          <a:p>
            <a:pPr lvl="1"/>
            <a:r>
              <a:rPr lang="en-US" dirty="0">
                <a:latin typeface="Calibri" charset="0"/>
              </a:rPr>
              <a:t>Specific functions and helpers for mundane tasks 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Some ASP.NET view engines include:</a:t>
            </a:r>
          </a:p>
          <a:p>
            <a:pPr lvl="1"/>
            <a:r>
              <a:rPr lang="en-US" dirty="0" smtClean="0">
                <a:latin typeface="Calibri" charset="0"/>
              </a:rPr>
              <a:t>Razor (used by default in Visual Studio templates)</a:t>
            </a:r>
          </a:p>
          <a:p>
            <a:pPr lvl="1"/>
            <a:r>
              <a:rPr lang="en-US" dirty="0" smtClean="0">
                <a:latin typeface="Calibri" charset="0"/>
              </a:rPr>
              <a:t>Spark</a:t>
            </a:r>
          </a:p>
          <a:p>
            <a:pPr lvl="1"/>
            <a:r>
              <a:rPr lang="en-US" dirty="0" err="1" smtClean="0">
                <a:latin typeface="Calibri" charset="0"/>
              </a:rPr>
              <a:t>Nhaml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3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charset="0"/>
              </a:rPr>
              <a:t>Model </a:t>
            </a:r>
            <a:r>
              <a:rPr lang="en-US" dirty="0" smtClean="0">
                <a:latin typeface="Calibri" panose="020F0502020204030204" pitchFamily="34" charset="0"/>
                <a:cs typeface="Times New Roman" charset="0"/>
              </a:rPr>
              <a:t>versus </a:t>
            </a:r>
            <a:r>
              <a:rPr lang="en-US" dirty="0" err="1">
                <a:latin typeface="Calibri" panose="020F0502020204030204" pitchFamily="34" charset="0"/>
                <a:cs typeface="Times New Roman" charset="0"/>
              </a:rPr>
              <a:t>ViewModel</a:t>
            </a:r>
            <a:endParaRPr lang="en-US" dirty="0">
              <a:latin typeface="Calibri" panose="020F0502020204030204" pitchFamily="34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41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rbel"/>
                <a:cs typeface="Times New Roman" charset="0"/>
              </a:rPr>
              <a:t>A </a:t>
            </a:r>
            <a:r>
              <a:rPr lang="en-US" b="1" dirty="0">
                <a:latin typeface="Corbel"/>
                <a:cs typeface="Times New Roman" charset="0"/>
              </a:rPr>
              <a:t>Model</a:t>
            </a:r>
            <a:r>
              <a:rPr lang="en-US" dirty="0">
                <a:latin typeface="Corbel"/>
                <a:cs typeface="Times New Roman" charset="0"/>
              </a:rPr>
              <a:t> is a representation of an object that should relate back to the storage system (</a:t>
            </a:r>
            <a:r>
              <a:rPr lang="en-US" dirty="0" err="1">
                <a:latin typeface="Corbel"/>
                <a:cs typeface="Times New Roman" charset="0"/>
              </a:rPr>
              <a:t>ie</a:t>
            </a:r>
            <a:r>
              <a:rPr lang="en-US" dirty="0">
                <a:latin typeface="Corbel"/>
                <a:cs typeface="Times New Roman" charset="0"/>
              </a:rPr>
              <a:t> a database</a:t>
            </a:r>
            <a:r>
              <a:rPr lang="en-US" dirty="0" smtClean="0">
                <a:latin typeface="Corbel"/>
                <a:cs typeface="Times New Roman" charset="0"/>
              </a:rPr>
              <a:t>)</a:t>
            </a:r>
            <a:endParaRPr lang="en-US" dirty="0">
              <a:latin typeface="Corbel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latin typeface="Corbel"/>
                <a:cs typeface="Times New Roman" charset="0"/>
              </a:rPr>
              <a:t>A </a:t>
            </a:r>
            <a:r>
              <a:rPr lang="en-US" b="1" dirty="0" err="1">
                <a:latin typeface="Corbel"/>
                <a:cs typeface="Times New Roman" charset="0"/>
              </a:rPr>
              <a:t>ViewModel</a:t>
            </a:r>
            <a:r>
              <a:rPr lang="en-US" dirty="0">
                <a:latin typeface="Corbel"/>
                <a:cs typeface="Times New Roman" charset="0"/>
              </a:rPr>
              <a:t> is a representation of data for usage in the </a:t>
            </a:r>
            <a:r>
              <a:rPr lang="en-US" dirty="0" smtClean="0">
                <a:latin typeface="Corbel"/>
                <a:cs typeface="Times New Roman" charset="0"/>
              </a:rPr>
              <a:t>view. </a:t>
            </a:r>
            <a:r>
              <a:rPr lang="en-US" dirty="0">
                <a:latin typeface="Corbel"/>
                <a:cs typeface="Times New Roman" charset="0"/>
              </a:rPr>
              <a:t>It tracks UI-specific information that may not be relevant outside of the UI </a:t>
            </a:r>
            <a:r>
              <a:rPr lang="en-US" dirty="0" smtClean="0">
                <a:latin typeface="Corbel"/>
                <a:cs typeface="Times New Roman" charset="0"/>
              </a:rPr>
              <a:t>layer and handles data-binding to the DOM.</a:t>
            </a:r>
            <a:r>
              <a:rPr lang="en-US" dirty="0" smtClean="0">
                <a:solidFill>
                  <a:srgbClr val="FFFFFF"/>
                </a:solidFill>
                <a:latin typeface="Corbel"/>
                <a:cs typeface="Times New Roman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  <a:latin typeface="Corbel"/>
                <a:cs typeface="Times New Roman" charset="0"/>
              </a:rPr>
              <a:t>ViewModel</a:t>
            </a:r>
            <a:r>
              <a:rPr lang="en-US" dirty="0" smtClean="0">
                <a:solidFill>
                  <a:srgbClr val="FFFFFF"/>
                </a:solidFill>
                <a:latin typeface="Corbel"/>
                <a:cs typeface="Times New Roman" charset="0"/>
              </a:rPr>
              <a:t> and Model example:</a:t>
            </a:r>
            <a:endParaRPr lang="en-US" dirty="0">
              <a:solidFill>
                <a:srgbClr val="FFFFFF"/>
              </a:solidFill>
              <a:latin typeface="Corbel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4267200"/>
            <a:ext cx="101346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public class SearchViewModel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public string VIN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public List&lt;Vehicle&gt; Vehicles { get; set; }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 New" charset="0"/>
              <a:cs typeface="Courier New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public class Vehicle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public int VehicleId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public string VIN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public int Year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public string Make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    public string Model { get; set;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6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221144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Create the views that the controller methods should call. </a:t>
            </a:r>
          </a:p>
        </p:txBody>
      </p:sp>
    </p:spTree>
    <p:extLst>
      <p:ext uri="{BB962C8B-B14F-4D97-AF65-F5344CB8AC3E}">
        <p14:creationId xmlns:p14="http://schemas.microsoft.com/office/powerpoint/2010/main" val="1595022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13088</TotalTime>
  <Words>413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Depth</vt:lpstr>
      <vt:lpstr>Learning MVC Concepts Model &amp; View   </vt:lpstr>
      <vt:lpstr>Model</vt:lpstr>
      <vt:lpstr>Assignments</vt:lpstr>
      <vt:lpstr>View </vt:lpstr>
      <vt:lpstr>PowerPoint Presentation</vt:lpstr>
      <vt:lpstr>View Engine</vt:lpstr>
      <vt:lpstr>Model versus ViewModel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Youngblood</dc:creator>
  <cp:lastModifiedBy>Carrie Kendall</cp:lastModifiedBy>
  <cp:revision>45</cp:revision>
  <dcterms:created xsi:type="dcterms:W3CDTF">2014-11-25T19:24:21Z</dcterms:created>
  <dcterms:modified xsi:type="dcterms:W3CDTF">2015-02-11T20:09:07Z</dcterms:modified>
</cp:coreProperties>
</file>