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oodbusinessschool.org/faculty/sam-kass/" TargetMode="External"/><Relationship Id="rId3" Type="http://schemas.openxmlformats.org/officeDocument/2006/relationships/hyperlink" Target="http://foodbusinessschool.org/faculty/sam-kass/" TargetMode="External"/><Relationship Id="rId4" Type="http://schemas.openxmlformats.org/officeDocument/2006/relationships/hyperlink" Target="http://foodbusinessschool.org/faculty/sam-kass/" TargetMode="External"/><Relationship Id="rId5" Type="http://schemas.openxmlformats.org/officeDocument/2006/relationships/hyperlink" Target="http://www.washingtonspeakers.com/speakers/biography.cfm?SpeakerID=8714" TargetMode="External"/><Relationship Id="rId6" Type="http://schemas.openxmlformats.org/officeDocument/2006/relationships/hyperlink" Target="http://www.washingtonspeakers.com/speakers/biography.cfm?SpeakerID=871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stamps have not been adjusted for inflation for several years. Even as a supplement to a full time low paying jobs, putting food on the table every night can be a difficulty for many families.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http://www.justharvest.org/advocacy/the-truth-about-snap-food-stamps/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U.S. Department of Agriculture defines a food desert as an area with a poverty rate of at least 20 percent and where at least a third of the population lives more than a mile from a supermarket or large grocery store.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https://www.nytimes.com/2017/01/13/well/eat/food-stamp-snap-soda.html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http://foodbusinessschool.org/faculty/sam-kass/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http://www.washingtonspeakers.com/speakers/biography.cfm?SpeakerID=8714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https://www.urban.org/sites/default/files/publication/31181/1001161-health-and-economic-mobility.pdf</a:t>
            </a:r>
            <a:endParaRPr>
              <a:uFill>
                <a:noFill/>
              </a:uFill>
              <a:hlinkClick r:id="rId6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https://www.moveforhunger.org/grocery-stores-contribute-food-waste/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grocery trucks and community gardens make a huge difference for those in food deserts, this app can assist the subset of the population for whom time and distance are less of an issue than cost.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Service App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Affordable Healthy Food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485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income individuals on food stamps allocated less than $1.50 per meal.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Roughly 83% of SNAP benefits go to households with a child, elderly person or disabled person.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25% of people who are food insecure are not </a:t>
            </a:r>
            <a:r>
              <a:rPr lang="en"/>
              <a:t>eligible</a:t>
            </a:r>
            <a:r>
              <a:rPr lang="en"/>
              <a:t> for benefits.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00" y="1304825"/>
            <a:ext cx="3829200" cy="2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867625" y="986225"/>
            <a:ext cx="59646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 fruits and vegetables are often more expensive than easy prepackaged meals loaded with sodium, preservatives and sugar.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Incentive programs to reward healthy choices exist, but more needs to be done in terms of </a:t>
            </a:r>
            <a:r>
              <a:rPr lang="en"/>
              <a:t>availability</a:t>
            </a:r>
            <a:r>
              <a:rPr lang="en"/>
              <a:t> and affordability.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especially true when considering food deserts.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Families often have to buy food at gas stations and convenience stores.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0" y="1152425"/>
            <a:ext cx="2562827" cy="191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25" y="3219035"/>
            <a:ext cx="1772065" cy="177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problem impacts everyone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558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Chicago’s childhood obesity ~ 2x  national average.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Obesity and diet linked to health outcomes like diabetes, heart disease.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link to school performance, cognition and long term career readiness.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Achieving equal access to healthy foods is one of many ways of working towards equal opportunity and equal health outcomes.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50" y="1489075"/>
            <a:ext cx="3126950" cy="2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Food Waste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292450" y="1266325"/>
            <a:ext cx="562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2008, grocery stores threw away 43 billion pounds of produce.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Confusion between sell by and use by dates.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“Imperfect” or ugly produce often doesn’t make it onto the shelves.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Overstocked produce displays.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Consumer expectations.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1266325"/>
            <a:ext cx="24767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60175"/>
            <a:ext cx="338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46200"/>
            <a:ext cx="58599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stores register with the app to offer free and reduced produce and goods.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Consumers are notified about produce that is inexpensive or free.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food insecure families who are close to grocery stores, but limited in funds.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those in food deserts who have time but not enough money.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Helps food insecure families who don’t qualify for SNAP.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650" y="1213325"/>
            <a:ext cx="2873055" cy="3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register by creating a new account - Either as a client or a business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can create a new package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will be notified of available packages gradually using a queue, based off whether or not they have recently claimed a package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can claim a package, reserving it for pickup.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client picks up a package, businesses will mark it as received and the package will no longer be available/claimed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557325" y="1226300"/>
            <a:ext cx="3895200" cy="351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440413" y="1199175"/>
            <a:ext cx="210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Server Machine(s)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995075" y="3645663"/>
            <a:ext cx="511500" cy="62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914625" y="3656625"/>
            <a:ext cx="623700" cy="6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2136400" y="1639875"/>
            <a:ext cx="511500" cy="805800"/>
            <a:chOff x="2025175" y="1765900"/>
            <a:chExt cx="511500" cy="805800"/>
          </a:xfrm>
        </p:grpSpPr>
        <p:sp>
          <p:nvSpPr>
            <p:cNvPr id="120" name="Shape 120"/>
            <p:cNvSpPr/>
            <p:nvPr/>
          </p:nvSpPr>
          <p:spPr>
            <a:xfrm>
              <a:off x="2025175" y="1765900"/>
              <a:ext cx="511500" cy="80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056375" y="1815100"/>
              <a:ext cx="449100" cy="623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1912200" y="3568650"/>
            <a:ext cx="945900" cy="777725"/>
            <a:chOff x="1744875" y="2992200"/>
            <a:chExt cx="945900" cy="777725"/>
          </a:xfrm>
        </p:grpSpPr>
        <p:sp>
          <p:nvSpPr>
            <p:cNvPr id="123" name="Shape 123"/>
            <p:cNvSpPr/>
            <p:nvPr/>
          </p:nvSpPr>
          <p:spPr>
            <a:xfrm>
              <a:off x="2165325" y="3587825"/>
              <a:ext cx="105000" cy="18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744875" y="2992200"/>
              <a:ext cx="945900" cy="623700"/>
            </a:xfrm>
            <a:prstGeom prst="frame">
              <a:avLst>
                <a:gd fmla="val 1250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158475" y="1754425"/>
            <a:ext cx="413400" cy="749700"/>
            <a:chOff x="5486850" y="1955100"/>
            <a:chExt cx="413400" cy="749700"/>
          </a:xfrm>
        </p:grpSpPr>
        <p:sp>
          <p:nvSpPr>
            <p:cNvPr id="126" name="Shape 126"/>
            <p:cNvSpPr/>
            <p:nvPr/>
          </p:nvSpPr>
          <p:spPr>
            <a:xfrm>
              <a:off x="5486850" y="1955100"/>
              <a:ext cx="413400" cy="74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29275" y="2281250"/>
              <a:ext cx="324000" cy="364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531550" y="2052650"/>
              <a:ext cx="324000" cy="15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 txBox="1"/>
          <p:nvPr/>
        </p:nvSpPr>
        <p:spPr>
          <a:xfrm>
            <a:off x="5514475" y="3656625"/>
            <a:ext cx="1121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ASP.NET</a:t>
            </a:r>
            <a:endParaRPr sz="1000"/>
          </a:p>
        </p:txBody>
      </p:sp>
      <p:sp>
        <p:nvSpPr>
          <p:cNvPr id="130" name="Shape 130"/>
          <p:cNvSpPr txBox="1"/>
          <p:nvPr/>
        </p:nvSpPr>
        <p:spPr>
          <a:xfrm>
            <a:off x="6571875" y="1727175"/>
            <a:ext cx="1121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ASP.NET</a:t>
            </a:r>
            <a:endParaRPr sz="1000"/>
          </a:p>
        </p:txBody>
      </p:sp>
      <p:sp>
        <p:nvSpPr>
          <p:cNvPr id="131" name="Shape 131"/>
          <p:cNvSpPr txBox="1"/>
          <p:nvPr/>
        </p:nvSpPr>
        <p:spPr>
          <a:xfrm>
            <a:off x="7506575" y="3645675"/>
            <a:ext cx="945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</a:t>
            </a:r>
            <a:endParaRPr sz="1000"/>
          </a:p>
        </p:txBody>
      </p:sp>
      <p:sp>
        <p:nvSpPr>
          <p:cNvPr id="132" name="Shape 132"/>
          <p:cNvSpPr txBox="1"/>
          <p:nvPr/>
        </p:nvSpPr>
        <p:spPr>
          <a:xfrm>
            <a:off x="854925" y="1639875"/>
            <a:ext cx="1231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Java, Android</a:t>
            </a:r>
            <a:endParaRPr sz="1000"/>
          </a:p>
        </p:txBody>
      </p:sp>
      <p:sp>
        <p:nvSpPr>
          <p:cNvPr id="133" name="Shape 133"/>
          <p:cNvSpPr txBox="1"/>
          <p:nvPr/>
        </p:nvSpPr>
        <p:spPr>
          <a:xfrm>
            <a:off x="510675" y="3568675"/>
            <a:ext cx="1334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HTML</a:t>
            </a:r>
            <a:endParaRPr sz="1000"/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769600" y="2090875"/>
            <a:ext cx="3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3171800" y="1778025"/>
            <a:ext cx="1446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JSON API Call</a:t>
            </a:r>
            <a:endParaRPr sz="1000"/>
          </a:p>
        </p:txBody>
      </p:sp>
      <p:cxnSp>
        <p:nvCxnSpPr>
          <p:cNvPr id="136" name="Shape 136"/>
          <p:cNvCxnSpPr/>
          <p:nvPr/>
        </p:nvCxnSpPr>
        <p:spPr>
          <a:xfrm>
            <a:off x="6679850" y="2508675"/>
            <a:ext cx="56070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6914900" y="2751325"/>
            <a:ext cx="105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 Query</a:t>
            </a:r>
            <a:endParaRPr sz="1000"/>
          </a:p>
        </p:txBody>
      </p:sp>
      <p:cxnSp>
        <p:nvCxnSpPr>
          <p:cNvPr id="138" name="Shape 138"/>
          <p:cNvCxnSpPr/>
          <p:nvPr/>
        </p:nvCxnSpPr>
        <p:spPr>
          <a:xfrm flipH="1" rot="10800000">
            <a:off x="5345842" y="2501722"/>
            <a:ext cx="7314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4709725" y="2750650"/>
            <a:ext cx="1089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JSON API Call</a:t>
            </a:r>
            <a:endParaRPr sz="1000"/>
          </a:p>
        </p:txBody>
      </p:sp>
      <p:cxnSp>
        <p:nvCxnSpPr>
          <p:cNvPr id="140" name="Shape 140"/>
          <p:cNvCxnSpPr/>
          <p:nvPr/>
        </p:nvCxnSpPr>
        <p:spPr>
          <a:xfrm>
            <a:off x="2944850" y="3969575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2981418" y="3655000"/>
            <a:ext cx="1678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GET/POST Form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