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会议主持助手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Wechaty+</a:t>
            </a:r>
            <a:r>
              <a:rPr lang="zh-CN" altLang="en-US"/>
              <a:t>轻语实现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高效会议：</a:t>
            </a:r>
            <a:endParaRPr lang="zh-CN" altLang="en-US"/>
          </a:p>
          <a:p>
            <a:pPr lvl="1"/>
            <a:r>
              <a:rPr lang="zh-CN" altLang="en-US"/>
              <a:t>具体的议程</a:t>
            </a:r>
            <a:endParaRPr lang="zh-CN" altLang="en-US"/>
          </a:p>
          <a:p>
            <a:pPr lvl="1"/>
            <a:r>
              <a:rPr lang="zh-CN" altLang="en-US"/>
              <a:t>有效的主持</a:t>
            </a:r>
            <a:r>
              <a:rPr lang="en-US" altLang="zh-CN"/>
              <a:t>*</a:t>
            </a:r>
            <a:endParaRPr lang="zh-CN" altLang="en-US"/>
          </a:p>
          <a:p>
            <a:pPr lvl="1"/>
            <a:r>
              <a:rPr lang="zh-CN" altLang="en-US"/>
              <a:t>明确的纪要</a:t>
            </a:r>
            <a:endParaRPr lang="zh-CN" altLang="en-US"/>
          </a:p>
          <a:p>
            <a:pPr lvl="0"/>
            <a:r>
              <a:rPr lang="zh-CN" altLang="en-US"/>
              <a:t>主持人（会议主席）是会议流程正确执行的关键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会议形式</a:t>
            </a:r>
            <a:endParaRPr lang="zh-CN" altLang="en-US"/>
          </a:p>
          <a:p>
            <a:pPr lvl="1"/>
            <a:r>
              <a:rPr lang="zh-CN" altLang="en-US"/>
              <a:t>线下会议</a:t>
            </a:r>
            <a:endParaRPr lang="zh-CN" altLang="en-US"/>
          </a:p>
          <a:p>
            <a:pPr lvl="1"/>
            <a:r>
              <a:rPr lang="zh-CN" altLang="en-US"/>
              <a:t>在线会议</a:t>
            </a:r>
            <a:endParaRPr lang="zh-CN" altLang="en-US"/>
          </a:p>
          <a:p>
            <a:pPr lvl="0"/>
            <a:r>
              <a:rPr lang="zh-CN" altLang="en-US"/>
              <a:t>现有在线软件对开会的功能支持有限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需要有效的主持小助手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对话助手平台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Wechaty</a:t>
            </a:r>
            <a:r>
              <a:rPr lang="zh-CN" altLang="en-US"/>
              <a:t>：开源的对话机器人</a:t>
            </a:r>
            <a:r>
              <a:rPr lang="en-US" altLang="zh-CN"/>
              <a:t>IM</a:t>
            </a:r>
            <a:r>
              <a:rPr lang="zh-CN" altLang="en-US"/>
              <a:t>接入</a:t>
            </a:r>
            <a:r>
              <a:rPr lang="en-US" altLang="zh-CN"/>
              <a:t>SDK</a:t>
            </a:r>
            <a:endParaRPr lang="en-US" altLang="zh-CN"/>
          </a:p>
          <a:p>
            <a:pPr lvl="1"/>
            <a:r>
              <a:rPr lang="zh-CN" altLang="en-US"/>
              <a:t>对接微信或其他会议软件：便于参会者协调交流</a:t>
            </a:r>
            <a:endParaRPr lang="zh-CN" altLang="en-US"/>
          </a:p>
          <a:p>
            <a:pPr lvl="1"/>
            <a:r>
              <a:rPr lang="zh-CN" altLang="en-US"/>
              <a:t>有效留存会议过程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 sz="3200"/>
              <a:t>github.com/wechaty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轻语：低代码企业助手开发平台</a:t>
            </a:r>
            <a:endParaRPr lang="zh-CN" altLang="en-US"/>
          </a:p>
          <a:p>
            <a:pPr lvl="1"/>
            <a:r>
              <a:rPr lang="zh-CN" altLang="en-US"/>
              <a:t>可视化编辑任务式对话流程，便于开发和维护</a:t>
            </a:r>
            <a:endParaRPr lang="zh-CN" altLang="en-US"/>
          </a:p>
          <a:p>
            <a:pPr lvl="1"/>
            <a:r>
              <a:rPr lang="zh-CN" altLang="en-US"/>
              <a:t>自然语言理解，便于交互</a:t>
            </a:r>
            <a:endParaRPr lang="zh-CN" altLang="en-US"/>
          </a:p>
          <a:p>
            <a:pPr lvl="1"/>
            <a:r>
              <a:rPr lang="zh-CN" altLang="en-US"/>
              <a:t>多机器人管理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qingyu.rsvp.ai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会议议程示例：技术型俱乐部分享会</a:t>
            </a:r>
            <a:endParaRPr lang="zh-CN" alt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1174750"/>
          <a:ext cx="1007745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  <a:gridCol w="1753235"/>
                <a:gridCol w="3016885"/>
                <a:gridCol w="4313555"/>
              </a:tblGrid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议程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简介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功能要求</a:t>
                      </a:r>
                      <a:endParaRPr lang="zh-CN" altLang="en-US"/>
                    </a:p>
                  </a:txBody>
                  <a:tcPr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活动回顾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简要回顾上次活动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主持人找到并打开上次活动纪要页面</a:t>
                      </a:r>
                      <a:endParaRPr lang="zh-CN" altLang="en-US"/>
                    </a:p>
                  </a:txBody>
                  <a:tcPr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新人流程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如果有新人，做自我介绍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取决于有否新人加入的选择分支</a:t>
                      </a:r>
                      <a:endParaRPr lang="zh-CN" altLang="en-US"/>
                    </a:p>
                  </a:txBody>
                  <a:tcPr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本次内容分享（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或多个）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倒计时</a:t>
                      </a:r>
                      <a:endParaRPr lang="zh-CN" altLang="en-US"/>
                    </a:p>
                  </a:txBody>
                  <a:tcPr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点评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参会者逐一发言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短时间计时，做记录</a:t>
                      </a:r>
                      <a:endParaRPr lang="zh-CN" altLang="en-US"/>
                    </a:p>
                  </a:txBody>
                  <a:tcPr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选举候任主持人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本次活动总结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合影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参会人员合影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实现效果</a:t>
            </a:r>
            <a:endParaRPr lang="zh-CN" altLang="en-US"/>
          </a:p>
        </p:txBody>
      </p:sp>
      <p:pic>
        <p:nvPicPr>
          <p:cNvPr id="4" name="Content Placeholder 3" descr="2021-10-28 14.31.02"/>
          <p:cNvPicPr>
            <a:picLocks noChangeAspect="1"/>
          </p:cNvPicPr>
          <p:nvPr>
            <p:ph sz="half" idx="4294967295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" y="854710"/>
            <a:ext cx="2421890" cy="5029835"/>
          </a:xfrm>
          <a:prstGeom prst="rect">
            <a:avLst/>
          </a:prstGeom>
        </p:spPr>
      </p:pic>
      <p:pic>
        <p:nvPicPr>
          <p:cNvPr id="5" name="Content Placeholder 4" descr="2021-10-28 14.32.33"/>
          <p:cNvPicPr>
            <a:picLocks noChangeAspect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5831205"/>
            <a:ext cx="2406015" cy="741045"/>
          </a:xfrm>
          <a:prstGeom prst="rect">
            <a:avLst/>
          </a:prstGeom>
        </p:spPr>
      </p:pic>
      <p:pic>
        <p:nvPicPr>
          <p:cNvPr id="6" name="Picture 5" descr="2021-10-28 14.32.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33235" y="854710"/>
            <a:ext cx="2650490" cy="3184525"/>
          </a:xfrm>
          <a:prstGeom prst="rect">
            <a:avLst/>
          </a:prstGeom>
        </p:spPr>
      </p:pic>
      <p:pic>
        <p:nvPicPr>
          <p:cNvPr id="7" name="Picture 6" descr="2021-10-28 14.39.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56000" y="854710"/>
            <a:ext cx="2312670" cy="5716905"/>
          </a:xfrm>
          <a:prstGeom prst="rect">
            <a:avLst/>
          </a:prstGeom>
        </p:spPr>
      </p:pic>
      <p:pic>
        <p:nvPicPr>
          <p:cNvPr id="8" name="Picture 7" descr="2021-10-28 14.31.4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33235" y="4597400"/>
            <a:ext cx="2639695" cy="1348740"/>
          </a:xfrm>
          <a:prstGeom prst="rect">
            <a:avLst/>
          </a:prstGeom>
          <a:ln>
            <a:noFill/>
          </a:ln>
        </p:spPr>
      </p:pic>
      <p:sp>
        <p:nvSpPr>
          <p:cNvPr id="9" name="Rectangles 8"/>
          <p:cNvSpPr/>
          <p:nvPr/>
        </p:nvSpPr>
        <p:spPr>
          <a:xfrm>
            <a:off x="874395" y="1813560"/>
            <a:ext cx="1574165" cy="222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794125" y="1778000"/>
            <a:ext cx="1574165" cy="222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856615" y="2916555"/>
            <a:ext cx="1458595" cy="984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811905" y="2854325"/>
            <a:ext cx="1458595" cy="2571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783715" y="2755900"/>
            <a:ext cx="1031240" cy="984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668520" y="2685415"/>
            <a:ext cx="800100" cy="1282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185545" y="3496945"/>
            <a:ext cx="1574165" cy="222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096385" y="3566160"/>
            <a:ext cx="1574165" cy="222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98830" y="5608955"/>
            <a:ext cx="782955" cy="889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179955" y="5424170"/>
            <a:ext cx="643255" cy="9779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32105" y="2187575"/>
            <a:ext cx="5673725" cy="197421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332105" y="4467860"/>
            <a:ext cx="5673725" cy="218821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518275" y="773430"/>
            <a:ext cx="3103245" cy="338836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6518275" y="4467860"/>
            <a:ext cx="3103245" cy="58039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6518275" y="5048885"/>
            <a:ext cx="3103245" cy="125603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9880600" y="2685415"/>
            <a:ext cx="2158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说明：</a:t>
            </a:r>
            <a:endParaRPr lang="en-US"/>
          </a:p>
          <a:p>
            <a:pPr marL="342900" indent="-342900">
              <a:buAutoNum type="arabicPeriod"/>
            </a:pPr>
            <a:r>
              <a:rPr lang="zh-CN" altLang="en-US" sz="1600"/>
              <a:t>根据输入页面地址，自动获取并解析参会人员信息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根据回应，执行不同分支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常规流程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倒计时时间到自动提示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随时终止会议</a:t>
            </a:r>
            <a:endParaRPr lang="zh-CN" altLang="en-US" sz="160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系统架构</a:t>
            </a:r>
            <a:endParaRPr lang="zh-CN" altLang="en-US"/>
          </a:p>
        </p:txBody>
      </p:sp>
      <p:sp>
        <p:nvSpPr>
          <p:cNvPr id="3" name="Rounded Rectangle 2"/>
          <p:cNvSpPr/>
          <p:nvPr/>
        </p:nvSpPr>
        <p:spPr>
          <a:xfrm>
            <a:off x="2164080" y="1751330"/>
            <a:ext cx="1698625" cy="6762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倒计时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64080" y="2705735"/>
            <a:ext cx="1698625" cy="6762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控制逻辑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64080" y="3659505"/>
            <a:ext cx="1698625" cy="6762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消息收发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64080" y="4533265"/>
            <a:ext cx="1698625" cy="6762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登录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05635" y="1191260"/>
            <a:ext cx="2171065" cy="42341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Wechaty bot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2930" y="505714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机器号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54330" y="371792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主持人号</a:t>
            </a:r>
            <a:endParaRPr lang="zh-CN" altLang="en-US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cxnSp>
        <p:nvCxnSpPr>
          <p:cNvPr id="11" name="Elbow Connector 10"/>
          <p:cNvCxnSpPr>
            <a:stCxn id="8" idx="3"/>
            <a:endCxn id="6" idx="1"/>
          </p:cNvCxnSpPr>
          <p:nvPr/>
        </p:nvCxnSpPr>
        <p:spPr>
          <a:xfrm flipV="1">
            <a:off x="1451610" y="4871720"/>
            <a:ext cx="712470" cy="36957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Elbow Connector 11"/>
          <p:cNvCxnSpPr/>
          <p:nvPr/>
        </p:nvCxnSpPr>
        <p:spPr>
          <a:xfrm>
            <a:off x="1451610" y="3900170"/>
            <a:ext cx="712470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Elbow Connector 12"/>
          <p:cNvCxnSpPr>
            <a:stCxn id="8" idx="3"/>
            <a:endCxn id="5" idx="1"/>
          </p:cNvCxnSpPr>
          <p:nvPr/>
        </p:nvCxnSpPr>
        <p:spPr>
          <a:xfrm flipV="1">
            <a:off x="1451610" y="3997960"/>
            <a:ext cx="712470" cy="124333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>
            <a:off x="3013710" y="3382010"/>
            <a:ext cx="0" cy="27749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s 14"/>
          <p:cNvSpPr/>
          <p:nvPr/>
        </p:nvSpPr>
        <p:spPr>
          <a:xfrm>
            <a:off x="4941570" y="1191260"/>
            <a:ext cx="4580255" cy="42341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轻语平台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62420" y="1751330"/>
            <a:ext cx="1698625" cy="6762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对话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API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62420" y="2705735"/>
            <a:ext cx="1698625" cy="6762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技能调度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39690" y="3659505"/>
            <a:ext cx="2188210" cy="1619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会议主持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53655" y="3659505"/>
            <a:ext cx="1698625" cy="6762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闲聊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7135" y="4175760"/>
            <a:ext cx="916305" cy="4279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流程控制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64785" y="4699635"/>
            <a:ext cx="1938655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外部数据解析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64785" y="4175760"/>
            <a:ext cx="916305" cy="4279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语义解析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4" name="Elbow Connector 23"/>
          <p:cNvCxnSpPr>
            <a:stCxn id="4" idx="3"/>
            <a:endCxn id="17" idx="1"/>
          </p:cNvCxnSpPr>
          <p:nvPr/>
        </p:nvCxnSpPr>
        <p:spPr>
          <a:xfrm flipV="1">
            <a:off x="3862705" y="2089785"/>
            <a:ext cx="2799715" cy="954405"/>
          </a:xfrm>
          <a:prstGeom prst="bentConnector3">
            <a:avLst>
              <a:gd name="adj1" fmla="val 5001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traight Connector 24"/>
          <p:cNvCxnSpPr>
            <a:stCxn id="17" idx="2"/>
            <a:endCxn id="18" idx="0"/>
          </p:cNvCxnSpPr>
          <p:nvPr/>
        </p:nvCxnSpPr>
        <p:spPr>
          <a:xfrm>
            <a:off x="7512050" y="2427605"/>
            <a:ext cx="0" cy="2781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Elbow Connector 25"/>
          <p:cNvCxnSpPr>
            <a:stCxn id="19" idx="0"/>
            <a:endCxn id="18" idx="2"/>
          </p:cNvCxnSpPr>
          <p:nvPr/>
        </p:nvCxnSpPr>
        <p:spPr>
          <a:xfrm rot="16200000">
            <a:off x="6733540" y="2881630"/>
            <a:ext cx="277495" cy="1278255"/>
          </a:xfrm>
          <a:prstGeom prst="bentConnector3">
            <a:avLst>
              <a:gd name="adj1" fmla="val 498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Elbow Connector 26"/>
          <p:cNvCxnSpPr>
            <a:stCxn id="20" idx="0"/>
            <a:endCxn id="18" idx="2"/>
          </p:cNvCxnSpPr>
          <p:nvPr/>
        </p:nvCxnSpPr>
        <p:spPr>
          <a:xfrm rot="16200000" flipV="1">
            <a:off x="7868285" y="3025140"/>
            <a:ext cx="277495" cy="991235"/>
          </a:xfrm>
          <a:prstGeom prst="bentConnector3">
            <a:avLst>
              <a:gd name="adj1" fmla="val 498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/>
          <p:cNvCxnSpPr>
            <a:stCxn id="3" idx="2"/>
            <a:endCxn id="4" idx="0"/>
          </p:cNvCxnSpPr>
          <p:nvPr/>
        </p:nvCxnSpPr>
        <p:spPr>
          <a:xfrm>
            <a:off x="3013710" y="2427605"/>
            <a:ext cx="0" cy="2781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Text Box 28"/>
          <p:cNvSpPr txBox="1"/>
          <p:nvPr/>
        </p:nvSpPr>
        <p:spPr>
          <a:xfrm>
            <a:off x="3959225" y="2768600"/>
            <a:ext cx="1097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外部回答服务</a:t>
            </a:r>
            <a:endParaRPr lang="zh-CN" altLang="en-US" sz="12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5436235" y="5632450"/>
            <a:ext cx="1594485" cy="43307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会议纪要服务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1" name="Straight Connector 30"/>
          <p:cNvCxnSpPr>
            <a:stCxn id="22" idx="2"/>
            <a:endCxn id="30" idx="0"/>
          </p:cNvCxnSpPr>
          <p:nvPr/>
        </p:nvCxnSpPr>
        <p:spPr>
          <a:xfrm flipH="1">
            <a:off x="6233795" y="5127625"/>
            <a:ext cx="635" cy="5048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主要技术难点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倒计时</a:t>
            </a:r>
            <a:endParaRPr lang="zh-CN" altLang="en-US"/>
          </a:p>
          <a:p>
            <a:pPr lvl="1"/>
            <a:r>
              <a:rPr lang="zh-CN" altLang="en-US"/>
              <a:t>时间未到，提前结束</a:t>
            </a:r>
            <a:endParaRPr lang="zh-CN" altLang="en-US"/>
          </a:p>
          <a:p>
            <a:pPr lvl="1"/>
            <a:r>
              <a:rPr lang="zh-CN" altLang="en-US"/>
              <a:t>时间到，正常结束</a:t>
            </a:r>
            <a:endParaRPr lang="zh-CN" altLang="en-US"/>
          </a:p>
          <a:p>
            <a:pPr lvl="0"/>
            <a:r>
              <a:rPr lang="zh-CN" altLang="en-US"/>
              <a:t>控制逻辑</a:t>
            </a:r>
            <a:endParaRPr lang="zh-CN" altLang="en-US"/>
          </a:p>
          <a:p>
            <a:pPr lvl="0"/>
            <a:r>
              <a:rPr lang="zh-CN" altLang="en-US"/>
              <a:t>限制对话域（群）</a:t>
            </a:r>
            <a:endParaRPr lang="zh-CN" altLang="en-US"/>
          </a:p>
          <a:p>
            <a:pPr lvl="0"/>
            <a:r>
              <a:rPr lang="zh-CN" altLang="en-US"/>
              <a:t>会议流程的维护</a:t>
            </a:r>
            <a:endParaRPr lang="zh-CN" altLang="en-US"/>
          </a:p>
        </p:txBody>
      </p:sp>
      <p:pic>
        <p:nvPicPr>
          <p:cNvPr id="8" name="Content Placeholder 7" descr="Screenshot from 2021-10-28 15-17-29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439410" y="2585085"/>
            <a:ext cx="6249670" cy="213233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Contact: caq@caq9.info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Presentation</Application>
  <PresentationFormat>宽屏</PresentationFormat>
  <Paragraphs>180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微软雅黑</vt:lpstr>
      <vt:lpstr>Arial Unicode MS</vt:lpstr>
      <vt:lpstr>Calibri</vt:lpstr>
      <vt:lpstr>Microsoft YaHei</vt:lpstr>
      <vt:lpstr>Webdings</vt:lpstr>
      <vt:lpstr>Gear Drives</vt:lpstr>
      <vt:lpstr>会议主持助手</vt:lpstr>
      <vt:lpstr>背景</vt:lpstr>
      <vt:lpstr>对话助手平台</vt:lpstr>
      <vt:lpstr>会议议程示例：技术型俱乐部分享会</vt:lpstr>
      <vt:lpstr>实现效果</vt:lpstr>
      <vt:lpstr>系统架构</vt:lpstr>
      <vt:lpstr>主要技术难点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caq</cp:lastModifiedBy>
  <cp:revision>37</cp:revision>
  <dcterms:created xsi:type="dcterms:W3CDTF">2021-10-29T12:40:17Z</dcterms:created>
  <dcterms:modified xsi:type="dcterms:W3CDTF">2021-10-29T12:40:17Z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