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embeddedFontLst>
    <p:embeddedFont>
      <p:font typeface="Amatic SC" panose="020B0604020202020204" charset="-79"/>
      <p:regular r:id="rId18"/>
      <p:bold r:id="rId19"/>
    </p:embeddedFont>
    <p:embeddedFont>
      <p:font typeface="Lobster"/>
      <p:regular r:id="rId20"/>
    </p:embeddedFont>
    <p:embeddedFont>
      <p:font typeface="Maven Pro" panose="020B0604020202020204" charset="0"/>
      <p:regular r:id="rId21"/>
      <p:bold r:id="rId22"/>
    </p:embeddedFont>
    <p:embeddedFont>
      <p:font typeface="Merriweather" panose="020B0604020202020204" charset="0"/>
      <p:regular r:id="rId23"/>
      <p:bold r:id="rId24"/>
      <p:italic r:id="rId25"/>
      <p:boldItalic r:id="rId26"/>
    </p:embeddedFont>
    <p:embeddedFont>
      <p:font typeface="Nuni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9" d="100"/>
          <a:sy n="99" d="100"/>
        </p:scale>
        <p:origin x="994" y="21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6d1aef74fe_0_3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6d1aef74fe_0_3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6d1aef74fe_0_3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6d1aef74fe_0_3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6d1aef74fe_0_3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6d1aef74fe_0_3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6d21922ad2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6d21922ad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6d21922ad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6d21922ad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d21922ad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6d21922ad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6d21922ad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6d21922ad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d21922ad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d21922ad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d1aef74fe_0_26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d1aef74fe_0_2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6d1aef74fe_0_2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6d1aef74fe_0_2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d1aef74fe_0_3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d1aef74fe_0_3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6d1aef74fe_0_3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6d1aef74fe_0_3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6d1aef74fe_0_3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6d1aef74fe_0_3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0" y="165125"/>
            <a:ext cx="5866800" cy="2732700"/>
          </a:xfrm>
          <a:prstGeom prst="rect">
            <a:avLst/>
          </a:prstGeom>
        </p:spPr>
        <p:txBody>
          <a:bodyPr spcFirstLastPara="1" wrap="square" lIns="91425" tIns="91425" rIns="91425" bIns="91425" anchor="ctr" anchorCtr="0">
            <a:noAutofit/>
          </a:bodyPr>
          <a:lstStyle/>
          <a:p>
            <a:pPr marL="457200" lvl="0" indent="457200" algn="l" rtl="0">
              <a:lnSpc>
                <a:spcPct val="115000"/>
              </a:lnSpc>
              <a:spcBef>
                <a:spcPts val="0"/>
              </a:spcBef>
              <a:spcAft>
                <a:spcPts val="0"/>
              </a:spcAft>
              <a:buNone/>
            </a:pPr>
            <a:r>
              <a:rPr lang="en">
                <a:solidFill>
                  <a:srgbClr val="FFFFFF"/>
                </a:solidFill>
              </a:rPr>
              <a:t>Leased vs. Owned </a:t>
            </a:r>
            <a:endParaRPr>
              <a:solidFill>
                <a:srgbClr val="FFFFFF"/>
              </a:solidFill>
            </a:endParaRPr>
          </a:p>
          <a:p>
            <a:pPr marL="0" lvl="0" indent="0" algn="ctr" rtl="0">
              <a:lnSpc>
                <a:spcPct val="150000"/>
              </a:lnSpc>
              <a:spcBef>
                <a:spcPts val="0"/>
              </a:spcBef>
              <a:spcAft>
                <a:spcPts val="0"/>
              </a:spcAft>
              <a:buNone/>
            </a:pPr>
            <a:r>
              <a:rPr lang="en">
                <a:solidFill>
                  <a:srgbClr val="FFFFFF"/>
                </a:solidFill>
              </a:rPr>
              <a:t>Product Comparison</a:t>
            </a:r>
            <a:r>
              <a:rPr lang="en" sz="6000">
                <a:solidFill>
                  <a:srgbClr val="E06666"/>
                </a:solidFill>
                <a:latin typeface="Courier New"/>
                <a:ea typeface="Courier New"/>
                <a:cs typeface="Courier New"/>
                <a:sym typeface="Courier New"/>
              </a:rPr>
              <a:t> </a:t>
            </a:r>
            <a:endParaRPr sz="4800">
              <a:latin typeface="Courier New"/>
              <a:ea typeface="Courier New"/>
              <a:cs typeface="Courier New"/>
              <a:sym typeface="Courier New"/>
            </a:endParaRPr>
          </a:p>
        </p:txBody>
      </p:sp>
      <p:sp>
        <p:nvSpPr>
          <p:cNvPr id="278" name="Google Shape;278;p13"/>
          <p:cNvSpPr txBox="1">
            <a:spLocks noGrp="1"/>
          </p:cNvSpPr>
          <p:nvPr>
            <p:ph type="subTitle" idx="1"/>
          </p:nvPr>
        </p:nvSpPr>
        <p:spPr>
          <a:xfrm>
            <a:off x="3556475" y="3252391"/>
            <a:ext cx="5361300" cy="110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i="1"/>
              <a:t>*All raw data was compiled from customer product and maintenance costs csv from 2015 to present.</a:t>
            </a:r>
            <a:endParaRPr sz="1800" i="1"/>
          </a:p>
        </p:txBody>
      </p:sp>
      <p:sp>
        <p:nvSpPr>
          <p:cNvPr id="279" name="Google Shape;279;p13"/>
          <p:cNvSpPr txBox="1"/>
          <p:nvPr/>
        </p:nvSpPr>
        <p:spPr>
          <a:xfrm>
            <a:off x="442025" y="2676700"/>
            <a:ext cx="2792700" cy="1677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solidFill>
                  <a:srgbClr val="F3F3F3"/>
                </a:solidFill>
                <a:latin typeface="Nunito"/>
                <a:ea typeface="Nunito"/>
                <a:cs typeface="Nunito"/>
                <a:sym typeface="Nunito"/>
              </a:rPr>
              <a:t>Data Analysis Collaborated by: </a:t>
            </a:r>
            <a:endParaRPr>
              <a:solidFill>
                <a:srgbClr val="F3F3F3"/>
              </a:solidFill>
              <a:latin typeface="Nunito"/>
              <a:ea typeface="Nunito"/>
              <a:cs typeface="Nunito"/>
              <a:sym typeface="Nunito"/>
            </a:endParaRPr>
          </a:p>
          <a:p>
            <a:pPr marL="457200" lvl="0" indent="-317500" algn="l" rtl="0">
              <a:lnSpc>
                <a:spcPct val="150000"/>
              </a:lnSpc>
              <a:spcBef>
                <a:spcPts val="0"/>
              </a:spcBef>
              <a:spcAft>
                <a:spcPts val="0"/>
              </a:spcAft>
              <a:buClr>
                <a:srgbClr val="F3F3F3"/>
              </a:buClr>
              <a:buSzPts val="1400"/>
              <a:buFont typeface="Nunito"/>
              <a:buChar char="●"/>
            </a:pPr>
            <a:r>
              <a:rPr lang="en">
                <a:solidFill>
                  <a:srgbClr val="F3F3F3"/>
                </a:solidFill>
                <a:latin typeface="Nunito"/>
                <a:ea typeface="Nunito"/>
                <a:cs typeface="Nunito"/>
                <a:sym typeface="Nunito"/>
              </a:rPr>
              <a:t>Nick Sain</a:t>
            </a:r>
            <a:endParaRPr>
              <a:solidFill>
                <a:srgbClr val="F3F3F3"/>
              </a:solidFill>
              <a:latin typeface="Nunito"/>
              <a:ea typeface="Nunito"/>
              <a:cs typeface="Nunito"/>
              <a:sym typeface="Nunito"/>
            </a:endParaRPr>
          </a:p>
          <a:p>
            <a:pPr marL="457200" lvl="0" indent="-317500" algn="l" rtl="0">
              <a:lnSpc>
                <a:spcPct val="150000"/>
              </a:lnSpc>
              <a:spcBef>
                <a:spcPts val="0"/>
              </a:spcBef>
              <a:spcAft>
                <a:spcPts val="0"/>
              </a:spcAft>
              <a:buClr>
                <a:srgbClr val="F3F3F3"/>
              </a:buClr>
              <a:buSzPts val="1400"/>
              <a:buFont typeface="Nunito"/>
              <a:buChar char="●"/>
            </a:pPr>
            <a:r>
              <a:rPr lang="en">
                <a:solidFill>
                  <a:srgbClr val="F3F3F3"/>
                </a:solidFill>
                <a:latin typeface="Nunito"/>
                <a:ea typeface="Nunito"/>
                <a:cs typeface="Nunito"/>
                <a:sym typeface="Nunito"/>
              </a:rPr>
              <a:t>Joshua Cohen</a:t>
            </a:r>
            <a:endParaRPr>
              <a:solidFill>
                <a:srgbClr val="F3F3F3"/>
              </a:solidFill>
              <a:latin typeface="Nunito"/>
              <a:ea typeface="Nunito"/>
              <a:cs typeface="Nunito"/>
              <a:sym typeface="Nunito"/>
            </a:endParaRPr>
          </a:p>
          <a:p>
            <a:pPr marL="457200" lvl="0" indent="-317500" algn="l" rtl="0">
              <a:lnSpc>
                <a:spcPct val="150000"/>
              </a:lnSpc>
              <a:spcBef>
                <a:spcPts val="0"/>
              </a:spcBef>
              <a:spcAft>
                <a:spcPts val="0"/>
              </a:spcAft>
              <a:buClr>
                <a:srgbClr val="F3F3F3"/>
              </a:buClr>
              <a:buSzPts val="1400"/>
              <a:buFont typeface="Nunito"/>
              <a:buChar char="●"/>
            </a:pPr>
            <a:r>
              <a:rPr lang="en">
                <a:solidFill>
                  <a:srgbClr val="F3F3F3"/>
                </a:solidFill>
                <a:latin typeface="Nunito"/>
                <a:ea typeface="Nunito"/>
                <a:cs typeface="Nunito"/>
                <a:sym typeface="Nunito"/>
              </a:rPr>
              <a:t>Anita Prevatte</a:t>
            </a:r>
            <a:endParaRPr>
              <a:solidFill>
                <a:srgbClr val="F3F3F3"/>
              </a:solidFill>
              <a:latin typeface="Nunito"/>
              <a:ea typeface="Nunito"/>
              <a:cs typeface="Nunito"/>
              <a:sym typeface="Nunito"/>
            </a:endParaRPr>
          </a:p>
          <a:p>
            <a:pPr marL="457200" lvl="0" indent="-317500" algn="l" rtl="0">
              <a:lnSpc>
                <a:spcPct val="150000"/>
              </a:lnSpc>
              <a:spcBef>
                <a:spcPts val="0"/>
              </a:spcBef>
              <a:spcAft>
                <a:spcPts val="0"/>
              </a:spcAft>
              <a:buClr>
                <a:srgbClr val="F3F3F3"/>
              </a:buClr>
              <a:buSzPts val="1400"/>
              <a:buFont typeface="Nunito"/>
              <a:buChar char="●"/>
            </a:pPr>
            <a:r>
              <a:rPr lang="en">
                <a:solidFill>
                  <a:srgbClr val="F3F3F3"/>
                </a:solidFill>
                <a:latin typeface="Nunito"/>
                <a:ea typeface="Nunito"/>
                <a:cs typeface="Nunito"/>
                <a:sym typeface="Nunito"/>
              </a:rPr>
              <a:t>Cara Roberts</a:t>
            </a:r>
            <a:endParaRPr>
              <a:solidFill>
                <a:srgbClr val="F3F3F3"/>
              </a:solidFill>
              <a:latin typeface="Nunito"/>
              <a:ea typeface="Nunito"/>
              <a:cs typeface="Nunito"/>
              <a:sym typeface="Nunito"/>
            </a:endParaRPr>
          </a:p>
        </p:txBody>
      </p:sp>
    </p:spTree>
  </p:cSld>
  <p:clrMapOvr>
    <a:masterClrMapping/>
  </p:clrMapOvr>
  <mc:AlternateContent xmlns:mc="http://schemas.openxmlformats.org/markup-compatibility/2006" xmlns:p14="http://schemas.microsoft.com/office/powerpoint/2010/main">
    <mc:Choice Requires="p14">
      <p:transition spd="slow" p14:dur="210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B26B"/>
        </a:solidFill>
        <a:effectLst/>
      </p:bgPr>
    </p:bg>
    <p:spTree>
      <p:nvGrpSpPr>
        <p:cNvPr id="1" name="Shape 331"/>
        <p:cNvGrpSpPr/>
        <p:nvPr/>
      </p:nvGrpSpPr>
      <p:grpSpPr>
        <a:xfrm>
          <a:off x="0" y="0"/>
          <a:ext cx="0" cy="0"/>
          <a:chOff x="0" y="0"/>
          <a:chExt cx="0" cy="0"/>
        </a:xfrm>
      </p:grpSpPr>
      <p:sp>
        <p:nvSpPr>
          <p:cNvPr id="332" name="Google Shape;332;p21"/>
          <p:cNvSpPr txBox="1">
            <a:spLocks noGrp="1"/>
          </p:cNvSpPr>
          <p:nvPr>
            <p:ph type="title"/>
          </p:nvPr>
        </p:nvSpPr>
        <p:spPr>
          <a:xfrm>
            <a:off x="310200" y="260175"/>
            <a:ext cx="7125000" cy="73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u="sng">
                <a:solidFill>
                  <a:srgbClr val="000000"/>
                </a:solidFill>
              </a:rPr>
              <a:t>Occasions of OUTLIERS in Data</a:t>
            </a:r>
            <a:endParaRPr u="sng">
              <a:solidFill>
                <a:srgbClr val="000000"/>
              </a:solidFill>
            </a:endParaRPr>
          </a:p>
        </p:txBody>
      </p:sp>
      <p:sp>
        <p:nvSpPr>
          <p:cNvPr id="333" name="Google Shape;333;p21"/>
          <p:cNvSpPr txBox="1"/>
          <p:nvPr/>
        </p:nvSpPr>
        <p:spPr>
          <a:xfrm>
            <a:off x="4130850" y="1574100"/>
            <a:ext cx="5013300" cy="35694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Given the scatter plot,  GENIE surprisingly, although hinted in a previous slide, is the highest Cost per Hour by Make.</a:t>
            </a:r>
            <a:endParaRPr>
              <a:latin typeface="Merriweather"/>
              <a:ea typeface="Merriweather"/>
              <a:cs typeface="Merriweather"/>
              <a:sym typeface="Merriweather"/>
            </a:endParaRPr>
          </a:p>
          <a:p>
            <a:pPr marL="914400" lvl="1" indent="-317500" algn="l" rtl="0">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Even though GENIE has a low overall Total Cost, GENIE’s  </a:t>
            </a:r>
            <a:r>
              <a:rPr lang="en" b="1" u="sng">
                <a:latin typeface="Merriweather"/>
                <a:ea typeface="Merriweather"/>
                <a:cs typeface="Merriweather"/>
                <a:sym typeface="Merriweather"/>
              </a:rPr>
              <a:t>extremely low</a:t>
            </a:r>
            <a:r>
              <a:rPr lang="en" u="sng">
                <a:latin typeface="Merriweather"/>
                <a:ea typeface="Merriweather"/>
                <a:cs typeface="Merriweather"/>
                <a:sym typeface="Merriweather"/>
              </a:rPr>
              <a:t> </a:t>
            </a:r>
            <a:r>
              <a:rPr lang="en">
                <a:latin typeface="Merriweather"/>
                <a:ea typeface="Merriweather"/>
                <a:cs typeface="Merriweather"/>
                <a:sym typeface="Merriweather"/>
              </a:rPr>
              <a:t>Hours Utilized has skewed its Cost/Hour noticeably higher than other makes.</a:t>
            </a:r>
            <a:endParaRPr>
              <a:latin typeface="Merriweather"/>
              <a:ea typeface="Merriweather"/>
              <a:cs typeface="Merriweather"/>
              <a:sym typeface="Merriweather"/>
            </a:endParaRPr>
          </a:p>
          <a:p>
            <a:pPr marL="914400" lvl="1" indent="-317500" algn="l" rtl="0">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GENIE was clearly not utilized enough to offset initial costs.</a:t>
            </a:r>
            <a:endParaRPr>
              <a:latin typeface="Merriweather"/>
              <a:ea typeface="Merriweather"/>
              <a:cs typeface="Merriweather"/>
              <a:sym typeface="Merriweather"/>
            </a:endParaRPr>
          </a:p>
          <a:p>
            <a:pPr marL="457200" lvl="0" indent="-317500" algn="l" rtl="0">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Outliers like this should normally be taken out of a dataset to give a consistent range of mode. </a:t>
            </a:r>
            <a:endParaRPr>
              <a:latin typeface="Merriweather"/>
              <a:ea typeface="Merriweather"/>
              <a:cs typeface="Merriweather"/>
              <a:sym typeface="Merriweather"/>
            </a:endParaRPr>
          </a:p>
          <a:p>
            <a:pPr marL="0" lvl="0" indent="0" algn="l" rtl="0">
              <a:lnSpc>
                <a:spcPct val="115000"/>
              </a:lnSpc>
              <a:spcBef>
                <a:spcPts val="0"/>
              </a:spcBef>
              <a:spcAft>
                <a:spcPts val="0"/>
              </a:spcAft>
              <a:buNone/>
            </a:pPr>
            <a:endParaRPr>
              <a:solidFill>
                <a:srgbClr val="EFEFEF"/>
              </a:solidFill>
              <a:latin typeface="Merriweather"/>
              <a:ea typeface="Merriweather"/>
              <a:cs typeface="Merriweather"/>
              <a:sym typeface="Merriweather"/>
            </a:endParaRPr>
          </a:p>
        </p:txBody>
      </p:sp>
      <p:pic>
        <p:nvPicPr>
          <p:cNvPr id="334" name="Google Shape;334;p21"/>
          <p:cNvPicPr preferRelativeResize="0"/>
          <p:nvPr/>
        </p:nvPicPr>
        <p:blipFill>
          <a:blip r:embed="rId3">
            <a:alphaModFix/>
          </a:blip>
          <a:stretch>
            <a:fillRect/>
          </a:stretch>
        </p:blipFill>
        <p:spPr>
          <a:xfrm>
            <a:off x="152400" y="1378000"/>
            <a:ext cx="3978450" cy="33788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8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338"/>
        <p:cNvGrpSpPr/>
        <p:nvPr/>
      </p:nvGrpSpPr>
      <p:grpSpPr>
        <a:xfrm>
          <a:off x="0" y="0"/>
          <a:ext cx="0" cy="0"/>
          <a:chOff x="0" y="0"/>
          <a:chExt cx="0" cy="0"/>
        </a:xfrm>
      </p:grpSpPr>
      <p:sp>
        <p:nvSpPr>
          <p:cNvPr id="339" name="Google Shape;339;p22"/>
          <p:cNvSpPr txBox="1">
            <a:spLocks noGrp="1"/>
          </p:cNvSpPr>
          <p:nvPr>
            <p:ph type="title"/>
          </p:nvPr>
        </p:nvSpPr>
        <p:spPr>
          <a:xfrm>
            <a:off x="200200" y="195650"/>
            <a:ext cx="8410500" cy="96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u="sng">
                <a:solidFill>
                  <a:srgbClr val="000000"/>
                </a:solidFill>
              </a:rPr>
              <a:t>Perspective of Individual </a:t>
            </a:r>
            <a:endParaRPr u="sng">
              <a:solidFill>
                <a:srgbClr val="000000"/>
              </a:solidFill>
            </a:endParaRPr>
          </a:p>
          <a:p>
            <a:pPr marL="0" lvl="0" indent="0" algn="ctr" rtl="0">
              <a:spcBef>
                <a:spcPts val="0"/>
              </a:spcBef>
              <a:spcAft>
                <a:spcPts val="0"/>
              </a:spcAft>
              <a:buNone/>
            </a:pPr>
            <a:r>
              <a:rPr lang="en" u="sng">
                <a:solidFill>
                  <a:srgbClr val="000000"/>
                </a:solidFill>
              </a:rPr>
              <a:t>Make Cost Per Hour</a:t>
            </a:r>
            <a:endParaRPr u="sng">
              <a:solidFill>
                <a:srgbClr val="000000"/>
              </a:solidFill>
            </a:endParaRPr>
          </a:p>
        </p:txBody>
      </p:sp>
      <p:pic>
        <p:nvPicPr>
          <p:cNvPr id="340" name="Google Shape;340;p22"/>
          <p:cNvPicPr preferRelativeResize="0"/>
          <p:nvPr/>
        </p:nvPicPr>
        <p:blipFill>
          <a:blip r:embed="rId3">
            <a:alphaModFix/>
          </a:blip>
          <a:stretch>
            <a:fillRect/>
          </a:stretch>
        </p:blipFill>
        <p:spPr>
          <a:xfrm>
            <a:off x="200200" y="1851250"/>
            <a:ext cx="4062775" cy="2912000"/>
          </a:xfrm>
          <a:prstGeom prst="rect">
            <a:avLst/>
          </a:prstGeom>
          <a:noFill/>
          <a:ln>
            <a:noFill/>
          </a:ln>
        </p:spPr>
      </p:pic>
      <p:sp>
        <p:nvSpPr>
          <p:cNvPr id="341" name="Google Shape;341;p22"/>
          <p:cNvSpPr txBox="1"/>
          <p:nvPr/>
        </p:nvSpPr>
        <p:spPr>
          <a:xfrm>
            <a:off x="474250" y="1162675"/>
            <a:ext cx="8215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i="1">
                <a:latin typeface="Nunito"/>
                <a:ea typeface="Nunito"/>
                <a:cs typeface="Nunito"/>
                <a:sym typeface="Nunito"/>
              </a:rPr>
              <a:t>Outlier (GENIE) removed only for individual charting to improve visualization.</a:t>
            </a:r>
            <a:r>
              <a:rPr lang="en" sz="1800" i="1">
                <a:latin typeface="Nunito"/>
                <a:ea typeface="Nunito"/>
                <a:cs typeface="Nunito"/>
                <a:sym typeface="Nunito"/>
              </a:rPr>
              <a:t> </a:t>
            </a:r>
            <a:endParaRPr sz="1800" i="1">
              <a:latin typeface="Nunito"/>
              <a:ea typeface="Nunito"/>
              <a:cs typeface="Nunito"/>
              <a:sym typeface="Nunito"/>
            </a:endParaRPr>
          </a:p>
        </p:txBody>
      </p:sp>
      <p:pic>
        <p:nvPicPr>
          <p:cNvPr id="342" name="Google Shape;342;p22"/>
          <p:cNvPicPr preferRelativeResize="0"/>
          <p:nvPr/>
        </p:nvPicPr>
        <p:blipFill>
          <a:blip r:embed="rId4">
            <a:alphaModFix/>
          </a:blip>
          <a:stretch>
            <a:fillRect/>
          </a:stretch>
        </p:blipFill>
        <p:spPr>
          <a:xfrm>
            <a:off x="4572000" y="1851250"/>
            <a:ext cx="4038600" cy="2667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346"/>
        <p:cNvGrpSpPr/>
        <p:nvPr/>
      </p:nvGrpSpPr>
      <p:grpSpPr>
        <a:xfrm>
          <a:off x="0" y="0"/>
          <a:ext cx="0" cy="0"/>
          <a:chOff x="0" y="0"/>
          <a:chExt cx="0" cy="0"/>
        </a:xfrm>
      </p:grpSpPr>
      <p:sp>
        <p:nvSpPr>
          <p:cNvPr id="347" name="Google Shape;347;p23"/>
          <p:cNvSpPr txBox="1">
            <a:spLocks noGrp="1"/>
          </p:cNvSpPr>
          <p:nvPr>
            <p:ph type="title"/>
          </p:nvPr>
        </p:nvSpPr>
        <p:spPr>
          <a:xfrm>
            <a:off x="1273750" y="547950"/>
            <a:ext cx="7030500" cy="67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u="sng">
                <a:solidFill>
                  <a:srgbClr val="000000"/>
                </a:solidFill>
              </a:rPr>
              <a:t>Cost Per Hour Comparison</a:t>
            </a:r>
            <a:endParaRPr sz="3600" u="sng">
              <a:solidFill>
                <a:srgbClr val="000000"/>
              </a:solidFill>
            </a:endParaRPr>
          </a:p>
        </p:txBody>
      </p:sp>
      <p:sp>
        <p:nvSpPr>
          <p:cNvPr id="348" name="Google Shape;348;p23"/>
          <p:cNvSpPr txBox="1"/>
          <p:nvPr/>
        </p:nvSpPr>
        <p:spPr>
          <a:xfrm>
            <a:off x="391025" y="1398025"/>
            <a:ext cx="1514100" cy="347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900"/>
              </a:spcBef>
              <a:spcAft>
                <a:spcPts val="0"/>
              </a:spcAft>
              <a:buNone/>
            </a:pPr>
            <a:r>
              <a:rPr lang="en" sz="900" b="1"/>
              <a:t>Make:   Cost per Hour</a:t>
            </a:r>
            <a:endParaRPr sz="900" b="1"/>
          </a:p>
          <a:p>
            <a:pPr marL="0" lvl="0" indent="0" algn="l" rtl="0">
              <a:lnSpc>
                <a:spcPct val="115000"/>
              </a:lnSpc>
              <a:spcBef>
                <a:spcPts val="900"/>
              </a:spcBef>
              <a:spcAft>
                <a:spcPts val="0"/>
              </a:spcAft>
              <a:buNone/>
            </a:pPr>
            <a:r>
              <a:rPr lang="en" sz="900" b="1"/>
              <a:t>CLARK:  5.471148</a:t>
            </a:r>
            <a:endParaRPr sz="900" b="1"/>
          </a:p>
          <a:p>
            <a:pPr marL="0" lvl="0" indent="0" algn="l" rtl="0">
              <a:lnSpc>
                <a:spcPct val="115000"/>
              </a:lnSpc>
              <a:spcBef>
                <a:spcPts val="900"/>
              </a:spcBef>
              <a:spcAft>
                <a:spcPts val="0"/>
              </a:spcAft>
              <a:buNone/>
            </a:pPr>
            <a:r>
              <a:rPr lang="en" sz="900" b="1"/>
              <a:t>GENIE:   26.755201</a:t>
            </a:r>
            <a:endParaRPr sz="900" b="1"/>
          </a:p>
          <a:p>
            <a:pPr marL="0" lvl="0" indent="0" algn="l" rtl="0">
              <a:lnSpc>
                <a:spcPct val="115000"/>
              </a:lnSpc>
              <a:spcBef>
                <a:spcPts val="900"/>
              </a:spcBef>
              <a:spcAft>
                <a:spcPts val="0"/>
              </a:spcAft>
              <a:buNone/>
            </a:pPr>
            <a:r>
              <a:rPr lang="en" sz="900" b="1"/>
              <a:t>HYSTE:  5.138567</a:t>
            </a:r>
            <a:endParaRPr sz="900" b="1"/>
          </a:p>
          <a:p>
            <a:pPr marL="0" lvl="0" indent="0" algn="l" rtl="0">
              <a:lnSpc>
                <a:spcPct val="115000"/>
              </a:lnSpc>
              <a:spcBef>
                <a:spcPts val="900"/>
              </a:spcBef>
              <a:spcAft>
                <a:spcPts val="0"/>
              </a:spcAft>
              <a:buNone/>
            </a:pPr>
            <a:r>
              <a:rPr lang="en" sz="900" b="1"/>
              <a:t>JLG:       0.725855</a:t>
            </a:r>
            <a:endParaRPr sz="900" b="1"/>
          </a:p>
          <a:p>
            <a:pPr marL="0" lvl="0" indent="0" algn="l" rtl="0">
              <a:lnSpc>
                <a:spcPct val="115000"/>
              </a:lnSpc>
              <a:spcBef>
                <a:spcPts val="900"/>
              </a:spcBef>
              <a:spcAft>
                <a:spcPts val="0"/>
              </a:spcAft>
              <a:buNone/>
            </a:pPr>
            <a:r>
              <a:rPr lang="en" sz="900" b="1"/>
              <a:t>KALMA: 0.100409</a:t>
            </a:r>
            <a:endParaRPr sz="900" b="1"/>
          </a:p>
          <a:p>
            <a:pPr marL="0" lvl="0" indent="0" algn="l" rtl="0">
              <a:lnSpc>
                <a:spcPct val="115000"/>
              </a:lnSpc>
              <a:spcBef>
                <a:spcPts val="900"/>
              </a:spcBef>
              <a:spcAft>
                <a:spcPts val="0"/>
              </a:spcAft>
              <a:buNone/>
            </a:pPr>
            <a:r>
              <a:rPr lang="en" sz="900" b="1"/>
              <a:t>NISS:    1.484722</a:t>
            </a:r>
            <a:endParaRPr sz="900" b="1"/>
          </a:p>
          <a:p>
            <a:pPr marL="0" lvl="0" indent="0" algn="l" rtl="0">
              <a:lnSpc>
                <a:spcPct val="115000"/>
              </a:lnSpc>
              <a:spcBef>
                <a:spcPts val="900"/>
              </a:spcBef>
              <a:spcAft>
                <a:spcPts val="0"/>
              </a:spcAft>
              <a:buNone/>
            </a:pPr>
            <a:r>
              <a:rPr lang="en" sz="900" b="1"/>
              <a:t>RICO:    6.894155</a:t>
            </a:r>
            <a:endParaRPr sz="900" b="1"/>
          </a:p>
          <a:p>
            <a:pPr marL="0" lvl="0" indent="0" algn="l" rtl="0">
              <a:lnSpc>
                <a:spcPct val="115000"/>
              </a:lnSpc>
              <a:spcBef>
                <a:spcPts val="900"/>
              </a:spcBef>
              <a:spcAft>
                <a:spcPts val="0"/>
              </a:spcAft>
              <a:buNone/>
            </a:pPr>
            <a:r>
              <a:rPr lang="en" sz="900" b="1"/>
              <a:t>TAYLO:  2.107753</a:t>
            </a:r>
            <a:endParaRPr sz="900" b="1"/>
          </a:p>
          <a:p>
            <a:pPr marL="0" lvl="0" indent="0" algn="l" rtl="0">
              <a:lnSpc>
                <a:spcPct val="115000"/>
              </a:lnSpc>
              <a:spcBef>
                <a:spcPts val="900"/>
              </a:spcBef>
              <a:spcAft>
                <a:spcPts val="0"/>
              </a:spcAft>
              <a:buNone/>
            </a:pPr>
            <a:r>
              <a:rPr lang="en" sz="900" b="1"/>
              <a:t>TOYO:   2.393147</a:t>
            </a:r>
            <a:endParaRPr sz="900" b="1"/>
          </a:p>
          <a:p>
            <a:pPr marL="0" lvl="0" indent="0" algn="l" rtl="0">
              <a:lnSpc>
                <a:spcPct val="115000"/>
              </a:lnSpc>
              <a:spcBef>
                <a:spcPts val="900"/>
              </a:spcBef>
              <a:spcAft>
                <a:spcPts val="0"/>
              </a:spcAft>
              <a:buNone/>
            </a:pPr>
            <a:r>
              <a:rPr lang="en" sz="900" b="1"/>
              <a:t>YALE:    1.862848</a:t>
            </a:r>
            <a:endParaRPr sz="900" b="1"/>
          </a:p>
          <a:p>
            <a:pPr marL="0" lvl="0" indent="0" algn="l" rtl="0">
              <a:spcBef>
                <a:spcPts val="0"/>
              </a:spcBef>
              <a:spcAft>
                <a:spcPts val="0"/>
              </a:spcAft>
              <a:buNone/>
            </a:pPr>
            <a:endParaRPr>
              <a:latin typeface="Nunito"/>
              <a:ea typeface="Nunito"/>
              <a:cs typeface="Nunito"/>
              <a:sym typeface="Nunito"/>
            </a:endParaRPr>
          </a:p>
        </p:txBody>
      </p:sp>
      <p:pic>
        <p:nvPicPr>
          <p:cNvPr id="349" name="Google Shape;349;p23"/>
          <p:cNvPicPr preferRelativeResize="0"/>
          <p:nvPr/>
        </p:nvPicPr>
        <p:blipFill>
          <a:blip r:embed="rId3">
            <a:alphaModFix/>
          </a:blip>
          <a:stretch>
            <a:fillRect/>
          </a:stretch>
        </p:blipFill>
        <p:spPr>
          <a:xfrm>
            <a:off x="1854875" y="2021675"/>
            <a:ext cx="4441650" cy="2931875"/>
          </a:xfrm>
          <a:prstGeom prst="rect">
            <a:avLst/>
          </a:prstGeom>
          <a:noFill/>
          <a:ln>
            <a:noFill/>
          </a:ln>
        </p:spPr>
      </p:pic>
      <p:sp>
        <p:nvSpPr>
          <p:cNvPr id="350" name="Google Shape;350;p23"/>
          <p:cNvSpPr txBox="1"/>
          <p:nvPr/>
        </p:nvSpPr>
        <p:spPr>
          <a:xfrm>
            <a:off x="6166175" y="1675150"/>
            <a:ext cx="2817300" cy="3278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Nunito"/>
              <a:buChar char="●"/>
            </a:pPr>
            <a:r>
              <a:rPr lang="en">
                <a:latin typeface="Nunito"/>
                <a:ea typeface="Nunito"/>
                <a:cs typeface="Nunito"/>
                <a:sym typeface="Nunito"/>
              </a:rPr>
              <a:t>Given the Data Frame and Bar Chart,  CLARK and HYSTE are a reliable trend in comparison.</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The two highest ranking are surpassed by RICO by a full dollar more per hour.</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With the individual Make data, further calculations can be made to give a Cost per Hour Comparison between Leased vs. Owned Makes.</a:t>
            </a:r>
            <a:endParaRPr>
              <a:latin typeface="Nunito"/>
              <a:ea typeface="Nunito"/>
              <a:cs typeface="Nunito"/>
              <a:sym typeface="Nunito"/>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06666"/>
        </a:solidFill>
        <a:effectLst/>
      </p:bgPr>
    </p:bg>
    <p:spTree>
      <p:nvGrpSpPr>
        <p:cNvPr id="1" name="Shape 354"/>
        <p:cNvGrpSpPr/>
        <p:nvPr/>
      </p:nvGrpSpPr>
      <p:grpSpPr>
        <a:xfrm>
          <a:off x="0" y="0"/>
          <a:ext cx="0" cy="0"/>
          <a:chOff x="0" y="0"/>
          <a:chExt cx="0" cy="0"/>
        </a:xfrm>
      </p:grpSpPr>
      <p:sp>
        <p:nvSpPr>
          <p:cNvPr id="355" name="Google Shape;355;p24"/>
          <p:cNvSpPr txBox="1">
            <a:spLocks noGrp="1"/>
          </p:cNvSpPr>
          <p:nvPr>
            <p:ph type="title"/>
          </p:nvPr>
        </p:nvSpPr>
        <p:spPr>
          <a:xfrm>
            <a:off x="824000" y="241100"/>
            <a:ext cx="6551100" cy="15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u="sng">
                <a:solidFill>
                  <a:srgbClr val="000000"/>
                </a:solidFill>
              </a:rPr>
              <a:t>Leased vs. Owned </a:t>
            </a:r>
            <a:endParaRPr u="sng">
              <a:solidFill>
                <a:srgbClr val="000000"/>
              </a:solidFill>
            </a:endParaRPr>
          </a:p>
          <a:p>
            <a:pPr marL="0" lvl="0" indent="0" algn="ctr" rtl="0">
              <a:spcBef>
                <a:spcPts val="0"/>
              </a:spcBef>
              <a:spcAft>
                <a:spcPts val="0"/>
              </a:spcAft>
              <a:buNone/>
            </a:pPr>
            <a:r>
              <a:rPr lang="en" u="sng">
                <a:solidFill>
                  <a:srgbClr val="000000"/>
                </a:solidFill>
              </a:rPr>
              <a:t>Make Comparison with Genie</a:t>
            </a:r>
            <a:r>
              <a:rPr lang="en">
                <a:solidFill>
                  <a:srgbClr val="000000"/>
                </a:solidFill>
              </a:rPr>
              <a:t>  (</a:t>
            </a:r>
            <a:r>
              <a:rPr lang="en" u="sng">
                <a:solidFill>
                  <a:srgbClr val="000000"/>
                </a:solidFill>
              </a:rPr>
              <a:t>Cost Per Hour)</a:t>
            </a:r>
            <a:endParaRPr u="sng">
              <a:solidFill>
                <a:srgbClr val="000000"/>
              </a:solidFill>
            </a:endParaRPr>
          </a:p>
        </p:txBody>
      </p:sp>
      <p:pic>
        <p:nvPicPr>
          <p:cNvPr id="356" name="Google Shape;356;p24"/>
          <p:cNvPicPr preferRelativeResize="0"/>
          <p:nvPr/>
        </p:nvPicPr>
        <p:blipFill>
          <a:blip r:embed="rId3">
            <a:alphaModFix/>
          </a:blip>
          <a:stretch>
            <a:fillRect/>
          </a:stretch>
        </p:blipFill>
        <p:spPr>
          <a:xfrm>
            <a:off x="4973500" y="1881725"/>
            <a:ext cx="3758625" cy="3065600"/>
          </a:xfrm>
          <a:prstGeom prst="rect">
            <a:avLst/>
          </a:prstGeom>
          <a:noFill/>
          <a:ln>
            <a:noFill/>
          </a:ln>
        </p:spPr>
      </p:pic>
      <p:sp>
        <p:nvSpPr>
          <p:cNvPr id="357" name="Google Shape;357;p24"/>
          <p:cNvSpPr txBox="1"/>
          <p:nvPr/>
        </p:nvSpPr>
        <p:spPr>
          <a:xfrm>
            <a:off x="3112125" y="4112800"/>
            <a:ext cx="5763900" cy="67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8" name="Google Shape;358;p24"/>
          <p:cNvSpPr/>
          <p:nvPr/>
        </p:nvSpPr>
        <p:spPr>
          <a:xfrm>
            <a:off x="401050" y="2114000"/>
            <a:ext cx="4392900" cy="1080600"/>
          </a:xfrm>
          <a:prstGeom prst="wedgeRect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900"/>
              </a:spcBef>
              <a:spcAft>
                <a:spcPts val="0"/>
              </a:spcAft>
              <a:buNone/>
            </a:pPr>
            <a:r>
              <a:rPr lang="en" sz="1200" b="1">
                <a:solidFill>
                  <a:srgbClr val="434343"/>
                </a:solidFill>
              </a:rPr>
              <a:t>                        </a:t>
            </a:r>
            <a:r>
              <a:rPr lang="en" sz="1200" b="1" u="sng">
                <a:solidFill>
                  <a:srgbClr val="434343"/>
                </a:solidFill>
              </a:rPr>
              <a:t> Total CPH Leased     Total CPH Owned</a:t>
            </a:r>
            <a:endParaRPr sz="1200" b="1" u="sng">
              <a:solidFill>
                <a:srgbClr val="434343"/>
              </a:solidFill>
            </a:endParaRPr>
          </a:p>
          <a:p>
            <a:pPr marL="0" lvl="0" indent="0" algn="l" rtl="0">
              <a:lnSpc>
                <a:spcPct val="115000"/>
              </a:lnSpc>
              <a:spcBef>
                <a:spcPts val="900"/>
              </a:spcBef>
              <a:spcAft>
                <a:spcPts val="0"/>
              </a:spcAft>
              <a:buNone/>
            </a:pPr>
            <a:r>
              <a:rPr lang="en" sz="1200">
                <a:solidFill>
                  <a:srgbClr val="434343"/>
                </a:solidFill>
              </a:rPr>
              <a:t>Cost per Hour        32.226349                 15.568888</a:t>
            </a:r>
            <a:endParaRPr>
              <a:solidFill>
                <a:srgbClr val="434343"/>
              </a:solidFill>
            </a:endParaRPr>
          </a:p>
        </p:txBody>
      </p:sp>
      <p:sp>
        <p:nvSpPr>
          <p:cNvPr id="359" name="Google Shape;359;p24"/>
          <p:cNvSpPr txBox="1"/>
          <p:nvPr/>
        </p:nvSpPr>
        <p:spPr>
          <a:xfrm>
            <a:off x="1537025" y="3194600"/>
            <a:ext cx="5786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a:ea typeface="Nunito"/>
              <a:cs typeface="Nunito"/>
              <a:sym typeface="Nunito"/>
            </a:endParaRPr>
          </a:p>
        </p:txBody>
      </p:sp>
      <p:pic>
        <p:nvPicPr>
          <p:cNvPr id="360" name="Google Shape;360;p24"/>
          <p:cNvPicPr preferRelativeResize="0"/>
          <p:nvPr/>
        </p:nvPicPr>
        <p:blipFill>
          <a:blip r:embed="rId4">
            <a:alphaModFix/>
          </a:blip>
          <a:stretch>
            <a:fillRect/>
          </a:stretch>
        </p:blipFill>
        <p:spPr>
          <a:xfrm>
            <a:off x="1969000" y="3274975"/>
            <a:ext cx="2754075" cy="1753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8"/>
                                        </p:tgtEl>
                                        <p:attrNameLst>
                                          <p:attrName>style.visibility</p:attrName>
                                        </p:attrNameLst>
                                      </p:cBhvr>
                                      <p:to>
                                        <p:strVal val="visible"/>
                                      </p:to>
                                    </p:set>
                                    <p:anim calcmode="lin" valueType="num">
                                      <p:cBhvr additive="base">
                                        <p:cTn id="7" dur="1000"/>
                                        <p:tgtEl>
                                          <p:spTgt spid="35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60"/>
                                        </p:tgtEl>
                                        <p:attrNameLst>
                                          <p:attrName>style.visibility</p:attrName>
                                        </p:attrNameLst>
                                      </p:cBhvr>
                                      <p:to>
                                        <p:strVal val="visible"/>
                                      </p:to>
                                    </p:set>
                                    <p:anim calcmode="lin" valueType="num">
                                      <p:cBhvr additive="base">
                                        <p:cTn id="10" dur="1000"/>
                                        <p:tgtEl>
                                          <p:spTgt spid="36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364"/>
        <p:cNvGrpSpPr/>
        <p:nvPr/>
      </p:nvGrpSpPr>
      <p:grpSpPr>
        <a:xfrm>
          <a:off x="0" y="0"/>
          <a:ext cx="0" cy="0"/>
          <a:chOff x="0" y="0"/>
          <a:chExt cx="0" cy="0"/>
        </a:xfrm>
      </p:grpSpPr>
      <p:sp>
        <p:nvSpPr>
          <p:cNvPr id="365" name="Google Shape;365;p25"/>
          <p:cNvSpPr txBox="1">
            <a:spLocks noGrp="1"/>
          </p:cNvSpPr>
          <p:nvPr>
            <p:ph type="title"/>
          </p:nvPr>
        </p:nvSpPr>
        <p:spPr>
          <a:xfrm>
            <a:off x="1828600" y="177275"/>
            <a:ext cx="5857800" cy="187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u="sng">
                <a:solidFill>
                  <a:srgbClr val="000000"/>
                </a:solidFill>
              </a:rPr>
              <a:t>Leased vs. Owned </a:t>
            </a:r>
            <a:endParaRPr u="sng">
              <a:solidFill>
                <a:srgbClr val="000000"/>
              </a:solidFill>
            </a:endParaRPr>
          </a:p>
          <a:p>
            <a:pPr marL="0" lvl="0" indent="0" algn="ctr" rtl="0">
              <a:spcBef>
                <a:spcPts val="0"/>
              </a:spcBef>
              <a:spcAft>
                <a:spcPts val="0"/>
              </a:spcAft>
              <a:buNone/>
            </a:pPr>
            <a:r>
              <a:rPr lang="en" u="sng">
                <a:solidFill>
                  <a:srgbClr val="000000"/>
                </a:solidFill>
              </a:rPr>
              <a:t>Make Comparison </a:t>
            </a:r>
            <a:endParaRPr u="sng">
              <a:solidFill>
                <a:srgbClr val="000000"/>
              </a:solidFill>
            </a:endParaRPr>
          </a:p>
          <a:p>
            <a:pPr marL="0" lvl="0" indent="0" algn="ctr" rtl="0">
              <a:spcBef>
                <a:spcPts val="0"/>
              </a:spcBef>
              <a:spcAft>
                <a:spcPts val="0"/>
              </a:spcAft>
              <a:buNone/>
            </a:pPr>
            <a:r>
              <a:rPr lang="en" u="sng">
                <a:solidFill>
                  <a:srgbClr val="000000"/>
                </a:solidFill>
              </a:rPr>
              <a:t>(cost per Hour)</a:t>
            </a:r>
            <a:endParaRPr>
              <a:solidFill>
                <a:srgbClr val="000000"/>
              </a:solidFill>
            </a:endParaRPr>
          </a:p>
        </p:txBody>
      </p:sp>
      <p:sp>
        <p:nvSpPr>
          <p:cNvPr id="366" name="Google Shape;366;p25"/>
          <p:cNvSpPr txBox="1"/>
          <p:nvPr/>
        </p:nvSpPr>
        <p:spPr>
          <a:xfrm>
            <a:off x="4751700" y="2200050"/>
            <a:ext cx="4167300" cy="227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a:ea typeface="Nunito"/>
              <a:cs typeface="Nunito"/>
              <a:sym typeface="Nunito"/>
            </a:endParaRPr>
          </a:p>
        </p:txBody>
      </p:sp>
      <p:pic>
        <p:nvPicPr>
          <p:cNvPr id="367" name="Google Shape;367;p25"/>
          <p:cNvPicPr preferRelativeResize="0"/>
          <p:nvPr/>
        </p:nvPicPr>
        <p:blipFill>
          <a:blip r:embed="rId3">
            <a:alphaModFix/>
          </a:blip>
          <a:stretch>
            <a:fillRect/>
          </a:stretch>
        </p:blipFill>
        <p:spPr>
          <a:xfrm>
            <a:off x="152400" y="1989100"/>
            <a:ext cx="4167325" cy="2921175"/>
          </a:xfrm>
          <a:prstGeom prst="rect">
            <a:avLst/>
          </a:prstGeom>
          <a:noFill/>
          <a:ln>
            <a:noFill/>
          </a:ln>
        </p:spPr>
      </p:pic>
      <p:sp>
        <p:nvSpPr>
          <p:cNvPr id="368" name="Google Shape;368;p25"/>
          <p:cNvSpPr txBox="1"/>
          <p:nvPr/>
        </p:nvSpPr>
        <p:spPr>
          <a:xfrm>
            <a:off x="4904100" y="2352450"/>
            <a:ext cx="4167300" cy="227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9" name="Google Shape;369;p25"/>
          <p:cNvSpPr txBox="1"/>
          <p:nvPr/>
        </p:nvSpPr>
        <p:spPr>
          <a:xfrm>
            <a:off x="5056500" y="2504850"/>
            <a:ext cx="4167300" cy="227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70" name="Google Shape;370;p25"/>
          <p:cNvSpPr/>
          <p:nvPr/>
        </p:nvSpPr>
        <p:spPr>
          <a:xfrm>
            <a:off x="4457500" y="2200050"/>
            <a:ext cx="4392900" cy="1080600"/>
          </a:xfrm>
          <a:prstGeom prst="wedgeRect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900"/>
              </a:spcBef>
              <a:spcAft>
                <a:spcPts val="0"/>
              </a:spcAft>
              <a:buNone/>
            </a:pPr>
            <a:r>
              <a:rPr lang="en" sz="1200" b="1">
                <a:solidFill>
                  <a:srgbClr val="434343"/>
                </a:solidFill>
              </a:rPr>
              <a:t>                         </a:t>
            </a:r>
            <a:r>
              <a:rPr lang="en" sz="1200" b="1" u="sng">
                <a:solidFill>
                  <a:srgbClr val="434343"/>
                </a:solidFill>
              </a:rPr>
              <a:t> Total CPH Leased     Total CPH Owned</a:t>
            </a:r>
            <a:endParaRPr sz="1200" b="1" u="sng">
              <a:solidFill>
                <a:srgbClr val="434343"/>
              </a:solidFill>
            </a:endParaRPr>
          </a:p>
          <a:p>
            <a:pPr marL="0" lvl="0" indent="0" algn="l" rtl="0">
              <a:lnSpc>
                <a:spcPct val="115000"/>
              </a:lnSpc>
              <a:spcBef>
                <a:spcPts val="900"/>
              </a:spcBef>
              <a:spcAft>
                <a:spcPts val="0"/>
              </a:spcAft>
              <a:buNone/>
            </a:pPr>
            <a:r>
              <a:rPr lang="en" sz="1200">
                <a:solidFill>
                  <a:srgbClr val="434343"/>
                </a:solidFill>
              </a:rPr>
              <a:t>Cost per Hour        5.471148                 15.568888</a:t>
            </a:r>
            <a:endParaRPr>
              <a:solidFill>
                <a:srgbClr val="434343"/>
              </a:solidFill>
            </a:endParaRPr>
          </a:p>
        </p:txBody>
      </p:sp>
      <p:pic>
        <p:nvPicPr>
          <p:cNvPr id="371" name="Google Shape;371;p25"/>
          <p:cNvPicPr preferRelativeResize="0"/>
          <p:nvPr/>
        </p:nvPicPr>
        <p:blipFill>
          <a:blip r:embed="rId4">
            <a:alphaModFix/>
          </a:blip>
          <a:stretch>
            <a:fillRect/>
          </a:stretch>
        </p:blipFill>
        <p:spPr>
          <a:xfrm>
            <a:off x="4388575" y="2774075"/>
            <a:ext cx="3490725" cy="2464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70"/>
                                        </p:tgtEl>
                                        <p:attrNameLst>
                                          <p:attrName>style.visibility</p:attrName>
                                        </p:attrNameLst>
                                      </p:cBhvr>
                                      <p:to>
                                        <p:strVal val="visible"/>
                                      </p:to>
                                    </p:set>
                                    <p:anim calcmode="lin" valueType="num">
                                      <p:cBhvr additive="base">
                                        <p:cTn id="7" dur="1000"/>
                                        <p:tgtEl>
                                          <p:spTgt spid="37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71"/>
                                        </p:tgtEl>
                                        <p:attrNameLst>
                                          <p:attrName>style.visibility</p:attrName>
                                        </p:attrNameLst>
                                      </p:cBhvr>
                                      <p:to>
                                        <p:strVal val="visible"/>
                                      </p:to>
                                    </p:set>
                                    <p:anim calcmode="lin" valueType="num">
                                      <p:cBhvr additive="base">
                                        <p:cTn id="10" dur="1500"/>
                                        <p:tgtEl>
                                          <p:spTgt spid="37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75"/>
        <p:cNvGrpSpPr/>
        <p:nvPr/>
      </p:nvGrpSpPr>
      <p:grpSpPr>
        <a:xfrm>
          <a:off x="0" y="0"/>
          <a:ext cx="0" cy="0"/>
          <a:chOff x="0" y="0"/>
          <a:chExt cx="0" cy="0"/>
        </a:xfrm>
      </p:grpSpPr>
      <p:sp>
        <p:nvSpPr>
          <p:cNvPr id="376" name="Google Shape;376;p26"/>
          <p:cNvSpPr txBox="1">
            <a:spLocks noGrp="1"/>
          </p:cNvSpPr>
          <p:nvPr>
            <p:ph type="ctrTitle"/>
          </p:nvPr>
        </p:nvSpPr>
        <p:spPr>
          <a:xfrm>
            <a:off x="-61993" y="603950"/>
            <a:ext cx="5648518" cy="13178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u="sng" dirty="0">
                <a:latin typeface="Amatic SC"/>
                <a:ea typeface="Amatic SC"/>
                <a:cs typeface="Amatic SC"/>
                <a:sym typeface="Amatic SC"/>
              </a:rPr>
              <a:t>Conclusion</a:t>
            </a:r>
            <a:endParaRPr sz="7200" u="sng" dirty="0">
              <a:latin typeface="Amatic SC"/>
              <a:ea typeface="Amatic SC"/>
              <a:cs typeface="Amatic SC"/>
              <a:sym typeface="Amatic SC"/>
            </a:endParaRPr>
          </a:p>
          <a:p>
            <a:pPr marL="0" lvl="0" indent="0" algn="l" rtl="0">
              <a:spcBef>
                <a:spcPts val="0"/>
              </a:spcBef>
              <a:spcAft>
                <a:spcPts val="0"/>
              </a:spcAft>
              <a:buNone/>
            </a:pPr>
            <a:endParaRPr dirty="0"/>
          </a:p>
        </p:txBody>
      </p:sp>
      <p:sp>
        <p:nvSpPr>
          <p:cNvPr id="377" name="Google Shape;377;p26"/>
          <p:cNvSpPr txBox="1">
            <a:spLocks noGrp="1"/>
          </p:cNvSpPr>
          <p:nvPr>
            <p:ph type="subTitle" idx="1"/>
          </p:nvPr>
        </p:nvSpPr>
        <p:spPr>
          <a:xfrm>
            <a:off x="345900" y="3963454"/>
            <a:ext cx="5344500" cy="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sz="1800" dirty="0">
                <a:latin typeface="Arial"/>
                <a:ea typeface="Arial"/>
                <a:cs typeface="Arial"/>
                <a:sym typeface="Arial"/>
              </a:rPr>
              <a:t>The </a:t>
            </a:r>
            <a:r>
              <a:rPr lang="en" sz="3600" dirty="0">
                <a:solidFill>
                  <a:srgbClr val="B4A7D6"/>
                </a:solidFill>
                <a:latin typeface="Lobster"/>
                <a:ea typeface="Lobster"/>
                <a:cs typeface="Lobster"/>
                <a:sym typeface="Lobster"/>
              </a:rPr>
              <a:t>MAGIC</a:t>
            </a:r>
            <a:r>
              <a:rPr lang="en" sz="3600" dirty="0">
                <a:solidFill>
                  <a:srgbClr val="9900FF"/>
                </a:solidFill>
                <a:latin typeface="Lobster"/>
                <a:ea typeface="Lobster"/>
                <a:cs typeface="Lobster"/>
                <a:sym typeface="Lobster"/>
              </a:rPr>
              <a:t> </a:t>
            </a:r>
            <a:r>
              <a:rPr lang="en" sz="1800" dirty="0">
                <a:latin typeface="Arial"/>
                <a:ea typeface="Arial"/>
                <a:cs typeface="Arial"/>
                <a:sym typeface="Arial"/>
              </a:rPr>
              <a:t>of </a:t>
            </a:r>
            <a:r>
              <a:rPr lang="en" sz="3600" dirty="0">
                <a:solidFill>
                  <a:schemeClr val="accent6"/>
                </a:solidFill>
                <a:latin typeface="Lobster"/>
                <a:ea typeface="Lobster"/>
                <a:cs typeface="Lobster"/>
                <a:sym typeface="Lobster"/>
              </a:rPr>
              <a:t>Data</a:t>
            </a:r>
            <a:r>
              <a:rPr lang="en" sz="3600" dirty="0">
                <a:latin typeface="Lobster"/>
                <a:ea typeface="Lobster"/>
                <a:cs typeface="Lobster"/>
                <a:sym typeface="Lobster"/>
              </a:rPr>
              <a:t> </a:t>
            </a:r>
            <a:r>
              <a:rPr lang="en" sz="3600" dirty="0">
                <a:solidFill>
                  <a:srgbClr val="FFE599"/>
                </a:solidFill>
                <a:latin typeface="Lobster"/>
                <a:ea typeface="Lobster"/>
                <a:cs typeface="Lobster"/>
                <a:sym typeface="Lobster"/>
              </a:rPr>
              <a:t>Analytics</a:t>
            </a:r>
            <a:r>
              <a:rPr lang="en" sz="3600" dirty="0">
                <a:solidFill>
                  <a:schemeClr val="accent2"/>
                </a:solidFill>
                <a:latin typeface="Lobster"/>
                <a:ea typeface="Lobster"/>
                <a:cs typeface="Lobster"/>
                <a:sym typeface="Lobster"/>
              </a:rPr>
              <a:t>!</a:t>
            </a:r>
            <a:endParaRPr sz="1800" dirty="0">
              <a:solidFill>
                <a:schemeClr val="accent2"/>
              </a:solidFill>
              <a:latin typeface="Arial"/>
              <a:ea typeface="Arial"/>
              <a:cs typeface="Arial"/>
              <a:sym typeface="Arial"/>
            </a:endParaRPr>
          </a:p>
        </p:txBody>
      </p:sp>
      <p:pic>
        <p:nvPicPr>
          <p:cNvPr id="378" name="Google Shape;378;p26"/>
          <p:cNvPicPr preferRelativeResize="0"/>
          <p:nvPr/>
        </p:nvPicPr>
        <p:blipFill>
          <a:blip r:embed="rId3">
            <a:alphaModFix/>
          </a:blip>
          <a:stretch>
            <a:fillRect/>
          </a:stretch>
        </p:blipFill>
        <p:spPr>
          <a:xfrm>
            <a:off x="5690400" y="1801372"/>
            <a:ext cx="3252675" cy="3252675"/>
          </a:xfrm>
          <a:prstGeom prst="rect">
            <a:avLst/>
          </a:prstGeom>
          <a:noFill/>
          <a:ln>
            <a:noFill/>
          </a:ln>
        </p:spPr>
      </p:pic>
      <p:sp>
        <p:nvSpPr>
          <p:cNvPr id="2" name="TextBox 1">
            <a:extLst>
              <a:ext uri="{FF2B5EF4-FFF2-40B4-BE49-F238E27FC236}">
                <a16:creationId xmlns:a16="http://schemas.microsoft.com/office/drawing/2014/main" id="{AF0E2AC6-EB3E-4578-800A-383B6255E007}"/>
              </a:ext>
            </a:extLst>
          </p:cNvPr>
          <p:cNvSpPr txBox="1"/>
          <p:nvPr/>
        </p:nvSpPr>
        <p:spPr>
          <a:xfrm>
            <a:off x="503695" y="1801372"/>
            <a:ext cx="4510007" cy="1323439"/>
          </a:xfrm>
          <a:prstGeom prst="rect">
            <a:avLst/>
          </a:prstGeom>
          <a:noFill/>
        </p:spPr>
        <p:txBody>
          <a:bodyPr wrap="square" rtlCol="0">
            <a:spAutoFit/>
          </a:bodyPr>
          <a:lstStyle/>
          <a:p>
            <a:r>
              <a:rPr lang="en-US" sz="2000" dirty="0">
                <a:solidFill>
                  <a:schemeClr val="bg1"/>
                </a:solidFill>
              </a:rPr>
              <a:t>Given the data results, Leased product is more </a:t>
            </a:r>
            <a:r>
              <a:rPr lang="en-US" sz="2000" b="1" dirty="0">
                <a:solidFill>
                  <a:schemeClr val="bg1"/>
                </a:solidFill>
              </a:rPr>
              <a:t>cost efficient </a:t>
            </a:r>
            <a:r>
              <a:rPr lang="en-US" sz="2000" dirty="0">
                <a:solidFill>
                  <a:schemeClr val="bg1"/>
                </a:solidFill>
              </a:rPr>
              <a:t>than Owned product to meet customer long term service goals. </a:t>
            </a:r>
            <a:endParaRPr lang="en-US" sz="2000"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78"/>
                                        </p:tgtEl>
                                        <p:attrNameLst>
                                          <p:attrName>style.visibility</p:attrName>
                                        </p:attrNameLst>
                                      </p:cBhvr>
                                      <p:to>
                                        <p:strVal val="visible"/>
                                      </p:to>
                                    </p:set>
                                    <p:anim calcmode="lin" valueType="num">
                                      <p:cBhvr additive="base">
                                        <p:cTn id="7" dur="1000"/>
                                        <p:tgtEl>
                                          <p:spTgt spid="378"/>
                                        </p:tgtEl>
                                        <p:attrNameLst>
                                          <p:attrName>ppt_w</p:attrName>
                                        </p:attrNameLst>
                                      </p:cBhvr>
                                      <p:tavLst>
                                        <p:tav tm="0">
                                          <p:val>
                                            <p:strVal val="0"/>
                                          </p:val>
                                        </p:tav>
                                        <p:tav tm="100000">
                                          <p:val>
                                            <p:strVal val="#ppt_w"/>
                                          </p:val>
                                        </p:tav>
                                      </p:tavLst>
                                    </p:anim>
                                    <p:anim calcmode="lin" valueType="num">
                                      <p:cBhvr additive="base">
                                        <p:cTn id="8" dur="1000"/>
                                        <p:tgtEl>
                                          <p:spTgt spid="378"/>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77"/>
                                        </p:tgtEl>
                                        <p:attrNameLst>
                                          <p:attrName>style.visibility</p:attrName>
                                        </p:attrNameLst>
                                      </p:cBhvr>
                                      <p:to>
                                        <p:strVal val="visible"/>
                                      </p:to>
                                    </p:set>
                                    <p:anim calcmode="lin" valueType="num">
                                      <p:cBhvr additive="base">
                                        <p:cTn id="13" dur="1000"/>
                                        <p:tgtEl>
                                          <p:spTgt spid="37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8BB73-484F-48B4-A464-93BC364C03E3}"/>
              </a:ext>
            </a:extLst>
          </p:cNvPr>
          <p:cNvSpPr>
            <a:spLocks noGrp="1"/>
          </p:cNvSpPr>
          <p:nvPr>
            <p:ph type="title"/>
          </p:nvPr>
        </p:nvSpPr>
        <p:spPr>
          <a:xfrm>
            <a:off x="247974" y="1131376"/>
            <a:ext cx="8276094" cy="2512574"/>
          </a:xfrm>
        </p:spPr>
        <p:txBody>
          <a:bodyPr/>
          <a:lstStyle/>
          <a:p>
            <a:br>
              <a:rPr lang="en-US" sz="2000" b="0" dirty="0"/>
            </a:br>
            <a:br>
              <a:rPr lang="en-US" sz="2000" b="0" dirty="0"/>
            </a:br>
            <a:r>
              <a:rPr lang="en-US" sz="2800" dirty="0"/>
              <a:t>Is it more effective to own or lease your powered equipment?</a:t>
            </a:r>
            <a:br>
              <a:rPr lang="en-US" sz="2000" b="0" dirty="0"/>
            </a:br>
            <a:br>
              <a:rPr lang="en-US" sz="2000" b="0" dirty="0"/>
            </a:br>
            <a:r>
              <a:rPr lang="en-US" sz="2000" b="0" dirty="0"/>
              <a:t>Cost per Hour is a key metric used to measure the cost of individual </a:t>
            </a:r>
            <a:br>
              <a:rPr lang="en-US" sz="2000" b="0" dirty="0"/>
            </a:br>
            <a:r>
              <a:rPr lang="en-US" sz="2000" b="0" dirty="0"/>
              <a:t>or groups of equipment, employees, &amp; facilities.</a:t>
            </a:r>
            <a:br>
              <a:rPr lang="en-US" b="0" dirty="0"/>
            </a:br>
            <a:endParaRPr lang="en-US" dirty="0"/>
          </a:p>
        </p:txBody>
      </p:sp>
    </p:spTree>
    <p:extLst>
      <p:ext uri="{BB962C8B-B14F-4D97-AF65-F5344CB8AC3E}">
        <p14:creationId xmlns:p14="http://schemas.microsoft.com/office/powerpoint/2010/main" val="1926199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88625" y="452075"/>
            <a:ext cx="6366900" cy="101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u="sng">
                <a:solidFill>
                  <a:srgbClr val="000000"/>
                </a:solidFill>
              </a:rPr>
              <a:t>Executive Summary</a:t>
            </a:r>
            <a:endParaRPr sz="4800" u="sng">
              <a:solidFill>
                <a:srgbClr val="000000"/>
              </a:solidFill>
            </a:endParaRPr>
          </a:p>
        </p:txBody>
      </p:sp>
      <p:sp>
        <p:nvSpPr>
          <p:cNvPr id="285" name="Google Shape;285;p14"/>
          <p:cNvSpPr txBox="1">
            <a:spLocks noGrp="1"/>
          </p:cNvSpPr>
          <p:nvPr>
            <p:ph type="body" idx="1"/>
          </p:nvPr>
        </p:nvSpPr>
        <p:spPr>
          <a:xfrm>
            <a:off x="1074900" y="1581600"/>
            <a:ext cx="6680700" cy="2241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solidFill>
                  <a:srgbClr val="000000"/>
                </a:solidFill>
              </a:rPr>
              <a:t>Analysis was performed based on company data provided by the finance department. We scrubbed data dated back to 2015 until present, to compare the cost efficiency of leased vs. owned equipment.</a:t>
            </a:r>
            <a:endParaRPr sz="240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3054200" y="127050"/>
            <a:ext cx="5857800" cy="86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u="sng">
                <a:solidFill>
                  <a:srgbClr val="000000"/>
                </a:solidFill>
              </a:rPr>
              <a:t>Data Sourcing</a:t>
            </a:r>
            <a:endParaRPr sz="4800" u="sng">
              <a:solidFill>
                <a:srgbClr val="000000"/>
              </a:solidFill>
            </a:endParaRPr>
          </a:p>
        </p:txBody>
      </p:sp>
      <p:pic>
        <p:nvPicPr>
          <p:cNvPr id="291" name="Google Shape;291;p15"/>
          <p:cNvPicPr preferRelativeResize="0"/>
          <p:nvPr/>
        </p:nvPicPr>
        <p:blipFill>
          <a:blip r:embed="rId3">
            <a:alphaModFix/>
          </a:blip>
          <a:stretch>
            <a:fillRect/>
          </a:stretch>
        </p:blipFill>
        <p:spPr>
          <a:xfrm>
            <a:off x="303100" y="1408225"/>
            <a:ext cx="6367376" cy="3581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06666"/>
        </a:solidFill>
        <a:effectLst/>
      </p:bgPr>
    </p:bg>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592950" y="291450"/>
            <a:ext cx="5857800" cy="98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u="sng">
                <a:solidFill>
                  <a:srgbClr val="000000"/>
                </a:solidFill>
              </a:rPr>
              <a:t>Data Munging</a:t>
            </a:r>
            <a:endParaRPr sz="4800" u="sng">
              <a:solidFill>
                <a:srgbClr val="000000"/>
              </a:solidFill>
            </a:endParaRPr>
          </a:p>
        </p:txBody>
      </p:sp>
      <p:pic>
        <p:nvPicPr>
          <p:cNvPr id="297" name="Google Shape;297;p16"/>
          <p:cNvPicPr preferRelativeResize="0"/>
          <p:nvPr/>
        </p:nvPicPr>
        <p:blipFill>
          <a:blip r:embed="rId3">
            <a:alphaModFix/>
          </a:blip>
          <a:stretch>
            <a:fillRect/>
          </a:stretch>
        </p:blipFill>
        <p:spPr>
          <a:xfrm>
            <a:off x="152400" y="1225600"/>
            <a:ext cx="4217575" cy="3777250"/>
          </a:xfrm>
          <a:prstGeom prst="rect">
            <a:avLst/>
          </a:prstGeom>
          <a:noFill/>
          <a:ln>
            <a:noFill/>
          </a:ln>
        </p:spPr>
      </p:pic>
      <p:pic>
        <p:nvPicPr>
          <p:cNvPr id="298" name="Google Shape;298;p16"/>
          <p:cNvPicPr preferRelativeResize="0"/>
          <p:nvPr/>
        </p:nvPicPr>
        <p:blipFill>
          <a:blip r:embed="rId4">
            <a:alphaModFix/>
          </a:blip>
          <a:stretch>
            <a:fillRect/>
          </a:stretch>
        </p:blipFill>
        <p:spPr>
          <a:xfrm>
            <a:off x="4522375" y="1225600"/>
            <a:ext cx="4559125" cy="3777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dir="r"/>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197800" y="195650"/>
            <a:ext cx="7247100" cy="90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u="sng">
                <a:solidFill>
                  <a:srgbClr val="000000"/>
                </a:solidFill>
              </a:rPr>
              <a:t>Make Percentages of Total Cost</a:t>
            </a:r>
            <a:endParaRPr u="sng">
              <a:solidFill>
                <a:srgbClr val="000000"/>
              </a:solidFill>
            </a:endParaRPr>
          </a:p>
        </p:txBody>
      </p:sp>
      <p:pic>
        <p:nvPicPr>
          <p:cNvPr id="304" name="Google Shape;304;p17"/>
          <p:cNvPicPr preferRelativeResize="0"/>
          <p:nvPr/>
        </p:nvPicPr>
        <p:blipFill>
          <a:blip r:embed="rId3">
            <a:alphaModFix/>
          </a:blip>
          <a:stretch>
            <a:fillRect/>
          </a:stretch>
        </p:blipFill>
        <p:spPr>
          <a:xfrm>
            <a:off x="129700" y="1255900"/>
            <a:ext cx="5495100" cy="3757200"/>
          </a:xfrm>
          <a:prstGeom prst="rect">
            <a:avLst/>
          </a:prstGeom>
          <a:noFill/>
          <a:ln>
            <a:noFill/>
          </a:ln>
        </p:spPr>
      </p:pic>
      <p:sp>
        <p:nvSpPr>
          <p:cNvPr id="305" name="Google Shape;305;p17"/>
          <p:cNvSpPr txBox="1"/>
          <p:nvPr/>
        </p:nvSpPr>
        <p:spPr>
          <a:xfrm>
            <a:off x="5354875" y="1816200"/>
            <a:ext cx="3321600" cy="2717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Merriweather"/>
              <a:buChar char="●"/>
            </a:pPr>
            <a:r>
              <a:rPr lang="en">
                <a:latin typeface="Merriweather"/>
                <a:ea typeface="Merriweather"/>
                <a:cs typeface="Merriweather"/>
                <a:sym typeface="Merriweather"/>
              </a:rPr>
              <a:t>Percentages Pie Chart gives a better perspective CLARK and HYSTE surpass other Fleets in total cost.</a:t>
            </a:r>
            <a:endParaRPr>
              <a:latin typeface="Merriweather"/>
              <a:ea typeface="Merriweather"/>
              <a:cs typeface="Merriweather"/>
              <a:sym typeface="Merriweather"/>
            </a:endParaRPr>
          </a:p>
          <a:p>
            <a:pPr marL="457200" lvl="0" indent="-342900" algn="l" rtl="0">
              <a:spcBef>
                <a:spcPts val="0"/>
              </a:spcBef>
              <a:spcAft>
                <a:spcPts val="0"/>
              </a:spcAft>
              <a:buSzPts val="1800"/>
              <a:buFont typeface="Merriweather"/>
              <a:buChar char="●"/>
            </a:pPr>
            <a:r>
              <a:rPr lang="en">
                <a:latin typeface="Merriweather"/>
                <a:ea typeface="Merriweather"/>
                <a:cs typeface="Merriweather"/>
                <a:sym typeface="Merriweather"/>
              </a:rPr>
              <a:t>RICO and TAYLO are a distant third and forth cost total in overall comparison.</a:t>
            </a:r>
            <a:endParaRPr>
              <a:latin typeface="Merriweather"/>
              <a:ea typeface="Merriweather"/>
              <a:cs typeface="Merriweather"/>
              <a:sym typeface="Merriweather"/>
            </a:endParaRPr>
          </a:p>
          <a:p>
            <a:pPr marL="457200" lvl="0" indent="0" algn="l" rtl="0">
              <a:spcBef>
                <a:spcPts val="0"/>
              </a:spcBef>
              <a:spcAft>
                <a:spcPts val="0"/>
              </a:spcAft>
              <a:buNone/>
            </a:pPr>
            <a:r>
              <a:rPr lang="en" sz="1800">
                <a:solidFill>
                  <a:srgbClr val="F3F3F3"/>
                </a:solidFill>
                <a:latin typeface="Merriweather"/>
                <a:ea typeface="Merriweather"/>
                <a:cs typeface="Merriweather"/>
                <a:sym typeface="Merriweather"/>
              </a:rPr>
              <a:t> </a:t>
            </a:r>
            <a:endParaRPr sz="1800">
              <a:solidFill>
                <a:srgbClr val="F3F3F3"/>
              </a:solidFill>
              <a:latin typeface="Merriweather"/>
              <a:ea typeface="Merriweather"/>
              <a:cs typeface="Merriweather"/>
              <a:sym typeface="Merriweather"/>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309"/>
        <p:cNvGrpSpPr/>
        <p:nvPr/>
      </p:nvGrpSpPr>
      <p:grpSpPr>
        <a:xfrm>
          <a:off x="0" y="0"/>
          <a:ext cx="0" cy="0"/>
          <a:chOff x="0" y="0"/>
          <a:chExt cx="0" cy="0"/>
        </a:xfrm>
      </p:grpSpPr>
      <p:sp>
        <p:nvSpPr>
          <p:cNvPr id="310" name="Google Shape;310;p18"/>
          <p:cNvSpPr txBox="1">
            <a:spLocks noGrp="1"/>
          </p:cNvSpPr>
          <p:nvPr>
            <p:ph type="title"/>
          </p:nvPr>
        </p:nvSpPr>
        <p:spPr>
          <a:xfrm>
            <a:off x="1253575" y="301375"/>
            <a:ext cx="7030500" cy="121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u="sng">
                <a:solidFill>
                  <a:srgbClr val="000000"/>
                </a:solidFill>
              </a:rPr>
              <a:t>Analysing Data by Make and Their Total Cost</a:t>
            </a:r>
            <a:endParaRPr sz="3600" u="sng">
              <a:solidFill>
                <a:srgbClr val="000000"/>
              </a:solidFill>
            </a:endParaRPr>
          </a:p>
        </p:txBody>
      </p:sp>
      <p:sp>
        <p:nvSpPr>
          <p:cNvPr id="311" name="Google Shape;311;p18"/>
          <p:cNvSpPr txBox="1">
            <a:spLocks noGrp="1"/>
          </p:cNvSpPr>
          <p:nvPr>
            <p:ph type="body" idx="1"/>
          </p:nvPr>
        </p:nvSpPr>
        <p:spPr>
          <a:xfrm>
            <a:off x="4922500" y="1948900"/>
            <a:ext cx="3857700" cy="21096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666666"/>
              </a:buClr>
              <a:buSzPts val="1400"/>
              <a:buFont typeface="Merriweather"/>
              <a:buChar char="●"/>
            </a:pPr>
            <a:r>
              <a:rPr lang="en" sz="1400" b="1">
                <a:solidFill>
                  <a:srgbClr val="666666"/>
                </a:solidFill>
                <a:latin typeface="Merriweather"/>
                <a:ea typeface="Merriweather"/>
                <a:cs typeface="Merriweather"/>
                <a:sym typeface="Merriweather"/>
              </a:rPr>
              <a:t>CLARK and HYSTE  had the total cost amongst fleets/makes.</a:t>
            </a:r>
            <a:endParaRPr sz="1400" b="1">
              <a:solidFill>
                <a:srgbClr val="666666"/>
              </a:solidFill>
              <a:latin typeface="Merriweather"/>
              <a:ea typeface="Merriweather"/>
              <a:cs typeface="Merriweather"/>
              <a:sym typeface="Merriweather"/>
            </a:endParaRPr>
          </a:p>
          <a:p>
            <a:pPr marL="457200" lvl="0" indent="-317500" algn="l" rtl="0">
              <a:lnSpc>
                <a:spcPct val="150000"/>
              </a:lnSpc>
              <a:spcBef>
                <a:spcPts val="0"/>
              </a:spcBef>
              <a:spcAft>
                <a:spcPts val="0"/>
              </a:spcAft>
              <a:buClr>
                <a:srgbClr val="666666"/>
              </a:buClr>
              <a:buSzPts val="1400"/>
              <a:buFont typeface="Merriweather"/>
              <a:buChar char="●"/>
            </a:pPr>
            <a:r>
              <a:rPr lang="en" sz="1400" b="1">
                <a:solidFill>
                  <a:srgbClr val="666666"/>
                </a:solidFill>
                <a:latin typeface="Merriweather"/>
                <a:ea typeface="Merriweather"/>
                <a:cs typeface="Merriweather"/>
                <a:sym typeface="Merriweather"/>
              </a:rPr>
              <a:t>However, further depth of calculations was needed to provide the the cost efficiency of each make.</a:t>
            </a:r>
            <a:r>
              <a:rPr lang="en" sz="1400" b="1">
                <a:solidFill>
                  <a:srgbClr val="666666"/>
                </a:solidFill>
                <a:latin typeface="Maven Pro"/>
                <a:ea typeface="Maven Pro"/>
                <a:cs typeface="Maven Pro"/>
                <a:sym typeface="Maven Pro"/>
              </a:rPr>
              <a:t> </a:t>
            </a:r>
            <a:r>
              <a:rPr lang="en">
                <a:solidFill>
                  <a:srgbClr val="3D85C6"/>
                </a:solidFill>
                <a:highlight>
                  <a:srgbClr val="666666"/>
                </a:highlight>
                <a:latin typeface="Maven Pro"/>
                <a:ea typeface="Maven Pro"/>
                <a:cs typeface="Maven Pro"/>
                <a:sym typeface="Maven Pro"/>
              </a:rPr>
              <a:t> </a:t>
            </a:r>
            <a:endParaRPr>
              <a:solidFill>
                <a:srgbClr val="3D85C6"/>
              </a:solidFill>
              <a:highlight>
                <a:srgbClr val="666666"/>
              </a:highlight>
              <a:latin typeface="Maven Pro"/>
              <a:ea typeface="Maven Pro"/>
              <a:cs typeface="Maven Pro"/>
              <a:sym typeface="Maven Pro"/>
            </a:endParaRPr>
          </a:p>
        </p:txBody>
      </p:sp>
      <p:pic>
        <p:nvPicPr>
          <p:cNvPr id="312" name="Google Shape;312;p18"/>
          <p:cNvPicPr preferRelativeResize="0"/>
          <p:nvPr/>
        </p:nvPicPr>
        <p:blipFill>
          <a:blip r:embed="rId3">
            <a:alphaModFix/>
          </a:blip>
          <a:stretch>
            <a:fillRect/>
          </a:stretch>
        </p:blipFill>
        <p:spPr>
          <a:xfrm>
            <a:off x="172500" y="1717850"/>
            <a:ext cx="4830350" cy="3132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push/>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B8AF"/>
        </a:solidFill>
        <a:effectLst/>
      </p:bgPr>
    </p:bg>
    <p:spTree>
      <p:nvGrpSpPr>
        <p:cNvPr id="1" name="Shape 316"/>
        <p:cNvGrpSpPr/>
        <p:nvPr/>
      </p:nvGrpSpPr>
      <p:grpSpPr>
        <a:xfrm>
          <a:off x="0" y="0"/>
          <a:ext cx="0" cy="0"/>
          <a:chOff x="0" y="0"/>
          <a:chExt cx="0" cy="0"/>
        </a:xfrm>
      </p:grpSpPr>
      <p:sp>
        <p:nvSpPr>
          <p:cNvPr id="317" name="Google Shape;317;p19"/>
          <p:cNvSpPr txBox="1">
            <a:spLocks noGrp="1"/>
          </p:cNvSpPr>
          <p:nvPr>
            <p:ph type="title"/>
          </p:nvPr>
        </p:nvSpPr>
        <p:spPr>
          <a:xfrm>
            <a:off x="751975" y="438925"/>
            <a:ext cx="6948300" cy="111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u="sng">
                <a:solidFill>
                  <a:srgbClr val="000000"/>
                </a:solidFill>
              </a:rPr>
              <a:t>Total Hours Utilized By Make</a:t>
            </a:r>
            <a:endParaRPr u="sng">
              <a:solidFill>
                <a:srgbClr val="000000"/>
              </a:solidFill>
            </a:endParaRPr>
          </a:p>
        </p:txBody>
      </p:sp>
      <p:pic>
        <p:nvPicPr>
          <p:cNvPr id="318" name="Google Shape;318;p19"/>
          <p:cNvPicPr preferRelativeResize="0"/>
          <p:nvPr/>
        </p:nvPicPr>
        <p:blipFill>
          <a:blip r:embed="rId3">
            <a:alphaModFix/>
          </a:blip>
          <a:stretch>
            <a:fillRect/>
          </a:stretch>
        </p:blipFill>
        <p:spPr>
          <a:xfrm>
            <a:off x="4401275" y="1915025"/>
            <a:ext cx="4097917" cy="2840950"/>
          </a:xfrm>
          <a:prstGeom prst="rect">
            <a:avLst/>
          </a:prstGeom>
          <a:noFill/>
          <a:ln>
            <a:noFill/>
          </a:ln>
        </p:spPr>
      </p:pic>
      <p:sp>
        <p:nvSpPr>
          <p:cNvPr id="319" name="Google Shape;319;p19"/>
          <p:cNvSpPr txBox="1"/>
          <p:nvPr/>
        </p:nvSpPr>
        <p:spPr>
          <a:xfrm>
            <a:off x="460325" y="1461000"/>
            <a:ext cx="3592500" cy="3562200"/>
          </a:xfrm>
          <a:prstGeom prst="rect">
            <a:avLst/>
          </a:prstGeom>
          <a:noFill/>
          <a:ln>
            <a:noFill/>
          </a:ln>
        </p:spPr>
        <p:txBody>
          <a:bodyPr spcFirstLastPara="1" wrap="square" lIns="91425" tIns="91425" rIns="91425" bIns="91425" anchor="t" anchorCtr="0">
            <a:noAutofit/>
          </a:bodyPr>
          <a:lstStyle/>
          <a:p>
            <a:pPr marL="914400" lvl="0" indent="-317500" algn="l" rtl="0">
              <a:lnSpc>
                <a:spcPct val="115000"/>
              </a:lnSpc>
              <a:spcBef>
                <a:spcPts val="0"/>
              </a:spcBef>
              <a:spcAft>
                <a:spcPts val="0"/>
              </a:spcAft>
              <a:buSzPts val="1400"/>
              <a:buFont typeface="Merriweather"/>
              <a:buChar char="●"/>
            </a:pPr>
            <a:r>
              <a:rPr lang="en" b="1">
                <a:latin typeface="Merriweather"/>
                <a:ea typeface="Merriweather"/>
                <a:cs typeface="Merriweather"/>
                <a:sym typeface="Merriweather"/>
              </a:rPr>
              <a:t>Hours Utilized are an important variable in Cost Efficiency.</a:t>
            </a:r>
            <a:endParaRPr b="1">
              <a:latin typeface="Merriweather"/>
              <a:ea typeface="Merriweather"/>
              <a:cs typeface="Merriweather"/>
              <a:sym typeface="Merriweather"/>
            </a:endParaRPr>
          </a:p>
          <a:p>
            <a:pPr marL="914400" lvl="0" indent="-317500" algn="l" rtl="0">
              <a:lnSpc>
                <a:spcPct val="115000"/>
              </a:lnSpc>
              <a:spcBef>
                <a:spcPts val="0"/>
              </a:spcBef>
              <a:spcAft>
                <a:spcPts val="0"/>
              </a:spcAft>
              <a:buSzPts val="1400"/>
              <a:buFont typeface="Merriweather"/>
              <a:buChar char="●"/>
            </a:pPr>
            <a:r>
              <a:rPr lang="en" b="1">
                <a:latin typeface="Merriweather"/>
                <a:ea typeface="Merriweather"/>
                <a:cs typeface="Merriweather"/>
                <a:sym typeface="Merriweather"/>
              </a:rPr>
              <a:t>Total hours utilized are a clear representation CLARK and HYSTE were the two most used Makes.</a:t>
            </a:r>
            <a:endParaRPr b="1">
              <a:latin typeface="Merriweather"/>
              <a:ea typeface="Merriweather"/>
              <a:cs typeface="Merriweather"/>
              <a:sym typeface="Merriweather"/>
            </a:endParaRPr>
          </a:p>
          <a:p>
            <a:pPr marL="1371600" lvl="1" indent="-317500" algn="l" rtl="0">
              <a:lnSpc>
                <a:spcPct val="115000"/>
              </a:lnSpc>
              <a:spcBef>
                <a:spcPts val="0"/>
              </a:spcBef>
              <a:spcAft>
                <a:spcPts val="0"/>
              </a:spcAft>
              <a:buSzPts val="1400"/>
              <a:buFont typeface="Merriweather"/>
              <a:buChar char="○"/>
            </a:pPr>
            <a:r>
              <a:rPr lang="en" b="1">
                <a:latin typeface="Merriweather"/>
                <a:ea typeface="Merriweather"/>
                <a:cs typeface="Merriweather"/>
                <a:sym typeface="Merriweather"/>
              </a:rPr>
              <a:t>CLARK and HYSTE is trending to be top amongst the  Makes.</a:t>
            </a:r>
            <a:endParaRPr b="1">
              <a:latin typeface="Merriweather"/>
              <a:ea typeface="Merriweather"/>
              <a:cs typeface="Merriweather"/>
              <a:sym typeface="Merriweather"/>
            </a:endParaRPr>
          </a:p>
          <a:p>
            <a:pPr marL="914400" lvl="0" indent="-317500" algn="l" rtl="0">
              <a:lnSpc>
                <a:spcPct val="115000"/>
              </a:lnSpc>
              <a:spcBef>
                <a:spcPts val="0"/>
              </a:spcBef>
              <a:spcAft>
                <a:spcPts val="0"/>
              </a:spcAft>
              <a:buSzPts val="1400"/>
              <a:buFont typeface="Merriweather"/>
              <a:buChar char="●"/>
            </a:pPr>
            <a:r>
              <a:rPr lang="en" b="1">
                <a:latin typeface="Merriweather"/>
                <a:ea typeface="Merriweather"/>
                <a:cs typeface="Merriweather"/>
                <a:sym typeface="Merriweather"/>
              </a:rPr>
              <a:t>However, notice the GENIE make has extremely low hours utilized.</a:t>
            </a:r>
            <a:endParaRPr b="1">
              <a:latin typeface="Merriweather"/>
              <a:ea typeface="Merriweather"/>
              <a:cs typeface="Merriweather"/>
              <a:sym typeface="Merriweather"/>
            </a:endParaRP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323"/>
        <p:cNvGrpSpPr/>
        <p:nvPr/>
      </p:nvGrpSpPr>
      <p:grpSpPr>
        <a:xfrm>
          <a:off x="0" y="0"/>
          <a:ext cx="0" cy="0"/>
          <a:chOff x="0" y="0"/>
          <a:chExt cx="0" cy="0"/>
        </a:xfrm>
      </p:grpSpPr>
      <p:sp>
        <p:nvSpPr>
          <p:cNvPr id="324" name="Google Shape;324;p20"/>
          <p:cNvSpPr txBox="1">
            <a:spLocks noGrp="1"/>
          </p:cNvSpPr>
          <p:nvPr>
            <p:ph type="title"/>
          </p:nvPr>
        </p:nvSpPr>
        <p:spPr>
          <a:xfrm>
            <a:off x="1388550" y="110500"/>
            <a:ext cx="6366900" cy="74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u="sng">
                <a:solidFill>
                  <a:srgbClr val="000000"/>
                </a:solidFill>
              </a:rPr>
              <a:t>CLARK and HYSTE Trend</a:t>
            </a:r>
            <a:endParaRPr sz="3600" u="sng">
              <a:solidFill>
                <a:srgbClr val="000000"/>
              </a:solidFill>
            </a:endParaRPr>
          </a:p>
        </p:txBody>
      </p:sp>
      <p:sp>
        <p:nvSpPr>
          <p:cNvPr id="325" name="Google Shape;325;p20"/>
          <p:cNvSpPr txBox="1">
            <a:spLocks noGrp="1"/>
          </p:cNvSpPr>
          <p:nvPr>
            <p:ph type="body" idx="1"/>
          </p:nvPr>
        </p:nvSpPr>
        <p:spPr>
          <a:xfrm>
            <a:off x="1298575" y="1075075"/>
            <a:ext cx="6366900" cy="660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a:solidFill>
                  <a:srgbClr val="000000"/>
                </a:solidFill>
                <a:latin typeface="Merriweather"/>
                <a:ea typeface="Merriweather"/>
                <a:cs typeface="Merriweather"/>
                <a:sym typeface="Merriweather"/>
              </a:rPr>
              <a:t>Side By Side COST and HOURS UTILIZED Comparison</a:t>
            </a:r>
            <a:r>
              <a:rPr lang="en" sz="1800"/>
              <a:t>  </a:t>
            </a:r>
            <a:endParaRPr sz="1800"/>
          </a:p>
        </p:txBody>
      </p:sp>
      <p:pic>
        <p:nvPicPr>
          <p:cNvPr id="326" name="Google Shape;326;p20"/>
          <p:cNvPicPr preferRelativeResize="0"/>
          <p:nvPr/>
        </p:nvPicPr>
        <p:blipFill>
          <a:blip r:embed="rId3">
            <a:alphaModFix/>
          </a:blip>
          <a:stretch>
            <a:fillRect/>
          </a:stretch>
        </p:blipFill>
        <p:spPr>
          <a:xfrm>
            <a:off x="99375" y="1905000"/>
            <a:ext cx="4382400" cy="2945350"/>
          </a:xfrm>
          <a:prstGeom prst="rect">
            <a:avLst/>
          </a:prstGeom>
          <a:noFill/>
          <a:ln>
            <a:noFill/>
          </a:ln>
        </p:spPr>
      </p:pic>
      <p:pic>
        <p:nvPicPr>
          <p:cNvPr id="327" name="Google Shape;327;p20"/>
          <p:cNvPicPr preferRelativeResize="0"/>
          <p:nvPr/>
        </p:nvPicPr>
        <p:blipFill>
          <a:blip r:embed="rId4">
            <a:alphaModFix/>
          </a:blip>
          <a:stretch>
            <a:fillRect/>
          </a:stretch>
        </p:blipFill>
        <p:spPr>
          <a:xfrm>
            <a:off x="4691425" y="1905000"/>
            <a:ext cx="4382400" cy="2887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546</Words>
  <Application>Microsoft Office PowerPoint</Application>
  <PresentationFormat>On-screen Show (16:9)</PresentationFormat>
  <Paragraphs>62</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Courier New</vt:lpstr>
      <vt:lpstr>Amatic SC</vt:lpstr>
      <vt:lpstr>Arial</vt:lpstr>
      <vt:lpstr>Merriweather</vt:lpstr>
      <vt:lpstr>Lobster</vt:lpstr>
      <vt:lpstr>Nunito</vt:lpstr>
      <vt:lpstr>Maven Pro</vt:lpstr>
      <vt:lpstr>Momentum</vt:lpstr>
      <vt:lpstr>Leased vs. Owned  Product Comparison </vt:lpstr>
      <vt:lpstr>  Is it more effective to own or lease your powered equipment?  Cost per Hour is a key metric used to measure the cost of individual  or groups of equipment, employees, &amp; facilities. </vt:lpstr>
      <vt:lpstr>Executive Summary</vt:lpstr>
      <vt:lpstr>Data Sourcing</vt:lpstr>
      <vt:lpstr>Data Munging</vt:lpstr>
      <vt:lpstr>Make Percentages of Total Cost</vt:lpstr>
      <vt:lpstr>Analysing Data by Make and Their Total Cost</vt:lpstr>
      <vt:lpstr>Total Hours Utilized By Make</vt:lpstr>
      <vt:lpstr>CLARK and HYSTE Trend</vt:lpstr>
      <vt:lpstr>Occasions of OUTLIERS in Data</vt:lpstr>
      <vt:lpstr>Perspective of Individual  Make Cost Per Hour</vt:lpstr>
      <vt:lpstr>Cost Per Hour Comparison</vt:lpstr>
      <vt:lpstr>Leased vs. Owned  Make Comparison with Genie  (Cost Per Hour)</vt:lpstr>
      <vt:lpstr>Leased vs. Owned  Make Comparison  (cost per Hour)</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Leased vs. Owned  Product Comparison </dc:title>
  <cp:lastModifiedBy>Cara Roberts</cp:lastModifiedBy>
  <cp:revision>2</cp:revision>
  <dcterms:modified xsi:type="dcterms:W3CDTF">2020-01-08T05:33:15Z</dcterms:modified>
</cp:coreProperties>
</file>