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  <p:sldMasterId id="2147483672" r:id="rId5"/>
    <p:sldMasterId id="2147483651" r:id="rId6"/>
    <p:sldMasterId id="2147483654" r:id="rId7"/>
    <p:sldMasterId id="2147483675" r:id="rId8"/>
  </p:sldMasterIdLst>
  <p:notesMasterIdLst>
    <p:notesMasterId r:id="rId30"/>
  </p:notesMasterIdLst>
  <p:sldIdLst>
    <p:sldId id="335" r:id="rId9"/>
    <p:sldId id="414" r:id="rId10"/>
    <p:sldId id="430" r:id="rId11"/>
    <p:sldId id="429" r:id="rId12"/>
    <p:sldId id="438" r:id="rId13"/>
    <p:sldId id="431" r:id="rId14"/>
    <p:sldId id="444" r:id="rId15"/>
    <p:sldId id="425" r:id="rId16"/>
    <p:sldId id="428" r:id="rId17"/>
    <p:sldId id="426" r:id="rId18"/>
    <p:sldId id="445" r:id="rId19"/>
    <p:sldId id="432" r:id="rId20"/>
    <p:sldId id="427" r:id="rId21"/>
    <p:sldId id="433" r:id="rId22"/>
    <p:sldId id="440" r:id="rId23"/>
    <p:sldId id="441" r:id="rId24"/>
    <p:sldId id="442" r:id="rId25"/>
    <p:sldId id="443" r:id="rId26"/>
    <p:sldId id="434" r:id="rId27"/>
    <p:sldId id="435" r:id="rId28"/>
    <p:sldId id="436" r:id="rId29"/>
  </p:sldIdLst>
  <p:sldSz cx="9144000" cy="5143500" type="screen16x9"/>
  <p:notesSz cx="6858000" cy="9926638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4C"/>
    <a:srgbClr val="8D143D"/>
    <a:srgbClr val="BFBFBF"/>
    <a:srgbClr val="595959"/>
    <a:srgbClr val="404040"/>
    <a:srgbClr val="565656"/>
    <a:srgbClr val="404006"/>
    <a:srgbClr val="7D629E"/>
    <a:srgbClr val="B6004B"/>
    <a:srgbClr val="FF9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3E133-90F8-530F-F35A-874D2466FF73}" v="2" dt="2020-12-30T16:22:51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 autoAdjust="0"/>
    <p:restoredTop sz="82284" autoAdjust="0"/>
  </p:normalViewPr>
  <p:slideViewPr>
    <p:cSldViewPr snapToGrid="0" snapToObjects="1">
      <p:cViewPr varScale="1">
        <p:scale>
          <a:sx n="113" d="100"/>
          <a:sy n="113" d="100"/>
        </p:scale>
        <p:origin x="346" y="91"/>
      </p:cViewPr>
      <p:guideLst>
        <p:guide orient="horz" pos="164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dy Andrea Romero Quevedo" userId="S::haromeroq@dane.gov.co::ff73deaf-9c51-4dd5-a33c-6e7347cdcfe2" providerId="AD" clId="Web-{3893E133-90F8-530F-F35A-874D2466FF73}"/>
    <pc:docChg chg="modSld">
      <pc:chgData name="Heidy Andrea Romero Quevedo" userId="S::haromeroq@dane.gov.co::ff73deaf-9c51-4dd5-a33c-6e7347cdcfe2" providerId="AD" clId="Web-{3893E133-90F8-530F-F35A-874D2466FF73}" dt="2020-12-30T16:22:51.158" v="1"/>
      <pc:docMkLst>
        <pc:docMk/>
      </pc:docMkLst>
      <pc:sldChg chg="modSp">
        <pc:chgData name="Heidy Andrea Romero Quevedo" userId="S::haromeroq@dane.gov.co::ff73deaf-9c51-4dd5-a33c-6e7347cdcfe2" providerId="AD" clId="Web-{3893E133-90F8-530F-F35A-874D2466FF73}" dt="2020-12-30T12:48:00.043" v="0" actId="1076"/>
        <pc:sldMkLst>
          <pc:docMk/>
          <pc:sldMk cId="1928574326" sldId="419"/>
        </pc:sldMkLst>
        <pc:spChg chg="mod">
          <ac:chgData name="Heidy Andrea Romero Quevedo" userId="S::haromeroq@dane.gov.co::ff73deaf-9c51-4dd5-a33c-6e7347cdcfe2" providerId="AD" clId="Web-{3893E133-90F8-530F-F35A-874D2466FF73}" dt="2020-12-30T12:48:00.043" v="0" actId="1076"/>
          <ac:spMkLst>
            <pc:docMk/>
            <pc:sldMk cId="1928574326" sldId="419"/>
            <ac:spMk id="7" creationId="{00000000-0000-0000-0000-000000000000}"/>
          </ac:spMkLst>
        </pc:spChg>
      </pc:sldChg>
      <pc:sldChg chg="delSp">
        <pc:chgData name="Heidy Andrea Romero Quevedo" userId="S::haromeroq@dane.gov.co::ff73deaf-9c51-4dd5-a33c-6e7347cdcfe2" providerId="AD" clId="Web-{3893E133-90F8-530F-F35A-874D2466FF73}" dt="2020-12-30T16:22:51.158" v="1"/>
        <pc:sldMkLst>
          <pc:docMk/>
          <pc:sldMk cId="2710737053" sldId="420"/>
        </pc:sldMkLst>
        <pc:spChg chg="del">
          <ac:chgData name="Heidy Andrea Romero Quevedo" userId="S::haromeroq@dane.gov.co::ff73deaf-9c51-4dd5-a33c-6e7347cdcfe2" providerId="AD" clId="Web-{3893E133-90F8-530F-F35A-874D2466FF73}" dt="2020-12-30T16:22:51.158" v="1"/>
          <ac:spMkLst>
            <pc:docMk/>
            <pc:sldMk cId="2710737053" sldId="420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09733-6C35-0144-8DCF-77480CA47BBE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A825F-C5BC-0945-9745-BFEF151EC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0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0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12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24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09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674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06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852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22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57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02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9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82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06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65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61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1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9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67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825F-C5BC-0945-9745-BFEF151ECAA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80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1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44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83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7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98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25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55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32E99F-0BE6-EB4E-B2D9-1C670D2D46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0" y="0"/>
            <a:ext cx="4225511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E6CDF0-1D16-274D-8C2E-F9285956B4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26" y="4368801"/>
            <a:ext cx="2560437" cy="541799"/>
          </a:xfrm>
          <a:prstGeom prst="rect">
            <a:avLst/>
          </a:prstGeom>
        </p:spPr>
      </p:pic>
      <p:pic>
        <p:nvPicPr>
          <p:cNvPr id="8" name="Imagen 7" descr="Nuevo-logo-DANE.jp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30958" r="7295" b="31695"/>
          <a:stretch/>
        </p:blipFill>
        <p:spPr>
          <a:xfrm>
            <a:off x="7289802" y="299602"/>
            <a:ext cx="1479365" cy="6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32E99F-0BE6-EB4E-B2D9-1C670D2D46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0" y="0"/>
            <a:ext cx="4225511" cy="514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EE6CDF0-1D16-274D-8C2E-F9285956B4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26" y="4368801"/>
            <a:ext cx="2560437" cy="541799"/>
          </a:xfrm>
          <a:prstGeom prst="rect">
            <a:avLst/>
          </a:prstGeom>
        </p:spPr>
      </p:pic>
      <p:pic>
        <p:nvPicPr>
          <p:cNvPr id="11" name="Imagen 10" descr="Nuevo-logo-DANE.jp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30958" r="7295" b="31695"/>
          <a:stretch/>
        </p:blipFill>
        <p:spPr>
          <a:xfrm>
            <a:off x="7264402" y="299602"/>
            <a:ext cx="1479365" cy="64799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t="29948" r="4377" b="17913"/>
          <a:stretch/>
        </p:blipFill>
        <p:spPr>
          <a:xfrm>
            <a:off x="3947926" y="4478600"/>
            <a:ext cx="489593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1" descr="MAGENTA.png">
            <a:extLst>
              <a:ext uri="{FF2B5EF4-FFF2-40B4-BE49-F238E27FC236}">
                <a16:creationId xmlns:a16="http://schemas.microsoft.com/office/drawing/2014/main" id="{050975CF-360D-FB40-8F96-719A5FECB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26" y="260487"/>
            <a:ext cx="227841" cy="221463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0391E340-98A5-9142-8506-C373BF3384E1}"/>
              </a:ext>
            </a:extLst>
          </p:cNvPr>
          <p:cNvSpPr txBox="1"/>
          <p:nvPr userDrawn="1"/>
        </p:nvSpPr>
        <p:spPr>
          <a:xfrm>
            <a:off x="677673" y="274202"/>
            <a:ext cx="2809054" cy="17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 algn="dist">
              <a:lnSpc>
                <a:spcPct val="130000"/>
              </a:lnSpc>
              <a:spcBef>
                <a:spcPts val="100"/>
              </a:spcBef>
            </a:pPr>
            <a:r>
              <a:rPr sz="800" b="1" dirty="0">
                <a:solidFill>
                  <a:srgbClr val="B6004C"/>
                </a:solidFill>
                <a:latin typeface="Arial"/>
                <a:cs typeface="Arial"/>
              </a:rPr>
              <a:t>I </a:t>
            </a:r>
            <a:r>
              <a:rPr sz="800" b="1" spc="-5" dirty="0">
                <a:solidFill>
                  <a:srgbClr val="B6004C"/>
                </a:solidFill>
                <a:latin typeface="Arial"/>
                <a:cs typeface="Arial"/>
              </a:rPr>
              <a:t>N F O R M A C </a:t>
            </a:r>
            <a:r>
              <a:rPr sz="800" b="1" dirty="0">
                <a:solidFill>
                  <a:srgbClr val="B6004C"/>
                </a:solidFill>
                <a:latin typeface="Arial"/>
                <a:cs typeface="Arial"/>
              </a:rPr>
              <a:t>I </a:t>
            </a:r>
            <a:r>
              <a:rPr sz="800" b="1" spc="-5" dirty="0">
                <a:solidFill>
                  <a:srgbClr val="B6004C"/>
                </a:solidFill>
                <a:latin typeface="Arial"/>
                <a:cs typeface="Arial"/>
              </a:rPr>
              <a:t>Ó N</a:t>
            </a:r>
            <a:r>
              <a:rPr lang="es-ES_tradnl" sz="800" b="1" spc="-5" dirty="0">
                <a:solidFill>
                  <a:srgbClr val="B6004C"/>
                </a:solidFill>
                <a:latin typeface="Arial"/>
                <a:cs typeface="Arial"/>
              </a:rPr>
              <a:t>  </a:t>
            </a:r>
            <a:r>
              <a:rPr lang="es-ES" sz="800" b="1" spc="-5" dirty="0">
                <a:solidFill>
                  <a:srgbClr val="B6004C"/>
                </a:solidFill>
                <a:latin typeface="Arial"/>
                <a:cs typeface="Arial"/>
              </a:rPr>
              <a:t>P A R A  T O D O S</a:t>
            </a:r>
            <a:endParaRPr sz="800" b="1" dirty="0">
              <a:solidFill>
                <a:srgbClr val="B6004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6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21" descr="MAGENTA.png">
            <a:extLst>
              <a:ext uri="{FF2B5EF4-FFF2-40B4-BE49-F238E27FC236}">
                <a16:creationId xmlns:a16="http://schemas.microsoft.com/office/drawing/2014/main" id="{050975CF-360D-FB40-8F96-719A5FECB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26" y="260487"/>
            <a:ext cx="227841" cy="221463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0391E340-98A5-9142-8506-C373BF3384E1}"/>
              </a:ext>
            </a:extLst>
          </p:cNvPr>
          <p:cNvSpPr txBox="1"/>
          <p:nvPr userDrawn="1"/>
        </p:nvSpPr>
        <p:spPr>
          <a:xfrm>
            <a:off x="677673" y="274202"/>
            <a:ext cx="2809054" cy="17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 algn="dist">
              <a:lnSpc>
                <a:spcPct val="130000"/>
              </a:lnSpc>
              <a:spcBef>
                <a:spcPts val="100"/>
              </a:spcBef>
            </a:pPr>
            <a:r>
              <a:rPr sz="800" b="1" dirty="0">
                <a:solidFill>
                  <a:srgbClr val="B6004C"/>
                </a:solidFill>
                <a:latin typeface="Arial"/>
                <a:cs typeface="Arial"/>
              </a:rPr>
              <a:t>I </a:t>
            </a:r>
            <a:r>
              <a:rPr sz="800" b="1" spc="-5" dirty="0">
                <a:solidFill>
                  <a:srgbClr val="B6004C"/>
                </a:solidFill>
                <a:latin typeface="Arial"/>
                <a:cs typeface="Arial"/>
              </a:rPr>
              <a:t>N F O R M A C </a:t>
            </a:r>
            <a:r>
              <a:rPr sz="800" b="1" dirty="0">
                <a:solidFill>
                  <a:srgbClr val="B6004C"/>
                </a:solidFill>
                <a:latin typeface="Arial"/>
                <a:cs typeface="Arial"/>
              </a:rPr>
              <a:t>I </a:t>
            </a:r>
            <a:r>
              <a:rPr sz="800" b="1" spc="-5" dirty="0">
                <a:solidFill>
                  <a:srgbClr val="B6004C"/>
                </a:solidFill>
                <a:latin typeface="Arial"/>
                <a:cs typeface="Arial"/>
              </a:rPr>
              <a:t>Ó N</a:t>
            </a:r>
            <a:r>
              <a:rPr lang="es-ES_tradnl" sz="800" b="1" spc="-5" dirty="0">
                <a:solidFill>
                  <a:srgbClr val="B6004C"/>
                </a:solidFill>
                <a:latin typeface="Arial"/>
                <a:cs typeface="Arial"/>
              </a:rPr>
              <a:t>  </a:t>
            </a:r>
            <a:r>
              <a:rPr lang="es-ES" sz="800" b="1" spc="-5" dirty="0">
                <a:solidFill>
                  <a:srgbClr val="B6004C"/>
                </a:solidFill>
                <a:latin typeface="Arial"/>
                <a:cs typeface="Arial"/>
              </a:rPr>
              <a:t>P A R A  T O D O S</a:t>
            </a:r>
            <a:endParaRPr sz="800" b="1" dirty="0">
              <a:solidFill>
                <a:srgbClr val="B6004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2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21" descr="MAGENTA.png">
            <a:extLst>
              <a:ext uri="{FF2B5EF4-FFF2-40B4-BE49-F238E27FC236}">
                <a16:creationId xmlns:a16="http://schemas.microsoft.com/office/drawing/2014/main" id="{050975CF-360D-FB40-8F96-719A5FECB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26" y="260487"/>
            <a:ext cx="227841" cy="221463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0391E340-98A5-9142-8506-C373BF3384E1}"/>
              </a:ext>
            </a:extLst>
          </p:cNvPr>
          <p:cNvSpPr txBox="1"/>
          <p:nvPr userDrawn="1"/>
        </p:nvSpPr>
        <p:spPr>
          <a:xfrm>
            <a:off x="677673" y="274202"/>
            <a:ext cx="2809054" cy="17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 algn="dist">
              <a:lnSpc>
                <a:spcPct val="130000"/>
              </a:lnSpc>
              <a:spcBef>
                <a:spcPts val="100"/>
              </a:spcBef>
            </a:pPr>
            <a:r>
              <a:rPr sz="800" b="1" dirty="0">
                <a:solidFill>
                  <a:srgbClr val="B6004C"/>
                </a:solidFill>
                <a:latin typeface="Arial"/>
                <a:cs typeface="Arial"/>
              </a:rPr>
              <a:t>I </a:t>
            </a:r>
            <a:r>
              <a:rPr sz="800" b="1" spc="-5" dirty="0">
                <a:solidFill>
                  <a:srgbClr val="B6004C"/>
                </a:solidFill>
                <a:latin typeface="Arial"/>
                <a:cs typeface="Arial"/>
              </a:rPr>
              <a:t>N F O R M A C </a:t>
            </a:r>
            <a:r>
              <a:rPr sz="800" b="1" dirty="0">
                <a:solidFill>
                  <a:srgbClr val="B6004C"/>
                </a:solidFill>
                <a:latin typeface="Arial"/>
                <a:cs typeface="Arial"/>
              </a:rPr>
              <a:t>I </a:t>
            </a:r>
            <a:r>
              <a:rPr sz="800" b="1" spc="-5" dirty="0">
                <a:solidFill>
                  <a:srgbClr val="B6004C"/>
                </a:solidFill>
                <a:latin typeface="Arial"/>
                <a:cs typeface="Arial"/>
              </a:rPr>
              <a:t>Ó N</a:t>
            </a:r>
            <a:r>
              <a:rPr lang="es-ES_tradnl" sz="800" b="1" spc="-5" dirty="0">
                <a:solidFill>
                  <a:srgbClr val="B6004C"/>
                </a:solidFill>
                <a:latin typeface="Arial"/>
                <a:cs typeface="Arial"/>
              </a:rPr>
              <a:t>  </a:t>
            </a:r>
            <a:r>
              <a:rPr lang="es-ES" sz="800" b="1" spc="-5" dirty="0">
                <a:solidFill>
                  <a:srgbClr val="B6004C"/>
                </a:solidFill>
                <a:latin typeface="Arial"/>
                <a:cs typeface="Arial"/>
              </a:rPr>
              <a:t>P A R A  T O D O S</a:t>
            </a:r>
            <a:endParaRPr sz="800" b="1" dirty="0">
              <a:solidFill>
                <a:srgbClr val="B6004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3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3"/>
          <p:cNvSpPr txBox="1">
            <a:spLocks/>
          </p:cNvSpPr>
          <p:nvPr/>
        </p:nvSpPr>
        <p:spPr>
          <a:xfrm>
            <a:off x="2081049" y="1997922"/>
            <a:ext cx="6666774" cy="2178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5"/>
              </a:spcBef>
              <a:buNone/>
            </a:pPr>
            <a:r>
              <a:rPr lang="es-CO" b="1" dirty="0">
                <a:solidFill>
                  <a:srgbClr val="B6004B"/>
                </a:solidFill>
                <a:cs typeface="Arial" panose="020B0604020202020204" pitchFamily="34" charset="0"/>
              </a:rPr>
              <a:t>Uso de aplicaciones </a:t>
            </a:r>
            <a:r>
              <a:rPr lang="es-CO" b="1" dirty="0" err="1">
                <a:solidFill>
                  <a:srgbClr val="B6004B"/>
                </a:solidFill>
                <a:cs typeface="Arial" panose="020B0604020202020204" pitchFamily="34" charset="0"/>
              </a:rPr>
              <a:t>Shiny</a:t>
            </a:r>
            <a:r>
              <a:rPr lang="es-CO" b="1" dirty="0">
                <a:solidFill>
                  <a:srgbClr val="B6004B"/>
                </a:solidFill>
                <a:cs typeface="Arial" panose="020B0604020202020204" pitchFamily="34" charset="0"/>
              </a:rPr>
              <a:t>-R aplicadas al </a:t>
            </a:r>
            <a:r>
              <a:rPr lang="es-CO" b="1" i="1" dirty="0">
                <a:solidFill>
                  <a:srgbClr val="B60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análisis de población</a:t>
            </a:r>
          </a:p>
          <a:p>
            <a:pPr marL="0" indent="0" algn="r">
              <a:spcBef>
                <a:spcPts val="125"/>
              </a:spcBef>
              <a:buFont typeface="Arial"/>
              <a:buNone/>
            </a:pPr>
            <a:endParaRPr lang="es-ES" sz="2800" b="1" dirty="0">
              <a:solidFill>
                <a:srgbClr val="B6004B"/>
              </a:solidFill>
              <a:cs typeface="Arial" panose="020B0604020202020204" pitchFamily="34" charset="0"/>
            </a:endParaRPr>
          </a:p>
          <a:p>
            <a:pPr marL="0" indent="0" algn="r">
              <a:spcBef>
                <a:spcPts val="125"/>
              </a:spcBef>
              <a:buFont typeface="Arial"/>
              <a:buNone/>
            </a:pP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algn="r">
              <a:spcBef>
                <a:spcPts val="125"/>
              </a:spcBef>
              <a:buFont typeface="Arial"/>
              <a:buNone/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JUNIO / 2021</a:t>
            </a:r>
            <a:endParaRPr lang="es-ES" sz="3600" b="1" dirty="0">
              <a:solidFill>
                <a:srgbClr val="B6004B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94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307237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Despliegue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60585" y="1354283"/>
            <a:ext cx="3072371" cy="2715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Esta es la última etapa del desarrollo de una aplicación, en la cual se recopila la interfaz del usuario y las salidas generadas en el servidor para su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visualización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Por último, a través de R se genera el link en el cual se puede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apreciar la aplicación en la página web de </a:t>
            </a:r>
            <a:r>
              <a:rPr lang="es-MX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Shiny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la cual tiene una duración de un día para usuarios sin algún tipo de plan pago.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A55D063-B5D4-4781-8A96-3CC903F0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135" y="1451445"/>
            <a:ext cx="5161279" cy="2741543"/>
          </a:xfrm>
          <a:prstGeom prst="rect">
            <a:avLst/>
          </a:prstGeom>
        </p:spPr>
      </p:pic>
      <p:pic>
        <p:nvPicPr>
          <p:cNvPr id="13" name="Gráfico 12" descr="Enviar con relleno sólido">
            <a:extLst>
              <a:ext uri="{FF2B5EF4-FFF2-40B4-BE49-F238E27FC236}">
                <a16:creationId xmlns:a16="http://schemas.microsoft.com/office/drawing/2014/main" id="{C8F60F26-E4B9-410C-8A82-1188DB0D4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585" y="635787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44A011-8693-41EA-A700-5F6E35DE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5" y="771750"/>
            <a:ext cx="83006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3"/>
          <p:cNvSpPr txBox="1">
            <a:spLocks/>
          </p:cNvSpPr>
          <p:nvPr/>
        </p:nvSpPr>
        <p:spPr>
          <a:xfrm>
            <a:off x="3501813" y="2627474"/>
            <a:ext cx="5246010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5"/>
              </a:spcBef>
              <a:buNone/>
            </a:pPr>
            <a:r>
              <a:rPr lang="es-MX" b="1" i="1" dirty="0">
                <a:solidFill>
                  <a:srgbClr val="B60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Aplicación con base en el REBP 2018 y el CNPV 2018</a:t>
            </a:r>
            <a:endParaRPr lang="es-ES" sz="3600" b="1" i="1" dirty="0">
              <a:solidFill>
                <a:srgbClr val="B60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9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307237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Indicadores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60586" y="1430950"/>
            <a:ext cx="3005761" cy="293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 base en la información del REBP y CNPV 2018 se calculan los siguientes indicadores a nivel municipal, departamental y nacional: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Nacimientos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por cohorte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Número 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madres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por cohorte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Tasa 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fertilidad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Indicadores 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migración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3E3203-9FFF-44CE-91BC-38CFD7494556}"/>
              </a:ext>
            </a:extLst>
          </p:cNvPr>
          <p:cNvSpPr/>
          <p:nvPr/>
        </p:nvSpPr>
        <p:spPr>
          <a:xfrm>
            <a:off x="5234188" y="1320919"/>
            <a:ext cx="3549226" cy="3155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 la creación de los gráficos se cargan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archivos individuales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 cada indicador a nivel municipal y dentro de la aplicación se realiza la agregación nacional y departamental. </a:t>
            </a: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Esto con el fin de no mantener mucha información cargada al desplegar la aplicación, ya que esto puede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aumentar los tiempos de ejecución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y exceder el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límite de memoria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brindado por </a:t>
            </a:r>
            <a:r>
              <a:rPr lang="es-MX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Shiny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Las gráficas se realizan con estos insumos y utilizando el paquete </a:t>
            </a:r>
            <a:r>
              <a:rPr lang="es-MX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ggplot2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 R.</a:t>
            </a:r>
            <a:endParaRPr lang="es-MX" sz="13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9" name="Gráfico 8" descr="Mal inventario con relleno sólido">
            <a:extLst>
              <a:ext uri="{FF2B5EF4-FFF2-40B4-BE49-F238E27FC236}">
                <a16:creationId xmlns:a16="http://schemas.microsoft.com/office/drawing/2014/main" id="{6BE2FC9C-FC1B-44CE-BE9E-956D44B2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86" y="635787"/>
            <a:ext cx="450000" cy="450000"/>
          </a:xfrm>
          <a:prstGeom prst="rect">
            <a:avLst/>
          </a:prstGeom>
        </p:spPr>
      </p:pic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E45B887C-8DF8-4C46-B1C7-DFB272138FA1}"/>
              </a:ext>
            </a:extLst>
          </p:cNvPr>
          <p:cNvSpPr/>
          <p:nvPr/>
        </p:nvSpPr>
        <p:spPr>
          <a:xfrm>
            <a:off x="3952802" y="2744994"/>
            <a:ext cx="694931" cy="307777"/>
          </a:xfrm>
          <a:prstGeom prst="leftRightArrow">
            <a:avLst>
              <a:gd name="adj1" fmla="val 50000"/>
              <a:gd name="adj2" fmla="val 43398"/>
            </a:avLst>
          </a:prstGeom>
          <a:solidFill>
            <a:srgbClr val="8D143D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FFA4F3F-D811-4AB6-99F9-3C5695552E62}"/>
              </a:ext>
            </a:extLst>
          </p:cNvPr>
          <p:cNvSpPr txBox="1"/>
          <p:nvPr/>
        </p:nvSpPr>
        <p:spPr>
          <a:xfrm>
            <a:off x="3952801" y="3058658"/>
            <a:ext cx="69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i="1" dirty="0"/>
              <a:t>Tener en cuenta</a:t>
            </a:r>
          </a:p>
        </p:txBody>
      </p:sp>
    </p:spTree>
    <p:extLst>
      <p:ext uri="{BB962C8B-B14F-4D97-AF65-F5344CB8AC3E}">
        <p14:creationId xmlns:p14="http://schemas.microsoft.com/office/powerpoint/2010/main" val="37111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55067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Indicador de nacimientos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00A7F8D-9955-4124-BE14-9D945D68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3" y="1582746"/>
            <a:ext cx="8476274" cy="3240000"/>
          </a:xfrm>
          <a:prstGeom prst="rect">
            <a:avLst/>
          </a:prstGeom>
        </p:spPr>
      </p:pic>
      <p:pic>
        <p:nvPicPr>
          <p:cNvPr id="16" name="Gráfico 15" descr="Cigüeña y bebé con relleno sólido">
            <a:extLst>
              <a:ext uri="{FF2B5EF4-FFF2-40B4-BE49-F238E27FC236}">
                <a16:creationId xmlns:a16="http://schemas.microsoft.com/office/drawing/2014/main" id="{77D7C9F4-AE14-46B7-AA57-9963C0F7E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60" y="650711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55067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Indicador del número de madres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438980-7DB1-40B4-8712-FF6F9BA7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5" y="1578488"/>
            <a:ext cx="8423102" cy="3240000"/>
          </a:xfrm>
          <a:prstGeom prst="rect">
            <a:avLst/>
          </a:prstGeom>
        </p:spPr>
      </p:pic>
      <p:pic>
        <p:nvPicPr>
          <p:cNvPr id="8" name="Gráfico 7" descr="Mujer con bebé con relleno sólido">
            <a:extLst>
              <a:ext uri="{FF2B5EF4-FFF2-40B4-BE49-F238E27FC236}">
                <a16:creationId xmlns:a16="http://schemas.microsoft.com/office/drawing/2014/main" id="{1D7F60FB-6334-4B17-A256-8A906CCC9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60" y="64478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55067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Indicador de fertilidad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E41F09-27BE-414C-BE31-E85EE4C7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8" y="1526054"/>
            <a:ext cx="8065624" cy="3240000"/>
          </a:xfrm>
          <a:prstGeom prst="rect">
            <a:avLst/>
          </a:prstGeom>
        </p:spPr>
      </p:pic>
      <p:pic>
        <p:nvPicPr>
          <p:cNvPr id="8" name="Gráfico 7" descr="Familia con dos niños con relleno sólido">
            <a:extLst>
              <a:ext uri="{FF2B5EF4-FFF2-40B4-BE49-F238E27FC236}">
                <a16:creationId xmlns:a16="http://schemas.microsoft.com/office/drawing/2014/main" id="{51F24142-B04C-467F-B7B5-9578CBD6C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60" y="64478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55067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Indicador de migración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5C8437-CB0E-4A83-8DCC-63B27A89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10" y="1526054"/>
            <a:ext cx="7279380" cy="3240000"/>
          </a:xfrm>
          <a:prstGeom prst="rect">
            <a:avLst/>
          </a:prstGeom>
        </p:spPr>
      </p:pic>
      <p:pic>
        <p:nvPicPr>
          <p:cNvPr id="8" name="Gráfico 7" descr="Dirigir dos pines por un camino con relleno sólido">
            <a:extLst>
              <a:ext uri="{FF2B5EF4-FFF2-40B4-BE49-F238E27FC236}">
                <a16:creationId xmlns:a16="http://schemas.microsoft.com/office/drawing/2014/main" id="{17C7FA7F-1EDC-4405-BB0B-E785B3642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10" y="64478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55067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Tasas de migración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C7DEDF-B4AC-4FAB-9EEE-49FF76F2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7" y="1916601"/>
            <a:ext cx="7632926" cy="2520000"/>
          </a:xfrm>
          <a:prstGeom prst="rect">
            <a:avLst/>
          </a:prstGeom>
        </p:spPr>
      </p:pic>
      <p:pic>
        <p:nvPicPr>
          <p:cNvPr id="7" name="Gráfico 6" descr="Dirigir dos pines por un camino con relleno sólido">
            <a:extLst>
              <a:ext uri="{FF2B5EF4-FFF2-40B4-BE49-F238E27FC236}">
                <a16:creationId xmlns:a16="http://schemas.microsoft.com/office/drawing/2014/main" id="{082A4716-8E8B-4751-8088-A8372EDA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537" y="64478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3"/>
          <p:cNvSpPr txBox="1">
            <a:spLocks/>
          </p:cNvSpPr>
          <p:nvPr/>
        </p:nvSpPr>
        <p:spPr>
          <a:xfrm>
            <a:off x="3501813" y="2627474"/>
            <a:ext cx="524601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5"/>
              </a:spcBef>
              <a:buNone/>
            </a:pPr>
            <a:r>
              <a:rPr lang="es-MX" b="1" i="1" dirty="0">
                <a:solidFill>
                  <a:srgbClr val="B60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Comentarios finales</a:t>
            </a:r>
            <a:endParaRPr lang="es-ES" sz="3600" b="1" i="1" dirty="0">
              <a:solidFill>
                <a:srgbClr val="B60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0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1496906" y="764810"/>
            <a:ext cx="58520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Contenido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239520" y="1517479"/>
            <a:ext cx="6069175" cy="2817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6223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Contexto fuentes de información</a:t>
            </a:r>
          </a:p>
          <a:p>
            <a:pPr marL="755650" marR="62230" lvl="1" indent="-285750" defTabSz="914400">
              <a:lnSpc>
                <a:spcPct val="110000"/>
              </a:lnSpc>
              <a:buFont typeface="Courier New" panose="02070309020205020404" pitchFamily="49" charset="0"/>
              <a:buChar char="o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Registro Estadístico Base de Población (REBP)</a:t>
            </a:r>
          </a:p>
          <a:p>
            <a:pPr marL="755650" marR="62230" lvl="1" indent="-285750" defTabSz="914400">
              <a:lnSpc>
                <a:spcPct val="110000"/>
              </a:lnSpc>
              <a:buFont typeface="Courier New" panose="02070309020205020404" pitchFamily="49" charset="0"/>
              <a:buChar char="o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Censo Nacional de Población y Vivienda 2018 (CNPV)</a:t>
            </a:r>
            <a:br>
              <a:rPr lang="es-MX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4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Desarrollo de aplicaciones</a:t>
            </a:r>
            <a:b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Aplicación desarrollada para analizar diferencias de indicadores demográficos entre el REBP y el CNPV 2018.</a:t>
            </a:r>
            <a:b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Comentarios finales</a:t>
            </a:r>
          </a:p>
          <a:p>
            <a:pPr marL="298450" marR="6223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7" name="Gráfico 6" descr="Formas básicas con relleno sólido">
            <a:extLst>
              <a:ext uri="{FF2B5EF4-FFF2-40B4-BE49-F238E27FC236}">
                <a16:creationId xmlns:a16="http://schemas.microsoft.com/office/drawing/2014/main" id="{7A1DEB14-35A4-436F-BBB1-DD9A13275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04" y="64869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307237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Comentarios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9947" y="1275168"/>
            <a:ext cx="7647093" cy="35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 realizar la aplicación es importante tener en cuenta los siguientes aspectos de acuerdo a los recursos disponibles y para mejorar la experiencia en la aplicación:</a:t>
            </a: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Tamaño de los archivos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requeridos para la visualización.</a:t>
            </a: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Paquetes empleados para el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procesamiento de los insumos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Eficiencia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 la forma de programar.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Por otro lado, algunas de las ventajas que ofrece </a:t>
            </a:r>
            <a:r>
              <a:rPr lang="es-MX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Shiny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son:</a:t>
            </a: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Galería de ejemplos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los cuales se pueden utilizar de base para crear una aplicación propia.</a:t>
            </a: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Facilidad para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compartir los resultados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 través de un link sin necesidad de archivos pesados.</a:t>
            </a: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Análisis dinámicos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 indicadores de interés.</a:t>
            </a: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Amplia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comunidad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 interacción con diversas personas donde se pueden ampliar los conocimientos y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resolver dudas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Combinar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resultados estadísticos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 formatos 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visualización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accesibles para diversos públicos.</a:t>
            </a:r>
          </a:p>
        </p:txBody>
      </p:sp>
      <p:pic>
        <p:nvPicPr>
          <p:cNvPr id="6" name="Gráfico 5" descr="Reunión con relleno sólido">
            <a:extLst>
              <a:ext uri="{FF2B5EF4-FFF2-40B4-BE49-F238E27FC236}">
                <a16:creationId xmlns:a16="http://schemas.microsoft.com/office/drawing/2014/main" id="{B907F2A7-A805-4816-B791-D37A82A5E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86" y="635787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3"/>
          <p:cNvSpPr txBox="1">
            <a:spLocks/>
          </p:cNvSpPr>
          <p:nvPr/>
        </p:nvSpPr>
        <p:spPr>
          <a:xfrm>
            <a:off x="2081049" y="1713445"/>
            <a:ext cx="6666774" cy="27449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5"/>
              </a:spcBef>
              <a:buNone/>
            </a:pPr>
            <a:r>
              <a:rPr lang="es-CO" b="1" dirty="0">
                <a:solidFill>
                  <a:srgbClr val="B6004B"/>
                </a:solidFill>
                <a:cs typeface="Arial" panose="020B0604020202020204" pitchFamily="34" charset="0"/>
              </a:rPr>
              <a:t>Uso de aplicaciones </a:t>
            </a:r>
            <a:r>
              <a:rPr lang="es-CO" b="1" dirty="0" err="1">
                <a:solidFill>
                  <a:srgbClr val="B6004B"/>
                </a:solidFill>
                <a:cs typeface="Arial" panose="020B0604020202020204" pitchFamily="34" charset="0"/>
              </a:rPr>
              <a:t>Shiny</a:t>
            </a:r>
            <a:r>
              <a:rPr lang="es-CO" b="1" dirty="0">
                <a:solidFill>
                  <a:srgbClr val="B6004B"/>
                </a:solidFill>
                <a:cs typeface="Arial" panose="020B0604020202020204" pitchFamily="34" charset="0"/>
              </a:rPr>
              <a:t>-R aplicadas al </a:t>
            </a:r>
            <a:r>
              <a:rPr lang="es-CO" b="1" i="1" dirty="0">
                <a:solidFill>
                  <a:srgbClr val="B60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análisis de población</a:t>
            </a:r>
          </a:p>
          <a:p>
            <a:pPr marL="0" indent="0" algn="r">
              <a:spcBef>
                <a:spcPts val="125"/>
              </a:spcBef>
              <a:buFont typeface="Arial"/>
              <a:buNone/>
            </a:pPr>
            <a:endParaRPr lang="es-ES" sz="2800" b="1" dirty="0">
              <a:solidFill>
                <a:srgbClr val="B6004B"/>
              </a:solidFill>
              <a:cs typeface="Arial" panose="020B0604020202020204" pitchFamily="34" charset="0"/>
            </a:endParaRPr>
          </a:p>
          <a:p>
            <a:pPr marL="0" indent="0" algn="r">
              <a:spcBef>
                <a:spcPts val="125"/>
              </a:spcBef>
              <a:buFont typeface="Arial"/>
              <a:buNone/>
            </a:pP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algn="r">
              <a:spcBef>
                <a:spcPts val="125"/>
              </a:spcBef>
              <a:buFont typeface="Arial"/>
              <a:buNone/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JULIO / 2021</a:t>
            </a:r>
          </a:p>
          <a:p>
            <a:pPr marL="0" indent="0">
              <a:spcBef>
                <a:spcPts val="125"/>
              </a:spcBef>
              <a:buFont typeface="Arial"/>
              <a:buNone/>
            </a:pPr>
            <a:endParaRPr lang="es-ES" sz="3600" b="1" dirty="0">
              <a:solidFill>
                <a:srgbClr val="B6004B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3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3"/>
          <p:cNvSpPr txBox="1">
            <a:spLocks/>
          </p:cNvSpPr>
          <p:nvPr/>
        </p:nvSpPr>
        <p:spPr>
          <a:xfrm>
            <a:off x="3501813" y="2641394"/>
            <a:ext cx="5246010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5"/>
              </a:spcBef>
              <a:buNone/>
            </a:pPr>
            <a:r>
              <a:rPr lang="es-CO" b="1" i="1" dirty="0">
                <a:solidFill>
                  <a:srgbClr val="B60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Contexto fuentes de información</a:t>
            </a:r>
            <a:endParaRPr lang="es-ES" sz="3600" b="1" i="1" dirty="0">
              <a:solidFill>
                <a:srgbClr val="B60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25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98">
            <a:extLst>
              <a:ext uri="{FF2B5EF4-FFF2-40B4-BE49-F238E27FC236}">
                <a16:creationId xmlns:a16="http://schemas.microsoft.com/office/drawing/2014/main" id="{64EE5E55-1A5A-4D8B-AFE9-18D13F6ED607}"/>
              </a:ext>
            </a:extLst>
          </p:cNvPr>
          <p:cNvSpPr txBox="1"/>
          <p:nvPr/>
        </p:nvSpPr>
        <p:spPr>
          <a:xfrm>
            <a:off x="972756" y="931035"/>
            <a:ext cx="577616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Censo Nacional de Población y Vivienda 2018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1026" name="Picture 2" descr="Resultados Censo Nacional de Población y Vivienda 2018">
            <a:extLst>
              <a:ext uri="{FF2B5EF4-FFF2-40B4-BE49-F238E27FC236}">
                <a16:creationId xmlns:a16="http://schemas.microsoft.com/office/drawing/2014/main" id="{5C29CB61-1601-42F6-96DB-8CC481054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21"/>
          <a:stretch/>
        </p:blipFill>
        <p:spPr bwMode="auto">
          <a:xfrm>
            <a:off x="470000" y="1654584"/>
            <a:ext cx="3790655" cy="30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6D7712C-C6FE-49EA-AF99-ADC88CAAEA85}"/>
              </a:ext>
            </a:extLst>
          </p:cNvPr>
          <p:cNvSpPr/>
          <p:nvPr/>
        </p:nvSpPr>
        <p:spPr>
          <a:xfrm>
            <a:off x="5164222" y="1925922"/>
            <a:ext cx="3390841" cy="2495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El Censo Nacional de Población y Vivienda 2018 fue una operación estadística realizada por el DANE con el fin 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caracterizar la población, viviendas y hogares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 Colombia en el 2018.</a:t>
            </a: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 esta forma, dicha fuente de información permite realizar estudios de mortalidad, fecundidad, migración y diversos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análisis demográficos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sobre la población.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FE816682-AB28-4C1A-AC68-EF9C2E7BCB1C}"/>
              </a:ext>
            </a:extLst>
          </p:cNvPr>
          <p:cNvSpPr/>
          <p:nvPr/>
        </p:nvSpPr>
        <p:spPr>
          <a:xfrm>
            <a:off x="470000" y="4724634"/>
            <a:ext cx="3390841" cy="23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Fuente:</a:t>
            </a:r>
            <a:r>
              <a:rPr lang="es-MX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https://bit.ly/3AOTzGw</a:t>
            </a:r>
          </a:p>
        </p:txBody>
      </p:sp>
      <p:pic>
        <p:nvPicPr>
          <p:cNvPr id="79" name="Gráfico 78" descr="Grupo de hombres con relleno sólido">
            <a:extLst>
              <a:ext uri="{FF2B5EF4-FFF2-40B4-BE49-F238E27FC236}">
                <a16:creationId xmlns:a16="http://schemas.microsoft.com/office/drawing/2014/main" id="{45F6C037-D04C-4EBC-8344-B50396FF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000" y="868923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6D7712C-C6FE-49EA-AF99-ADC88CAAEA85}"/>
              </a:ext>
            </a:extLst>
          </p:cNvPr>
          <p:cNvSpPr/>
          <p:nvPr/>
        </p:nvSpPr>
        <p:spPr>
          <a:xfrm>
            <a:off x="529246" y="1911199"/>
            <a:ext cx="3390841" cy="2275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Teniendo en cuenta el potencial con el que cuentan los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Registros Administrativos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 aunque su misionalidad no es la producción de estadísticas, el país cuenta con registros administrativos que tienen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cobertura nacional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proporcionando así una lista de las personas que residen en Colombia y variables que permiten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caracterizar demográficamente la población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 </a:t>
            </a:r>
          </a:p>
        </p:txBody>
      </p:sp>
      <p:sp>
        <p:nvSpPr>
          <p:cNvPr id="5" name="object 898">
            <a:extLst>
              <a:ext uri="{FF2B5EF4-FFF2-40B4-BE49-F238E27FC236}">
                <a16:creationId xmlns:a16="http://schemas.microsoft.com/office/drawing/2014/main" id="{64EE5E55-1A5A-4D8B-AFE9-18D13F6ED607}"/>
              </a:ext>
            </a:extLst>
          </p:cNvPr>
          <p:cNvSpPr txBox="1"/>
          <p:nvPr/>
        </p:nvSpPr>
        <p:spPr>
          <a:xfrm>
            <a:off x="1088046" y="931035"/>
            <a:ext cx="577616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Registro Estadístico Base de Población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8DB12FC6-49F5-4A11-987B-35DED232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22" y="1600234"/>
            <a:ext cx="3204000" cy="2897618"/>
          </a:xfrm>
          <a:prstGeom prst="rect">
            <a:avLst/>
          </a:prstGeom>
        </p:spPr>
      </p:pic>
      <p:pic>
        <p:nvPicPr>
          <p:cNvPr id="3" name="Gráfico 2" descr="Conexiones con relleno sólido">
            <a:extLst>
              <a:ext uri="{FF2B5EF4-FFF2-40B4-BE49-F238E27FC236}">
                <a16:creationId xmlns:a16="http://schemas.microsoft.com/office/drawing/2014/main" id="{36931A68-793D-4EDE-884B-7A2066DE0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246" y="868923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5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3"/>
          <p:cNvSpPr txBox="1">
            <a:spLocks/>
          </p:cNvSpPr>
          <p:nvPr/>
        </p:nvSpPr>
        <p:spPr>
          <a:xfrm>
            <a:off x="3989493" y="2641394"/>
            <a:ext cx="4758330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5"/>
              </a:spcBef>
              <a:buNone/>
            </a:pPr>
            <a:r>
              <a:rPr lang="es-CO" b="1" i="1" dirty="0">
                <a:solidFill>
                  <a:srgbClr val="B60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Desarrollo de aplicaciones</a:t>
            </a:r>
            <a:endParaRPr lang="es-ES" sz="3600" b="1" i="1" dirty="0">
              <a:solidFill>
                <a:srgbClr val="B60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68587" y="724170"/>
            <a:ext cx="58520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Desarrollo de la aplicación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9305" y="1549520"/>
            <a:ext cx="3446961" cy="2495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 general, el proceso que se puede seguir para el despliegue de una aplicación a través de R consiste en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dos pasos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los cuales se pueden realizar de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forma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paralela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 se tiene claro el diseño de la aplicación que se desea realizar.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El primero consiste en la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producción de los gráficos, tablas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y demás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 posteriormente con el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diseño de la aplicación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visualizar dichos resultados.</a:t>
            </a:r>
          </a:p>
        </p:txBody>
      </p:sp>
      <p:pic>
        <p:nvPicPr>
          <p:cNvPr id="6" name="Gráfico 5" descr="Blog con relleno sólido">
            <a:extLst>
              <a:ext uri="{FF2B5EF4-FFF2-40B4-BE49-F238E27FC236}">
                <a16:creationId xmlns:a16="http://schemas.microsoft.com/office/drawing/2014/main" id="{A37993E3-0916-496F-8079-FDC0E5F66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586" y="662058"/>
            <a:ext cx="432000" cy="432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D36FE5-4F8A-4338-AB9A-CDB7B2339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051" y="1775164"/>
            <a:ext cx="3672000" cy="20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5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98"/>
          <p:cNvSpPr txBox="1"/>
          <p:nvPr/>
        </p:nvSpPr>
        <p:spPr>
          <a:xfrm>
            <a:off x="975360" y="706899"/>
            <a:ext cx="307237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Servidor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60585" y="1228903"/>
            <a:ext cx="3886296" cy="337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 esta etapa se preparan los insumos y las gráficas que se desean visualizar en la aplicación. Para ello, hay que tener en cuenta los siguientes aspectos:</a:t>
            </a: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Acceso a la información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 forma remota y no local.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Reducir el número de pasos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 la generación de las gráficas e insumos.</a:t>
            </a:r>
            <a:b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Formato eficiente de los datos.</a:t>
            </a:r>
          </a:p>
          <a:p>
            <a:pPr marL="298450" marR="62230" indent="-285750" defTabSz="914400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 realizar este proceso se utiliza el lenguaje de programación utilizado en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R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</a:t>
            </a:r>
          </a:p>
        </p:txBody>
      </p:sp>
      <p:sp>
        <p:nvSpPr>
          <p:cNvPr id="6" name="object 898">
            <a:extLst>
              <a:ext uri="{FF2B5EF4-FFF2-40B4-BE49-F238E27FC236}">
                <a16:creationId xmlns:a16="http://schemas.microsoft.com/office/drawing/2014/main" id="{728CC607-9908-42B1-A7DC-0A313B8EAF20}"/>
              </a:ext>
            </a:extLst>
          </p:cNvPr>
          <p:cNvSpPr txBox="1"/>
          <p:nvPr/>
        </p:nvSpPr>
        <p:spPr>
          <a:xfrm>
            <a:off x="5168053" y="706899"/>
            <a:ext cx="308151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s-ES" sz="2000" b="1" dirty="0">
                <a:solidFill>
                  <a:srgbClr val="B6004B"/>
                </a:solidFill>
                <a:cs typeface="Arial"/>
              </a:rPr>
              <a:t>Interfaz del Usuario (UI)</a:t>
            </a:r>
            <a:endParaRPr lang="da-DK" sz="2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70FF8C-C610-425C-9CAE-78B77097DC81}"/>
              </a:ext>
            </a:extLst>
          </p:cNvPr>
          <p:cNvSpPr/>
          <p:nvPr/>
        </p:nvSpPr>
        <p:spPr>
          <a:xfrm>
            <a:off x="4672120" y="1811410"/>
            <a:ext cx="3317027" cy="2275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 esta caso se toman las salidas que se obtienen del servidor y se organizan en la forma deseada. </a:t>
            </a: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endParaRPr lang="es-MX" sz="13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62230" defTabSz="914400">
              <a:lnSpc>
                <a:spcPct val="110000"/>
              </a:lnSpc>
              <a:tabLst>
                <a:tab pos="748030" algn="l"/>
                <a:tab pos="1400810" algn="l"/>
                <a:tab pos="1989455" algn="l"/>
                <a:tab pos="2854960" algn="l"/>
                <a:tab pos="3393440" algn="l"/>
                <a:tab pos="4714240" algn="l"/>
                <a:tab pos="5149850" algn="l"/>
                <a:tab pos="5986780" algn="l"/>
                <a:tab pos="6576695" algn="l"/>
                <a:tab pos="7167245" algn="l"/>
              </a:tabLst>
              <a:defRPr/>
            </a:pP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 tal fin se puede emplear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lenguaje de </a:t>
            </a:r>
            <a:r>
              <a:rPr lang="es-MX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html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y algunas </a:t>
            </a:r>
            <a:r>
              <a:rPr lang="es-MX" sz="13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funciones en R 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 unifican estos dos lenguajes para generar salidas únicamente en </a:t>
            </a:r>
            <a:r>
              <a:rPr lang="es-MX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html</a:t>
            </a:r>
            <a:r>
              <a:rPr lang="es-MX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esto se debe a que la aplicación final se despliega utilizando este último lenguaje.</a:t>
            </a:r>
          </a:p>
        </p:txBody>
      </p:sp>
      <p:pic>
        <p:nvPicPr>
          <p:cNvPr id="9" name="Gráfico 8" descr="Interfaz de la experiencia de usuario con relleno sólido">
            <a:extLst>
              <a:ext uri="{FF2B5EF4-FFF2-40B4-BE49-F238E27FC236}">
                <a16:creationId xmlns:a16="http://schemas.microsoft.com/office/drawing/2014/main" id="{C5180264-8216-4566-BC63-F0257951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2120" y="635787"/>
            <a:ext cx="450000" cy="450000"/>
          </a:xfrm>
          <a:prstGeom prst="rect">
            <a:avLst/>
          </a:prstGeom>
        </p:spPr>
      </p:pic>
      <p:pic>
        <p:nvPicPr>
          <p:cNvPr id="11" name="Gráfico 10" descr="Diseño web con relleno sólido">
            <a:extLst>
              <a:ext uri="{FF2B5EF4-FFF2-40B4-BE49-F238E27FC236}">
                <a16:creationId xmlns:a16="http://schemas.microsoft.com/office/drawing/2014/main" id="{56362BEE-92A4-4B81-BFF6-91FD1DE7C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585" y="618177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AABA9-0A3E-490D-8034-AF8DAF02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96" y="1028277"/>
            <a:ext cx="6401207" cy="30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1B0C79EC65C64C8028616C896BAA13" ma:contentTypeVersion="9" ma:contentTypeDescription="Crear nuevo documento." ma:contentTypeScope="" ma:versionID="149ae51354a7566bf9c8cb4bb66ebccd">
  <xsd:schema xmlns:xsd="http://www.w3.org/2001/XMLSchema" xmlns:xs="http://www.w3.org/2001/XMLSchema" xmlns:p="http://schemas.microsoft.com/office/2006/metadata/properties" xmlns:ns2="48190eb6-8e6e-4223-a66e-2e079989e3d0" xmlns:ns3="b841f3fa-9ef8-4e95-9162-d8f0c2a8a625" targetNamespace="http://schemas.microsoft.com/office/2006/metadata/properties" ma:root="true" ma:fieldsID="0c87d778f2515547ab17b95e4b4050fe" ns2:_="" ns3:_="">
    <xsd:import namespace="48190eb6-8e6e-4223-a66e-2e079989e3d0"/>
    <xsd:import namespace="b841f3fa-9ef8-4e95-9162-d8f0c2a8a6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90eb6-8e6e-4223-a66e-2e079989e3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1f3fa-9ef8-4e95-9162-d8f0c2a8a62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5E1A33-1E15-4BC3-8FAC-CA5A6A6622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2E25C-F24F-40C1-ACE0-CEFE8B127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90eb6-8e6e-4223-a66e-2e079989e3d0"/>
    <ds:schemaRef ds:uri="b841f3fa-9ef8-4e95-9162-d8f0c2a8a6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999477-2C17-4051-89A2-846867B564C7}">
  <ds:schemaRefs>
    <ds:schemaRef ds:uri="http://schemas.microsoft.com/office/2006/documentManagement/types"/>
    <ds:schemaRef ds:uri="48190eb6-8e6e-4223-a66e-2e079989e3d0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10706</TotalTime>
  <Words>815</Words>
  <Application>Microsoft Office PowerPoint</Application>
  <PresentationFormat>Presentación en pantalla (16:9)</PresentationFormat>
  <Paragraphs>92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Calibri</vt:lpstr>
      <vt:lpstr>Courier New</vt:lpstr>
      <vt:lpstr>Segoe UI</vt:lpstr>
      <vt:lpstr>Wingdings</vt:lpstr>
      <vt:lpstr>4_Tema de Office</vt:lpstr>
      <vt:lpstr>5_Tema de Office</vt:lpstr>
      <vt:lpstr>1_Tema de Office</vt:lpstr>
      <vt:lpstr>2_Tema de Office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DANE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</dc:title>
  <dc:creator>DANE-DIMPE</dc:creator>
  <cp:lastModifiedBy>Glenn Harry Amaya Cruz</cp:lastModifiedBy>
  <cp:revision>806</cp:revision>
  <cp:lastPrinted>2018-11-13T01:51:27Z</cp:lastPrinted>
  <dcterms:created xsi:type="dcterms:W3CDTF">2018-06-21T20:42:53Z</dcterms:created>
  <dcterms:modified xsi:type="dcterms:W3CDTF">2021-07-13T20:38:31Z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0x010100071B0C79EC65C64C8028616C896BAA13</vt:lpwstr>
  </property>
</Properties>
</file>