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65" r:id="rId4"/>
    <p:sldId id="266" r:id="rId5"/>
    <p:sldId id="258" r:id="rId6"/>
    <p:sldId id="259" r:id="rId7"/>
    <p:sldId id="260" r:id="rId8"/>
    <p:sldId id="268" r:id="rId9"/>
    <p:sldId id="269" r:id="rId10"/>
    <p:sldId id="271" r:id="rId11"/>
    <p:sldId id="270" r:id="rId12"/>
    <p:sldId id="272" r:id="rId13"/>
    <p:sldId id="273" r:id="rId14"/>
    <p:sldId id="274" r:id="rId15"/>
    <p:sldId id="275" r:id="rId16"/>
    <p:sldId id="276" r:id="rId17"/>
    <p:sldId id="277" r:id="rId18"/>
    <p:sldId id="278" r:id="rId19"/>
    <p:sldId id="279" r:id="rId20"/>
    <p:sldId id="281" r:id="rId21"/>
    <p:sldId id="282" r:id="rId22"/>
    <p:sldId id="280" r:id="rId23"/>
    <p:sldId id="283" r:id="rId24"/>
    <p:sldId id="284" r:id="rId25"/>
    <p:sldId id="261" r:id="rId26"/>
    <p:sldId id="262" r:id="rId27"/>
    <p:sldId id="263" r:id="rId28"/>
    <p:sldId id="26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86" name="Google Shape;8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073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18" name="Google Shape;11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25" name="Google Shape;12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32" name="Google Shape;13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93CDDD"/>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93CDDD"/>
              </a:buClr>
              <a:buSzPts val="2400"/>
              <a:buNone/>
              <a:defRPr sz="2400"/>
            </a:lvl1pPr>
            <a:lvl2pPr lvl="1" algn="ctr">
              <a:lnSpc>
                <a:spcPct val="90000"/>
              </a:lnSpc>
              <a:spcBef>
                <a:spcPts val="500"/>
              </a:spcBef>
              <a:spcAft>
                <a:spcPts val="0"/>
              </a:spcAft>
              <a:buClr>
                <a:srgbClr val="93CDDD"/>
              </a:buClr>
              <a:buSzPts val="2000"/>
              <a:buNone/>
              <a:defRPr sz="2000"/>
            </a:lvl2pPr>
            <a:lvl3pPr lvl="2" algn="ctr">
              <a:lnSpc>
                <a:spcPct val="90000"/>
              </a:lnSpc>
              <a:spcBef>
                <a:spcPts val="500"/>
              </a:spcBef>
              <a:spcAft>
                <a:spcPts val="0"/>
              </a:spcAft>
              <a:buClr>
                <a:srgbClr val="93CDDD"/>
              </a:buClr>
              <a:buSzPts val="1800"/>
              <a:buNone/>
              <a:defRPr sz="1800"/>
            </a:lvl3pPr>
            <a:lvl4pPr lvl="3" algn="ctr">
              <a:lnSpc>
                <a:spcPct val="90000"/>
              </a:lnSpc>
              <a:spcBef>
                <a:spcPts val="500"/>
              </a:spcBef>
              <a:spcAft>
                <a:spcPts val="0"/>
              </a:spcAft>
              <a:buClr>
                <a:srgbClr val="93CDDD"/>
              </a:buClr>
              <a:buSzPts val="1600"/>
              <a:buNone/>
              <a:defRPr sz="1600"/>
            </a:lvl4pPr>
            <a:lvl5pPr lvl="4" algn="ctr">
              <a:lnSpc>
                <a:spcPct val="90000"/>
              </a:lnSpc>
              <a:spcBef>
                <a:spcPts val="500"/>
              </a:spcBef>
              <a:spcAft>
                <a:spcPts val="0"/>
              </a:spcAft>
              <a:buClr>
                <a:srgbClr val="93CDDD"/>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3CDDD"/>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93CDDD"/>
              </a:buClr>
              <a:buSzPts val="2400"/>
              <a:buNone/>
              <a:defRPr sz="2400" b="1"/>
            </a:lvl1pPr>
            <a:lvl2pPr marL="914400" lvl="1" indent="-228600" algn="l">
              <a:lnSpc>
                <a:spcPct val="90000"/>
              </a:lnSpc>
              <a:spcBef>
                <a:spcPts val="500"/>
              </a:spcBef>
              <a:spcAft>
                <a:spcPts val="0"/>
              </a:spcAft>
              <a:buClr>
                <a:srgbClr val="93CDDD"/>
              </a:buClr>
              <a:buSzPts val="2000"/>
              <a:buNone/>
              <a:defRPr sz="2000" b="1"/>
            </a:lvl2pPr>
            <a:lvl3pPr marL="1371600" lvl="2" indent="-228600" algn="l">
              <a:lnSpc>
                <a:spcPct val="90000"/>
              </a:lnSpc>
              <a:spcBef>
                <a:spcPts val="500"/>
              </a:spcBef>
              <a:spcAft>
                <a:spcPts val="0"/>
              </a:spcAft>
              <a:buClr>
                <a:srgbClr val="93CDDD"/>
              </a:buClr>
              <a:buSzPts val="1800"/>
              <a:buNone/>
              <a:defRPr sz="1800" b="1"/>
            </a:lvl3pPr>
            <a:lvl4pPr marL="1828800" lvl="3" indent="-228600" algn="l">
              <a:lnSpc>
                <a:spcPct val="90000"/>
              </a:lnSpc>
              <a:spcBef>
                <a:spcPts val="500"/>
              </a:spcBef>
              <a:spcAft>
                <a:spcPts val="0"/>
              </a:spcAft>
              <a:buClr>
                <a:srgbClr val="93CDDD"/>
              </a:buClr>
              <a:buSzPts val="1600"/>
              <a:buNone/>
              <a:defRPr sz="1600" b="1"/>
            </a:lvl4pPr>
            <a:lvl5pPr marL="2286000" lvl="4" indent="-228600" algn="l">
              <a:lnSpc>
                <a:spcPct val="90000"/>
              </a:lnSpc>
              <a:spcBef>
                <a:spcPts val="500"/>
              </a:spcBef>
              <a:spcAft>
                <a:spcPts val="0"/>
              </a:spcAft>
              <a:buClr>
                <a:srgbClr val="93CDDD"/>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93CDDD"/>
              </a:buClr>
              <a:buSzPts val="2400"/>
              <a:buNone/>
              <a:defRPr sz="2400" b="1"/>
            </a:lvl1pPr>
            <a:lvl2pPr marL="914400" lvl="1" indent="-228600" algn="l">
              <a:lnSpc>
                <a:spcPct val="90000"/>
              </a:lnSpc>
              <a:spcBef>
                <a:spcPts val="500"/>
              </a:spcBef>
              <a:spcAft>
                <a:spcPts val="0"/>
              </a:spcAft>
              <a:buClr>
                <a:srgbClr val="93CDDD"/>
              </a:buClr>
              <a:buSzPts val="2000"/>
              <a:buNone/>
              <a:defRPr sz="2000" b="1"/>
            </a:lvl2pPr>
            <a:lvl3pPr marL="1371600" lvl="2" indent="-228600" algn="l">
              <a:lnSpc>
                <a:spcPct val="90000"/>
              </a:lnSpc>
              <a:spcBef>
                <a:spcPts val="500"/>
              </a:spcBef>
              <a:spcAft>
                <a:spcPts val="0"/>
              </a:spcAft>
              <a:buClr>
                <a:srgbClr val="93CDDD"/>
              </a:buClr>
              <a:buSzPts val="1800"/>
              <a:buNone/>
              <a:defRPr sz="1800" b="1"/>
            </a:lvl3pPr>
            <a:lvl4pPr marL="1828800" lvl="3" indent="-228600" algn="l">
              <a:lnSpc>
                <a:spcPct val="90000"/>
              </a:lnSpc>
              <a:spcBef>
                <a:spcPts val="500"/>
              </a:spcBef>
              <a:spcAft>
                <a:spcPts val="0"/>
              </a:spcAft>
              <a:buClr>
                <a:srgbClr val="93CDDD"/>
              </a:buClr>
              <a:buSzPts val="1600"/>
              <a:buNone/>
              <a:defRPr sz="1600" b="1"/>
            </a:lvl4pPr>
            <a:lvl5pPr marL="2286000" lvl="4" indent="-228600" algn="l">
              <a:lnSpc>
                <a:spcPct val="90000"/>
              </a:lnSpc>
              <a:spcBef>
                <a:spcPts val="500"/>
              </a:spcBef>
              <a:spcAft>
                <a:spcPts val="0"/>
              </a:spcAft>
              <a:buClr>
                <a:srgbClr val="93CDDD"/>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93CDDD"/>
              </a:buClr>
              <a:buSzPts val="1800"/>
              <a:buChar char="•"/>
              <a:defRPr/>
            </a:lvl1pPr>
            <a:lvl2pPr marL="914400" lvl="1" indent="-342900" algn="l">
              <a:lnSpc>
                <a:spcPct val="90000"/>
              </a:lnSpc>
              <a:spcBef>
                <a:spcPts val="500"/>
              </a:spcBef>
              <a:spcAft>
                <a:spcPts val="0"/>
              </a:spcAft>
              <a:buClr>
                <a:srgbClr val="93CDDD"/>
              </a:buClr>
              <a:buSzPts val="1800"/>
              <a:buChar char="•"/>
              <a:defRPr/>
            </a:lvl2pPr>
            <a:lvl3pPr marL="1371600" lvl="2" indent="-342900" algn="l">
              <a:lnSpc>
                <a:spcPct val="90000"/>
              </a:lnSpc>
              <a:spcBef>
                <a:spcPts val="500"/>
              </a:spcBef>
              <a:spcAft>
                <a:spcPts val="0"/>
              </a:spcAft>
              <a:buClr>
                <a:srgbClr val="93CDDD"/>
              </a:buClr>
              <a:buSzPts val="1800"/>
              <a:buChar char="•"/>
              <a:defRPr/>
            </a:lvl3pPr>
            <a:lvl4pPr marL="1828800" lvl="3" indent="-342900" algn="l">
              <a:lnSpc>
                <a:spcPct val="90000"/>
              </a:lnSpc>
              <a:spcBef>
                <a:spcPts val="500"/>
              </a:spcBef>
              <a:spcAft>
                <a:spcPts val="0"/>
              </a:spcAft>
              <a:buClr>
                <a:srgbClr val="93CDDD"/>
              </a:buClr>
              <a:buSzPts val="1800"/>
              <a:buChar char="•"/>
              <a:defRPr/>
            </a:lvl4pPr>
            <a:lvl5pPr marL="2286000" lvl="4" indent="-342900" algn="l">
              <a:lnSpc>
                <a:spcPct val="90000"/>
              </a:lnSpc>
              <a:spcBef>
                <a:spcPts val="500"/>
              </a:spcBef>
              <a:spcAft>
                <a:spcPts val="0"/>
              </a:spcAft>
              <a:buClr>
                <a:srgbClr val="93CDDD"/>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93CDD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3CDDD"/>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93CDDD"/>
              </a:buClr>
              <a:buSzPts val="3200"/>
              <a:buChar char="•"/>
              <a:defRPr sz="3200"/>
            </a:lvl1pPr>
            <a:lvl2pPr marL="914400" lvl="1" indent="-406400" algn="l">
              <a:lnSpc>
                <a:spcPct val="90000"/>
              </a:lnSpc>
              <a:spcBef>
                <a:spcPts val="500"/>
              </a:spcBef>
              <a:spcAft>
                <a:spcPts val="0"/>
              </a:spcAft>
              <a:buClr>
                <a:srgbClr val="93CDDD"/>
              </a:buClr>
              <a:buSzPts val="2800"/>
              <a:buChar char="•"/>
              <a:defRPr sz="2800"/>
            </a:lvl2pPr>
            <a:lvl3pPr marL="1371600" lvl="2" indent="-381000" algn="l">
              <a:lnSpc>
                <a:spcPct val="90000"/>
              </a:lnSpc>
              <a:spcBef>
                <a:spcPts val="500"/>
              </a:spcBef>
              <a:spcAft>
                <a:spcPts val="0"/>
              </a:spcAft>
              <a:buClr>
                <a:srgbClr val="93CDDD"/>
              </a:buClr>
              <a:buSzPts val="2400"/>
              <a:buChar char="•"/>
              <a:defRPr sz="2400"/>
            </a:lvl3pPr>
            <a:lvl4pPr marL="1828800" lvl="3" indent="-355600" algn="l">
              <a:lnSpc>
                <a:spcPct val="90000"/>
              </a:lnSpc>
              <a:spcBef>
                <a:spcPts val="500"/>
              </a:spcBef>
              <a:spcAft>
                <a:spcPts val="0"/>
              </a:spcAft>
              <a:buClr>
                <a:srgbClr val="93CDDD"/>
              </a:buClr>
              <a:buSzPts val="2000"/>
              <a:buChar char="•"/>
              <a:defRPr sz="2000"/>
            </a:lvl4pPr>
            <a:lvl5pPr marL="2286000" lvl="4" indent="-355600" algn="l">
              <a:lnSpc>
                <a:spcPct val="90000"/>
              </a:lnSpc>
              <a:spcBef>
                <a:spcPts val="500"/>
              </a:spcBef>
              <a:spcAft>
                <a:spcPts val="0"/>
              </a:spcAft>
              <a:buClr>
                <a:srgbClr val="93CDDD"/>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3CDDD"/>
              </a:buClr>
              <a:buSzPts val="1600"/>
              <a:buNone/>
              <a:defRPr sz="1600"/>
            </a:lvl1pPr>
            <a:lvl2pPr marL="914400" lvl="1" indent="-228600" algn="l">
              <a:lnSpc>
                <a:spcPct val="90000"/>
              </a:lnSpc>
              <a:spcBef>
                <a:spcPts val="500"/>
              </a:spcBef>
              <a:spcAft>
                <a:spcPts val="0"/>
              </a:spcAft>
              <a:buClr>
                <a:srgbClr val="93CDDD"/>
              </a:buClr>
              <a:buSzPts val="1400"/>
              <a:buNone/>
              <a:defRPr sz="1400"/>
            </a:lvl2pPr>
            <a:lvl3pPr marL="1371600" lvl="2" indent="-228600" algn="l">
              <a:lnSpc>
                <a:spcPct val="90000"/>
              </a:lnSpc>
              <a:spcBef>
                <a:spcPts val="500"/>
              </a:spcBef>
              <a:spcAft>
                <a:spcPts val="0"/>
              </a:spcAft>
              <a:buClr>
                <a:srgbClr val="93CDDD"/>
              </a:buClr>
              <a:buSzPts val="1200"/>
              <a:buNone/>
              <a:defRPr sz="1200"/>
            </a:lvl3pPr>
            <a:lvl4pPr marL="1828800" lvl="3" indent="-228600" algn="l">
              <a:lnSpc>
                <a:spcPct val="90000"/>
              </a:lnSpc>
              <a:spcBef>
                <a:spcPts val="500"/>
              </a:spcBef>
              <a:spcAft>
                <a:spcPts val="0"/>
              </a:spcAft>
              <a:buClr>
                <a:srgbClr val="93CDDD"/>
              </a:buClr>
              <a:buSzPts val="1000"/>
              <a:buNone/>
              <a:defRPr sz="1000"/>
            </a:lvl4pPr>
            <a:lvl5pPr marL="2286000" lvl="4" indent="-228600" algn="l">
              <a:lnSpc>
                <a:spcPct val="90000"/>
              </a:lnSpc>
              <a:spcBef>
                <a:spcPts val="500"/>
              </a:spcBef>
              <a:spcAft>
                <a:spcPts val="0"/>
              </a:spcAft>
              <a:buClr>
                <a:srgbClr val="93CDDD"/>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93CDDD"/>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3CDDD"/>
              </a:buClr>
              <a:buSzPts val="1600"/>
              <a:buNone/>
              <a:defRPr sz="1600"/>
            </a:lvl1pPr>
            <a:lvl2pPr marL="914400" lvl="1" indent="-228600" algn="l">
              <a:lnSpc>
                <a:spcPct val="90000"/>
              </a:lnSpc>
              <a:spcBef>
                <a:spcPts val="500"/>
              </a:spcBef>
              <a:spcAft>
                <a:spcPts val="0"/>
              </a:spcAft>
              <a:buClr>
                <a:srgbClr val="93CDDD"/>
              </a:buClr>
              <a:buSzPts val="1400"/>
              <a:buNone/>
              <a:defRPr sz="1400"/>
            </a:lvl2pPr>
            <a:lvl3pPr marL="1371600" lvl="2" indent="-228600" algn="l">
              <a:lnSpc>
                <a:spcPct val="90000"/>
              </a:lnSpc>
              <a:spcBef>
                <a:spcPts val="500"/>
              </a:spcBef>
              <a:spcAft>
                <a:spcPts val="0"/>
              </a:spcAft>
              <a:buClr>
                <a:srgbClr val="93CDDD"/>
              </a:buClr>
              <a:buSzPts val="1200"/>
              <a:buNone/>
              <a:defRPr sz="1200"/>
            </a:lvl3pPr>
            <a:lvl4pPr marL="1828800" lvl="3" indent="-228600" algn="l">
              <a:lnSpc>
                <a:spcPct val="90000"/>
              </a:lnSpc>
              <a:spcBef>
                <a:spcPts val="500"/>
              </a:spcBef>
              <a:spcAft>
                <a:spcPts val="0"/>
              </a:spcAft>
              <a:buClr>
                <a:srgbClr val="93CDDD"/>
              </a:buClr>
              <a:buSzPts val="1000"/>
              <a:buNone/>
              <a:defRPr sz="1000"/>
            </a:lvl4pPr>
            <a:lvl5pPr marL="2286000" lvl="4" indent="-228600" algn="l">
              <a:lnSpc>
                <a:spcPct val="90000"/>
              </a:lnSpc>
              <a:spcBef>
                <a:spcPts val="500"/>
              </a:spcBef>
              <a:spcAft>
                <a:spcPts val="0"/>
              </a:spcAft>
              <a:buClr>
                <a:srgbClr val="93CDDD"/>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1625"/>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93CDDD"/>
              </a:buClr>
              <a:buSzPts val="4400"/>
              <a:buFont typeface="Arial"/>
              <a:buNone/>
              <a:defRPr sz="4400" b="0" i="0" u="none" strike="noStrike" cap="none">
                <a:solidFill>
                  <a:srgbClr val="93CDD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93CDDD"/>
              </a:buClr>
              <a:buSzPts val="2800"/>
              <a:buFont typeface="Arial"/>
              <a:buChar char="•"/>
              <a:defRPr sz="2800" b="0" i="0" u="none" strike="noStrike" cap="none">
                <a:solidFill>
                  <a:srgbClr val="93CDDD"/>
                </a:solidFill>
                <a:latin typeface="Arial"/>
                <a:ea typeface="Arial"/>
                <a:cs typeface="Arial"/>
                <a:sym typeface="Arial"/>
              </a:defRPr>
            </a:lvl1pPr>
            <a:lvl2pPr marL="914400" marR="0" lvl="1" indent="-381000" algn="l" rtl="0">
              <a:lnSpc>
                <a:spcPct val="90000"/>
              </a:lnSpc>
              <a:spcBef>
                <a:spcPts val="500"/>
              </a:spcBef>
              <a:spcAft>
                <a:spcPts val="0"/>
              </a:spcAft>
              <a:buClr>
                <a:srgbClr val="93CDDD"/>
              </a:buClr>
              <a:buSzPts val="2400"/>
              <a:buFont typeface="Arial"/>
              <a:buChar char="•"/>
              <a:defRPr sz="2400" b="0" i="0" u="none" strike="noStrike" cap="none">
                <a:solidFill>
                  <a:srgbClr val="93CDDD"/>
                </a:solidFill>
                <a:latin typeface="Arial"/>
                <a:ea typeface="Arial"/>
                <a:cs typeface="Arial"/>
                <a:sym typeface="Arial"/>
              </a:defRPr>
            </a:lvl2pPr>
            <a:lvl3pPr marL="1371600" marR="0" lvl="2" indent="-355600" algn="l" rtl="0">
              <a:lnSpc>
                <a:spcPct val="90000"/>
              </a:lnSpc>
              <a:spcBef>
                <a:spcPts val="500"/>
              </a:spcBef>
              <a:spcAft>
                <a:spcPts val="0"/>
              </a:spcAft>
              <a:buClr>
                <a:srgbClr val="93CDDD"/>
              </a:buClr>
              <a:buSzPts val="2000"/>
              <a:buFont typeface="Arial"/>
              <a:buChar char="•"/>
              <a:defRPr sz="2000" b="0" i="0" u="none" strike="noStrike" cap="none">
                <a:solidFill>
                  <a:srgbClr val="93CDDD"/>
                </a:solidFill>
                <a:latin typeface="Arial"/>
                <a:ea typeface="Arial"/>
                <a:cs typeface="Arial"/>
                <a:sym typeface="Arial"/>
              </a:defRPr>
            </a:lvl3pPr>
            <a:lvl4pPr marL="1828800" marR="0" lvl="3" indent="-342900" algn="l" rtl="0">
              <a:lnSpc>
                <a:spcPct val="90000"/>
              </a:lnSpc>
              <a:spcBef>
                <a:spcPts val="500"/>
              </a:spcBef>
              <a:spcAft>
                <a:spcPts val="0"/>
              </a:spcAft>
              <a:buClr>
                <a:srgbClr val="93CDDD"/>
              </a:buClr>
              <a:buSzPts val="1800"/>
              <a:buFont typeface="Arial"/>
              <a:buChar char="•"/>
              <a:defRPr sz="1800" b="0" i="0" u="none" strike="noStrike" cap="none">
                <a:solidFill>
                  <a:srgbClr val="93CDDD"/>
                </a:solidFill>
                <a:latin typeface="Arial"/>
                <a:ea typeface="Arial"/>
                <a:cs typeface="Arial"/>
                <a:sym typeface="Arial"/>
              </a:defRPr>
            </a:lvl4pPr>
            <a:lvl5pPr marL="2286000" marR="0" lvl="4" indent="-342900" algn="l" rtl="0">
              <a:lnSpc>
                <a:spcPct val="90000"/>
              </a:lnSpc>
              <a:spcBef>
                <a:spcPts val="500"/>
              </a:spcBef>
              <a:spcAft>
                <a:spcPts val="0"/>
              </a:spcAft>
              <a:buClr>
                <a:srgbClr val="93CDDD"/>
              </a:buClr>
              <a:buSzPts val="1800"/>
              <a:buFont typeface="Arial"/>
              <a:buChar char="•"/>
              <a:defRPr sz="1800" b="0" i="0" u="none" strike="noStrike" cap="none">
                <a:solidFill>
                  <a:srgbClr val="93CDDD"/>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pic>
        <p:nvPicPr>
          <p:cNvPr id="14" name="Google Shape;14;p1"/>
          <p:cNvPicPr preferRelativeResize="0"/>
          <p:nvPr/>
        </p:nvPicPr>
        <p:blipFill rotWithShape="1">
          <a:blip r:embed="rId13">
            <a:alphaModFix/>
          </a:blip>
          <a:srcRect/>
          <a:stretch/>
        </p:blipFill>
        <p:spPr>
          <a:xfrm>
            <a:off x="9489310" y="5484334"/>
            <a:ext cx="2486640" cy="1142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k2206@ship.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mrashed@ship.edu" TargetMode="External"/><Relationship Id="rId4" Type="http://schemas.openxmlformats.org/officeDocument/2006/relationships/hyperlink" Target="mailto:pranav.venkit@psu.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prasad22/ca-independent-medical-revie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sk.c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mohammad2012191/Fairness-in-Machine-Learning-Identifying-and-Mitigation-of-Bias/" TargetMode="External"/><Relationship Id="rId5" Type="http://schemas.openxmlformats.org/officeDocument/2006/relationships/hyperlink" Target="https://github.com/necyberteam" TargetMode="External"/><Relationship Id="rId4" Type="http://schemas.openxmlformats.org/officeDocument/2006/relationships/hyperlink" Target="https://careers-ct.cyberinfrastructure.org/knowledge-base/ci-link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jangedoo/utkface-ne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910004" y="621201"/>
            <a:ext cx="10371992" cy="2387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93CDDD"/>
              </a:buClr>
              <a:buSzPts val="6000"/>
              <a:buFont typeface="Arial"/>
              <a:buNone/>
            </a:pPr>
            <a:r>
              <a:rPr lang="en-US" dirty="0"/>
              <a:t>Fairness In Machine Learning</a:t>
            </a:r>
            <a:br>
              <a:rPr lang="en-US" dirty="0"/>
            </a:br>
            <a:r>
              <a:rPr lang="en-US" dirty="0"/>
              <a:t>With Unstructured Data </a:t>
            </a:r>
            <a:endParaRPr dirty="0"/>
          </a:p>
        </p:txBody>
      </p:sp>
      <p:sp>
        <p:nvSpPr>
          <p:cNvPr id="89" name="Google Shape;89;p13"/>
          <p:cNvSpPr txBox="1">
            <a:spLocks noGrp="1"/>
          </p:cNvSpPr>
          <p:nvPr>
            <p:ph type="subTitle" idx="1"/>
          </p:nvPr>
        </p:nvSpPr>
        <p:spPr>
          <a:xfrm>
            <a:off x="681404" y="3514114"/>
            <a:ext cx="11021158" cy="1655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93CDDD"/>
              </a:buClr>
              <a:buSzPts val="2400"/>
              <a:buNone/>
            </a:pPr>
            <a:r>
              <a:rPr lang="en-US" b="1" dirty="0"/>
              <a:t>Student: </a:t>
            </a:r>
            <a:r>
              <a:rPr lang="en-US" dirty="0"/>
              <a:t>Karim Kallich, Shippensburg University, </a:t>
            </a:r>
            <a:r>
              <a:rPr lang="en-US" dirty="0">
                <a:hlinkClick r:id="rId3"/>
              </a:rPr>
              <a:t>ak2206@ship.edu</a:t>
            </a:r>
            <a:r>
              <a:rPr lang="en-US" dirty="0"/>
              <a:t> </a:t>
            </a:r>
            <a:endParaRPr dirty="0"/>
          </a:p>
          <a:p>
            <a:pPr marL="0" lvl="0" indent="0" algn="l" rtl="0">
              <a:lnSpc>
                <a:spcPct val="90000"/>
              </a:lnSpc>
              <a:spcBef>
                <a:spcPts val="1000"/>
              </a:spcBef>
              <a:spcAft>
                <a:spcPts val="0"/>
              </a:spcAft>
              <a:buClr>
                <a:srgbClr val="93CDDD"/>
              </a:buClr>
              <a:buSzPts val="2400"/>
              <a:buNone/>
            </a:pPr>
            <a:r>
              <a:rPr lang="en-US" b="1" dirty="0"/>
              <a:t>Mentor: </a:t>
            </a:r>
            <a:r>
              <a:rPr lang="en-US" dirty="0"/>
              <a:t>Pranav Narayanan </a:t>
            </a:r>
            <a:r>
              <a:rPr lang="en-US" dirty="0" err="1"/>
              <a:t>Venkit</a:t>
            </a:r>
            <a:r>
              <a:rPr lang="en-US" dirty="0"/>
              <a:t>, Penn State Univ, </a:t>
            </a:r>
            <a:r>
              <a:rPr lang="en-US" dirty="0">
                <a:hlinkClick r:id="rId4"/>
              </a:rPr>
              <a:t>pranav.venkit@psu.edu</a:t>
            </a:r>
            <a:r>
              <a:rPr lang="en-US" dirty="0"/>
              <a:t>  </a:t>
            </a:r>
            <a:endParaRPr dirty="0"/>
          </a:p>
          <a:p>
            <a:pPr marL="0" lvl="0" indent="0" algn="l" rtl="0">
              <a:lnSpc>
                <a:spcPct val="90000"/>
              </a:lnSpc>
              <a:spcBef>
                <a:spcPts val="1000"/>
              </a:spcBef>
              <a:spcAft>
                <a:spcPts val="0"/>
              </a:spcAft>
              <a:buClr>
                <a:srgbClr val="93CDDD"/>
              </a:buClr>
              <a:buSzPts val="2400"/>
              <a:buNone/>
            </a:pPr>
            <a:r>
              <a:rPr lang="en-US" b="1" dirty="0"/>
              <a:t>Researcher: </a:t>
            </a:r>
            <a:r>
              <a:rPr lang="en-US" dirty="0"/>
              <a:t>Ahmed Rashed, Shippensburg University, </a:t>
            </a:r>
            <a:r>
              <a:rPr lang="en-US" dirty="0">
                <a:hlinkClick r:id="rId5"/>
              </a:rPr>
              <a:t>amrashed@ship.edu</a:t>
            </a:r>
            <a:r>
              <a:rPr lang="en-US" dirty="0"/>
              <a:t> </a:t>
            </a:r>
            <a:endParaRPr dirty="0"/>
          </a:p>
          <a:p>
            <a:pPr marL="0" lvl="0" indent="0" algn="l" rtl="0">
              <a:lnSpc>
                <a:spcPct val="90000"/>
              </a:lnSpc>
              <a:spcBef>
                <a:spcPts val="1000"/>
              </a:spcBef>
              <a:spcAft>
                <a:spcPts val="0"/>
              </a:spcAft>
              <a:buClr>
                <a:srgbClr val="93CDDD"/>
              </a:buClr>
              <a:buSzPts val="2400"/>
              <a:buNone/>
            </a:pPr>
            <a:endParaRPr dirty="0"/>
          </a:p>
          <a:p>
            <a:pPr marL="0" lvl="0" indent="0" algn="l" rtl="0">
              <a:lnSpc>
                <a:spcPct val="90000"/>
              </a:lnSpc>
              <a:spcBef>
                <a:spcPts val="1000"/>
              </a:spcBef>
              <a:spcAft>
                <a:spcPts val="0"/>
              </a:spcAft>
              <a:buClr>
                <a:srgbClr val="93CDDD"/>
              </a:buClr>
              <a:buSzPts val="2400"/>
              <a:buNone/>
            </a:pPr>
            <a:r>
              <a:rPr lang="en-US" dirty="0"/>
              <a:t>Date:	06/14/2024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03CA03-D86B-F36C-13E0-7C4EE9262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3" y="290976"/>
            <a:ext cx="11034713" cy="627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65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A3F6FA-1243-11C9-47DC-754F75C17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22" y="302282"/>
            <a:ext cx="10994956" cy="625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68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E8F7-50D2-029E-85F2-1D47BA83A85B}"/>
              </a:ext>
            </a:extLst>
          </p:cNvPr>
          <p:cNvSpPr>
            <a:spLocks noGrp="1"/>
          </p:cNvSpPr>
          <p:nvPr>
            <p:ph type="title"/>
          </p:nvPr>
        </p:nvSpPr>
        <p:spPr/>
        <p:txBody>
          <a:bodyPr/>
          <a:lstStyle/>
          <a:p>
            <a:pPr>
              <a:buSzPts val="4400"/>
            </a:pPr>
            <a:r>
              <a:rPr lang="en-US" dirty="0"/>
              <a:t>Insights</a:t>
            </a:r>
          </a:p>
        </p:txBody>
      </p:sp>
      <p:sp>
        <p:nvSpPr>
          <p:cNvPr id="3" name="Text Placeholder 2">
            <a:extLst>
              <a:ext uri="{FF2B5EF4-FFF2-40B4-BE49-F238E27FC236}">
                <a16:creationId xmlns:a16="http://schemas.microsoft.com/office/drawing/2014/main" id="{0086F30C-E7CB-BFA8-02D6-D8504A429340}"/>
              </a:ext>
            </a:extLst>
          </p:cNvPr>
          <p:cNvSpPr>
            <a:spLocks noGrp="1"/>
          </p:cNvSpPr>
          <p:nvPr>
            <p:ph type="body" idx="1"/>
          </p:nvPr>
        </p:nvSpPr>
        <p:spPr/>
        <p:txBody>
          <a:bodyPr>
            <a:normAutofit/>
          </a:bodyPr>
          <a:lstStyle/>
          <a:p>
            <a:pPr marL="519113" lvl="1">
              <a:buFont typeface="Arial" panose="020B0604020202020204" pitchFamily="34" charset="0"/>
              <a:buChar char="•"/>
            </a:pPr>
            <a:r>
              <a:rPr lang="en-US" sz="2800" dirty="0"/>
              <a:t>Reducing bias usually reduces the accuracy of the model.</a:t>
            </a:r>
          </a:p>
          <a:p>
            <a:pPr marL="519113" lvl="1">
              <a:buFont typeface="Arial" panose="020B0604020202020204" pitchFamily="34" charset="0"/>
              <a:buChar char="•"/>
            </a:pPr>
            <a:r>
              <a:rPr lang="en-US" sz="2800" dirty="0"/>
              <a:t>Correlation Remover and Exponentiated Gradient are the best mitigating algorithms that reduce bias while maintaining a relatively high accuracy.</a:t>
            </a:r>
          </a:p>
          <a:p>
            <a:pPr marL="519113" lvl="1">
              <a:buFont typeface="Arial" panose="020B0604020202020204" pitchFamily="34" charset="0"/>
              <a:buChar char="•"/>
            </a:pPr>
            <a:r>
              <a:rPr lang="en-US" sz="2800" dirty="0"/>
              <a:t>Threshold Optimizer reduces bias to almost zero but reduces accuracy significantly as well.</a:t>
            </a:r>
          </a:p>
          <a:p>
            <a:pPr marL="519113" lvl="1">
              <a:buFont typeface="Arial" panose="020B0604020202020204" pitchFamily="34" charset="0"/>
              <a:buChar char="•"/>
            </a:pPr>
            <a:r>
              <a:rPr lang="en-US" sz="2800" dirty="0"/>
              <a:t>Grid Search doesn’t work on images. It increases bias while reducing accuracy.</a:t>
            </a:r>
          </a:p>
          <a:p>
            <a:endParaRPr lang="en-US" dirty="0"/>
          </a:p>
        </p:txBody>
      </p:sp>
    </p:spTree>
    <p:extLst>
      <p:ext uri="{BB962C8B-B14F-4D97-AF65-F5344CB8AC3E}">
        <p14:creationId xmlns:p14="http://schemas.microsoft.com/office/powerpoint/2010/main" val="112245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8FF-2C26-324A-B102-50155E518618}"/>
              </a:ext>
            </a:extLst>
          </p:cNvPr>
          <p:cNvSpPr>
            <a:spLocks noGrp="1"/>
          </p:cNvSpPr>
          <p:nvPr>
            <p:ph type="title"/>
          </p:nvPr>
        </p:nvSpPr>
        <p:spPr>
          <a:xfrm>
            <a:off x="838200" y="2431317"/>
            <a:ext cx="10515600" cy="1325563"/>
          </a:xfrm>
        </p:spPr>
        <p:txBody>
          <a:bodyPr/>
          <a:lstStyle/>
          <a:p>
            <a:pPr algn="ctr"/>
            <a:r>
              <a:rPr lang="en-US" dirty="0"/>
              <a:t>AIF360 Library</a:t>
            </a:r>
          </a:p>
        </p:txBody>
      </p:sp>
    </p:spTree>
    <p:extLst>
      <p:ext uri="{BB962C8B-B14F-4D97-AF65-F5344CB8AC3E}">
        <p14:creationId xmlns:p14="http://schemas.microsoft.com/office/powerpoint/2010/main" val="80559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AA7AF3-1E34-061D-5B62-7B443D0D8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78" y="407174"/>
            <a:ext cx="11390243" cy="6043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61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FACB-26DE-00C7-5832-A5F5A431D7B2}"/>
              </a:ext>
            </a:extLst>
          </p:cNvPr>
          <p:cNvSpPr>
            <a:spLocks noGrp="1"/>
          </p:cNvSpPr>
          <p:nvPr>
            <p:ph type="title"/>
          </p:nvPr>
        </p:nvSpPr>
        <p:spPr/>
        <p:txBody>
          <a:bodyPr>
            <a:normAutofit/>
          </a:bodyPr>
          <a:lstStyle/>
          <a:p>
            <a:r>
              <a:rPr lang="en-US" sz="4800" dirty="0"/>
              <a:t>Insights</a:t>
            </a:r>
          </a:p>
        </p:txBody>
      </p:sp>
      <p:sp>
        <p:nvSpPr>
          <p:cNvPr id="3" name="Text Placeholder 2">
            <a:extLst>
              <a:ext uri="{FF2B5EF4-FFF2-40B4-BE49-F238E27FC236}">
                <a16:creationId xmlns:a16="http://schemas.microsoft.com/office/drawing/2014/main" id="{FCDC3A7F-3671-2BF1-3C59-975462A203A8}"/>
              </a:ext>
            </a:extLst>
          </p:cNvPr>
          <p:cNvSpPr>
            <a:spLocks noGrp="1"/>
          </p:cNvSpPr>
          <p:nvPr>
            <p:ph type="body" idx="1"/>
          </p:nvPr>
        </p:nvSpPr>
        <p:spPr/>
        <p:txBody>
          <a:bodyPr>
            <a:normAutofit fontScale="85000" lnSpcReduction="10000"/>
          </a:bodyPr>
          <a:lstStyle/>
          <a:p>
            <a:pPr marL="342900" lvl="1">
              <a:buFont typeface="Arial" panose="020B0604020202020204" pitchFamily="34" charset="0"/>
              <a:buChar char="•"/>
            </a:pPr>
            <a:r>
              <a:rPr lang="en-US" sz="2800" dirty="0"/>
              <a:t>Reweighing, Disparate Impact Remover and Adversarial Debiasing show the best results by reducing bias and maintaining almost same accuracy.</a:t>
            </a:r>
          </a:p>
          <a:p>
            <a:pPr marL="342900" lvl="1">
              <a:buFont typeface="Arial" panose="020B0604020202020204" pitchFamily="34" charset="0"/>
              <a:buChar char="•"/>
            </a:pPr>
            <a:r>
              <a:rPr lang="en-US" sz="2800" dirty="0"/>
              <a:t>Postprocessing algorithms (Equalized Odds Postprocessing, Reject Option Classification) are useless as they reduce accuracy significantly.</a:t>
            </a:r>
          </a:p>
          <a:p>
            <a:pPr marL="342900" lvl="1">
              <a:buFont typeface="Arial" panose="020B0604020202020204" pitchFamily="34" charset="0"/>
              <a:buChar char="•"/>
            </a:pPr>
            <a:r>
              <a:rPr lang="en-US" sz="2800" dirty="0"/>
              <a:t>AIF360 shows diversity in metrics that measures different types of biases in data, making the identification comprehensive.</a:t>
            </a:r>
          </a:p>
          <a:p>
            <a:pPr marL="342900" lvl="1">
              <a:buFont typeface="Arial" panose="020B0604020202020204" pitchFamily="34" charset="0"/>
              <a:buChar char="•"/>
            </a:pPr>
            <a:r>
              <a:rPr lang="en-US" sz="2800" dirty="0"/>
              <a:t>Technical Notes:</a:t>
            </a:r>
          </a:p>
          <a:p>
            <a:pPr marL="342900" lvl="1">
              <a:buFont typeface="Arial" panose="020B0604020202020204" pitchFamily="34" charset="0"/>
              <a:buChar char="•"/>
            </a:pPr>
            <a:r>
              <a:rPr lang="en-US" sz="2800" dirty="0"/>
              <a:t>There are some other mitigation algorithms in AIF360 that either are not related to our work or didn’t work with our model. For example, “Exponentiated Gradient Reduction” didn’t work with </a:t>
            </a:r>
            <a:r>
              <a:rPr lang="en-US" sz="2800" dirty="0" err="1"/>
              <a:t>Tensorflow</a:t>
            </a:r>
            <a:r>
              <a:rPr lang="en-US" sz="2800" dirty="0"/>
              <a:t> framework that we use.</a:t>
            </a:r>
          </a:p>
          <a:p>
            <a:pPr marL="342900" lvl="1">
              <a:buFont typeface="Arial" panose="020B0604020202020204" pitchFamily="34" charset="0"/>
              <a:buChar char="•"/>
            </a:pPr>
            <a:r>
              <a:rPr lang="en-US" sz="2800" dirty="0"/>
              <a:t>“Learning Fair Representation” needs a lot of time to finish. </a:t>
            </a:r>
          </a:p>
          <a:p>
            <a:endParaRPr lang="en-US" sz="2400" dirty="0"/>
          </a:p>
        </p:txBody>
      </p:sp>
    </p:spTree>
    <p:extLst>
      <p:ext uri="{BB962C8B-B14F-4D97-AF65-F5344CB8AC3E}">
        <p14:creationId xmlns:p14="http://schemas.microsoft.com/office/powerpoint/2010/main" val="156532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8FF-2C26-324A-B102-50155E518618}"/>
              </a:ext>
            </a:extLst>
          </p:cNvPr>
          <p:cNvSpPr>
            <a:spLocks noGrp="1"/>
          </p:cNvSpPr>
          <p:nvPr>
            <p:ph type="title"/>
          </p:nvPr>
        </p:nvSpPr>
        <p:spPr>
          <a:xfrm>
            <a:off x="838200" y="2431317"/>
            <a:ext cx="10515600" cy="1325563"/>
          </a:xfrm>
        </p:spPr>
        <p:txBody>
          <a:bodyPr/>
          <a:lstStyle/>
          <a:p>
            <a:pPr algn="ctr"/>
            <a:r>
              <a:rPr lang="en-US" dirty="0"/>
              <a:t>What-If-Tools Library</a:t>
            </a:r>
          </a:p>
        </p:txBody>
      </p:sp>
    </p:spTree>
    <p:extLst>
      <p:ext uri="{BB962C8B-B14F-4D97-AF65-F5344CB8AC3E}">
        <p14:creationId xmlns:p14="http://schemas.microsoft.com/office/powerpoint/2010/main" val="12124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8B6F58-2E98-85DA-F738-7EB0F7DC5AF8}"/>
              </a:ext>
            </a:extLst>
          </p:cNvPr>
          <p:cNvPicPr>
            <a:picLocks noChangeAspect="1"/>
          </p:cNvPicPr>
          <p:nvPr/>
        </p:nvPicPr>
        <p:blipFill>
          <a:blip r:embed="rId2"/>
          <a:stretch>
            <a:fillRect/>
          </a:stretch>
        </p:blipFill>
        <p:spPr>
          <a:xfrm>
            <a:off x="190368" y="278635"/>
            <a:ext cx="11653004" cy="4137823"/>
          </a:xfrm>
          <a:prstGeom prst="rect">
            <a:avLst/>
          </a:prstGeom>
        </p:spPr>
      </p:pic>
      <p:sp>
        <p:nvSpPr>
          <p:cNvPr id="6" name="Text Placeholder 5">
            <a:extLst>
              <a:ext uri="{FF2B5EF4-FFF2-40B4-BE49-F238E27FC236}">
                <a16:creationId xmlns:a16="http://schemas.microsoft.com/office/drawing/2014/main" id="{9EB55CC2-E26A-00EA-18D1-E73E786E80CE}"/>
              </a:ext>
            </a:extLst>
          </p:cNvPr>
          <p:cNvSpPr>
            <a:spLocks noGrp="1"/>
          </p:cNvSpPr>
          <p:nvPr>
            <p:ph type="body" idx="1"/>
          </p:nvPr>
        </p:nvSpPr>
        <p:spPr>
          <a:xfrm>
            <a:off x="272562" y="4686300"/>
            <a:ext cx="11081238" cy="1490662"/>
          </a:xfrm>
        </p:spPr>
        <p:txBody>
          <a:bodyPr>
            <a:normAutofit/>
          </a:bodyPr>
          <a:lstStyle/>
          <a:p>
            <a:pPr algn="l">
              <a:buFont typeface="Arial" panose="020B0604020202020204" pitchFamily="34" charset="0"/>
              <a:buChar char="•"/>
            </a:pPr>
            <a:r>
              <a:rPr lang="en-US" sz="2400" dirty="0"/>
              <a:t>Insights:</a:t>
            </a:r>
          </a:p>
          <a:p>
            <a:pPr lvl="1">
              <a:buFont typeface="Arial" panose="020B0604020202020204" pitchFamily="34" charset="0"/>
              <a:buChar char="•"/>
            </a:pPr>
            <a:r>
              <a:rPr lang="en-US" dirty="0"/>
              <a:t>Can identify bias effectively through “Demographic Parity Difference”.</a:t>
            </a:r>
          </a:p>
          <a:p>
            <a:pPr lvl="1">
              <a:buFont typeface="Arial" panose="020B0604020202020204" pitchFamily="34" charset="0"/>
              <a:buChar char="•"/>
            </a:pPr>
            <a:r>
              <a:rPr lang="en-US" dirty="0"/>
              <a:t>No good mitigation algorithms.</a:t>
            </a:r>
          </a:p>
        </p:txBody>
      </p:sp>
    </p:spTree>
    <p:extLst>
      <p:ext uri="{BB962C8B-B14F-4D97-AF65-F5344CB8AC3E}">
        <p14:creationId xmlns:p14="http://schemas.microsoft.com/office/powerpoint/2010/main" val="216660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292099"/>
            <a:ext cx="10515600" cy="7778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dirty="0"/>
              <a:t>What we accomplished (Cont.)</a:t>
            </a:r>
            <a:endParaRPr dirty="0"/>
          </a:p>
        </p:txBody>
      </p:sp>
      <p:sp>
        <p:nvSpPr>
          <p:cNvPr id="114" name="Google Shape;114;p17"/>
          <p:cNvSpPr txBox="1">
            <a:spLocks noGrp="1"/>
          </p:cNvSpPr>
          <p:nvPr>
            <p:ph type="body" idx="1"/>
          </p:nvPr>
        </p:nvSpPr>
        <p:spPr>
          <a:xfrm>
            <a:off x="838200" y="1134208"/>
            <a:ext cx="10515600" cy="5042755"/>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1000"/>
              </a:spcBef>
              <a:spcAft>
                <a:spcPts val="0"/>
              </a:spcAft>
              <a:buClr>
                <a:srgbClr val="93CDDD"/>
              </a:buClr>
              <a:buSzPts val="2800"/>
              <a:buNone/>
            </a:pPr>
            <a:r>
              <a:rPr lang="en-US" b="1" u="sng" dirty="0"/>
              <a:t>Natural Language Processing:</a:t>
            </a:r>
          </a:p>
          <a:p>
            <a:pPr marL="228600" lvl="0" indent="-50800" algn="l" rtl="0">
              <a:lnSpc>
                <a:spcPct val="90000"/>
              </a:lnSpc>
              <a:spcBef>
                <a:spcPts val="1000"/>
              </a:spcBef>
              <a:spcAft>
                <a:spcPts val="0"/>
              </a:spcAft>
              <a:buClr>
                <a:srgbClr val="93CDDD"/>
              </a:buClr>
              <a:buSzPts val="2800"/>
              <a:buNone/>
            </a:pPr>
            <a:endParaRPr lang="en-US" b="1" u="sng" dirty="0"/>
          </a:p>
          <a:p>
            <a:pPr marL="635000" indent="-457200">
              <a:buSzPts val="2800"/>
            </a:pPr>
            <a:r>
              <a:rPr lang="en-US" dirty="0"/>
              <a:t>Based on doctors’ findings, patient gender and age group, determine if the patient needs urgent intervention or not.</a:t>
            </a:r>
          </a:p>
          <a:p>
            <a:pPr marL="635000" indent="-457200">
              <a:buSzPts val="2800"/>
            </a:pPr>
            <a:r>
              <a:rPr lang="en-US" dirty="0"/>
              <a:t>Sensitive features: Gender and Age group.</a:t>
            </a:r>
          </a:p>
          <a:p>
            <a:pPr marL="635000" indent="-457200">
              <a:buSzPts val="2800"/>
            </a:pPr>
            <a:r>
              <a:rPr lang="en-US" dirty="0"/>
              <a:t>Dataset Website: </a:t>
            </a:r>
            <a:r>
              <a:rPr lang="en-US" dirty="0">
                <a:hlinkClick r:id="rId3"/>
              </a:rPr>
              <a:t>https://www.kaggle.com/datasets/prasad22/ca-independent-medical-review</a:t>
            </a:r>
            <a:r>
              <a:rPr lang="en-US" dirty="0"/>
              <a:t> </a:t>
            </a:r>
          </a:p>
          <a:p>
            <a:pPr marL="228600" lvl="0" indent="-50800" algn="l" rtl="0">
              <a:lnSpc>
                <a:spcPct val="90000"/>
              </a:lnSpc>
              <a:spcBef>
                <a:spcPts val="1000"/>
              </a:spcBef>
              <a:spcAft>
                <a:spcPts val="0"/>
              </a:spcAft>
              <a:buClr>
                <a:srgbClr val="93CDDD"/>
              </a:buClr>
              <a:buSzPts val="2800"/>
              <a:buNone/>
            </a:pPr>
            <a:endParaRPr dirty="0"/>
          </a:p>
        </p:txBody>
      </p:sp>
    </p:spTree>
    <p:extLst>
      <p:ext uri="{BB962C8B-B14F-4D97-AF65-F5344CB8AC3E}">
        <p14:creationId xmlns:p14="http://schemas.microsoft.com/office/powerpoint/2010/main" val="1679407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8FF-2C26-324A-B102-50155E518618}"/>
              </a:ext>
            </a:extLst>
          </p:cNvPr>
          <p:cNvSpPr>
            <a:spLocks noGrp="1"/>
          </p:cNvSpPr>
          <p:nvPr>
            <p:ph type="title"/>
          </p:nvPr>
        </p:nvSpPr>
        <p:spPr>
          <a:xfrm>
            <a:off x="838200" y="2431317"/>
            <a:ext cx="10515600" cy="1325563"/>
          </a:xfrm>
        </p:spPr>
        <p:txBody>
          <a:bodyPr/>
          <a:lstStyle/>
          <a:p>
            <a:pPr algn="ctr"/>
            <a:r>
              <a:rPr lang="en-US" dirty="0" err="1"/>
              <a:t>Fairlearn</a:t>
            </a:r>
            <a:r>
              <a:rPr lang="en-US" dirty="0"/>
              <a:t> Library</a:t>
            </a:r>
          </a:p>
        </p:txBody>
      </p:sp>
    </p:spTree>
    <p:extLst>
      <p:ext uri="{BB962C8B-B14F-4D97-AF65-F5344CB8AC3E}">
        <p14:creationId xmlns:p14="http://schemas.microsoft.com/office/powerpoint/2010/main" val="3072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dirty="0"/>
              <a:t>Fairness In Machine Learning</a:t>
            </a:r>
            <a:br>
              <a:rPr lang="en-US" dirty="0"/>
            </a:br>
            <a:r>
              <a:rPr lang="en-US" dirty="0"/>
              <a:t>With Unstructured Data </a:t>
            </a:r>
            <a:endParaRPr dirty="0"/>
          </a:p>
        </p:txBody>
      </p:sp>
      <p:sp>
        <p:nvSpPr>
          <p:cNvPr id="96" name="Google Shape;96;p14"/>
          <p:cNvSpPr txBox="1">
            <a:spLocks noGrp="1"/>
          </p:cNvSpPr>
          <p:nvPr>
            <p:ph type="body" idx="1"/>
          </p:nvPr>
        </p:nvSpPr>
        <p:spPr>
          <a:xfrm>
            <a:off x="838200" y="1825625"/>
            <a:ext cx="10515600" cy="4830152"/>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1000"/>
              </a:spcBef>
              <a:spcAft>
                <a:spcPts val="0"/>
              </a:spcAft>
              <a:buClr>
                <a:srgbClr val="93CDDD"/>
              </a:buClr>
              <a:buSzPts val="2800"/>
              <a:buChar char="•"/>
            </a:pPr>
            <a:r>
              <a:rPr lang="en-US" u="sng" dirty="0"/>
              <a:t>Main Idea: </a:t>
            </a:r>
            <a:r>
              <a:rPr lang="en-US" dirty="0"/>
              <a:t>This project is an extension for my work on identifying and mitigating bias in machine learning models. In the first project we applied various ML bias techniques to structured data. In this project, we have extended the techniques to unstructured data. The problems we have tackled are computer vision and natural language processing (NLP). </a:t>
            </a:r>
          </a:p>
          <a:p>
            <a:pPr marL="228600" lvl="0" indent="-228600" algn="l" rtl="0">
              <a:lnSpc>
                <a:spcPct val="90000"/>
              </a:lnSpc>
              <a:spcBef>
                <a:spcPts val="1000"/>
              </a:spcBef>
              <a:spcAft>
                <a:spcPts val="0"/>
              </a:spcAft>
              <a:buClr>
                <a:srgbClr val="93CDDD"/>
              </a:buClr>
              <a:buSzPts val="2800"/>
              <a:buChar char="•"/>
            </a:pPr>
            <a:r>
              <a:rPr lang="en-US" u="sng" dirty="0"/>
              <a:t>Libraries used: </a:t>
            </a:r>
          </a:p>
          <a:p>
            <a:pPr marL="514350" lvl="0" indent="-514350" algn="l" rtl="0">
              <a:lnSpc>
                <a:spcPct val="90000"/>
              </a:lnSpc>
              <a:spcBef>
                <a:spcPts val="1000"/>
              </a:spcBef>
              <a:spcAft>
                <a:spcPts val="0"/>
              </a:spcAft>
              <a:buClr>
                <a:srgbClr val="93CDDD"/>
              </a:buClr>
              <a:buSzPts val="2800"/>
              <a:buFont typeface="+mj-lt"/>
              <a:buAutoNum type="arabicPeriod"/>
            </a:pPr>
            <a:r>
              <a:rPr lang="en-US" dirty="0" err="1"/>
              <a:t>Fairlearn</a:t>
            </a:r>
            <a:r>
              <a:rPr lang="en-US" dirty="0"/>
              <a:t> by Microsoft</a:t>
            </a:r>
          </a:p>
          <a:p>
            <a:pPr marL="514350" lvl="0" indent="-514350" algn="l" rtl="0">
              <a:lnSpc>
                <a:spcPct val="90000"/>
              </a:lnSpc>
              <a:spcBef>
                <a:spcPts val="1000"/>
              </a:spcBef>
              <a:spcAft>
                <a:spcPts val="0"/>
              </a:spcAft>
              <a:buClr>
                <a:srgbClr val="93CDDD"/>
              </a:buClr>
              <a:buSzPts val="2800"/>
              <a:buFont typeface="+mj-lt"/>
              <a:buAutoNum type="arabicPeriod"/>
            </a:pPr>
            <a:r>
              <a:rPr lang="en-US" dirty="0"/>
              <a:t>AI Fairness 360 (AIF360) by IBM</a:t>
            </a:r>
          </a:p>
          <a:p>
            <a:pPr marL="514350" lvl="0" indent="-514350" algn="l" rtl="0">
              <a:lnSpc>
                <a:spcPct val="90000"/>
              </a:lnSpc>
              <a:spcBef>
                <a:spcPts val="1000"/>
              </a:spcBef>
              <a:spcAft>
                <a:spcPts val="0"/>
              </a:spcAft>
              <a:buClr>
                <a:srgbClr val="93CDDD"/>
              </a:buClr>
              <a:buSzPts val="2800"/>
              <a:buFont typeface="+mj-lt"/>
              <a:buAutoNum type="arabicPeriod"/>
            </a:pPr>
            <a:r>
              <a:rPr lang="en-US" dirty="0"/>
              <a:t>What-If-Tool by Google</a:t>
            </a:r>
          </a:p>
          <a:p>
            <a:pPr marL="228600" lvl="0" indent="-228600" algn="l" rtl="0">
              <a:lnSpc>
                <a:spcPct val="90000"/>
              </a:lnSpc>
              <a:spcBef>
                <a:spcPts val="1000"/>
              </a:spcBef>
              <a:spcAft>
                <a:spcPts val="0"/>
              </a:spcAft>
              <a:buClr>
                <a:srgbClr val="93CDDD"/>
              </a:buClr>
              <a:buSzPts val="280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41FFC9-F325-8308-4CDD-F4B5AEACE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7" y="350978"/>
            <a:ext cx="11602065" cy="615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07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FACB-26DE-00C7-5832-A5F5A431D7B2}"/>
              </a:ext>
            </a:extLst>
          </p:cNvPr>
          <p:cNvSpPr>
            <a:spLocks noGrp="1"/>
          </p:cNvSpPr>
          <p:nvPr>
            <p:ph type="title"/>
          </p:nvPr>
        </p:nvSpPr>
        <p:spPr/>
        <p:txBody>
          <a:bodyPr>
            <a:normAutofit/>
          </a:bodyPr>
          <a:lstStyle/>
          <a:p>
            <a:r>
              <a:rPr lang="en-US" sz="4800" dirty="0"/>
              <a:t>Insights</a:t>
            </a:r>
          </a:p>
        </p:txBody>
      </p:sp>
      <p:sp>
        <p:nvSpPr>
          <p:cNvPr id="3" name="Text Placeholder 2">
            <a:extLst>
              <a:ext uri="{FF2B5EF4-FFF2-40B4-BE49-F238E27FC236}">
                <a16:creationId xmlns:a16="http://schemas.microsoft.com/office/drawing/2014/main" id="{FCDC3A7F-3671-2BF1-3C59-975462A203A8}"/>
              </a:ext>
            </a:extLst>
          </p:cNvPr>
          <p:cNvSpPr>
            <a:spLocks noGrp="1"/>
          </p:cNvSpPr>
          <p:nvPr>
            <p:ph type="body" idx="1"/>
          </p:nvPr>
        </p:nvSpPr>
        <p:spPr/>
        <p:txBody>
          <a:bodyPr>
            <a:normAutofit/>
          </a:bodyPr>
          <a:lstStyle/>
          <a:p>
            <a:pPr marL="342900" lvl="1">
              <a:buFont typeface="Arial" panose="020B0604020202020204" pitchFamily="34" charset="0"/>
              <a:buChar char="•"/>
            </a:pPr>
            <a:r>
              <a:rPr lang="en-US" sz="2800" dirty="0"/>
              <a:t>Threshold Optimizer showed the best performance here by preserving accuracy and reducing bias.</a:t>
            </a:r>
          </a:p>
          <a:p>
            <a:pPr marL="342900" lvl="1">
              <a:buFont typeface="Arial" panose="020B0604020202020204" pitchFamily="34" charset="0"/>
              <a:buChar char="•"/>
            </a:pPr>
            <a:r>
              <a:rPr lang="en-US" sz="2800" dirty="0"/>
              <a:t>Correlation Remover and Exponentiated Gradient reduced the bias only marginally.</a:t>
            </a:r>
          </a:p>
          <a:p>
            <a:pPr marL="342900" lvl="1">
              <a:buFont typeface="Arial" panose="020B0604020202020204" pitchFamily="34" charset="0"/>
              <a:buChar char="•"/>
            </a:pPr>
            <a:r>
              <a:rPr lang="en-US" sz="2800" dirty="0"/>
              <a:t>Grid Search doesn’t work here as well. It increases bias while reducing accuracy.</a:t>
            </a:r>
          </a:p>
          <a:p>
            <a:endParaRPr lang="en-US" sz="2400" dirty="0"/>
          </a:p>
        </p:txBody>
      </p:sp>
    </p:spTree>
    <p:extLst>
      <p:ext uri="{BB962C8B-B14F-4D97-AF65-F5344CB8AC3E}">
        <p14:creationId xmlns:p14="http://schemas.microsoft.com/office/powerpoint/2010/main" val="63041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8FF-2C26-324A-B102-50155E518618}"/>
              </a:ext>
            </a:extLst>
          </p:cNvPr>
          <p:cNvSpPr>
            <a:spLocks noGrp="1"/>
          </p:cNvSpPr>
          <p:nvPr>
            <p:ph type="title"/>
          </p:nvPr>
        </p:nvSpPr>
        <p:spPr>
          <a:xfrm>
            <a:off x="838200" y="2431317"/>
            <a:ext cx="10515600" cy="1325563"/>
          </a:xfrm>
        </p:spPr>
        <p:txBody>
          <a:bodyPr/>
          <a:lstStyle/>
          <a:p>
            <a:pPr algn="ctr"/>
            <a:r>
              <a:rPr lang="en-US" dirty="0"/>
              <a:t>AIF360 Library</a:t>
            </a:r>
          </a:p>
        </p:txBody>
      </p:sp>
    </p:spTree>
    <p:extLst>
      <p:ext uri="{BB962C8B-B14F-4D97-AF65-F5344CB8AC3E}">
        <p14:creationId xmlns:p14="http://schemas.microsoft.com/office/powerpoint/2010/main" val="1175437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DEC15E-6242-3B7E-1D95-D785254B8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22" y="489228"/>
            <a:ext cx="11080955" cy="587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06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FACB-26DE-00C7-5832-A5F5A431D7B2}"/>
              </a:ext>
            </a:extLst>
          </p:cNvPr>
          <p:cNvSpPr>
            <a:spLocks noGrp="1"/>
          </p:cNvSpPr>
          <p:nvPr>
            <p:ph type="title"/>
          </p:nvPr>
        </p:nvSpPr>
        <p:spPr/>
        <p:txBody>
          <a:bodyPr>
            <a:normAutofit/>
          </a:bodyPr>
          <a:lstStyle/>
          <a:p>
            <a:r>
              <a:rPr lang="en-US" sz="4800" dirty="0"/>
              <a:t>Insights</a:t>
            </a:r>
          </a:p>
        </p:txBody>
      </p:sp>
      <p:sp>
        <p:nvSpPr>
          <p:cNvPr id="3" name="Text Placeholder 2">
            <a:extLst>
              <a:ext uri="{FF2B5EF4-FFF2-40B4-BE49-F238E27FC236}">
                <a16:creationId xmlns:a16="http://schemas.microsoft.com/office/drawing/2014/main" id="{FCDC3A7F-3671-2BF1-3C59-975462A203A8}"/>
              </a:ext>
            </a:extLst>
          </p:cNvPr>
          <p:cNvSpPr>
            <a:spLocks noGrp="1"/>
          </p:cNvSpPr>
          <p:nvPr>
            <p:ph type="body" idx="1"/>
          </p:nvPr>
        </p:nvSpPr>
        <p:spPr/>
        <p:txBody>
          <a:bodyPr>
            <a:normAutofit/>
          </a:bodyPr>
          <a:lstStyle/>
          <a:p>
            <a:pPr marL="342900" lvl="1">
              <a:buFont typeface="Arial" panose="020B0604020202020204" pitchFamily="34" charset="0"/>
              <a:buChar char="•"/>
            </a:pPr>
            <a:r>
              <a:rPr lang="en-US" dirty="0"/>
              <a:t>There are no big differences before and after applying the mitigation algorithms with this data and model.</a:t>
            </a:r>
          </a:p>
          <a:p>
            <a:pPr marL="342900" lvl="1">
              <a:buFont typeface="Arial" panose="020B0604020202020204" pitchFamily="34" charset="0"/>
              <a:buChar char="•"/>
            </a:pPr>
            <a:r>
              <a:rPr lang="en-US" dirty="0"/>
              <a:t>This might indicate that this model is already maxed out in terms of fairness, and for further improvements another model should be used.</a:t>
            </a:r>
          </a:p>
          <a:p>
            <a:endParaRPr lang="en-US" sz="2400" dirty="0"/>
          </a:p>
        </p:txBody>
      </p:sp>
    </p:spTree>
    <p:extLst>
      <p:ext uri="{BB962C8B-B14F-4D97-AF65-F5344CB8AC3E}">
        <p14:creationId xmlns:p14="http://schemas.microsoft.com/office/powerpoint/2010/main" val="2846690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a:t>Lessons Learned</a:t>
            </a:r>
            <a:endParaRPr/>
          </a:p>
        </p:txBody>
      </p:sp>
      <p:sp>
        <p:nvSpPr>
          <p:cNvPr id="121" name="Google Shape;12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1" indent="-228600" algn="l" rtl="0">
              <a:lnSpc>
                <a:spcPct val="90000"/>
              </a:lnSpc>
              <a:spcBef>
                <a:spcPts val="500"/>
              </a:spcBef>
              <a:spcAft>
                <a:spcPts val="0"/>
              </a:spcAft>
              <a:buClr>
                <a:srgbClr val="93CDDD"/>
              </a:buClr>
              <a:buSzPts val="2400"/>
              <a:buChar char="•"/>
            </a:pPr>
            <a:r>
              <a:rPr lang="en-US" dirty="0"/>
              <a:t>I have learned a lot of machine learning fairness techniques</a:t>
            </a:r>
            <a:endParaRPr dirty="0"/>
          </a:p>
          <a:p>
            <a:pPr marL="228600" lvl="1" indent="-228600" algn="l" rtl="0">
              <a:lnSpc>
                <a:spcPct val="90000"/>
              </a:lnSpc>
              <a:spcBef>
                <a:spcPts val="500"/>
              </a:spcBef>
              <a:spcAft>
                <a:spcPts val="0"/>
              </a:spcAft>
              <a:buClr>
                <a:srgbClr val="93CDDD"/>
              </a:buClr>
              <a:buSzPts val="2400"/>
              <a:buChar char="•"/>
            </a:pPr>
            <a:r>
              <a:rPr lang="en-US" dirty="0"/>
              <a:t>The results from </a:t>
            </a:r>
            <a:r>
              <a:rPr lang="en-US" dirty="0" err="1"/>
              <a:t>fairlearn</a:t>
            </a:r>
            <a:r>
              <a:rPr lang="en-US" dirty="0"/>
              <a:t> and AIF360 were good</a:t>
            </a:r>
            <a:endParaRPr dirty="0"/>
          </a:p>
          <a:p>
            <a:pPr marL="228600" lvl="1" indent="-228600" algn="l" rtl="0">
              <a:lnSpc>
                <a:spcPct val="90000"/>
              </a:lnSpc>
              <a:spcBef>
                <a:spcPts val="500"/>
              </a:spcBef>
              <a:spcAft>
                <a:spcPts val="0"/>
              </a:spcAft>
              <a:buClr>
                <a:srgbClr val="93CDDD"/>
              </a:buClr>
              <a:buSzPts val="2400"/>
              <a:buChar char="•"/>
            </a:pPr>
            <a:r>
              <a:rPr lang="en-US" dirty="0"/>
              <a:t>What-If-Tool is not a main tool for ML fairness, so it is not suitable for this purpose.</a:t>
            </a:r>
          </a:p>
          <a:p>
            <a:pPr marL="228600" lvl="1" indent="-228600" algn="l" rtl="0">
              <a:lnSpc>
                <a:spcPct val="90000"/>
              </a:lnSpc>
              <a:spcBef>
                <a:spcPts val="500"/>
              </a:spcBef>
              <a:spcAft>
                <a:spcPts val="0"/>
              </a:spcAft>
              <a:buClr>
                <a:srgbClr val="93CDDD"/>
              </a:buClr>
              <a:buSzPts val="2400"/>
              <a:buChar char="•"/>
            </a:pPr>
            <a:r>
              <a:rPr lang="en-US" dirty="0"/>
              <a:t>I could have used a high-performance computational facilities to perform the bias analysis for the computer vision model. But, I preferred not to go that far as this is an educational research project. But, it should be used in a real-life project to get more accurate results.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a:t>Publications/Contributions</a:t>
            </a:r>
            <a:endParaRPr/>
          </a:p>
        </p:txBody>
      </p:sp>
      <p:sp>
        <p:nvSpPr>
          <p:cNvPr id="128" name="Google Shape;128;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93CDDD"/>
              </a:buClr>
              <a:buSzPts val="2800"/>
              <a:buChar char="•"/>
            </a:pPr>
            <a:r>
              <a:rPr lang="en-US" dirty="0"/>
              <a:t>My team is planning to publish this work in the proceeding of the “The 39th Annual AAAI Conference on Artificial Intelligence” in February 25 – March 4, 2025 | Philadelphia, Pennsylvania, USA</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39213" y="365125"/>
            <a:ext cx="11488993"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000"/>
              <a:buFont typeface="Arial"/>
              <a:buNone/>
            </a:pPr>
            <a:r>
              <a:rPr lang="en-US" sz="4000"/>
              <a:t>Contributions to Research Computing Community </a:t>
            </a:r>
            <a:endParaRPr/>
          </a:p>
          <a:p>
            <a:pPr marL="0" lvl="0" indent="0" algn="l" rtl="0">
              <a:lnSpc>
                <a:spcPct val="90000"/>
              </a:lnSpc>
              <a:spcBef>
                <a:spcPts val="0"/>
              </a:spcBef>
              <a:spcAft>
                <a:spcPts val="0"/>
              </a:spcAft>
              <a:buClr>
                <a:srgbClr val="93CDDD"/>
              </a:buClr>
              <a:buSzPts val="2800"/>
              <a:buFont typeface="Arial"/>
              <a:buNone/>
            </a:pPr>
            <a:r>
              <a:rPr lang="en-US" sz="2800" i="1"/>
              <a:t>(Please include links and topics!)</a:t>
            </a:r>
            <a:endParaRPr/>
          </a:p>
        </p:txBody>
      </p:sp>
      <p:sp>
        <p:nvSpPr>
          <p:cNvPr id="135" name="Google Shape;135;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93CDDD"/>
              </a:buClr>
              <a:buSzPts val="2800"/>
              <a:buChar char="•"/>
            </a:pPr>
            <a:r>
              <a:rPr lang="en-US" dirty="0"/>
              <a:t>Knowledge Base Contributions</a:t>
            </a:r>
            <a:endParaRPr dirty="0"/>
          </a:p>
          <a:p>
            <a:pPr marL="685800" lvl="1" indent="-228600" algn="l" rtl="0">
              <a:lnSpc>
                <a:spcPct val="90000"/>
              </a:lnSpc>
              <a:spcBef>
                <a:spcPts val="500"/>
              </a:spcBef>
              <a:spcAft>
                <a:spcPts val="0"/>
              </a:spcAft>
              <a:buClr>
                <a:srgbClr val="93CDDD"/>
              </a:buClr>
              <a:buSzPts val="2400"/>
              <a:buChar char="•"/>
            </a:pPr>
            <a:r>
              <a:rPr lang="en-US" dirty="0"/>
              <a:t>Ask.CI contributions</a:t>
            </a:r>
            <a:endParaRPr dirty="0"/>
          </a:p>
          <a:p>
            <a:pPr marL="1143000" lvl="2" indent="-228600" algn="l" rtl="0">
              <a:lnSpc>
                <a:spcPct val="90000"/>
              </a:lnSpc>
              <a:spcBef>
                <a:spcPts val="500"/>
              </a:spcBef>
              <a:spcAft>
                <a:spcPts val="0"/>
              </a:spcAft>
              <a:buClr>
                <a:srgbClr val="93CDDD"/>
              </a:buClr>
              <a:buSzPts val="2000"/>
              <a:buChar char="•"/>
            </a:pPr>
            <a:r>
              <a:rPr lang="en-US" u="sng" dirty="0">
                <a:solidFill>
                  <a:schemeClr val="hlink"/>
                </a:solidFill>
                <a:hlinkClick r:id="rId3"/>
              </a:rPr>
              <a:t>https://ask.CI</a:t>
            </a:r>
            <a:endParaRPr dirty="0"/>
          </a:p>
          <a:p>
            <a:pPr marL="685800" lvl="1" indent="-228600" algn="l" rtl="0">
              <a:lnSpc>
                <a:spcPct val="90000"/>
              </a:lnSpc>
              <a:spcBef>
                <a:spcPts val="500"/>
              </a:spcBef>
              <a:spcAft>
                <a:spcPts val="0"/>
              </a:spcAft>
              <a:buClr>
                <a:srgbClr val="93CDDD"/>
              </a:buClr>
              <a:buSzPts val="2400"/>
              <a:buChar char="•"/>
            </a:pPr>
            <a:r>
              <a:rPr lang="en-US" dirty="0"/>
              <a:t>CI Links contributions</a:t>
            </a:r>
            <a:endParaRPr dirty="0"/>
          </a:p>
          <a:p>
            <a:pPr marL="1143000" lvl="2" indent="-228600" algn="l" rtl="0">
              <a:lnSpc>
                <a:spcPct val="90000"/>
              </a:lnSpc>
              <a:spcBef>
                <a:spcPts val="500"/>
              </a:spcBef>
              <a:spcAft>
                <a:spcPts val="0"/>
              </a:spcAft>
              <a:buClr>
                <a:srgbClr val="93CDDD"/>
              </a:buClr>
              <a:buSzPts val="2000"/>
              <a:buChar char="•"/>
            </a:pPr>
            <a:r>
              <a:rPr lang="en-US" u="sng" dirty="0">
                <a:solidFill>
                  <a:schemeClr val="hlink"/>
                </a:solidFill>
                <a:hlinkClick r:id="rId4"/>
              </a:rPr>
              <a:t>https://careers-ct.cyberinfrastructure.org/knowledge-base/ci-links</a:t>
            </a:r>
            <a:r>
              <a:rPr lang="en-US" dirty="0"/>
              <a:t> </a:t>
            </a:r>
            <a:endParaRPr dirty="0"/>
          </a:p>
          <a:p>
            <a:pPr marL="228600" lvl="0" indent="-228600" algn="l" rtl="0">
              <a:lnSpc>
                <a:spcPct val="90000"/>
              </a:lnSpc>
              <a:spcBef>
                <a:spcPts val="1000"/>
              </a:spcBef>
              <a:spcAft>
                <a:spcPts val="0"/>
              </a:spcAft>
              <a:buClr>
                <a:srgbClr val="93CDDD"/>
              </a:buClr>
              <a:buSzPts val="2800"/>
              <a:buChar char="•"/>
            </a:pPr>
            <a:r>
              <a:rPr lang="en-US" dirty="0" err="1"/>
              <a:t>Github</a:t>
            </a:r>
            <a:r>
              <a:rPr lang="en-US" dirty="0"/>
              <a:t> contributions</a:t>
            </a:r>
            <a:endParaRPr dirty="0"/>
          </a:p>
          <a:p>
            <a:pPr marL="1143000" lvl="2" indent="-228600" algn="l" rtl="0">
              <a:lnSpc>
                <a:spcPct val="90000"/>
              </a:lnSpc>
              <a:spcBef>
                <a:spcPts val="500"/>
              </a:spcBef>
              <a:spcAft>
                <a:spcPts val="0"/>
              </a:spcAft>
              <a:buClr>
                <a:srgbClr val="93CDDD"/>
              </a:buClr>
              <a:buSzPts val="2000"/>
              <a:buChar char="•"/>
            </a:pPr>
            <a:r>
              <a:rPr lang="en-US" u="sng" dirty="0">
                <a:solidFill>
                  <a:schemeClr val="hlink"/>
                </a:solidFill>
                <a:hlinkClick r:id="rId5"/>
              </a:rPr>
              <a:t>https://github.com/necyberteam</a:t>
            </a:r>
            <a:endParaRPr dirty="0"/>
          </a:p>
          <a:p>
            <a:pPr marL="228600" lvl="0" indent="-228600" algn="l" rtl="0">
              <a:lnSpc>
                <a:spcPct val="90000"/>
              </a:lnSpc>
              <a:spcBef>
                <a:spcPts val="1000"/>
              </a:spcBef>
              <a:spcAft>
                <a:spcPts val="0"/>
              </a:spcAft>
              <a:buClr>
                <a:srgbClr val="93CDDD"/>
              </a:buClr>
              <a:buSzPts val="2800"/>
              <a:buChar char="•"/>
            </a:pPr>
            <a:r>
              <a:rPr lang="en-US" dirty="0" err="1"/>
              <a:t>Github</a:t>
            </a:r>
            <a:r>
              <a:rPr lang="en-US" dirty="0"/>
              <a:t> of the project</a:t>
            </a:r>
          </a:p>
          <a:p>
            <a:pPr marL="1143000" lvl="2" indent="-228600">
              <a:spcBef>
                <a:spcPts val="1000"/>
              </a:spcBef>
              <a:buSzPts val="2800"/>
            </a:pPr>
            <a:r>
              <a:rPr lang="en-US" dirty="0">
                <a:hlinkClick r:id="rId6"/>
              </a:rPr>
              <a:t>https://github.com/mohammad2012191/Fairness-in-Machine-Learning-Identifying-and-Mitigation-of-Bias/</a:t>
            </a:r>
            <a:r>
              <a:rPr lang="en-US" dirty="0"/>
              <a:t> </a:t>
            </a:r>
            <a:endParaRPr dirty="0"/>
          </a:p>
          <a:p>
            <a:pPr marL="228600" lvl="0" indent="-50800" algn="l" rtl="0">
              <a:lnSpc>
                <a:spcPct val="90000"/>
              </a:lnSpc>
              <a:spcBef>
                <a:spcPts val="1000"/>
              </a:spcBef>
              <a:spcAft>
                <a:spcPts val="0"/>
              </a:spcAft>
              <a:buClr>
                <a:srgbClr val="93CDDD"/>
              </a:buClr>
              <a:buSzPts val="28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93CDDD"/>
              </a:buClr>
              <a:buSzPts val="4400"/>
              <a:buFont typeface="Arial"/>
              <a:buNone/>
            </a:pPr>
            <a:r>
              <a:rPr lang="en-US"/>
              <a:t>Acknowledgements</a:t>
            </a:r>
            <a:endParaRPr/>
          </a:p>
        </p:txBody>
      </p:sp>
      <p:sp>
        <p:nvSpPr>
          <p:cNvPr id="141" name="Google Shape;14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rgbClr val="93CDDD"/>
              </a:buClr>
              <a:buSzPts val="2800"/>
              <a:buNone/>
            </a:pPr>
            <a:r>
              <a:rPr lang="en-US" dirty="0"/>
              <a:t>I would like to appreciate my P.I. (Ahmed Rashed) and mentor (Pranav </a:t>
            </a:r>
            <a:r>
              <a:rPr lang="en-US" dirty="0" err="1"/>
              <a:t>Venkit</a:t>
            </a:r>
            <a:r>
              <a:rPr lang="en-US" dirty="0"/>
              <a:t>) for the discussion and guidance. I also would like to thank the volunteer student (Mohamed Eltayeb) for collaborating with me. Finally, I would like to thank the committee of the CAREERS project for supporting this research.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0067-8C2E-FC1D-1806-27809C5FE5F4}"/>
              </a:ext>
            </a:extLst>
          </p:cNvPr>
          <p:cNvSpPr>
            <a:spLocks noGrp="1"/>
          </p:cNvSpPr>
          <p:nvPr>
            <p:ph type="title"/>
          </p:nvPr>
        </p:nvSpPr>
        <p:spPr>
          <a:xfrm>
            <a:off x="838200" y="365126"/>
            <a:ext cx="10515600" cy="645990"/>
          </a:xfrm>
        </p:spPr>
        <p:txBody>
          <a:bodyPr>
            <a:normAutofit fontScale="90000"/>
          </a:bodyPr>
          <a:lstStyle/>
          <a:p>
            <a:r>
              <a:rPr lang="en-US" dirty="0"/>
              <a:t>Metrics Used in Identifying Bias</a:t>
            </a:r>
          </a:p>
        </p:txBody>
      </p:sp>
      <p:sp>
        <p:nvSpPr>
          <p:cNvPr id="3" name="Text Placeholder 2">
            <a:extLst>
              <a:ext uri="{FF2B5EF4-FFF2-40B4-BE49-F238E27FC236}">
                <a16:creationId xmlns:a16="http://schemas.microsoft.com/office/drawing/2014/main" id="{CA6DB3F3-325A-24D2-FCB5-29E89E02DECC}"/>
              </a:ext>
            </a:extLst>
          </p:cNvPr>
          <p:cNvSpPr>
            <a:spLocks noGrp="1"/>
          </p:cNvSpPr>
          <p:nvPr>
            <p:ph type="body" idx="1"/>
          </p:nvPr>
        </p:nvSpPr>
        <p:spPr>
          <a:xfrm>
            <a:off x="838200" y="1116622"/>
            <a:ext cx="10515600" cy="5618286"/>
          </a:xfrm>
        </p:spPr>
        <p:txBody>
          <a:bodyPr>
            <a:normAutofit fontScale="92500" lnSpcReduction="10000"/>
          </a:bodyPr>
          <a:lstStyle/>
          <a:p>
            <a:pPr marL="114300" indent="0">
              <a:buNone/>
            </a:pPr>
            <a:r>
              <a:rPr lang="en-US" sz="1800" b="1" u="sng" dirty="0" err="1">
                <a:effectLst/>
                <a:latin typeface="Aptos" panose="020B0004020202020204" pitchFamily="34" charset="0"/>
                <a:ea typeface="Times New Roman" panose="02020603050405020304" pitchFamily="18" charset="0"/>
                <a:cs typeface="Aptos" panose="020B0004020202020204" pitchFamily="34" charset="0"/>
              </a:rPr>
              <a:t>Fairl</a:t>
            </a:r>
            <a:r>
              <a:rPr lang="en-US" sz="1800" b="1" u="sng" dirty="0" err="1">
                <a:latin typeface="Aptos" panose="020B0004020202020204" pitchFamily="34" charset="0"/>
                <a:ea typeface="Times New Roman" panose="02020603050405020304" pitchFamily="18" charset="0"/>
                <a:cs typeface="Aptos" panose="020B0004020202020204" pitchFamily="34" charset="0"/>
              </a:rPr>
              <a:t>earn</a:t>
            </a:r>
            <a:r>
              <a:rPr lang="en-US" sz="1800" b="1" u="sng" dirty="0">
                <a:latin typeface="Aptos" panose="020B0004020202020204" pitchFamily="34" charset="0"/>
                <a:ea typeface="Times New Roman" panose="02020603050405020304" pitchFamily="18" charset="0"/>
                <a:cs typeface="Aptos" panose="020B0004020202020204" pitchFamily="34" charset="0"/>
              </a:rPr>
              <a:t> and What-If-Tools Library:</a:t>
            </a:r>
            <a:endParaRPr lang="en-US" sz="1800" b="1" u="sng" dirty="0">
              <a:effectLst/>
              <a:latin typeface="Aptos" panose="020B0004020202020204" pitchFamily="34" charset="0"/>
              <a:ea typeface="Times New Roman" panose="02020603050405020304" pitchFamily="18" charset="0"/>
              <a:cs typeface="Aptos" panose="020B0004020202020204" pitchFamily="34" charset="0"/>
            </a:endParaRPr>
          </a:p>
          <a:p>
            <a:pPr>
              <a:buFont typeface="+mj-lt"/>
              <a:buAutoNum type="arabicPeriod"/>
            </a:pPr>
            <a:r>
              <a:rPr lang="en-US" sz="1800" b="1" dirty="0">
                <a:effectLst/>
                <a:latin typeface="Aptos" panose="020B0004020202020204" pitchFamily="34" charset="0"/>
                <a:ea typeface="Times New Roman" panose="02020603050405020304" pitchFamily="18" charset="0"/>
                <a:cs typeface="Aptos" panose="020B0004020202020204" pitchFamily="34" charset="0"/>
              </a:rPr>
              <a:t>Demographic Parity Difference: </a:t>
            </a:r>
            <a:r>
              <a:rPr lang="en-US" sz="1800" dirty="0">
                <a:effectLst/>
                <a:latin typeface="Aptos" panose="020B0004020202020204" pitchFamily="34" charset="0"/>
                <a:ea typeface="Times New Roman" panose="02020603050405020304" pitchFamily="18" charset="0"/>
                <a:cs typeface="Aptos" panose="020B0004020202020204" pitchFamily="34" charset="0"/>
              </a:rPr>
              <a:t>The maximum absolute difference between groups for the demographic parity which is a fairness metric whose goal is to ensure a machine learning model’s predictions are independent of membership in a sensitive group.</a:t>
            </a:r>
          </a:p>
          <a:p>
            <a:pPr>
              <a:buFont typeface="+mj-lt"/>
              <a:buAutoNum type="arabicPeriod"/>
            </a:pPr>
            <a:r>
              <a:rPr lang="en-US" sz="1800" b="1" dirty="0">
                <a:latin typeface="Aptos" panose="020B0004020202020204" pitchFamily="34" charset="0"/>
              </a:rPr>
              <a:t>Equalized Odd: </a:t>
            </a:r>
            <a:r>
              <a:rPr lang="en-US" sz="1800" dirty="0">
                <a:latin typeface="Aptos" panose="020B0004020202020204" pitchFamily="34" charset="0"/>
              </a:rPr>
              <a:t>The goal of the equalized odds fairness metric is to ensure a machine learning model performs equally well for different groups. It is a measure for the quality-of-service harms can occur when a system does not work as well for one person as it does for another.</a:t>
            </a:r>
          </a:p>
          <a:p>
            <a:pPr marL="114300" indent="0">
              <a:buNone/>
            </a:pPr>
            <a:r>
              <a:rPr lang="en-US" sz="1800" b="1" u="sng" dirty="0">
                <a:latin typeface="Aptos" panose="020B0004020202020204" pitchFamily="34" charset="0"/>
              </a:rPr>
              <a:t>AIF360 Library:</a:t>
            </a:r>
          </a:p>
          <a:p>
            <a:pPr>
              <a:buFont typeface="+mj-lt"/>
              <a:buAutoNum type="arabicPeriod"/>
            </a:pPr>
            <a:r>
              <a:rPr lang="en-US" sz="1800" b="1" dirty="0">
                <a:latin typeface="Aptos" panose="020B0004020202020204" pitchFamily="34" charset="0"/>
              </a:rPr>
              <a:t>Statistical Parity Difference: </a:t>
            </a:r>
            <a:r>
              <a:rPr lang="en-US" sz="1800" dirty="0">
                <a:latin typeface="Aptos" panose="020B0004020202020204" pitchFamily="34" charset="0"/>
              </a:rPr>
              <a:t>Difference in selection rates which is the percentage of samples with positive selection</a:t>
            </a:r>
          </a:p>
          <a:p>
            <a:pPr>
              <a:buFont typeface="+mj-lt"/>
              <a:buAutoNum type="arabicPeriod"/>
            </a:pPr>
            <a:r>
              <a:rPr lang="en-US" sz="1800" b="1" dirty="0">
                <a:latin typeface="Aptos" panose="020B0004020202020204" pitchFamily="34" charset="0"/>
              </a:rPr>
              <a:t>Average Odds Difference: </a:t>
            </a:r>
            <a:r>
              <a:rPr lang="en-US" sz="1800" dirty="0">
                <a:latin typeface="Aptos" panose="020B0004020202020204" pitchFamily="34" charset="0"/>
              </a:rPr>
              <a:t>Returns the average of the difference in false positive rate (FPR) which is a measure of accuracy for a test and true positive rate (TPR) which is a performance metric used to evaluate the effectiveness of binary classification models in machine learning. </a:t>
            </a:r>
          </a:p>
          <a:p>
            <a:pPr>
              <a:buFont typeface="+mj-lt"/>
              <a:buAutoNum type="arabicPeriod"/>
            </a:pPr>
            <a:r>
              <a:rPr lang="en-US" sz="1800" b="1" dirty="0">
                <a:latin typeface="Aptos" panose="020B0004020202020204" pitchFamily="34" charset="0"/>
              </a:rPr>
              <a:t>Equal Opportunity Difference: </a:t>
            </a:r>
            <a:r>
              <a:rPr lang="en-US" sz="1800" dirty="0">
                <a:latin typeface="Aptos" panose="020B0004020202020204" pitchFamily="34" charset="0"/>
              </a:rPr>
              <a:t>Returns the difference in recall scores (TPR) between the unprivileged and privileged groups in the sensitive feature. </a:t>
            </a:r>
          </a:p>
          <a:p>
            <a:pPr>
              <a:buFont typeface="+mj-lt"/>
              <a:buAutoNum type="arabicPeriod"/>
            </a:pPr>
            <a:r>
              <a:rPr lang="en-US" sz="1800" b="1" dirty="0">
                <a:latin typeface="Aptos" panose="020B0004020202020204" pitchFamily="34" charset="0"/>
              </a:rPr>
              <a:t>Generalized Entropy Index: </a:t>
            </a:r>
            <a:r>
              <a:rPr lang="en-US" sz="1800" dirty="0">
                <a:latin typeface="Aptos" panose="020B0004020202020204" pitchFamily="34" charset="0"/>
              </a:rPr>
              <a:t>Generalized entropy index measures inequality (non-randomness) over a population. Index=0 means non-randomness =0 or in other words randomness is maximum and thus the model fairness is maximum. The bigger the index the worse the fairness.</a:t>
            </a:r>
          </a:p>
          <a:p>
            <a:pPr>
              <a:buFont typeface="+mj-lt"/>
              <a:buAutoNum type="arabicPeriod"/>
            </a:pPr>
            <a:r>
              <a:rPr lang="en-US" sz="1800" b="1" dirty="0">
                <a:latin typeface="Aptos" panose="020B0004020202020204" pitchFamily="34" charset="0"/>
              </a:rPr>
              <a:t>Theil index: </a:t>
            </a:r>
            <a:r>
              <a:rPr lang="en-US" sz="1800" dirty="0">
                <a:latin typeface="Aptos" panose="020B0004020202020204" pitchFamily="34" charset="0"/>
              </a:rPr>
              <a:t>It measures the same thing as generalized entropy index. The generalized entropy index is especially sensitive to the existence of large data, whereas Theil index is especially sensitive to the existence of small data.</a:t>
            </a:r>
          </a:p>
        </p:txBody>
      </p:sp>
    </p:spTree>
    <p:extLst>
      <p:ext uri="{BB962C8B-B14F-4D97-AF65-F5344CB8AC3E}">
        <p14:creationId xmlns:p14="http://schemas.microsoft.com/office/powerpoint/2010/main" val="74159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3E2C-BDCF-D620-6413-BBFF423E87E8}"/>
              </a:ext>
            </a:extLst>
          </p:cNvPr>
          <p:cNvSpPr>
            <a:spLocks noGrp="1"/>
          </p:cNvSpPr>
          <p:nvPr>
            <p:ph type="title"/>
          </p:nvPr>
        </p:nvSpPr>
        <p:spPr>
          <a:xfrm>
            <a:off x="838200" y="277202"/>
            <a:ext cx="10515600" cy="663575"/>
          </a:xfrm>
        </p:spPr>
        <p:txBody>
          <a:bodyPr>
            <a:normAutofit fontScale="90000"/>
          </a:bodyPr>
          <a:lstStyle/>
          <a:p>
            <a:r>
              <a:rPr lang="en-US" dirty="0"/>
              <a:t>Comparison of Libraries</a:t>
            </a:r>
          </a:p>
        </p:txBody>
      </p:sp>
      <p:sp>
        <p:nvSpPr>
          <p:cNvPr id="3" name="Text Placeholder 2">
            <a:extLst>
              <a:ext uri="{FF2B5EF4-FFF2-40B4-BE49-F238E27FC236}">
                <a16:creationId xmlns:a16="http://schemas.microsoft.com/office/drawing/2014/main" id="{15EDF5A6-ACFF-ED54-D9F2-B347351AC33D}"/>
              </a:ext>
            </a:extLst>
          </p:cNvPr>
          <p:cNvSpPr>
            <a:spLocks noGrp="1"/>
          </p:cNvSpPr>
          <p:nvPr>
            <p:ph type="body" idx="1"/>
          </p:nvPr>
        </p:nvSpPr>
        <p:spPr>
          <a:xfrm>
            <a:off x="838200" y="1002322"/>
            <a:ext cx="10515600" cy="5706209"/>
          </a:xfrm>
        </p:spPr>
        <p:txBody>
          <a:bodyPr>
            <a:normAutofit lnSpcReduction="10000"/>
          </a:bodyPr>
          <a:lstStyle/>
          <a:p>
            <a:pPr algn="l">
              <a:buFont typeface="Arial" panose="020B0604020202020204" pitchFamily="34" charset="0"/>
              <a:buChar char="•"/>
            </a:pPr>
            <a:r>
              <a:rPr lang="en-US" sz="1700" b="1" dirty="0" err="1">
                <a:latin typeface="Aptos" panose="020B0004020202020204" pitchFamily="34" charset="0"/>
              </a:rPr>
              <a:t>Fairlearn</a:t>
            </a:r>
            <a:r>
              <a:rPr lang="en-US" sz="1700" dirty="0">
                <a:latin typeface="Aptos" panose="020B0004020202020204" pitchFamily="34" charset="0"/>
              </a:rPr>
              <a:t>:</a:t>
            </a:r>
          </a:p>
          <a:p>
            <a:pPr lvl="1">
              <a:buFont typeface="Arial" panose="020B0604020202020204" pitchFamily="34" charset="0"/>
              <a:buChar char="•"/>
            </a:pPr>
            <a:r>
              <a:rPr lang="en-US" sz="1700" b="1" dirty="0">
                <a:latin typeface="Aptos" panose="020B0004020202020204" pitchFamily="34" charset="0"/>
              </a:rPr>
              <a:t>Advantages</a:t>
            </a:r>
            <a:r>
              <a:rPr lang="en-US" sz="1700" dirty="0">
                <a:latin typeface="Aptos" panose="020B0004020202020204" pitchFamily="34" charset="0"/>
              </a:rPr>
              <a:t>:</a:t>
            </a:r>
          </a:p>
          <a:p>
            <a:pPr lvl="2">
              <a:buFont typeface="Arial" panose="020B0604020202020204" pitchFamily="34" charset="0"/>
              <a:buChar char="•"/>
            </a:pPr>
            <a:r>
              <a:rPr lang="en-US" sz="1700" dirty="0">
                <a:latin typeface="Aptos" panose="020B0004020202020204" pitchFamily="34" charset="0"/>
              </a:rPr>
              <a:t>Easy to use. Useful for educational purposes.</a:t>
            </a:r>
          </a:p>
          <a:p>
            <a:pPr lvl="1">
              <a:buFont typeface="Arial" panose="020B0604020202020204" pitchFamily="34" charset="0"/>
              <a:buChar char="•"/>
            </a:pPr>
            <a:r>
              <a:rPr lang="en-US" sz="1700" b="1" dirty="0">
                <a:latin typeface="Aptos" panose="020B0004020202020204" pitchFamily="34" charset="0"/>
              </a:rPr>
              <a:t>Disadvantages</a:t>
            </a:r>
            <a:r>
              <a:rPr lang="en-US" sz="1700" dirty="0">
                <a:latin typeface="Aptos" panose="020B0004020202020204" pitchFamily="34" charset="0"/>
              </a:rPr>
              <a:t>:</a:t>
            </a:r>
          </a:p>
          <a:p>
            <a:pPr lvl="2">
              <a:buFont typeface="Arial" panose="020B0604020202020204" pitchFamily="34" charset="0"/>
              <a:buChar char="•"/>
            </a:pPr>
            <a:r>
              <a:rPr lang="en-US" sz="1700" dirty="0">
                <a:latin typeface="Aptos" panose="020B0004020202020204" pitchFamily="34" charset="0"/>
              </a:rPr>
              <a:t>Limited metrics and mitigation algorithms.</a:t>
            </a:r>
          </a:p>
          <a:p>
            <a:pPr lvl="2">
              <a:buFont typeface="Arial" panose="020B0604020202020204" pitchFamily="34" charset="0"/>
              <a:buChar char="•"/>
            </a:pPr>
            <a:r>
              <a:rPr lang="en-US" sz="1700" dirty="0">
                <a:latin typeface="Aptos" panose="020B0004020202020204" pitchFamily="34" charset="0"/>
              </a:rPr>
              <a:t>Very slow with big datasets.</a:t>
            </a:r>
          </a:p>
          <a:p>
            <a:pPr lvl="2">
              <a:buFont typeface="Arial" panose="020B0604020202020204" pitchFamily="34" charset="0"/>
              <a:buChar char="•"/>
            </a:pPr>
            <a:r>
              <a:rPr lang="en-US" sz="1700" dirty="0">
                <a:latin typeface="Aptos" panose="020B0004020202020204" pitchFamily="34" charset="0"/>
              </a:rPr>
              <a:t>Supports only binary classification tasks.</a:t>
            </a:r>
          </a:p>
          <a:p>
            <a:pPr algn="l">
              <a:buFont typeface="Arial" panose="020B0604020202020204" pitchFamily="34" charset="0"/>
              <a:buChar char="•"/>
            </a:pPr>
            <a:r>
              <a:rPr lang="en-US" sz="1700" b="1" dirty="0">
                <a:latin typeface="Aptos" panose="020B0004020202020204" pitchFamily="34" charset="0"/>
              </a:rPr>
              <a:t>AIF360</a:t>
            </a:r>
            <a:r>
              <a:rPr lang="en-US" sz="1700" dirty="0">
                <a:latin typeface="Aptos" panose="020B0004020202020204" pitchFamily="34" charset="0"/>
              </a:rPr>
              <a:t>:</a:t>
            </a:r>
          </a:p>
          <a:p>
            <a:pPr lvl="1">
              <a:buFont typeface="Arial" panose="020B0604020202020204" pitchFamily="34" charset="0"/>
              <a:buChar char="•"/>
            </a:pPr>
            <a:r>
              <a:rPr lang="en-US" sz="1700" b="1" dirty="0">
                <a:latin typeface="Aptos" panose="020B0004020202020204" pitchFamily="34" charset="0"/>
              </a:rPr>
              <a:t>Advantages</a:t>
            </a:r>
            <a:r>
              <a:rPr lang="en-US" sz="1700" dirty="0">
                <a:latin typeface="Aptos" panose="020B0004020202020204" pitchFamily="34" charset="0"/>
              </a:rPr>
              <a:t>:</a:t>
            </a:r>
          </a:p>
          <a:p>
            <a:pPr lvl="2">
              <a:buFont typeface="Arial" panose="020B0604020202020204" pitchFamily="34" charset="0"/>
              <a:buChar char="•"/>
            </a:pPr>
            <a:r>
              <a:rPr lang="en-US" sz="1700" dirty="0">
                <a:latin typeface="Aptos" panose="020B0004020202020204" pitchFamily="34" charset="0"/>
              </a:rPr>
              <a:t>Large number of metrics and mitigation algorithms.</a:t>
            </a:r>
          </a:p>
          <a:p>
            <a:pPr lvl="2">
              <a:buFont typeface="Arial" panose="020B0604020202020204" pitchFamily="34" charset="0"/>
              <a:buChar char="•"/>
            </a:pPr>
            <a:r>
              <a:rPr lang="en-US" sz="1700" dirty="0">
                <a:latin typeface="Aptos" panose="020B0004020202020204" pitchFamily="34" charset="0"/>
              </a:rPr>
              <a:t>Can handle all classification tasks.</a:t>
            </a:r>
          </a:p>
          <a:p>
            <a:pPr lvl="1">
              <a:buFont typeface="Arial" panose="020B0604020202020204" pitchFamily="34" charset="0"/>
              <a:buChar char="•"/>
            </a:pPr>
            <a:r>
              <a:rPr lang="en-US" sz="1700" b="1" dirty="0">
                <a:latin typeface="Aptos" panose="020B0004020202020204" pitchFamily="34" charset="0"/>
              </a:rPr>
              <a:t>Disadvantages</a:t>
            </a:r>
            <a:r>
              <a:rPr lang="en-US" sz="1700" dirty="0">
                <a:latin typeface="Aptos" panose="020B0004020202020204" pitchFamily="34" charset="0"/>
              </a:rPr>
              <a:t>:</a:t>
            </a:r>
          </a:p>
          <a:p>
            <a:pPr lvl="2">
              <a:buFont typeface="Arial" panose="020B0604020202020204" pitchFamily="34" charset="0"/>
              <a:buChar char="•"/>
            </a:pPr>
            <a:r>
              <a:rPr lang="en-US" sz="1700" dirty="0">
                <a:latin typeface="Aptos" panose="020B0004020202020204" pitchFamily="34" charset="0"/>
              </a:rPr>
              <a:t>Some algorithms needs high computational resources (e.g. Learning Fair Representation).</a:t>
            </a:r>
          </a:p>
          <a:p>
            <a:pPr algn="l">
              <a:buFont typeface="Arial" panose="020B0604020202020204" pitchFamily="34" charset="0"/>
              <a:buChar char="•"/>
            </a:pPr>
            <a:r>
              <a:rPr lang="en-US" sz="1700" b="1" dirty="0">
                <a:latin typeface="Aptos" panose="020B0004020202020204" pitchFamily="34" charset="0"/>
              </a:rPr>
              <a:t>What-If-Tool</a:t>
            </a:r>
            <a:r>
              <a:rPr lang="en-US" sz="1700" dirty="0">
                <a:latin typeface="Aptos" panose="020B0004020202020204" pitchFamily="34" charset="0"/>
              </a:rPr>
              <a:t>:</a:t>
            </a:r>
          </a:p>
          <a:p>
            <a:pPr lvl="1">
              <a:buFont typeface="Arial" panose="020B0604020202020204" pitchFamily="34" charset="0"/>
              <a:buChar char="•"/>
            </a:pPr>
            <a:r>
              <a:rPr lang="en-US" sz="1700" b="1" dirty="0">
                <a:latin typeface="Aptos" panose="020B0004020202020204" pitchFamily="34" charset="0"/>
              </a:rPr>
              <a:t>Advantages</a:t>
            </a:r>
            <a:r>
              <a:rPr lang="en-US" sz="1700" dirty="0">
                <a:latin typeface="Aptos" panose="020B0004020202020204" pitchFamily="34" charset="0"/>
              </a:rPr>
              <a:t>:</a:t>
            </a:r>
          </a:p>
          <a:p>
            <a:pPr lvl="2">
              <a:buFont typeface="Arial" panose="020B0604020202020204" pitchFamily="34" charset="0"/>
              <a:buChar char="•"/>
            </a:pPr>
            <a:r>
              <a:rPr lang="en-US" sz="1700" dirty="0">
                <a:latin typeface="Aptos" panose="020B0004020202020204" pitchFamily="34" charset="0"/>
              </a:rPr>
              <a:t>Interactive tool with visualizations for model’s predictions.</a:t>
            </a:r>
          </a:p>
          <a:p>
            <a:pPr lvl="1">
              <a:buFont typeface="Arial" panose="020B0604020202020204" pitchFamily="34" charset="0"/>
              <a:buChar char="•"/>
            </a:pPr>
            <a:r>
              <a:rPr lang="en-US" sz="1700" b="1" dirty="0">
                <a:latin typeface="Aptos" panose="020B0004020202020204" pitchFamily="34" charset="0"/>
              </a:rPr>
              <a:t>Disadvantages</a:t>
            </a:r>
            <a:r>
              <a:rPr lang="en-US" sz="1700" dirty="0">
                <a:latin typeface="Aptos" panose="020B0004020202020204" pitchFamily="34" charset="0"/>
              </a:rPr>
              <a:t>:</a:t>
            </a:r>
          </a:p>
          <a:p>
            <a:pPr lvl="2">
              <a:buFont typeface="Arial" panose="020B0604020202020204" pitchFamily="34" charset="0"/>
              <a:buChar char="•"/>
            </a:pPr>
            <a:r>
              <a:rPr lang="en-US" sz="1700" dirty="0">
                <a:latin typeface="Aptos" panose="020B0004020202020204" pitchFamily="34" charset="0"/>
              </a:rPr>
              <a:t>Limited in terms of mitigation algorithms.</a:t>
            </a:r>
          </a:p>
          <a:p>
            <a:pPr lvl="2">
              <a:buFont typeface="Arial" panose="020B0604020202020204" pitchFamily="34" charset="0"/>
              <a:buChar char="•"/>
            </a:pPr>
            <a:r>
              <a:rPr lang="en-US" sz="1700" dirty="0">
                <a:latin typeface="Aptos" panose="020B0004020202020204" pitchFamily="34" charset="0"/>
              </a:rPr>
              <a:t>Outdated library.</a:t>
            </a:r>
          </a:p>
          <a:p>
            <a:endParaRPr lang="en-US" dirty="0"/>
          </a:p>
          <a:p>
            <a:endParaRPr lang="en-US" dirty="0"/>
          </a:p>
        </p:txBody>
      </p:sp>
    </p:spTree>
    <p:extLst>
      <p:ext uri="{BB962C8B-B14F-4D97-AF65-F5344CB8AC3E}">
        <p14:creationId xmlns:p14="http://schemas.microsoft.com/office/powerpoint/2010/main" val="248196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a:t>Goals</a:t>
            </a:r>
            <a:endParaRPr/>
          </a:p>
        </p:txBody>
      </p:sp>
      <p:sp>
        <p:nvSpPr>
          <p:cNvPr id="102" name="Google Shape;10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93CDDD"/>
              </a:buClr>
              <a:buSzPts val="2800"/>
              <a:buChar char="•"/>
            </a:pPr>
            <a:r>
              <a:rPr lang="en-US" b="1" dirty="0"/>
              <a:t>Bias Identification: </a:t>
            </a:r>
            <a:r>
              <a:rPr lang="en-US" dirty="0"/>
              <a:t>Determine if the models are biased towards a specific group (e.g. gender/ethnicity).</a:t>
            </a:r>
          </a:p>
          <a:p>
            <a:pPr marL="228600" lvl="0" indent="-228600" algn="l" rtl="0">
              <a:lnSpc>
                <a:spcPct val="90000"/>
              </a:lnSpc>
              <a:spcBef>
                <a:spcPts val="1000"/>
              </a:spcBef>
              <a:spcAft>
                <a:spcPts val="0"/>
              </a:spcAft>
              <a:buClr>
                <a:srgbClr val="93CDDD"/>
              </a:buClr>
              <a:buSzPts val="2800"/>
              <a:buChar char="•"/>
            </a:pPr>
            <a:r>
              <a:rPr lang="en-US" b="1" dirty="0"/>
              <a:t>Bias Mitigation: </a:t>
            </a:r>
            <a:r>
              <a:rPr lang="en-US" dirty="0"/>
              <a:t>Use algorithms from fairness libraries to mitigate the models’ biases.</a:t>
            </a:r>
          </a:p>
          <a:p>
            <a:pPr marL="228600" lvl="0" indent="-228600" algn="l" rtl="0">
              <a:lnSpc>
                <a:spcPct val="90000"/>
              </a:lnSpc>
              <a:spcBef>
                <a:spcPts val="1000"/>
              </a:spcBef>
              <a:spcAft>
                <a:spcPts val="0"/>
              </a:spcAft>
              <a:buClr>
                <a:srgbClr val="93CDDD"/>
              </a:buClr>
              <a:buSzPts val="2800"/>
              <a:buChar char="•"/>
            </a:pPr>
            <a:r>
              <a:rPr lang="en-US" dirty="0"/>
              <a:t>Perform the bias analysis to unstructured data (computer vision and natural language processing (NLP))</a:t>
            </a:r>
          </a:p>
          <a:p>
            <a:pPr marL="228600" lvl="0" indent="-228600" algn="l" rtl="0">
              <a:lnSpc>
                <a:spcPct val="90000"/>
              </a:lnSpc>
              <a:spcBef>
                <a:spcPts val="1000"/>
              </a:spcBef>
              <a:spcAft>
                <a:spcPts val="0"/>
              </a:spcAft>
              <a:buClr>
                <a:srgbClr val="93CDDD"/>
              </a:buClr>
              <a:buSzPts val="2800"/>
              <a:buChar char="•"/>
            </a:pPr>
            <a:r>
              <a:rPr lang="en-US" dirty="0"/>
              <a:t>Use the three fairness libraries in the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93CDDD"/>
              </a:buClr>
              <a:buSzPts val="2800"/>
              <a:buChar char="•"/>
            </a:pPr>
            <a:r>
              <a:rPr lang="en-US" dirty="0"/>
              <a:t>Timeframe</a:t>
            </a:r>
            <a:endParaRPr dirty="0"/>
          </a:p>
          <a:p>
            <a:pPr marL="685800" lvl="1" indent="-228600" algn="l" rtl="0">
              <a:lnSpc>
                <a:spcPct val="90000"/>
              </a:lnSpc>
              <a:spcBef>
                <a:spcPts val="500"/>
              </a:spcBef>
              <a:spcAft>
                <a:spcPts val="0"/>
              </a:spcAft>
              <a:buClr>
                <a:srgbClr val="93CDDD"/>
              </a:buClr>
              <a:buSzPts val="2400"/>
              <a:buChar char="•"/>
            </a:pPr>
            <a:r>
              <a:rPr lang="en-US" dirty="0"/>
              <a:t>Start date: 3/25/2024 </a:t>
            </a:r>
            <a:endParaRPr dirty="0"/>
          </a:p>
          <a:p>
            <a:pPr marL="685800" lvl="1" indent="-228600" algn="l" rtl="0">
              <a:lnSpc>
                <a:spcPct val="90000"/>
              </a:lnSpc>
              <a:spcBef>
                <a:spcPts val="500"/>
              </a:spcBef>
              <a:spcAft>
                <a:spcPts val="0"/>
              </a:spcAft>
              <a:buClr>
                <a:srgbClr val="93CDDD"/>
              </a:buClr>
              <a:buSzPts val="2400"/>
              <a:buChar char="•"/>
            </a:pPr>
            <a:r>
              <a:rPr lang="en-US" dirty="0"/>
              <a:t>End date: 6/10/2024</a:t>
            </a:r>
            <a:endParaRPr dirty="0"/>
          </a:p>
        </p:txBody>
      </p:sp>
      <p:sp>
        <p:nvSpPr>
          <p:cNvPr id="4" name="Google Shape;95;p14">
            <a:extLst>
              <a:ext uri="{FF2B5EF4-FFF2-40B4-BE49-F238E27FC236}">
                <a16:creationId xmlns:a16="http://schemas.microsoft.com/office/drawing/2014/main" id="{0376BE8E-2710-0C93-FA8A-3E1791CD35E3}"/>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dirty="0"/>
              <a:t>Fairness In Machine Learning</a:t>
            </a:r>
            <a:br>
              <a:rPr lang="en-US" dirty="0"/>
            </a:br>
            <a:r>
              <a:rPr lang="en-US" dirty="0"/>
              <a:t>With Unstructured Data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292099"/>
            <a:ext cx="10515600" cy="7778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93CDDD"/>
              </a:buClr>
              <a:buSzPts val="4400"/>
              <a:buFont typeface="Arial"/>
              <a:buNone/>
            </a:pPr>
            <a:r>
              <a:rPr lang="en-US" dirty="0"/>
              <a:t>What we accomplished (Results)</a:t>
            </a:r>
            <a:endParaRPr dirty="0"/>
          </a:p>
        </p:txBody>
      </p:sp>
      <p:sp>
        <p:nvSpPr>
          <p:cNvPr id="114" name="Google Shape;114;p17"/>
          <p:cNvSpPr txBox="1">
            <a:spLocks noGrp="1"/>
          </p:cNvSpPr>
          <p:nvPr>
            <p:ph type="body" idx="1"/>
          </p:nvPr>
        </p:nvSpPr>
        <p:spPr>
          <a:xfrm>
            <a:off x="838200" y="1134208"/>
            <a:ext cx="10515600" cy="5042755"/>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1000"/>
              </a:spcBef>
              <a:spcAft>
                <a:spcPts val="0"/>
              </a:spcAft>
              <a:buClr>
                <a:srgbClr val="93CDDD"/>
              </a:buClr>
              <a:buSzPts val="2800"/>
              <a:buNone/>
            </a:pPr>
            <a:r>
              <a:rPr lang="en-US" b="1" u="sng" dirty="0"/>
              <a:t>Computer Vision Model:</a:t>
            </a:r>
          </a:p>
          <a:p>
            <a:pPr marL="228600" lvl="0" indent="-50800" algn="l" rtl="0">
              <a:lnSpc>
                <a:spcPct val="90000"/>
              </a:lnSpc>
              <a:spcBef>
                <a:spcPts val="1000"/>
              </a:spcBef>
              <a:spcAft>
                <a:spcPts val="0"/>
              </a:spcAft>
              <a:buClr>
                <a:srgbClr val="93CDDD"/>
              </a:buClr>
              <a:buSzPts val="2800"/>
              <a:buNone/>
            </a:pPr>
            <a:endParaRPr lang="en-US" b="1" u="sng" dirty="0"/>
          </a:p>
          <a:p>
            <a:pPr marL="635000" indent="-457200">
              <a:buSzPts val="2800"/>
            </a:pPr>
            <a:r>
              <a:rPr lang="en-US" dirty="0"/>
              <a:t>Based on face image, gender and ethnicity, predict the age group.</a:t>
            </a:r>
          </a:p>
          <a:p>
            <a:pPr marL="635000" indent="-457200">
              <a:buSzPts val="2800"/>
            </a:pPr>
            <a:r>
              <a:rPr lang="en-US" dirty="0"/>
              <a:t>Sensitive features: Gender and Ethnicity.</a:t>
            </a:r>
          </a:p>
          <a:p>
            <a:pPr marL="635000" indent="-457200">
              <a:buSzPts val="2800"/>
            </a:pPr>
            <a:r>
              <a:rPr lang="en-US" dirty="0"/>
              <a:t>Dataset Website: </a:t>
            </a:r>
            <a:r>
              <a:rPr lang="en-US" dirty="0">
                <a:hlinkClick r:id="rId3"/>
              </a:rPr>
              <a:t>https://www.kaggle.com/datasets/jangedoo/utkface-new</a:t>
            </a:r>
            <a:r>
              <a:rPr lang="en-US" dirty="0"/>
              <a:t> </a:t>
            </a:r>
          </a:p>
          <a:p>
            <a:pPr marL="228600" lvl="0" indent="-50800" algn="l" rtl="0">
              <a:lnSpc>
                <a:spcPct val="90000"/>
              </a:lnSpc>
              <a:spcBef>
                <a:spcPts val="1000"/>
              </a:spcBef>
              <a:spcAft>
                <a:spcPts val="0"/>
              </a:spcAft>
              <a:buClr>
                <a:srgbClr val="93CDDD"/>
              </a:buClr>
              <a:buSzPts val="28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88FF-2C26-324A-B102-50155E518618}"/>
              </a:ext>
            </a:extLst>
          </p:cNvPr>
          <p:cNvSpPr>
            <a:spLocks noGrp="1"/>
          </p:cNvSpPr>
          <p:nvPr>
            <p:ph type="title"/>
          </p:nvPr>
        </p:nvSpPr>
        <p:spPr>
          <a:xfrm>
            <a:off x="838200" y="2431317"/>
            <a:ext cx="10515600" cy="1325563"/>
          </a:xfrm>
        </p:spPr>
        <p:txBody>
          <a:bodyPr/>
          <a:lstStyle/>
          <a:p>
            <a:pPr algn="ctr"/>
            <a:r>
              <a:rPr lang="en-US" dirty="0" err="1"/>
              <a:t>Fairlearn</a:t>
            </a:r>
            <a:r>
              <a:rPr lang="en-US" dirty="0"/>
              <a:t> Library</a:t>
            </a:r>
          </a:p>
        </p:txBody>
      </p:sp>
    </p:spTree>
    <p:extLst>
      <p:ext uri="{BB962C8B-B14F-4D97-AF65-F5344CB8AC3E}">
        <p14:creationId xmlns:p14="http://schemas.microsoft.com/office/powerpoint/2010/main" val="211338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98E887-07B1-B7FC-C9B0-02DC0DBF9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13" y="293802"/>
            <a:ext cx="11024774" cy="627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815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1250</Words>
  <Application>Microsoft Office PowerPoint</Application>
  <PresentationFormat>Widescreen</PresentationFormat>
  <Paragraphs>114</Paragraphs>
  <Slides>28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Aptos</vt:lpstr>
      <vt:lpstr>Arial</vt:lpstr>
      <vt:lpstr>Office Theme</vt:lpstr>
      <vt:lpstr>Fairness In Machine Learning With Unstructured Data </vt:lpstr>
      <vt:lpstr>Fairness In Machine Learning With Unstructured Data </vt:lpstr>
      <vt:lpstr>Metrics Used in Identifying Bias</vt:lpstr>
      <vt:lpstr>Comparison of Libraries</vt:lpstr>
      <vt:lpstr>Goals</vt:lpstr>
      <vt:lpstr>Fairness In Machine Learning With Unstructured Data </vt:lpstr>
      <vt:lpstr>What we accomplished (Results)</vt:lpstr>
      <vt:lpstr>Fairlearn Library</vt:lpstr>
      <vt:lpstr>PowerPoint Presentation</vt:lpstr>
      <vt:lpstr>PowerPoint Presentation</vt:lpstr>
      <vt:lpstr>PowerPoint Presentation</vt:lpstr>
      <vt:lpstr>Insights</vt:lpstr>
      <vt:lpstr>AIF360 Library</vt:lpstr>
      <vt:lpstr>PowerPoint Presentation</vt:lpstr>
      <vt:lpstr>Insights</vt:lpstr>
      <vt:lpstr>What-If-Tools Library</vt:lpstr>
      <vt:lpstr>PowerPoint Presentation</vt:lpstr>
      <vt:lpstr>What we accomplished (Cont.)</vt:lpstr>
      <vt:lpstr>Fairlearn Library</vt:lpstr>
      <vt:lpstr>PowerPoint Presentation</vt:lpstr>
      <vt:lpstr>Insights</vt:lpstr>
      <vt:lpstr>AIF360 Library</vt:lpstr>
      <vt:lpstr>PowerPoint Presentation</vt:lpstr>
      <vt:lpstr>Insights</vt:lpstr>
      <vt:lpstr>Lessons Learned</vt:lpstr>
      <vt:lpstr>Publications/Contributions</vt:lpstr>
      <vt:lpstr>Contributions to Research Computing Community  (Please include links and topics!)</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Rashed, Ahmed</cp:lastModifiedBy>
  <cp:revision>62</cp:revision>
  <dcterms:modified xsi:type="dcterms:W3CDTF">2024-06-16T02:01:45Z</dcterms:modified>
</cp:coreProperties>
</file>