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40"/>
    <p:restoredTop sz="72157" autoAdjust="0"/>
  </p:normalViewPr>
  <p:slideViewPr>
    <p:cSldViewPr snapToGrid="0">
      <p:cViewPr varScale="1">
        <p:scale>
          <a:sx n="59" d="100"/>
          <a:sy n="59" d="100"/>
        </p:scale>
        <p:origin x="2141"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 name="Google Shape;87;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In the first stage of this project, we identified and mitigated bias in structured dataset. Here we try to make our work more comprehensive and try to experiment with images and text datasets and models. The images dataset we use is called </a:t>
            </a:r>
            <a:r>
              <a:rPr lang="en-US" dirty="0" err="1"/>
              <a:t>UTKFace</a:t>
            </a:r>
            <a:r>
              <a:rPr lang="en-US" dirty="0"/>
              <a:t>. We try to predict the age of the person based on his/her image, gender and ethnicity. This involves using Computer Vision models to do the work.  We are analyzing the bias in the model predictions based on gender and ethnicity (in other words, do the gender and ethnicity affect the model’s decision in determining the age even if they have almost same image?).</a:t>
            </a:r>
            <a:br>
              <a:rPr lang="en-US" dirty="0"/>
            </a:br>
            <a:endParaRPr lang="en-US" dirty="0"/>
          </a:p>
          <a:p>
            <a:pPr marL="0" lvl="0" indent="0" algn="l" rtl="0">
              <a:spcBef>
                <a:spcPts val="0"/>
              </a:spcBef>
              <a:spcAft>
                <a:spcPts val="0"/>
              </a:spcAft>
              <a:buNone/>
            </a:pPr>
            <a:r>
              <a:rPr lang="en-US" dirty="0"/>
              <a:t>As for the text dataset, we are using a medical dataset that contains some patients’ records. Based on the findings written by the doctor, the gender and age of patient, we are trying to predict whether this patient requires an urgent medical intervention or not. The task requires analyzing the findings which are written in natural language and requires some AI text models. Here We are analyzing the bias in the model predictions based on gender and age (in other words, do the gender and age affect the model’s decision in determining the type of intervention even if doctor’s written findings are same?).</a:t>
            </a:r>
          </a:p>
          <a:p>
            <a:pPr marL="0" lvl="0" indent="0" algn="l" rtl="0">
              <a:spcBef>
                <a:spcPts val="0"/>
              </a:spcBef>
              <a:spcAft>
                <a:spcPts val="0"/>
              </a:spcAft>
              <a:buNone/>
            </a:pPr>
            <a:r>
              <a:rPr lang="en-US" dirty="0"/>
              <a:t>These are the datasets we are working on during this stage.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As for the libraries, we will try to experiment with 3 different libraries. </a:t>
            </a:r>
            <a:r>
              <a:rPr lang="en-US" dirty="0" err="1"/>
              <a:t>Fairlearn</a:t>
            </a:r>
            <a:r>
              <a:rPr lang="en-US" dirty="0"/>
              <a:t>, AIF360 and </a:t>
            </a:r>
            <a:r>
              <a:rPr lang="en-US" dirty="0" err="1"/>
              <a:t>WhatIfTool</a:t>
            </a:r>
            <a:r>
              <a:rPr lang="en-US" dirty="0"/>
              <a:t>. These are the same tools we used for the first stage of the project, and we are trying to utilize them here as well.</a:t>
            </a:r>
            <a:br>
              <a:rPr lang="en-US" dirty="0"/>
            </a:br>
            <a:br>
              <a:rPr lang="en-US" dirty="0"/>
            </a:br>
            <a:r>
              <a:rPr lang="en-US" dirty="0"/>
              <a:t>Each library offers several metrics for measuring bias. We will experiment with all that are applicable and try to mitigate the bias in our models and datasets using some mitigation algorithms offered in these libraries.</a:t>
            </a:r>
            <a:endParaRPr dirty="0"/>
          </a:p>
        </p:txBody>
      </p:sp>
      <p:sp>
        <p:nvSpPr>
          <p:cNvPr id="101" name="Google Shape;10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01a4f0d8f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This is the timeframe for our project. We are selecting a dataset then employing each of these 3 libraries in identifying and mitigating bias in our unstructured data as a use case. For each library we will make 2 experiments. One for text data and one for image data. Then at then end we are comparing the results from the 3 libraries, trying to get some insights about which one is easier to deal with, which one is more comprehensive in bias mitigation, which one could be better in real-world applications and then we will finalize our work.</a:t>
            </a:r>
            <a:endParaRPr dirty="0"/>
          </a:p>
        </p:txBody>
      </p:sp>
      <p:sp>
        <p:nvSpPr>
          <p:cNvPr id="107" name="Google Shape;107;g501a4f0d8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We will start working on the first library (</a:t>
            </a:r>
            <a:r>
              <a:rPr lang="en-US" dirty="0" err="1"/>
              <a:t>Fairlearn</a:t>
            </a:r>
            <a:r>
              <a:rPr lang="en-US" dirty="0"/>
              <a:t>) and try to experiment with its metrics and algorithms on our datasets. </a:t>
            </a:r>
          </a:p>
          <a:p>
            <a:pPr marL="0" lvl="0" indent="0" algn="l" rtl="0">
              <a:spcBef>
                <a:spcPts val="0"/>
              </a:spcBef>
              <a:spcAft>
                <a:spcPts val="0"/>
              </a:spcAft>
              <a:buNone/>
            </a:pPr>
            <a:r>
              <a:rPr lang="en-US" dirty="0"/>
              <a:t>As mentioned before, we will try to make our work as comprehensive as possible by trying all the available metrics and algorithms in the library. </a:t>
            </a:r>
            <a:endParaRPr dirty="0"/>
          </a:p>
        </p:txBody>
      </p:sp>
      <p:sp>
        <p:nvSpPr>
          <p:cNvPr id="119" name="Google Shape;11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93CDD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9" name="Google Shape;1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93CDD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1"/>
          <p:cNvSpPr txBox="1">
            <a:spLocks noGrp="1"/>
          </p:cNvSpPr>
          <p:nvPr>
            <p:ph type="body" idx="1"/>
          </p:nvPr>
        </p:nvSpPr>
        <p:spPr>
          <a:xfrm rot="5400000">
            <a:off x="2590800" y="-533399"/>
            <a:ext cx="3962400"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93CDDD"/>
              </a:buClr>
              <a:buSzPts val="1800"/>
              <a:buChar char="•"/>
              <a:defRPr/>
            </a:lvl1pPr>
            <a:lvl2pPr marL="914400" lvl="1" indent="-342900" algn="l">
              <a:lnSpc>
                <a:spcPct val="100000"/>
              </a:lnSpc>
              <a:spcBef>
                <a:spcPts val="360"/>
              </a:spcBef>
              <a:spcAft>
                <a:spcPts val="0"/>
              </a:spcAft>
              <a:buClr>
                <a:srgbClr val="93CDDD"/>
              </a:buClr>
              <a:buSzPts val="1800"/>
              <a:buChar char="–"/>
              <a:defRPr/>
            </a:lvl2pPr>
            <a:lvl3pPr marL="1371600" lvl="2" indent="-342900" algn="l">
              <a:lnSpc>
                <a:spcPct val="100000"/>
              </a:lnSpc>
              <a:spcBef>
                <a:spcPts val="360"/>
              </a:spcBef>
              <a:spcAft>
                <a:spcPts val="0"/>
              </a:spcAft>
              <a:buClr>
                <a:srgbClr val="93CDDD"/>
              </a:buClr>
              <a:buSzPts val="1800"/>
              <a:buChar char="•"/>
              <a:defRPr/>
            </a:lvl3pPr>
            <a:lvl4pPr marL="1828800" lvl="3" indent="-342900" algn="l">
              <a:lnSpc>
                <a:spcPct val="100000"/>
              </a:lnSpc>
              <a:spcBef>
                <a:spcPts val="360"/>
              </a:spcBef>
              <a:spcAft>
                <a:spcPts val="0"/>
              </a:spcAft>
              <a:buClr>
                <a:srgbClr val="93CDDD"/>
              </a:buClr>
              <a:buSzPts val="1800"/>
              <a:buChar char="–"/>
              <a:defRPr/>
            </a:lvl4pPr>
            <a:lvl5pPr marL="2286000" lvl="4" indent="-342900" algn="l">
              <a:lnSpc>
                <a:spcPct val="100000"/>
              </a:lnSpc>
              <a:spcBef>
                <a:spcPts val="360"/>
              </a:spcBef>
              <a:spcAft>
                <a:spcPts val="0"/>
              </a:spcAft>
              <a:buClr>
                <a:srgbClr val="93CDDD"/>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6" name="Google Shape;76;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93CDD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93CDDD"/>
              </a:buClr>
              <a:buSzPts val="1800"/>
              <a:buChar char="•"/>
              <a:defRPr/>
            </a:lvl1pPr>
            <a:lvl2pPr marL="914400" lvl="1" indent="-342900" algn="l">
              <a:lnSpc>
                <a:spcPct val="100000"/>
              </a:lnSpc>
              <a:spcBef>
                <a:spcPts val="360"/>
              </a:spcBef>
              <a:spcAft>
                <a:spcPts val="0"/>
              </a:spcAft>
              <a:buClr>
                <a:srgbClr val="93CDDD"/>
              </a:buClr>
              <a:buSzPts val="1800"/>
              <a:buChar char="–"/>
              <a:defRPr/>
            </a:lvl2pPr>
            <a:lvl3pPr marL="1371600" lvl="2" indent="-342900" algn="l">
              <a:lnSpc>
                <a:spcPct val="100000"/>
              </a:lnSpc>
              <a:spcBef>
                <a:spcPts val="360"/>
              </a:spcBef>
              <a:spcAft>
                <a:spcPts val="0"/>
              </a:spcAft>
              <a:buClr>
                <a:srgbClr val="93CDDD"/>
              </a:buClr>
              <a:buSzPts val="1800"/>
              <a:buChar char="•"/>
              <a:defRPr/>
            </a:lvl3pPr>
            <a:lvl4pPr marL="1828800" lvl="3" indent="-342900" algn="l">
              <a:lnSpc>
                <a:spcPct val="100000"/>
              </a:lnSpc>
              <a:spcBef>
                <a:spcPts val="360"/>
              </a:spcBef>
              <a:spcAft>
                <a:spcPts val="0"/>
              </a:spcAft>
              <a:buClr>
                <a:srgbClr val="93CDDD"/>
              </a:buClr>
              <a:buSzPts val="1800"/>
              <a:buChar char="–"/>
              <a:defRPr/>
            </a:lvl4pPr>
            <a:lvl5pPr marL="2286000" lvl="4" indent="-342900" algn="l">
              <a:lnSpc>
                <a:spcPct val="100000"/>
              </a:lnSpc>
              <a:spcBef>
                <a:spcPts val="360"/>
              </a:spcBef>
              <a:spcAft>
                <a:spcPts val="0"/>
              </a:spcAft>
              <a:buClr>
                <a:srgbClr val="93CDDD"/>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457200" y="1853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93CDD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457200" y="1600201"/>
            <a:ext cx="8229600" cy="3962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93CDDD"/>
              </a:buClr>
              <a:buSzPts val="1800"/>
              <a:buChar char="•"/>
              <a:defRPr/>
            </a:lvl1pPr>
            <a:lvl2pPr marL="914400" lvl="1" indent="-342900" algn="l">
              <a:lnSpc>
                <a:spcPct val="100000"/>
              </a:lnSpc>
              <a:spcBef>
                <a:spcPts val="360"/>
              </a:spcBef>
              <a:spcAft>
                <a:spcPts val="0"/>
              </a:spcAft>
              <a:buClr>
                <a:srgbClr val="93CDDD"/>
              </a:buClr>
              <a:buSzPts val="1800"/>
              <a:buChar char="–"/>
              <a:defRPr/>
            </a:lvl2pPr>
            <a:lvl3pPr marL="1371600" lvl="2" indent="-342900" algn="l">
              <a:lnSpc>
                <a:spcPct val="100000"/>
              </a:lnSpc>
              <a:spcBef>
                <a:spcPts val="360"/>
              </a:spcBef>
              <a:spcAft>
                <a:spcPts val="0"/>
              </a:spcAft>
              <a:buClr>
                <a:srgbClr val="93CDDD"/>
              </a:buClr>
              <a:buSzPts val="1800"/>
              <a:buChar char="•"/>
              <a:defRPr/>
            </a:lvl3pPr>
            <a:lvl4pPr marL="1828800" lvl="3" indent="-342900" algn="l">
              <a:lnSpc>
                <a:spcPct val="100000"/>
              </a:lnSpc>
              <a:spcBef>
                <a:spcPts val="360"/>
              </a:spcBef>
              <a:spcAft>
                <a:spcPts val="0"/>
              </a:spcAft>
              <a:buClr>
                <a:srgbClr val="93CDDD"/>
              </a:buClr>
              <a:buSzPts val="1800"/>
              <a:buChar char="–"/>
              <a:defRPr/>
            </a:lvl4pPr>
            <a:lvl5pPr marL="2286000" lvl="4" indent="-342900" algn="l">
              <a:lnSpc>
                <a:spcPct val="100000"/>
              </a:lnSpc>
              <a:spcBef>
                <a:spcPts val="360"/>
              </a:spcBef>
              <a:spcAft>
                <a:spcPts val="0"/>
              </a:spcAft>
              <a:buClr>
                <a:srgbClr val="93CDDD"/>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rgbClr val="93CDDD"/>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1" name="Google Shape;31;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93CDD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93CDDD"/>
              </a:buClr>
              <a:buSzPts val="2800"/>
              <a:buChar char="•"/>
              <a:defRPr sz="2800"/>
            </a:lvl1pPr>
            <a:lvl2pPr marL="914400" lvl="1" indent="-381000" algn="l">
              <a:lnSpc>
                <a:spcPct val="100000"/>
              </a:lnSpc>
              <a:spcBef>
                <a:spcPts val="480"/>
              </a:spcBef>
              <a:spcAft>
                <a:spcPts val="0"/>
              </a:spcAft>
              <a:buClr>
                <a:srgbClr val="93CDDD"/>
              </a:buClr>
              <a:buSzPts val="2400"/>
              <a:buChar char="–"/>
              <a:defRPr sz="2400"/>
            </a:lvl2pPr>
            <a:lvl3pPr marL="1371600" lvl="2" indent="-355600" algn="l">
              <a:lnSpc>
                <a:spcPct val="100000"/>
              </a:lnSpc>
              <a:spcBef>
                <a:spcPts val="400"/>
              </a:spcBef>
              <a:spcAft>
                <a:spcPts val="0"/>
              </a:spcAft>
              <a:buClr>
                <a:srgbClr val="93CDDD"/>
              </a:buClr>
              <a:buSzPts val="2000"/>
              <a:buChar char="•"/>
              <a:defRPr sz="2000"/>
            </a:lvl3pPr>
            <a:lvl4pPr marL="1828800" lvl="3" indent="-342900" algn="l">
              <a:lnSpc>
                <a:spcPct val="100000"/>
              </a:lnSpc>
              <a:spcBef>
                <a:spcPts val="360"/>
              </a:spcBef>
              <a:spcAft>
                <a:spcPts val="0"/>
              </a:spcAft>
              <a:buClr>
                <a:srgbClr val="93CDDD"/>
              </a:buClr>
              <a:buSzPts val="1800"/>
              <a:buChar char="–"/>
              <a:defRPr sz="1800"/>
            </a:lvl4pPr>
            <a:lvl5pPr marL="2286000" lvl="4" indent="-342900" algn="l">
              <a:lnSpc>
                <a:spcPct val="100000"/>
              </a:lnSpc>
              <a:spcBef>
                <a:spcPts val="360"/>
              </a:spcBef>
              <a:spcAft>
                <a:spcPts val="0"/>
              </a:spcAft>
              <a:buClr>
                <a:srgbClr val="93CDDD"/>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93CDDD"/>
              </a:buClr>
              <a:buSzPts val="2800"/>
              <a:buChar char="•"/>
              <a:defRPr sz="2800"/>
            </a:lvl1pPr>
            <a:lvl2pPr marL="914400" lvl="1" indent="-381000" algn="l">
              <a:lnSpc>
                <a:spcPct val="100000"/>
              </a:lnSpc>
              <a:spcBef>
                <a:spcPts val="480"/>
              </a:spcBef>
              <a:spcAft>
                <a:spcPts val="0"/>
              </a:spcAft>
              <a:buClr>
                <a:srgbClr val="93CDDD"/>
              </a:buClr>
              <a:buSzPts val="2400"/>
              <a:buChar char="–"/>
              <a:defRPr sz="2400"/>
            </a:lvl2pPr>
            <a:lvl3pPr marL="1371600" lvl="2" indent="-355600" algn="l">
              <a:lnSpc>
                <a:spcPct val="100000"/>
              </a:lnSpc>
              <a:spcBef>
                <a:spcPts val="400"/>
              </a:spcBef>
              <a:spcAft>
                <a:spcPts val="0"/>
              </a:spcAft>
              <a:buClr>
                <a:srgbClr val="93CDDD"/>
              </a:buClr>
              <a:buSzPts val="2000"/>
              <a:buChar char="•"/>
              <a:defRPr sz="2000"/>
            </a:lvl3pPr>
            <a:lvl4pPr marL="1828800" lvl="3" indent="-342900" algn="l">
              <a:lnSpc>
                <a:spcPct val="100000"/>
              </a:lnSpc>
              <a:spcBef>
                <a:spcPts val="360"/>
              </a:spcBef>
              <a:spcAft>
                <a:spcPts val="0"/>
              </a:spcAft>
              <a:buClr>
                <a:srgbClr val="93CDDD"/>
              </a:buClr>
              <a:buSzPts val="1800"/>
              <a:buChar char="–"/>
              <a:defRPr sz="1800"/>
            </a:lvl4pPr>
            <a:lvl5pPr marL="2286000" lvl="4" indent="-342900" algn="l">
              <a:lnSpc>
                <a:spcPct val="100000"/>
              </a:lnSpc>
              <a:spcBef>
                <a:spcPts val="360"/>
              </a:spcBef>
              <a:spcAft>
                <a:spcPts val="0"/>
              </a:spcAft>
              <a:buClr>
                <a:srgbClr val="93CDDD"/>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8" name="Google Shape;3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93CDDD"/>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93CDDD"/>
              </a:buClr>
              <a:buSzPts val="2400"/>
              <a:buNone/>
              <a:defRPr sz="2400" b="1"/>
            </a:lvl1pPr>
            <a:lvl2pPr marL="914400" lvl="1" indent="-228600" algn="l">
              <a:lnSpc>
                <a:spcPct val="100000"/>
              </a:lnSpc>
              <a:spcBef>
                <a:spcPts val="400"/>
              </a:spcBef>
              <a:spcAft>
                <a:spcPts val="0"/>
              </a:spcAft>
              <a:buClr>
                <a:srgbClr val="93CDDD"/>
              </a:buClr>
              <a:buSzPts val="2000"/>
              <a:buNone/>
              <a:defRPr sz="2000" b="1"/>
            </a:lvl2pPr>
            <a:lvl3pPr marL="1371600" lvl="2" indent="-228600" algn="l">
              <a:lnSpc>
                <a:spcPct val="100000"/>
              </a:lnSpc>
              <a:spcBef>
                <a:spcPts val="360"/>
              </a:spcBef>
              <a:spcAft>
                <a:spcPts val="0"/>
              </a:spcAft>
              <a:buClr>
                <a:srgbClr val="93CDDD"/>
              </a:buClr>
              <a:buSzPts val="1800"/>
              <a:buNone/>
              <a:defRPr sz="1800" b="1"/>
            </a:lvl3pPr>
            <a:lvl4pPr marL="1828800" lvl="3" indent="-228600" algn="l">
              <a:lnSpc>
                <a:spcPct val="100000"/>
              </a:lnSpc>
              <a:spcBef>
                <a:spcPts val="320"/>
              </a:spcBef>
              <a:spcAft>
                <a:spcPts val="0"/>
              </a:spcAft>
              <a:buClr>
                <a:srgbClr val="93CDDD"/>
              </a:buClr>
              <a:buSzPts val="1600"/>
              <a:buNone/>
              <a:defRPr sz="1600" b="1"/>
            </a:lvl4pPr>
            <a:lvl5pPr marL="2286000" lvl="4" indent="-228600" algn="l">
              <a:lnSpc>
                <a:spcPct val="100000"/>
              </a:lnSpc>
              <a:spcBef>
                <a:spcPts val="320"/>
              </a:spcBef>
              <a:spcAft>
                <a:spcPts val="0"/>
              </a:spcAft>
              <a:buClr>
                <a:srgbClr val="93CDDD"/>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4" name="Google Shape;44;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93CDDD"/>
              </a:buClr>
              <a:buSzPts val="2400"/>
              <a:buChar char="•"/>
              <a:defRPr sz="2400"/>
            </a:lvl1pPr>
            <a:lvl2pPr marL="914400" lvl="1" indent="-355600" algn="l">
              <a:lnSpc>
                <a:spcPct val="100000"/>
              </a:lnSpc>
              <a:spcBef>
                <a:spcPts val="400"/>
              </a:spcBef>
              <a:spcAft>
                <a:spcPts val="0"/>
              </a:spcAft>
              <a:buClr>
                <a:srgbClr val="93CDDD"/>
              </a:buClr>
              <a:buSzPts val="2000"/>
              <a:buChar char="–"/>
              <a:defRPr sz="2000"/>
            </a:lvl2pPr>
            <a:lvl3pPr marL="1371600" lvl="2" indent="-342900" algn="l">
              <a:lnSpc>
                <a:spcPct val="100000"/>
              </a:lnSpc>
              <a:spcBef>
                <a:spcPts val="360"/>
              </a:spcBef>
              <a:spcAft>
                <a:spcPts val="0"/>
              </a:spcAft>
              <a:buClr>
                <a:srgbClr val="93CDDD"/>
              </a:buClr>
              <a:buSzPts val="1800"/>
              <a:buChar char="•"/>
              <a:defRPr sz="1800"/>
            </a:lvl3pPr>
            <a:lvl4pPr marL="1828800" lvl="3" indent="-330200" algn="l">
              <a:lnSpc>
                <a:spcPct val="100000"/>
              </a:lnSpc>
              <a:spcBef>
                <a:spcPts val="320"/>
              </a:spcBef>
              <a:spcAft>
                <a:spcPts val="0"/>
              </a:spcAft>
              <a:buClr>
                <a:srgbClr val="93CDDD"/>
              </a:buClr>
              <a:buSzPts val="1600"/>
              <a:buChar char="–"/>
              <a:defRPr sz="1600"/>
            </a:lvl4pPr>
            <a:lvl5pPr marL="2286000" lvl="4" indent="-330200" algn="l">
              <a:lnSpc>
                <a:spcPct val="100000"/>
              </a:lnSpc>
              <a:spcBef>
                <a:spcPts val="320"/>
              </a:spcBef>
              <a:spcAft>
                <a:spcPts val="0"/>
              </a:spcAft>
              <a:buClr>
                <a:srgbClr val="93CDDD"/>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5" name="Google Shape;45;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93CDDD"/>
              </a:buClr>
              <a:buSzPts val="2400"/>
              <a:buNone/>
              <a:defRPr sz="2400" b="1"/>
            </a:lvl1pPr>
            <a:lvl2pPr marL="914400" lvl="1" indent="-228600" algn="l">
              <a:lnSpc>
                <a:spcPct val="100000"/>
              </a:lnSpc>
              <a:spcBef>
                <a:spcPts val="400"/>
              </a:spcBef>
              <a:spcAft>
                <a:spcPts val="0"/>
              </a:spcAft>
              <a:buClr>
                <a:srgbClr val="93CDDD"/>
              </a:buClr>
              <a:buSzPts val="2000"/>
              <a:buNone/>
              <a:defRPr sz="2000" b="1"/>
            </a:lvl2pPr>
            <a:lvl3pPr marL="1371600" lvl="2" indent="-228600" algn="l">
              <a:lnSpc>
                <a:spcPct val="100000"/>
              </a:lnSpc>
              <a:spcBef>
                <a:spcPts val="360"/>
              </a:spcBef>
              <a:spcAft>
                <a:spcPts val="0"/>
              </a:spcAft>
              <a:buClr>
                <a:srgbClr val="93CDDD"/>
              </a:buClr>
              <a:buSzPts val="1800"/>
              <a:buNone/>
              <a:defRPr sz="1800" b="1"/>
            </a:lvl3pPr>
            <a:lvl4pPr marL="1828800" lvl="3" indent="-228600" algn="l">
              <a:lnSpc>
                <a:spcPct val="100000"/>
              </a:lnSpc>
              <a:spcBef>
                <a:spcPts val="320"/>
              </a:spcBef>
              <a:spcAft>
                <a:spcPts val="0"/>
              </a:spcAft>
              <a:buClr>
                <a:srgbClr val="93CDDD"/>
              </a:buClr>
              <a:buSzPts val="1600"/>
              <a:buNone/>
              <a:defRPr sz="1600" b="1"/>
            </a:lvl4pPr>
            <a:lvl5pPr marL="2286000" lvl="4" indent="-228600" algn="l">
              <a:lnSpc>
                <a:spcPct val="100000"/>
              </a:lnSpc>
              <a:spcBef>
                <a:spcPts val="320"/>
              </a:spcBef>
              <a:spcAft>
                <a:spcPts val="0"/>
              </a:spcAft>
              <a:buClr>
                <a:srgbClr val="93CDDD"/>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6" name="Google Shape;46;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93CDDD"/>
              </a:buClr>
              <a:buSzPts val="2400"/>
              <a:buChar char="•"/>
              <a:defRPr sz="2400"/>
            </a:lvl1pPr>
            <a:lvl2pPr marL="914400" lvl="1" indent="-355600" algn="l">
              <a:lnSpc>
                <a:spcPct val="100000"/>
              </a:lnSpc>
              <a:spcBef>
                <a:spcPts val="400"/>
              </a:spcBef>
              <a:spcAft>
                <a:spcPts val="0"/>
              </a:spcAft>
              <a:buClr>
                <a:srgbClr val="93CDDD"/>
              </a:buClr>
              <a:buSzPts val="2000"/>
              <a:buChar char="–"/>
              <a:defRPr sz="2000"/>
            </a:lvl2pPr>
            <a:lvl3pPr marL="1371600" lvl="2" indent="-342900" algn="l">
              <a:lnSpc>
                <a:spcPct val="100000"/>
              </a:lnSpc>
              <a:spcBef>
                <a:spcPts val="360"/>
              </a:spcBef>
              <a:spcAft>
                <a:spcPts val="0"/>
              </a:spcAft>
              <a:buClr>
                <a:srgbClr val="93CDDD"/>
              </a:buClr>
              <a:buSzPts val="1800"/>
              <a:buChar char="•"/>
              <a:defRPr sz="1800"/>
            </a:lvl3pPr>
            <a:lvl4pPr marL="1828800" lvl="3" indent="-330200" algn="l">
              <a:lnSpc>
                <a:spcPct val="100000"/>
              </a:lnSpc>
              <a:spcBef>
                <a:spcPts val="320"/>
              </a:spcBef>
              <a:spcAft>
                <a:spcPts val="0"/>
              </a:spcAft>
              <a:buClr>
                <a:srgbClr val="93CDDD"/>
              </a:buClr>
              <a:buSzPts val="1600"/>
              <a:buChar char="–"/>
              <a:defRPr sz="1600"/>
            </a:lvl4pPr>
            <a:lvl5pPr marL="2286000" lvl="4" indent="-330200" algn="l">
              <a:lnSpc>
                <a:spcPct val="100000"/>
              </a:lnSpc>
              <a:spcBef>
                <a:spcPts val="320"/>
              </a:spcBef>
              <a:spcAft>
                <a:spcPts val="0"/>
              </a:spcAft>
              <a:buClr>
                <a:srgbClr val="93CDDD"/>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7" name="Google Shape;4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93CDD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93CDDD"/>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rgbClr val="93CDDD"/>
              </a:buClr>
              <a:buSzPts val="3200"/>
              <a:buChar char="•"/>
              <a:defRPr sz="3200"/>
            </a:lvl1pPr>
            <a:lvl2pPr marL="914400" lvl="1" indent="-406400" algn="l">
              <a:lnSpc>
                <a:spcPct val="100000"/>
              </a:lnSpc>
              <a:spcBef>
                <a:spcPts val="560"/>
              </a:spcBef>
              <a:spcAft>
                <a:spcPts val="0"/>
              </a:spcAft>
              <a:buClr>
                <a:srgbClr val="93CDDD"/>
              </a:buClr>
              <a:buSzPts val="2800"/>
              <a:buChar char="–"/>
              <a:defRPr sz="2800"/>
            </a:lvl2pPr>
            <a:lvl3pPr marL="1371600" lvl="2" indent="-381000" algn="l">
              <a:lnSpc>
                <a:spcPct val="100000"/>
              </a:lnSpc>
              <a:spcBef>
                <a:spcPts val="480"/>
              </a:spcBef>
              <a:spcAft>
                <a:spcPts val="0"/>
              </a:spcAft>
              <a:buClr>
                <a:srgbClr val="93CDDD"/>
              </a:buClr>
              <a:buSzPts val="2400"/>
              <a:buChar char="•"/>
              <a:defRPr sz="2400"/>
            </a:lvl3pPr>
            <a:lvl4pPr marL="1828800" lvl="3" indent="-355600" algn="l">
              <a:lnSpc>
                <a:spcPct val="100000"/>
              </a:lnSpc>
              <a:spcBef>
                <a:spcPts val="400"/>
              </a:spcBef>
              <a:spcAft>
                <a:spcPts val="0"/>
              </a:spcAft>
              <a:buClr>
                <a:srgbClr val="93CDDD"/>
              </a:buClr>
              <a:buSzPts val="2000"/>
              <a:buChar char="–"/>
              <a:defRPr sz="2000"/>
            </a:lvl4pPr>
            <a:lvl5pPr marL="2286000" lvl="4" indent="-355600" algn="l">
              <a:lnSpc>
                <a:spcPct val="100000"/>
              </a:lnSpc>
              <a:spcBef>
                <a:spcPts val="400"/>
              </a:spcBef>
              <a:spcAft>
                <a:spcPts val="0"/>
              </a:spcAft>
              <a:buClr>
                <a:srgbClr val="93CDDD"/>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2" name="Google Shape;62;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93CDDD"/>
              </a:buClr>
              <a:buSzPts val="1400"/>
              <a:buNone/>
              <a:defRPr sz="1400"/>
            </a:lvl1pPr>
            <a:lvl2pPr marL="914400" lvl="1" indent="-228600" algn="l">
              <a:lnSpc>
                <a:spcPct val="100000"/>
              </a:lnSpc>
              <a:spcBef>
                <a:spcPts val="240"/>
              </a:spcBef>
              <a:spcAft>
                <a:spcPts val="0"/>
              </a:spcAft>
              <a:buClr>
                <a:srgbClr val="93CDDD"/>
              </a:buClr>
              <a:buSzPts val="1200"/>
              <a:buNone/>
              <a:defRPr sz="1200"/>
            </a:lvl2pPr>
            <a:lvl3pPr marL="1371600" lvl="2" indent="-228600" algn="l">
              <a:lnSpc>
                <a:spcPct val="100000"/>
              </a:lnSpc>
              <a:spcBef>
                <a:spcPts val="200"/>
              </a:spcBef>
              <a:spcAft>
                <a:spcPts val="0"/>
              </a:spcAft>
              <a:buClr>
                <a:srgbClr val="93CDDD"/>
              </a:buClr>
              <a:buSzPts val="1000"/>
              <a:buNone/>
              <a:defRPr sz="1000"/>
            </a:lvl3pPr>
            <a:lvl4pPr marL="1828800" lvl="3" indent="-228600" algn="l">
              <a:lnSpc>
                <a:spcPct val="100000"/>
              </a:lnSpc>
              <a:spcBef>
                <a:spcPts val="180"/>
              </a:spcBef>
              <a:spcAft>
                <a:spcPts val="0"/>
              </a:spcAft>
              <a:buClr>
                <a:srgbClr val="93CDDD"/>
              </a:buClr>
              <a:buSzPts val="900"/>
              <a:buNone/>
              <a:defRPr sz="900"/>
            </a:lvl4pPr>
            <a:lvl5pPr marL="2286000" lvl="4" indent="-228600" algn="l">
              <a:lnSpc>
                <a:spcPct val="100000"/>
              </a:lnSpc>
              <a:spcBef>
                <a:spcPts val="180"/>
              </a:spcBef>
              <a:spcAft>
                <a:spcPts val="0"/>
              </a:spcAft>
              <a:buClr>
                <a:srgbClr val="93CDDD"/>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3" name="Google Shape;63;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93CDDD"/>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rgbClr val="93CDDD"/>
              </a:buClr>
              <a:buSzPts val="3200"/>
              <a:buFont typeface="Arial"/>
              <a:buNone/>
              <a:defRPr sz="3200" b="0" i="0" u="none" strike="noStrike" cap="none">
                <a:solidFill>
                  <a:srgbClr val="93CDDD"/>
                </a:solidFill>
                <a:latin typeface="Calibri"/>
                <a:ea typeface="Calibri"/>
                <a:cs typeface="Calibri"/>
                <a:sym typeface="Calibri"/>
              </a:defRPr>
            </a:lvl1pPr>
            <a:lvl2pPr marR="0" lvl="1" algn="l" rtl="0">
              <a:lnSpc>
                <a:spcPct val="100000"/>
              </a:lnSpc>
              <a:spcBef>
                <a:spcPts val="560"/>
              </a:spcBef>
              <a:spcAft>
                <a:spcPts val="0"/>
              </a:spcAft>
              <a:buClr>
                <a:srgbClr val="93CDDD"/>
              </a:buClr>
              <a:buSzPts val="2800"/>
              <a:buFont typeface="Arial"/>
              <a:buNone/>
              <a:defRPr sz="2800" b="0" i="0" u="none" strike="noStrike" cap="none">
                <a:solidFill>
                  <a:srgbClr val="93CDDD"/>
                </a:solidFill>
                <a:latin typeface="Calibri"/>
                <a:ea typeface="Calibri"/>
                <a:cs typeface="Calibri"/>
                <a:sym typeface="Calibri"/>
              </a:defRPr>
            </a:lvl2pPr>
            <a:lvl3pPr marR="0" lvl="2" algn="l" rtl="0">
              <a:lnSpc>
                <a:spcPct val="100000"/>
              </a:lnSpc>
              <a:spcBef>
                <a:spcPts val="480"/>
              </a:spcBef>
              <a:spcAft>
                <a:spcPts val="0"/>
              </a:spcAft>
              <a:buClr>
                <a:srgbClr val="93CDDD"/>
              </a:buClr>
              <a:buSzPts val="2400"/>
              <a:buFont typeface="Arial"/>
              <a:buNone/>
              <a:defRPr sz="2400" b="0" i="0" u="none" strike="noStrike" cap="none">
                <a:solidFill>
                  <a:srgbClr val="93CDDD"/>
                </a:solidFill>
                <a:latin typeface="Calibri"/>
                <a:ea typeface="Calibri"/>
                <a:cs typeface="Calibri"/>
                <a:sym typeface="Calibri"/>
              </a:defRPr>
            </a:lvl3pPr>
            <a:lvl4pPr marR="0" lvl="3" algn="l" rtl="0">
              <a:lnSpc>
                <a:spcPct val="100000"/>
              </a:lnSpc>
              <a:spcBef>
                <a:spcPts val="400"/>
              </a:spcBef>
              <a:spcAft>
                <a:spcPts val="0"/>
              </a:spcAft>
              <a:buClr>
                <a:srgbClr val="93CDDD"/>
              </a:buClr>
              <a:buSzPts val="2000"/>
              <a:buFont typeface="Arial"/>
              <a:buNone/>
              <a:defRPr sz="2000" b="0" i="0" u="none" strike="noStrike" cap="none">
                <a:solidFill>
                  <a:srgbClr val="93CDDD"/>
                </a:solidFill>
                <a:latin typeface="Calibri"/>
                <a:ea typeface="Calibri"/>
                <a:cs typeface="Calibri"/>
                <a:sym typeface="Calibri"/>
              </a:defRPr>
            </a:lvl4pPr>
            <a:lvl5pPr marR="0" lvl="4" algn="l" rtl="0">
              <a:lnSpc>
                <a:spcPct val="100000"/>
              </a:lnSpc>
              <a:spcBef>
                <a:spcPts val="400"/>
              </a:spcBef>
              <a:spcAft>
                <a:spcPts val="0"/>
              </a:spcAft>
              <a:buClr>
                <a:srgbClr val="93CDDD"/>
              </a:buClr>
              <a:buSzPts val="2000"/>
              <a:buFont typeface="Arial"/>
              <a:buNone/>
              <a:defRPr sz="2000" b="0" i="0" u="none" strike="noStrike" cap="none">
                <a:solidFill>
                  <a:srgbClr val="93CDDD"/>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93CDDD"/>
              </a:buClr>
              <a:buSzPts val="1400"/>
              <a:buNone/>
              <a:defRPr sz="1400"/>
            </a:lvl1pPr>
            <a:lvl2pPr marL="914400" lvl="1" indent="-228600" algn="l">
              <a:lnSpc>
                <a:spcPct val="100000"/>
              </a:lnSpc>
              <a:spcBef>
                <a:spcPts val="240"/>
              </a:spcBef>
              <a:spcAft>
                <a:spcPts val="0"/>
              </a:spcAft>
              <a:buClr>
                <a:srgbClr val="93CDDD"/>
              </a:buClr>
              <a:buSzPts val="1200"/>
              <a:buNone/>
              <a:defRPr sz="1200"/>
            </a:lvl2pPr>
            <a:lvl3pPr marL="1371600" lvl="2" indent="-228600" algn="l">
              <a:lnSpc>
                <a:spcPct val="100000"/>
              </a:lnSpc>
              <a:spcBef>
                <a:spcPts val="200"/>
              </a:spcBef>
              <a:spcAft>
                <a:spcPts val="0"/>
              </a:spcAft>
              <a:buClr>
                <a:srgbClr val="93CDDD"/>
              </a:buClr>
              <a:buSzPts val="1000"/>
              <a:buNone/>
              <a:defRPr sz="1000"/>
            </a:lvl3pPr>
            <a:lvl4pPr marL="1828800" lvl="3" indent="-228600" algn="l">
              <a:lnSpc>
                <a:spcPct val="100000"/>
              </a:lnSpc>
              <a:spcBef>
                <a:spcPts val="180"/>
              </a:spcBef>
              <a:spcAft>
                <a:spcPts val="0"/>
              </a:spcAft>
              <a:buClr>
                <a:srgbClr val="93CDDD"/>
              </a:buClr>
              <a:buSzPts val="900"/>
              <a:buNone/>
              <a:defRPr sz="900"/>
            </a:lvl4pPr>
            <a:lvl5pPr marL="2286000" lvl="4" indent="-228600" algn="l">
              <a:lnSpc>
                <a:spcPct val="100000"/>
              </a:lnSpc>
              <a:spcBef>
                <a:spcPts val="180"/>
              </a:spcBef>
              <a:spcAft>
                <a:spcPts val="0"/>
              </a:spcAft>
              <a:buClr>
                <a:srgbClr val="93CDDD"/>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0" name="Google Shape;70;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F1625"/>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rgbClr val="93CDDD"/>
              </a:buClr>
              <a:buSzPts val="4400"/>
              <a:buFont typeface="Calibri"/>
              <a:buNone/>
              <a:defRPr sz="4400" b="0" i="0" u="none" strike="noStrike" cap="none">
                <a:solidFill>
                  <a:srgbClr val="93CDDD"/>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1"/>
            <a:ext cx="8229600" cy="39624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rgbClr val="93CDDD"/>
              </a:buClr>
              <a:buSzPts val="3200"/>
              <a:buFont typeface="Arial"/>
              <a:buChar char="•"/>
              <a:defRPr sz="3200" b="0" i="0" u="none" strike="noStrike" cap="none">
                <a:solidFill>
                  <a:srgbClr val="93CDDD"/>
                </a:solidFill>
                <a:latin typeface="Calibri"/>
                <a:ea typeface="Calibri"/>
                <a:cs typeface="Calibri"/>
                <a:sym typeface="Calibri"/>
              </a:defRPr>
            </a:lvl1pPr>
            <a:lvl2pPr marL="914400" marR="0" lvl="1" indent="-406400" algn="l" rtl="0">
              <a:lnSpc>
                <a:spcPct val="100000"/>
              </a:lnSpc>
              <a:spcBef>
                <a:spcPts val="560"/>
              </a:spcBef>
              <a:spcAft>
                <a:spcPts val="0"/>
              </a:spcAft>
              <a:buClr>
                <a:srgbClr val="93CDDD"/>
              </a:buClr>
              <a:buSzPts val="2800"/>
              <a:buFont typeface="Arial"/>
              <a:buChar char="–"/>
              <a:defRPr sz="2800" b="0" i="0" u="none" strike="noStrike" cap="none">
                <a:solidFill>
                  <a:srgbClr val="93CDDD"/>
                </a:solidFill>
                <a:latin typeface="Calibri"/>
                <a:ea typeface="Calibri"/>
                <a:cs typeface="Calibri"/>
                <a:sym typeface="Calibri"/>
              </a:defRPr>
            </a:lvl2pPr>
            <a:lvl3pPr marL="1371600" marR="0" lvl="2" indent="-381000" algn="l" rtl="0">
              <a:lnSpc>
                <a:spcPct val="100000"/>
              </a:lnSpc>
              <a:spcBef>
                <a:spcPts val="480"/>
              </a:spcBef>
              <a:spcAft>
                <a:spcPts val="0"/>
              </a:spcAft>
              <a:buClr>
                <a:srgbClr val="93CDDD"/>
              </a:buClr>
              <a:buSzPts val="2400"/>
              <a:buFont typeface="Arial"/>
              <a:buChar char="•"/>
              <a:defRPr sz="2400" b="0" i="0" u="none" strike="noStrike" cap="none">
                <a:solidFill>
                  <a:srgbClr val="93CDDD"/>
                </a:solidFill>
                <a:latin typeface="Calibri"/>
                <a:ea typeface="Calibri"/>
                <a:cs typeface="Calibri"/>
                <a:sym typeface="Calibri"/>
              </a:defRPr>
            </a:lvl3pPr>
            <a:lvl4pPr marL="1828800" marR="0" lvl="3" indent="-355600" algn="l" rtl="0">
              <a:lnSpc>
                <a:spcPct val="100000"/>
              </a:lnSpc>
              <a:spcBef>
                <a:spcPts val="400"/>
              </a:spcBef>
              <a:spcAft>
                <a:spcPts val="0"/>
              </a:spcAft>
              <a:buClr>
                <a:srgbClr val="93CDDD"/>
              </a:buClr>
              <a:buSzPts val="2000"/>
              <a:buFont typeface="Arial"/>
              <a:buChar char="–"/>
              <a:defRPr sz="2000" b="0" i="0" u="none" strike="noStrike" cap="none">
                <a:solidFill>
                  <a:srgbClr val="93CDDD"/>
                </a:solidFill>
                <a:latin typeface="Calibri"/>
                <a:ea typeface="Calibri"/>
                <a:cs typeface="Calibri"/>
                <a:sym typeface="Calibri"/>
              </a:defRPr>
            </a:lvl4pPr>
            <a:lvl5pPr marL="2286000" marR="0" lvl="4" indent="-355600" algn="l" rtl="0">
              <a:lnSpc>
                <a:spcPct val="100000"/>
              </a:lnSpc>
              <a:spcBef>
                <a:spcPts val="400"/>
              </a:spcBef>
              <a:spcAft>
                <a:spcPts val="0"/>
              </a:spcAft>
              <a:buClr>
                <a:srgbClr val="93CDDD"/>
              </a:buClr>
              <a:buSzPts val="2000"/>
              <a:buFont typeface="Arial"/>
              <a:buChar char="»"/>
              <a:defRPr sz="2000" b="0" i="0" u="none" strike="noStrike" cap="none">
                <a:solidFill>
                  <a:srgbClr val="93CDDD"/>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1"/>
          <p:cNvPicPr preferRelativeResize="0"/>
          <p:nvPr/>
        </p:nvPicPr>
        <p:blipFill>
          <a:blip r:embed="rId13">
            <a:alphaModFix/>
          </a:blip>
          <a:stretch>
            <a:fillRect/>
          </a:stretch>
        </p:blipFill>
        <p:spPr>
          <a:xfrm>
            <a:off x="6476990" y="5562600"/>
            <a:ext cx="2486637" cy="114299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k2206@ship.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mailto:amrashed@ship.edu" TargetMode="External"/><Relationship Id="rId4" Type="http://schemas.openxmlformats.org/officeDocument/2006/relationships/hyperlink" Target="mailto:pnv5011@psu.edu"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3"/>
          <p:cNvSpPr txBox="1">
            <a:spLocks noGrp="1"/>
          </p:cNvSpPr>
          <p:nvPr>
            <p:ph type="ctrTitle"/>
          </p:nvPr>
        </p:nvSpPr>
        <p:spPr>
          <a:xfrm>
            <a:off x="685800" y="728951"/>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93CDDD"/>
              </a:buClr>
              <a:buSzPts val="4800"/>
              <a:buFont typeface="Calibri"/>
              <a:buNone/>
            </a:pPr>
            <a:r>
              <a:rPr lang="en-US" dirty="0"/>
              <a:t>Fairness in Machine Learning: Identifying Bias</a:t>
            </a:r>
            <a:br>
              <a:rPr lang="en-US" sz="4800" dirty="0"/>
            </a:br>
            <a:endParaRPr sz="2667" i="1" dirty="0"/>
          </a:p>
        </p:txBody>
      </p:sp>
      <p:sp>
        <p:nvSpPr>
          <p:cNvPr id="91" name="Google Shape;91;p13"/>
          <p:cNvSpPr txBox="1">
            <a:spLocks noGrp="1"/>
          </p:cNvSpPr>
          <p:nvPr>
            <p:ph type="subTitle" idx="1"/>
          </p:nvPr>
        </p:nvSpPr>
        <p:spPr>
          <a:xfrm>
            <a:off x="1371599" y="3048000"/>
            <a:ext cx="6691745" cy="234603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92CCDC"/>
              </a:buClr>
              <a:buSzPts val="2000"/>
              <a:buNone/>
            </a:pPr>
            <a:r>
              <a:rPr lang="en-US" sz="2000" b="1" dirty="0">
                <a:solidFill>
                  <a:srgbClr val="92CCDC"/>
                </a:solidFill>
              </a:rPr>
              <a:t>Student: </a:t>
            </a:r>
            <a:r>
              <a:rPr lang="en-US" sz="2000" dirty="0">
                <a:solidFill>
                  <a:srgbClr val="92CCDC"/>
                </a:solidFill>
              </a:rPr>
              <a:t>ABDELKRIM KALLICH, Shippensburg University</a:t>
            </a:r>
            <a:endParaRPr dirty="0"/>
          </a:p>
          <a:p>
            <a:pPr marL="0" lvl="0" indent="0" algn="l" rtl="0">
              <a:spcBef>
                <a:spcPts val="400"/>
              </a:spcBef>
              <a:spcAft>
                <a:spcPts val="0"/>
              </a:spcAft>
              <a:buClr>
                <a:srgbClr val="92CCDC"/>
              </a:buClr>
              <a:buSzPts val="2000"/>
              <a:buNone/>
            </a:pPr>
            <a:r>
              <a:rPr lang="en-US" sz="2000" dirty="0">
                <a:solidFill>
                  <a:srgbClr val="92CCDC"/>
                </a:solidFill>
              </a:rPr>
              <a:t>                                      </a:t>
            </a:r>
            <a:r>
              <a:rPr lang="en-US" sz="2000" dirty="0">
                <a:solidFill>
                  <a:srgbClr val="92CCDC"/>
                </a:solidFill>
                <a:hlinkClick r:id="rId3"/>
              </a:rPr>
              <a:t>ak2206@ship.edu</a:t>
            </a:r>
            <a:endParaRPr sz="2000" dirty="0">
              <a:solidFill>
                <a:srgbClr val="92CCDC"/>
              </a:solidFill>
            </a:endParaRPr>
          </a:p>
          <a:p>
            <a:pPr marL="0" lvl="0" indent="0" algn="l" rtl="0">
              <a:spcBef>
                <a:spcPts val="400"/>
              </a:spcBef>
              <a:spcAft>
                <a:spcPts val="0"/>
              </a:spcAft>
              <a:buClr>
                <a:srgbClr val="92CCDC"/>
              </a:buClr>
              <a:buSzPts val="2000"/>
              <a:buNone/>
            </a:pPr>
            <a:r>
              <a:rPr lang="en-US" sz="2000" b="1" dirty="0">
                <a:solidFill>
                  <a:srgbClr val="92CCDC"/>
                </a:solidFill>
              </a:rPr>
              <a:t>Mentor: </a:t>
            </a:r>
            <a:r>
              <a:rPr lang="en-US" sz="2000" dirty="0">
                <a:solidFill>
                  <a:srgbClr val="92CCDC"/>
                </a:solidFill>
              </a:rPr>
              <a:t>Pranav Narayanan </a:t>
            </a:r>
            <a:r>
              <a:rPr lang="en-US" sz="2000" dirty="0" err="1">
                <a:solidFill>
                  <a:srgbClr val="92CCDC"/>
                </a:solidFill>
              </a:rPr>
              <a:t>Venkit</a:t>
            </a:r>
            <a:r>
              <a:rPr lang="en-US" sz="2000" dirty="0">
                <a:solidFill>
                  <a:srgbClr val="92CCDC"/>
                </a:solidFill>
              </a:rPr>
              <a:t>, Penn State Univ</a:t>
            </a:r>
            <a:endParaRPr dirty="0"/>
          </a:p>
          <a:p>
            <a:pPr marL="0" lvl="0" indent="0" algn="l" rtl="0">
              <a:spcBef>
                <a:spcPts val="400"/>
              </a:spcBef>
              <a:spcAft>
                <a:spcPts val="0"/>
              </a:spcAft>
              <a:buClr>
                <a:srgbClr val="92CCDC"/>
              </a:buClr>
              <a:buSzPts val="2000"/>
              <a:buNone/>
            </a:pPr>
            <a:r>
              <a:rPr lang="en-US" sz="2000" dirty="0">
                <a:solidFill>
                  <a:srgbClr val="92CCDC"/>
                </a:solidFill>
              </a:rPr>
              <a:t>	                     </a:t>
            </a:r>
            <a:r>
              <a:rPr lang="en-US" sz="2000" dirty="0">
                <a:solidFill>
                  <a:srgbClr val="92CCDC"/>
                </a:solidFill>
                <a:hlinkClick r:id="rId4"/>
              </a:rPr>
              <a:t>pnv5011@psu.edu</a:t>
            </a:r>
            <a:r>
              <a:rPr lang="en-US" sz="2000" dirty="0">
                <a:solidFill>
                  <a:srgbClr val="92CCDC"/>
                </a:solidFill>
              </a:rPr>
              <a:t> </a:t>
            </a:r>
            <a:endParaRPr sz="2000" dirty="0">
              <a:solidFill>
                <a:srgbClr val="92CCDC"/>
              </a:solidFill>
            </a:endParaRPr>
          </a:p>
          <a:p>
            <a:pPr marL="0" lvl="0" indent="0" algn="l" rtl="0">
              <a:spcBef>
                <a:spcPts val="400"/>
              </a:spcBef>
              <a:spcAft>
                <a:spcPts val="0"/>
              </a:spcAft>
              <a:buClr>
                <a:srgbClr val="92CCDC"/>
              </a:buClr>
              <a:buSzPts val="2000"/>
              <a:buNone/>
            </a:pPr>
            <a:r>
              <a:rPr lang="en-US" sz="2000" b="1" dirty="0">
                <a:solidFill>
                  <a:srgbClr val="92CCDC"/>
                </a:solidFill>
              </a:rPr>
              <a:t>Researcher:  </a:t>
            </a:r>
            <a:r>
              <a:rPr lang="en-US" sz="2000" dirty="0">
                <a:solidFill>
                  <a:srgbClr val="92CCDC"/>
                </a:solidFill>
              </a:rPr>
              <a:t>Ahmed Rashed, Shippensburg University</a:t>
            </a:r>
          </a:p>
          <a:p>
            <a:pPr marL="0" lvl="0" indent="0" algn="l" rtl="0">
              <a:spcBef>
                <a:spcPts val="400"/>
              </a:spcBef>
              <a:spcAft>
                <a:spcPts val="0"/>
              </a:spcAft>
              <a:buClr>
                <a:srgbClr val="92CCDC"/>
              </a:buClr>
              <a:buSzPts val="2000"/>
              <a:buNone/>
            </a:pPr>
            <a:r>
              <a:rPr lang="en-US" sz="2000" dirty="0">
                <a:solidFill>
                  <a:srgbClr val="92CCDC"/>
                </a:solidFill>
              </a:rPr>
              <a:t>		     </a:t>
            </a:r>
            <a:r>
              <a:rPr lang="en-US" sz="2000" dirty="0">
                <a:solidFill>
                  <a:srgbClr val="92CCDC"/>
                </a:solidFill>
                <a:hlinkClick r:id="rId5"/>
              </a:rPr>
              <a:t>amrashed@ship.edu</a:t>
            </a:r>
            <a:r>
              <a:rPr lang="en-US" sz="2000" dirty="0">
                <a:solidFill>
                  <a:srgbClr val="92CCDC"/>
                </a:solidFill>
              </a:rPr>
              <a:t> </a:t>
            </a:r>
            <a:endParaRPr dirty="0"/>
          </a:p>
          <a:p>
            <a:pPr marL="0" lvl="0" indent="0" algn="l" rtl="0">
              <a:spcBef>
                <a:spcPts val="320"/>
              </a:spcBef>
              <a:spcAft>
                <a:spcPts val="0"/>
              </a:spcAft>
              <a:buClr>
                <a:srgbClr val="888888"/>
              </a:buClr>
              <a:buSzPts val="1600"/>
              <a:buNone/>
            </a:pPr>
            <a:endParaRPr sz="1600" dirty="0">
              <a:solidFill>
                <a:srgbClr val="92CCDC"/>
              </a:solidFill>
            </a:endParaRPr>
          </a:p>
          <a:p>
            <a:pPr marL="0" lvl="0" indent="0" algn="l" rtl="0">
              <a:spcBef>
                <a:spcPts val="320"/>
              </a:spcBef>
              <a:spcAft>
                <a:spcPts val="0"/>
              </a:spcAft>
              <a:buClr>
                <a:srgbClr val="92CCDC"/>
              </a:buClr>
              <a:buSzPts val="1600"/>
              <a:buNone/>
            </a:pPr>
            <a:r>
              <a:rPr lang="en-US" sz="1600" dirty="0">
                <a:solidFill>
                  <a:srgbClr val="92CCDC"/>
                </a:solidFill>
              </a:rPr>
              <a:t>Date: Apr 19, 2024</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457200" y="536319"/>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93CDDD"/>
              </a:buClr>
              <a:buSzPts val="4400"/>
              <a:buFont typeface="Calibri"/>
              <a:buNone/>
            </a:pPr>
            <a:r>
              <a:rPr lang="en-US" dirty="0"/>
              <a:t>Fairness in Machine Learning: Identifying Bias</a:t>
            </a:r>
            <a:endParaRPr dirty="0"/>
          </a:p>
        </p:txBody>
      </p:sp>
      <p:sp>
        <p:nvSpPr>
          <p:cNvPr id="98" name="Google Shape;98;p14"/>
          <p:cNvSpPr txBox="1">
            <a:spLocks noGrp="1"/>
          </p:cNvSpPr>
          <p:nvPr>
            <p:ph type="body" idx="1"/>
          </p:nvPr>
        </p:nvSpPr>
        <p:spPr>
          <a:xfrm>
            <a:off x="457200" y="2464905"/>
            <a:ext cx="8229600" cy="2584174"/>
          </a:xfrm>
          <a:prstGeom prst="rect">
            <a:avLst/>
          </a:prstGeom>
          <a:noFill/>
          <a:ln>
            <a:noFill/>
          </a:ln>
        </p:spPr>
        <p:txBody>
          <a:bodyPr spcFirstLastPara="1" wrap="square" lIns="91425" tIns="45700" rIns="91425" bIns="45700" anchor="t" anchorCtr="0">
            <a:noAutofit/>
          </a:bodyPr>
          <a:lstStyle/>
          <a:p>
            <a:pPr marL="342900" lvl="0" indent="-342900" rtl="0">
              <a:lnSpc>
                <a:spcPct val="150000"/>
              </a:lnSpc>
              <a:spcBef>
                <a:spcPts val="0"/>
              </a:spcBef>
              <a:spcAft>
                <a:spcPts val="0"/>
              </a:spcAft>
              <a:buClr>
                <a:srgbClr val="93CDDD"/>
              </a:buClr>
              <a:buSzPts val="4000"/>
              <a:buChar char="•"/>
            </a:pPr>
            <a:r>
              <a:rPr lang="en-US" sz="2400" dirty="0"/>
              <a:t>Bias and fairness are critical considerations in the realm of machine learning. In this context, bias refers to the presence of systematic and unfair discrimination in algorithmic decision-making processes. Identifying bias is the first step towards creating more equitable and fair AI systems.</a:t>
            </a: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457200" y="1853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93CDDD"/>
              </a:buClr>
              <a:buSzPts val="4400"/>
              <a:buFont typeface="Calibri"/>
              <a:buNone/>
            </a:pPr>
            <a:r>
              <a:rPr lang="en-US" dirty="0"/>
              <a:t>Fairness in Machine Learning: Identifying Bias</a:t>
            </a:r>
            <a:endParaRPr dirty="0"/>
          </a:p>
        </p:txBody>
      </p:sp>
      <p:sp>
        <p:nvSpPr>
          <p:cNvPr id="104" name="Google Shape;104;p15"/>
          <p:cNvSpPr txBox="1">
            <a:spLocks noGrp="1"/>
          </p:cNvSpPr>
          <p:nvPr>
            <p:ph type="body" idx="1"/>
          </p:nvPr>
        </p:nvSpPr>
        <p:spPr>
          <a:xfrm>
            <a:off x="157018" y="1590965"/>
            <a:ext cx="8774546" cy="3962400"/>
          </a:xfrm>
          <a:prstGeom prst="rect">
            <a:avLst/>
          </a:prstGeom>
          <a:noFill/>
          <a:ln>
            <a:noFill/>
          </a:ln>
        </p:spPr>
        <p:txBody>
          <a:bodyPr spcFirstLastPara="1" wrap="square" lIns="91425" tIns="45700" rIns="91425" bIns="45700" anchor="t" anchorCtr="0">
            <a:noAutofit/>
          </a:bodyPr>
          <a:lstStyle/>
          <a:p>
            <a:pPr marL="571500" lvl="0" indent="-571500" algn="l" rtl="0">
              <a:spcBef>
                <a:spcPts val="0"/>
              </a:spcBef>
              <a:spcAft>
                <a:spcPts val="0"/>
              </a:spcAft>
              <a:buClr>
                <a:srgbClr val="93CDDD"/>
              </a:buClr>
              <a:buSzPts val="4400"/>
              <a:buFont typeface="Wingdings" panose="05000000000000000000" pitchFamily="2" charset="2"/>
              <a:buChar char="Ø"/>
            </a:pPr>
            <a:r>
              <a:rPr lang="en-US" sz="4400" dirty="0"/>
              <a:t>Goals</a:t>
            </a:r>
            <a:endParaRPr sz="3200" dirty="0">
              <a:solidFill>
                <a:srgbClr val="93CDDD"/>
              </a:solidFill>
              <a:latin typeface="Calibri"/>
              <a:ea typeface="Calibri"/>
              <a:cs typeface="Calibri"/>
              <a:sym typeface="Calibri"/>
            </a:endParaRPr>
          </a:p>
          <a:p>
            <a:pPr marL="684213" lvl="1" indent="-457200" algn="l" rtl="0">
              <a:lnSpc>
                <a:spcPct val="100000"/>
              </a:lnSpc>
              <a:spcBef>
                <a:spcPts val="800"/>
              </a:spcBef>
              <a:spcAft>
                <a:spcPts val="0"/>
              </a:spcAft>
              <a:buClr>
                <a:srgbClr val="93CDDD"/>
              </a:buClr>
              <a:buSzPts val="4000"/>
              <a:buFont typeface="Arial" panose="020B0604020202020204" pitchFamily="34" charset="0"/>
              <a:buChar char="•"/>
            </a:pPr>
            <a:r>
              <a:rPr lang="en-US" sz="3200" dirty="0"/>
              <a:t>Working on unstructured datasets (text and images).</a:t>
            </a:r>
          </a:p>
          <a:p>
            <a:pPr marL="684213" lvl="1" indent="-457200" algn="l" rtl="0">
              <a:lnSpc>
                <a:spcPct val="100000"/>
              </a:lnSpc>
              <a:spcBef>
                <a:spcPts val="800"/>
              </a:spcBef>
              <a:spcAft>
                <a:spcPts val="0"/>
              </a:spcAft>
              <a:buClr>
                <a:srgbClr val="93CDDD"/>
              </a:buClr>
              <a:buSzPts val="4000"/>
              <a:buFont typeface="Arial" panose="020B0604020202020204" pitchFamily="34" charset="0"/>
              <a:buChar char="•"/>
            </a:pPr>
            <a:r>
              <a:rPr lang="en-US" sz="3200" dirty="0"/>
              <a:t>Experimenting with professional libraries</a:t>
            </a:r>
          </a:p>
          <a:p>
            <a:pPr marL="684213" lvl="1" indent="-457200" algn="l" rtl="0">
              <a:lnSpc>
                <a:spcPct val="100000"/>
              </a:lnSpc>
              <a:spcBef>
                <a:spcPts val="800"/>
              </a:spcBef>
              <a:spcAft>
                <a:spcPts val="0"/>
              </a:spcAft>
              <a:buClr>
                <a:srgbClr val="93CDDD"/>
              </a:buClr>
              <a:buSzPts val="4000"/>
              <a:buFont typeface="Arial" panose="020B0604020202020204" pitchFamily="34" charset="0"/>
              <a:buChar char="•"/>
            </a:pPr>
            <a:r>
              <a:rPr lang="en-US" sz="3200" dirty="0"/>
              <a:t>Choosing fairness metrics to identify models' bias</a:t>
            </a:r>
            <a:endParaRPr sz="3200" dirty="0"/>
          </a:p>
          <a:p>
            <a:pPr marL="684213" lvl="1" indent="-457200" algn="l" rtl="0">
              <a:lnSpc>
                <a:spcPct val="100000"/>
              </a:lnSpc>
              <a:spcBef>
                <a:spcPts val="800"/>
              </a:spcBef>
              <a:spcAft>
                <a:spcPts val="0"/>
              </a:spcAft>
              <a:buClr>
                <a:srgbClr val="93CDDD"/>
              </a:buClr>
              <a:buSzPts val="4000"/>
              <a:buFont typeface="Arial" panose="020B0604020202020204" pitchFamily="34" charset="0"/>
              <a:buChar char="•"/>
            </a:pPr>
            <a:r>
              <a:rPr lang="en-US" sz="3200" dirty="0"/>
              <a:t>Using the algorithms to mitigate this bias</a:t>
            </a:r>
            <a:endParaRPr sz="3200" dirty="0"/>
          </a:p>
          <a:p>
            <a:pPr marL="457200" lvl="1" indent="0" algn="l" rtl="0">
              <a:lnSpc>
                <a:spcPct val="100000"/>
              </a:lnSpc>
              <a:spcBef>
                <a:spcPts val="800"/>
              </a:spcBef>
              <a:spcAft>
                <a:spcPts val="0"/>
              </a:spcAft>
              <a:buClr>
                <a:srgbClr val="93CDDD"/>
              </a:buClr>
              <a:buSzPts val="40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57200" y="1853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93CDDD"/>
              </a:buClr>
              <a:buSzPts val="4400"/>
              <a:buFont typeface="Calibri"/>
              <a:buNone/>
            </a:pPr>
            <a:r>
              <a:rPr lang="en-US" dirty="0"/>
              <a:t>Fairness in Machine Learning: Identifying Bias</a:t>
            </a:r>
            <a:endParaRPr dirty="0"/>
          </a:p>
        </p:txBody>
      </p:sp>
      <p:sp>
        <p:nvSpPr>
          <p:cNvPr id="110" name="Google Shape;110;p16"/>
          <p:cNvSpPr txBox="1">
            <a:spLocks noGrp="1"/>
          </p:cNvSpPr>
          <p:nvPr>
            <p:ph type="body" idx="1"/>
          </p:nvPr>
        </p:nvSpPr>
        <p:spPr>
          <a:xfrm>
            <a:off x="457200" y="1600201"/>
            <a:ext cx="8229600" cy="3962400"/>
          </a:xfrm>
          <a:prstGeom prst="rect">
            <a:avLst/>
          </a:prstGeom>
          <a:noFill/>
          <a:ln>
            <a:noFill/>
          </a:ln>
        </p:spPr>
        <p:txBody>
          <a:bodyPr spcFirstLastPara="1" wrap="square" lIns="91425" tIns="45700" rIns="91425" bIns="45700" anchor="t" anchorCtr="0">
            <a:noAutofit/>
          </a:bodyPr>
          <a:lstStyle/>
          <a:p>
            <a:pPr marL="571500" lvl="0" indent="-571500" algn="l" rtl="0">
              <a:spcBef>
                <a:spcPts val="0"/>
              </a:spcBef>
              <a:spcAft>
                <a:spcPts val="0"/>
              </a:spcAft>
              <a:buClr>
                <a:srgbClr val="93CDDD"/>
              </a:buClr>
              <a:buSzPts val="4400"/>
              <a:buFont typeface="Wingdings" panose="05000000000000000000" pitchFamily="2" charset="2"/>
              <a:buChar char="Ø"/>
            </a:pPr>
            <a:r>
              <a:rPr lang="en-US" sz="4400" dirty="0"/>
              <a:t>Timeframe</a:t>
            </a:r>
            <a:endParaRPr dirty="0">
              <a:solidFill>
                <a:srgbClr val="93CDDD"/>
              </a:solidFill>
              <a:latin typeface="Calibri"/>
              <a:ea typeface="Calibri"/>
              <a:cs typeface="Calibri"/>
              <a:sym typeface="Calibri"/>
            </a:endParaRPr>
          </a:p>
          <a:p>
            <a:pPr marL="628650" marR="0">
              <a:spcBef>
                <a:spcPts val="0"/>
              </a:spcBef>
              <a:spcAft>
                <a:spcPts val="0"/>
              </a:spcAft>
            </a:pPr>
            <a:r>
              <a:rPr lang="en-US" sz="2800" b="1" dirty="0">
                <a:effectLst/>
                <a:latin typeface="Calibri" panose="020F0502020204030204" pitchFamily="34" charset="0"/>
                <a:ea typeface="Calibri" panose="020F0502020204030204" pitchFamily="34" charset="0"/>
              </a:rPr>
              <a:t>Select dataset - 3/5/24 </a:t>
            </a:r>
            <a:endParaRPr lang="ar-SA" sz="2800" b="1" dirty="0">
              <a:effectLst/>
              <a:latin typeface="Calibri" panose="020F0502020204030204" pitchFamily="34" charset="0"/>
              <a:ea typeface="Calibri" panose="020F0502020204030204" pitchFamily="34" charset="0"/>
            </a:endParaRPr>
          </a:p>
          <a:p>
            <a:pPr marL="628650" marR="0">
              <a:spcBef>
                <a:spcPts val="0"/>
              </a:spcBef>
              <a:spcAft>
                <a:spcPts val="0"/>
              </a:spcAft>
            </a:pPr>
            <a:r>
              <a:rPr lang="en-US" sz="2800" b="1" dirty="0">
                <a:effectLst/>
                <a:latin typeface="Calibri" panose="020F0502020204030204" pitchFamily="34" charset="0"/>
                <a:ea typeface="Calibri" panose="020F0502020204030204" pitchFamily="34" charset="0"/>
              </a:rPr>
              <a:t>Identify and Mitigate Bias in Dataset Using </a:t>
            </a:r>
            <a:r>
              <a:rPr lang="en-US" sz="2800" b="1" dirty="0" err="1">
                <a:effectLst/>
                <a:latin typeface="Calibri" panose="020F0502020204030204" pitchFamily="34" charset="0"/>
                <a:ea typeface="Calibri" panose="020F0502020204030204" pitchFamily="34" charset="0"/>
              </a:rPr>
              <a:t>FairLearn</a:t>
            </a:r>
            <a:r>
              <a:rPr lang="en-US" sz="2800" b="1" dirty="0">
                <a:effectLst/>
                <a:latin typeface="Calibri" panose="020F0502020204030204" pitchFamily="34" charset="0"/>
                <a:ea typeface="Calibri" panose="020F0502020204030204" pitchFamily="34" charset="0"/>
              </a:rPr>
              <a:t> - 3/25/24</a:t>
            </a:r>
            <a:endParaRPr lang="en-US" sz="2800" dirty="0">
              <a:effectLst/>
              <a:latin typeface="Calibri" panose="020F0502020204030204" pitchFamily="34" charset="0"/>
              <a:ea typeface="Calibri" panose="020F0502020204030204" pitchFamily="34" charset="0"/>
            </a:endParaRPr>
          </a:p>
          <a:p>
            <a:pPr marL="628650" marR="0">
              <a:spcBef>
                <a:spcPts val="0"/>
              </a:spcBef>
              <a:spcAft>
                <a:spcPts val="0"/>
              </a:spcAft>
            </a:pPr>
            <a:r>
              <a:rPr lang="en-US" sz="2800" b="1" dirty="0">
                <a:effectLst/>
                <a:latin typeface="Calibri" panose="020F0502020204030204" pitchFamily="34" charset="0"/>
                <a:ea typeface="Calibri" panose="020F0502020204030204" pitchFamily="34" charset="0"/>
              </a:rPr>
              <a:t>Identify and Mitigate Bias in Dataset Using AIF360 - 4/20/24</a:t>
            </a:r>
            <a:endParaRPr lang="ar-SA" sz="2800" b="1" dirty="0">
              <a:effectLst/>
              <a:latin typeface="Calibri" panose="020F0502020204030204" pitchFamily="34" charset="0"/>
              <a:ea typeface="Calibri" panose="020F0502020204030204" pitchFamily="34" charset="0"/>
            </a:endParaRPr>
          </a:p>
          <a:p>
            <a:pPr marL="628650" marR="0">
              <a:spcBef>
                <a:spcPts val="0"/>
              </a:spcBef>
              <a:spcAft>
                <a:spcPts val="0"/>
              </a:spcAft>
            </a:pPr>
            <a:r>
              <a:rPr lang="en-US" sz="2800" b="1" dirty="0">
                <a:effectLst/>
                <a:latin typeface="Calibri" panose="020F0502020204030204" pitchFamily="34" charset="0"/>
                <a:ea typeface="Calibri" panose="020F0502020204030204" pitchFamily="34" charset="0"/>
              </a:rPr>
              <a:t>Identify and Mitigate Bias in Dataset Using What-If-Tool - 5/20/24 </a:t>
            </a:r>
            <a:endParaRPr lang="ar-SA" sz="2800" b="1" dirty="0">
              <a:effectLst/>
              <a:latin typeface="Calibri" panose="020F0502020204030204" pitchFamily="34" charset="0"/>
              <a:ea typeface="Calibri" panose="020F0502020204030204" pitchFamily="34" charset="0"/>
            </a:endParaRPr>
          </a:p>
          <a:p>
            <a:pPr marL="628650" marR="0">
              <a:spcBef>
                <a:spcPts val="0"/>
              </a:spcBef>
              <a:spcAft>
                <a:spcPts val="0"/>
              </a:spcAft>
            </a:pPr>
            <a:r>
              <a:rPr lang="en-US" sz="2800" b="1" dirty="0">
                <a:effectLst/>
                <a:latin typeface="Calibri" panose="020F0502020204030204" pitchFamily="34" charset="0"/>
                <a:ea typeface="Calibri" panose="020F0502020204030204" pitchFamily="34" charset="0"/>
              </a:rPr>
              <a:t>Discuss results and summarize - 5/30/24 </a:t>
            </a:r>
            <a:endParaRPr lang="en-US" sz="1800" dirty="0">
              <a:effectLst/>
              <a:latin typeface="Calibri" panose="020F0502020204030204" pitchFamily="34" charset="0"/>
              <a:ea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457200" y="1853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93CDDD"/>
              </a:buClr>
              <a:buSzPts val="4400"/>
              <a:buFont typeface="Calibri"/>
              <a:buNone/>
            </a:pPr>
            <a:r>
              <a:rPr lang="en-US" dirty="0"/>
              <a:t>Fairness in Machine Learning: Identifying Bias</a:t>
            </a:r>
            <a:endParaRPr dirty="0"/>
          </a:p>
        </p:txBody>
      </p:sp>
      <p:sp>
        <p:nvSpPr>
          <p:cNvPr id="116" name="Google Shape;116;p17"/>
          <p:cNvSpPr txBox="1">
            <a:spLocks noGrp="1"/>
          </p:cNvSpPr>
          <p:nvPr>
            <p:ph type="body" idx="1"/>
          </p:nvPr>
        </p:nvSpPr>
        <p:spPr>
          <a:xfrm>
            <a:off x="457200" y="1600201"/>
            <a:ext cx="8229600" cy="39624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93CDDD"/>
              </a:buClr>
              <a:buSzPts val="4400"/>
              <a:buChar char="•"/>
            </a:pPr>
            <a:r>
              <a:rPr lang="en-US" sz="4000" dirty="0"/>
              <a:t> What I hope to learn</a:t>
            </a:r>
            <a:endParaRPr lang="en-US" sz="2800" dirty="0"/>
          </a:p>
          <a:p>
            <a:pPr marL="742950" lvl="1" indent="-285750" algn="l" rtl="0">
              <a:lnSpc>
                <a:spcPct val="100000"/>
              </a:lnSpc>
              <a:spcBef>
                <a:spcPts val="800"/>
              </a:spcBef>
              <a:spcAft>
                <a:spcPts val="0"/>
              </a:spcAft>
              <a:buClr>
                <a:srgbClr val="93CDDD"/>
              </a:buClr>
              <a:buSzPts val="4000"/>
              <a:buChar char="–"/>
            </a:pPr>
            <a:r>
              <a:rPr lang="en-US" sz="2400" dirty="0"/>
              <a:t>Raise awareness about various forms of bias that can emerge in machine learning.</a:t>
            </a:r>
          </a:p>
          <a:p>
            <a:pPr marL="742950" lvl="1" indent="-285750" algn="l" rtl="0">
              <a:lnSpc>
                <a:spcPct val="100000"/>
              </a:lnSpc>
              <a:spcBef>
                <a:spcPts val="800"/>
              </a:spcBef>
              <a:spcAft>
                <a:spcPts val="0"/>
              </a:spcAft>
              <a:buClr>
                <a:srgbClr val="93CDDD"/>
              </a:buClr>
              <a:buSzPts val="4000"/>
              <a:buChar char="–"/>
            </a:pPr>
            <a:r>
              <a:rPr lang="en-US" sz="2400" b="0" i="0" dirty="0">
                <a:solidFill>
                  <a:srgbClr val="374151"/>
                </a:solidFill>
                <a:effectLst/>
                <a:latin typeface="Söhne"/>
              </a:rPr>
              <a:t> </a:t>
            </a:r>
            <a:r>
              <a:rPr lang="en-US" sz="2400" dirty="0"/>
              <a:t>Discover the techniques and tools used to identify bias in machine learning models. </a:t>
            </a:r>
          </a:p>
          <a:p>
            <a:pPr marL="742950" lvl="1" indent="-285750" algn="l" rtl="0">
              <a:lnSpc>
                <a:spcPct val="100000"/>
              </a:lnSpc>
              <a:spcBef>
                <a:spcPts val="800"/>
              </a:spcBef>
              <a:spcAft>
                <a:spcPts val="0"/>
              </a:spcAft>
              <a:buClr>
                <a:srgbClr val="93CDDD"/>
              </a:buClr>
              <a:buSzPts val="4000"/>
              <a:buChar char="–"/>
            </a:pPr>
            <a:r>
              <a:rPr lang="en-US" sz="2400" dirty="0"/>
              <a:t> Get some experience about working on unstructured data.</a:t>
            </a:r>
          </a:p>
          <a:p>
            <a:pPr marL="742950" lvl="1" indent="-285750" algn="l" rtl="0">
              <a:lnSpc>
                <a:spcPct val="100000"/>
              </a:lnSpc>
              <a:spcBef>
                <a:spcPts val="800"/>
              </a:spcBef>
              <a:spcAft>
                <a:spcPts val="0"/>
              </a:spcAft>
              <a:buClr>
                <a:srgbClr val="93CDDD"/>
              </a:buClr>
              <a:buSzPts val="4000"/>
              <a:buChar char="–"/>
            </a:pPr>
            <a:r>
              <a:rPr lang="en-US" sz="2400" dirty="0"/>
              <a:t>Gain knowledge about specific fairness metrics like Equal Opportunity, Demographic Parity.</a:t>
            </a:r>
          </a:p>
          <a:p>
            <a:pPr marL="742950" lvl="1" indent="-285750" algn="l" rtl="0">
              <a:lnSpc>
                <a:spcPct val="100000"/>
              </a:lnSpc>
              <a:spcBef>
                <a:spcPts val="800"/>
              </a:spcBef>
              <a:spcAft>
                <a:spcPts val="0"/>
              </a:spcAft>
              <a:buClr>
                <a:srgbClr val="93CDDD"/>
              </a:buClr>
              <a:buSzPts val="4000"/>
              <a:buChar char="–"/>
            </a:pPr>
            <a:endParaRPr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457200" y="1853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93CDDD"/>
              </a:buClr>
              <a:buSzPts val="4400"/>
              <a:buFont typeface="Calibri"/>
              <a:buNone/>
            </a:pPr>
            <a:r>
              <a:rPr lang="en-US" dirty="0"/>
              <a:t>Fairness in Machine Learning: Identifying Bias</a:t>
            </a:r>
            <a:endParaRPr dirty="0"/>
          </a:p>
        </p:txBody>
      </p:sp>
      <p:sp>
        <p:nvSpPr>
          <p:cNvPr id="122" name="Google Shape;122;p18"/>
          <p:cNvSpPr txBox="1">
            <a:spLocks noGrp="1"/>
          </p:cNvSpPr>
          <p:nvPr>
            <p:ph type="body" idx="1"/>
          </p:nvPr>
        </p:nvSpPr>
        <p:spPr>
          <a:xfrm>
            <a:off x="457200" y="2325758"/>
            <a:ext cx="8229600" cy="39624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93CDDD"/>
              </a:buClr>
              <a:buSzPts val="4400"/>
              <a:buChar char="•"/>
            </a:pPr>
            <a:r>
              <a:rPr lang="en-US" sz="4400" dirty="0">
                <a:latin typeface="Calibri"/>
                <a:ea typeface="Calibri"/>
                <a:cs typeface="Calibri"/>
                <a:sym typeface="Calibri"/>
              </a:rPr>
              <a:t>G</a:t>
            </a:r>
            <a:r>
              <a:rPr lang="en-US" sz="4400" dirty="0">
                <a:solidFill>
                  <a:srgbClr val="93CDDD"/>
                </a:solidFill>
                <a:latin typeface="Calibri"/>
                <a:ea typeface="Calibri"/>
                <a:cs typeface="Calibri"/>
                <a:sym typeface="Calibri"/>
              </a:rPr>
              <a:t>oals for Next </a:t>
            </a:r>
            <a:r>
              <a:rPr lang="en-US" sz="4400" dirty="0">
                <a:latin typeface="Calibri"/>
                <a:ea typeface="Calibri"/>
                <a:cs typeface="Calibri"/>
                <a:sym typeface="Calibri"/>
              </a:rPr>
              <a:t>M</a:t>
            </a:r>
            <a:r>
              <a:rPr lang="en-US" sz="4400" dirty="0">
                <a:solidFill>
                  <a:srgbClr val="93CDDD"/>
                </a:solidFill>
                <a:latin typeface="Calibri"/>
                <a:ea typeface="Calibri"/>
                <a:cs typeface="Calibri"/>
                <a:sym typeface="Calibri"/>
              </a:rPr>
              <a:t>onth</a:t>
            </a:r>
            <a:endParaRPr dirty="0"/>
          </a:p>
          <a:p>
            <a:pPr marL="742950" lvl="1" indent="-285750" algn="l" rtl="0">
              <a:lnSpc>
                <a:spcPct val="100000"/>
              </a:lnSpc>
              <a:spcBef>
                <a:spcPts val="800"/>
              </a:spcBef>
              <a:spcAft>
                <a:spcPts val="0"/>
              </a:spcAft>
              <a:buClr>
                <a:srgbClr val="93CDDD"/>
              </a:buClr>
              <a:buSzPts val="4000"/>
              <a:buChar char="–"/>
            </a:pPr>
            <a:r>
              <a:rPr lang="en-US" dirty="0"/>
              <a:t> </a:t>
            </a:r>
            <a:r>
              <a:rPr lang="en-US" sz="2800" b="1" dirty="0">
                <a:effectLst/>
                <a:latin typeface="Calibri" panose="020F0502020204030204" pitchFamily="34" charset="0"/>
                <a:ea typeface="Calibri" panose="020F0502020204030204" pitchFamily="34" charset="0"/>
              </a:rPr>
              <a:t>Identify and Mitigate Bias in Dataset Using </a:t>
            </a:r>
            <a:r>
              <a:rPr lang="en-US" sz="2800" b="1" dirty="0" err="1">
                <a:effectLst/>
                <a:latin typeface="Calibri" panose="020F0502020204030204" pitchFamily="34" charset="0"/>
                <a:ea typeface="Calibri" panose="020F0502020204030204" pitchFamily="34" charset="0"/>
              </a:rPr>
              <a:t>FairLearn</a:t>
            </a:r>
            <a:r>
              <a:rPr lang="en-US" sz="2800" b="1" dirty="0">
                <a:effectLst/>
                <a:latin typeface="Calibri" panose="020F0502020204030204" pitchFamily="34" charset="0"/>
                <a:ea typeface="Calibri" panose="020F0502020204030204" pitchFamily="34" charset="0"/>
              </a:rPr>
              <a: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457200" y="397775"/>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93CDDD"/>
              </a:buClr>
              <a:buSzPts val="4400"/>
              <a:buFont typeface="Calibri"/>
              <a:buNone/>
            </a:pPr>
            <a:r>
              <a:rPr lang="en-US" dirty="0"/>
              <a:t>Fairness in Machine Learning: Identifying Bias</a:t>
            </a:r>
            <a:endParaRPr dirty="0"/>
          </a:p>
        </p:txBody>
      </p:sp>
      <p:sp>
        <p:nvSpPr>
          <p:cNvPr id="128" name="Google Shape;128;p19"/>
          <p:cNvSpPr txBox="1">
            <a:spLocks noGrp="1"/>
          </p:cNvSpPr>
          <p:nvPr>
            <p:ph type="body" idx="1"/>
          </p:nvPr>
        </p:nvSpPr>
        <p:spPr>
          <a:xfrm>
            <a:off x="457200" y="2395332"/>
            <a:ext cx="8229600" cy="39624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93CDDD"/>
              </a:buClr>
              <a:buSzPts val="4400"/>
              <a:buChar char="•"/>
            </a:pPr>
            <a:r>
              <a:rPr lang="en-US" sz="4400" dirty="0">
                <a:solidFill>
                  <a:srgbClr val="93CDDD"/>
                </a:solidFill>
                <a:latin typeface="Calibri"/>
                <a:ea typeface="Calibri"/>
                <a:cs typeface="Calibri"/>
                <a:sym typeface="Calibri"/>
              </a:rPr>
              <a:t>Help needed </a:t>
            </a:r>
            <a:endParaRPr dirty="0"/>
          </a:p>
          <a:p>
            <a:pPr marL="742950" lvl="1" indent="-285750" algn="l" rtl="0">
              <a:lnSpc>
                <a:spcPct val="100000"/>
              </a:lnSpc>
              <a:spcBef>
                <a:spcPts val="800"/>
              </a:spcBef>
              <a:spcAft>
                <a:spcPts val="0"/>
              </a:spcAft>
              <a:buClr>
                <a:srgbClr val="93CDDD"/>
              </a:buClr>
              <a:buSzPts val="4000"/>
              <a:buChar char="–"/>
            </a:pPr>
            <a:r>
              <a:rPr lang="en-US" dirty="0"/>
              <a:t>Access to high-performance computing clusters or cloud resources (if needed). </a:t>
            </a:r>
          </a:p>
        </p:txBody>
      </p:sp>
    </p:spTree>
  </p:cSld>
  <p:clrMapOvr>
    <a:masterClrMapping/>
  </p:clrMapOvr>
</p:sld>
</file>

<file path=ppt/theme/theme1.xml><?xml version="1.0" encoding="utf-8"?>
<a:theme xmlns:a="http://schemas.openxmlformats.org/drawingml/2006/main" name="Office Theme">
  <a:themeElements>
    <a:clrScheme name="Custom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C476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4394</TotalTime>
  <Words>791</Words>
  <Application>Microsoft Office PowerPoint</Application>
  <PresentationFormat>On-screen Show (4:3)</PresentationFormat>
  <Paragraphs>45</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Söhne</vt:lpstr>
      <vt:lpstr>Wingdings</vt:lpstr>
      <vt:lpstr>Office Theme</vt:lpstr>
      <vt:lpstr>Fairness in Machine Learning: Identifying Bias </vt:lpstr>
      <vt:lpstr>Fairness in Machine Learning: Identifying Bias</vt:lpstr>
      <vt:lpstr>Fairness in Machine Learning: Identifying Bias</vt:lpstr>
      <vt:lpstr>Fairness in Machine Learning: Identifying Bias</vt:lpstr>
      <vt:lpstr>Fairness in Machine Learning: Identifying Bias</vt:lpstr>
      <vt:lpstr>Fairness in Machine Learning: Identifying Bias</vt:lpstr>
      <vt:lpstr>Fairness in Machine Learning: Identifying Bias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Bias and Fairness in Machine Learning: Identifying Bias </dc:title>
  <cp:lastModifiedBy>محمد  حامد  الطيب الطاهر</cp:lastModifiedBy>
  <cp:revision>46</cp:revision>
  <dcterms:modified xsi:type="dcterms:W3CDTF">2024-04-18T11:29:45Z</dcterms:modified>
</cp:coreProperties>
</file>