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/>
    <p:restoredTop sz="94703"/>
  </p:normalViewPr>
  <p:slideViewPr>
    <p:cSldViewPr snapToGrid="0">
      <p:cViewPr varScale="1">
        <p:scale>
          <a:sx n="104" d="100"/>
          <a:sy n="104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1a4f0d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01a4f0d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590800" y="-533399"/>
            <a:ext cx="3962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1853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93CDDD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3CDDD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CDDD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93CDDD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3CDDD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CDDD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93CDD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CDD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CDD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CDDD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93CDDD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CDDD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CDDD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CDDD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93CDD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CDD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CDD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CDDD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93CDDD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CDDD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CDDD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CDDD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CDDD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93CDDD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3CDDD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3CDDD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CDDD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CDDD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93CDD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3CDD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3CDD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93CDD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93CDDD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93CDDD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93CD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3CDDD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3CD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3CDDD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3CD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CDD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3CD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CDD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3CD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93CDD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3CDD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3CDD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93CDD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93CDDD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62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93CD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93CDDD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93CD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3CD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93CD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3CDD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93CD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CDDD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93CD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CDD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93CD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76990" y="5562600"/>
            <a:ext cx="2486637" cy="1142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k2206@ship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mrashed@ship.edu" TargetMode="External"/><Relationship Id="rId4" Type="http://schemas.openxmlformats.org/officeDocument/2006/relationships/hyperlink" Target="mailto:pnv5011@psu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72895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800"/>
              <a:buFont typeface="Calibri"/>
              <a:buNone/>
            </a:pPr>
            <a:r>
              <a:rPr lang="en-US" dirty="0"/>
              <a:t>Fairness in Machine Learning: Identifying Bias</a:t>
            </a:r>
            <a:br>
              <a:rPr lang="en-US" sz="4800" dirty="0"/>
            </a:br>
            <a:endParaRPr sz="2667" i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371599" y="3048000"/>
            <a:ext cx="6691745" cy="234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2CCDC"/>
              </a:buClr>
              <a:buSzPts val="2000"/>
              <a:buNone/>
            </a:pPr>
            <a:r>
              <a:rPr lang="en-US" sz="2000" b="1" dirty="0">
                <a:solidFill>
                  <a:srgbClr val="92CCDC"/>
                </a:solidFill>
              </a:rPr>
              <a:t>Student: </a:t>
            </a:r>
            <a:r>
              <a:rPr lang="en-US" sz="2000" dirty="0">
                <a:solidFill>
                  <a:srgbClr val="92CCDC"/>
                </a:solidFill>
              </a:rPr>
              <a:t>ABDELKRIM KALLICH, Shippensburg University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92CCDC"/>
              </a:buClr>
              <a:buSzPts val="2000"/>
              <a:buNone/>
            </a:pPr>
            <a:r>
              <a:rPr lang="en-US" sz="2000" dirty="0">
                <a:solidFill>
                  <a:srgbClr val="92CCDC"/>
                </a:solidFill>
              </a:rPr>
              <a:t>                                      </a:t>
            </a:r>
            <a:r>
              <a:rPr lang="en-US" sz="2000" dirty="0">
                <a:solidFill>
                  <a:srgbClr val="92CCDC"/>
                </a:solidFill>
                <a:hlinkClick r:id="rId3"/>
              </a:rPr>
              <a:t>ak2206@ship.edu</a:t>
            </a:r>
            <a:endParaRPr sz="2000" dirty="0">
              <a:solidFill>
                <a:srgbClr val="92CCDC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92CCDC"/>
              </a:buClr>
              <a:buSzPts val="2000"/>
              <a:buNone/>
            </a:pPr>
            <a:r>
              <a:rPr lang="en-US" sz="2000" b="1" dirty="0">
                <a:solidFill>
                  <a:srgbClr val="92CCDC"/>
                </a:solidFill>
              </a:rPr>
              <a:t>Mentor: </a:t>
            </a:r>
            <a:r>
              <a:rPr lang="en-US" sz="2000" dirty="0">
                <a:solidFill>
                  <a:srgbClr val="92CCDC"/>
                </a:solidFill>
              </a:rPr>
              <a:t>Pranav Narayanan </a:t>
            </a:r>
            <a:r>
              <a:rPr lang="en-US" sz="2000" dirty="0" err="1">
                <a:solidFill>
                  <a:srgbClr val="92CCDC"/>
                </a:solidFill>
              </a:rPr>
              <a:t>Venkit</a:t>
            </a:r>
            <a:r>
              <a:rPr lang="en-US" sz="2000" dirty="0">
                <a:solidFill>
                  <a:srgbClr val="92CCDC"/>
                </a:solidFill>
              </a:rPr>
              <a:t>, Penn State Univ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92CCDC"/>
              </a:buClr>
              <a:buSzPts val="2000"/>
              <a:buNone/>
            </a:pPr>
            <a:r>
              <a:rPr lang="en-US" sz="2000" dirty="0">
                <a:solidFill>
                  <a:srgbClr val="92CCDC"/>
                </a:solidFill>
              </a:rPr>
              <a:t>	                     </a:t>
            </a:r>
            <a:r>
              <a:rPr lang="en-US" sz="2000" dirty="0">
                <a:solidFill>
                  <a:srgbClr val="92CCDC"/>
                </a:solidFill>
                <a:hlinkClick r:id="rId4"/>
              </a:rPr>
              <a:t>pnv5011@psu.edu</a:t>
            </a:r>
            <a:r>
              <a:rPr lang="en-US" sz="2000" dirty="0">
                <a:solidFill>
                  <a:srgbClr val="92CCDC"/>
                </a:solidFill>
              </a:rPr>
              <a:t> </a:t>
            </a:r>
            <a:endParaRPr sz="2000" dirty="0">
              <a:solidFill>
                <a:srgbClr val="92CCDC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92CCDC"/>
              </a:buClr>
              <a:buSzPts val="2000"/>
              <a:buNone/>
            </a:pPr>
            <a:r>
              <a:rPr lang="en-US" sz="2000" b="1" dirty="0">
                <a:solidFill>
                  <a:srgbClr val="92CCDC"/>
                </a:solidFill>
              </a:rPr>
              <a:t>Researcher:  </a:t>
            </a:r>
            <a:r>
              <a:rPr lang="en-US" sz="2000" dirty="0">
                <a:solidFill>
                  <a:srgbClr val="92CCDC"/>
                </a:solidFill>
              </a:rPr>
              <a:t>Ahmed Rashed, Shippensburg University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92CCDC"/>
              </a:buClr>
              <a:buSzPts val="2000"/>
              <a:buNone/>
            </a:pPr>
            <a:r>
              <a:rPr lang="en-US" sz="2000" dirty="0">
                <a:solidFill>
                  <a:srgbClr val="92CCDC"/>
                </a:solidFill>
              </a:rPr>
              <a:t>		     </a:t>
            </a:r>
            <a:r>
              <a:rPr lang="en-US" sz="2000" dirty="0">
                <a:solidFill>
                  <a:srgbClr val="92CCDC"/>
                </a:solidFill>
                <a:hlinkClick r:id="rId5"/>
              </a:rPr>
              <a:t>amrashed@ship.edu</a:t>
            </a:r>
            <a:r>
              <a:rPr lang="en-US" sz="2000" dirty="0">
                <a:solidFill>
                  <a:srgbClr val="92CCDC"/>
                </a:solidFill>
              </a:rPr>
              <a:t> 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sz="1600" dirty="0">
              <a:solidFill>
                <a:srgbClr val="92CCDC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92CCDC"/>
              </a:buClr>
              <a:buSzPts val="1600"/>
              <a:buNone/>
            </a:pPr>
            <a:r>
              <a:rPr lang="en-US" sz="1600" dirty="0">
                <a:solidFill>
                  <a:srgbClr val="92CCDC"/>
                </a:solidFill>
              </a:rPr>
              <a:t>Date: Oct 11, 2023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536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400"/>
              <a:buFont typeface="Calibri"/>
              <a:buNone/>
            </a:pPr>
            <a:r>
              <a:rPr lang="en-US" dirty="0"/>
              <a:t>Fairness in Machine Learning: Identifying Bias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57200" y="2464905"/>
            <a:ext cx="8229600" cy="258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000"/>
              <a:buChar char="•"/>
            </a:pPr>
            <a:r>
              <a:rPr lang="en-US" sz="2400" dirty="0"/>
              <a:t>Bias and fairness are critical considerations in the realm of machine learning. In this context, bias refers to the presence of systematic and unfair discrimination in algorithmic decision-making processes. Identifying bias is the first step towards creating more equitable and fair AI systems.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7200" y="1853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400"/>
              <a:buFont typeface="Calibri"/>
              <a:buNone/>
            </a:pPr>
            <a:r>
              <a:rPr lang="en-US" dirty="0"/>
              <a:t>Fairness in Machine Learning: Identifying Bias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157018" y="1590965"/>
            <a:ext cx="8774546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4400" dirty="0"/>
              <a:t>Goals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400"/>
              <a:buNone/>
            </a:pPr>
            <a:endParaRPr sz="3200" dirty="0">
              <a:solidFill>
                <a:srgbClr val="93CDD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4213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3CDDD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3200" dirty="0"/>
              <a:t>Finding credible and professional libraries</a:t>
            </a:r>
          </a:p>
          <a:p>
            <a:pPr marL="684213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3CDDD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3200" dirty="0"/>
              <a:t>Selecting dataset for the classification model</a:t>
            </a:r>
          </a:p>
          <a:p>
            <a:pPr marL="684213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3CDDD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3200" dirty="0"/>
              <a:t>Choosing the set of the fairness metrics</a:t>
            </a:r>
            <a:endParaRPr sz="3200" dirty="0"/>
          </a:p>
          <a:p>
            <a:pPr marL="684213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3CDDD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3200" dirty="0"/>
              <a:t>Using the libraries in identifying the model bias</a:t>
            </a:r>
            <a:endParaRPr sz="3200" dirty="0"/>
          </a:p>
          <a:p>
            <a:pPr marL="45720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3CDDD"/>
              </a:buClr>
              <a:buSzPts val="4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1853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400"/>
              <a:buFont typeface="Calibri"/>
              <a:buNone/>
            </a:pPr>
            <a:r>
              <a:rPr lang="en-US" dirty="0"/>
              <a:t>Fairness in Machine Learning: Identifying Bias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4400" dirty="0"/>
              <a:t>Timeframe</a:t>
            </a:r>
            <a:endParaRPr sz="3200" dirty="0">
              <a:solidFill>
                <a:srgbClr val="93CDD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Survey Basics - 10/26/23</a:t>
            </a:r>
          </a:p>
          <a:p>
            <a:pPr marL="628650">
              <a:spcBef>
                <a:spcPts val="0"/>
              </a:spcBef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Select Libraries - 11/02/23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2865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Select dataset - 11/09/23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28650">
              <a:spcBef>
                <a:spcPts val="0"/>
              </a:spcBef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Choose Fairness Metrics - 12/07/23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28650">
              <a:spcBef>
                <a:spcPts val="0"/>
              </a:spcBef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Identify Bias in Dataset - 12/22/23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28650">
              <a:spcBef>
                <a:spcPts val="0"/>
              </a:spcBef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Discuss results and summarize - 01/18/24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57200" y="1853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400"/>
              <a:buFont typeface="Calibri"/>
              <a:buNone/>
            </a:pPr>
            <a:r>
              <a:rPr lang="en-US" dirty="0"/>
              <a:t>Fairness in Machine Learning: Identifying Bias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400"/>
              <a:buChar char="•"/>
            </a:pPr>
            <a:r>
              <a:rPr lang="en-US" sz="4400" dirty="0"/>
              <a:t> What I hope to learn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3CDDD"/>
              </a:buClr>
              <a:buSzPts val="4000"/>
              <a:buChar char="–"/>
            </a:pPr>
            <a:r>
              <a:rPr lang="en-US" dirty="0"/>
              <a:t>Raise awareness about various forms of bias that can emerge in machine learning.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3CDDD"/>
              </a:buClr>
              <a:buSzPts val="4000"/>
              <a:buChar char="–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/>
              <a:t>Discover the techniques and tools used to identify bias in machine learning models. 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3CDDD"/>
              </a:buClr>
              <a:buSzPts val="4000"/>
              <a:buChar char="–"/>
            </a:pPr>
            <a:r>
              <a:rPr lang="en-US" dirty="0"/>
              <a:t>Gain knowledge about specific fairness metrics like Equal Opportunity, Demographic Parity.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3CDDD"/>
              </a:buClr>
              <a:buSzPts val="4000"/>
              <a:buChar char="–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457200" y="1853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400"/>
              <a:buFont typeface="Calibri"/>
              <a:buNone/>
            </a:pPr>
            <a:r>
              <a:rPr lang="en-US" dirty="0"/>
              <a:t>Fairness in Machine Learning: Identifying Bias</a:t>
            </a:r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457200" y="2325758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400"/>
              <a:buChar char="•"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4400" dirty="0">
                <a:solidFill>
                  <a:srgbClr val="93CDDD"/>
                </a:solidFill>
                <a:latin typeface="Calibri"/>
                <a:ea typeface="Calibri"/>
                <a:cs typeface="Calibri"/>
                <a:sym typeface="Calibri"/>
              </a:rPr>
              <a:t>oals for Next 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4400" dirty="0">
                <a:solidFill>
                  <a:srgbClr val="93CDDD"/>
                </a:solidFill>
                <a:latin typeface="Calibri"/>
                <a:ea typeface="Calibri"/>
                <a:cs typeface="Calibri"/>
                <a:sym typeface="Calibri"/>
              </a:rPr>
              <a:t>onth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3CDDD"/>
              </a:buClr>
              <a:buSzPts val="4000"/>
              <a:buChar char="–"/>
            </a:pPr>
            <a:r>
              <a:rPr lang="en-US" dirty="0"/>
              <a:t> Selecting fairness libraries and a dataset.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57200" y="3977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400"/>
              <a:buFont typeface="Calibri"/>
              <a:buNone/>
            </a:pPr>
            <a:r>
              <a:rPr lang="en-US" dirty="0"/>
              <a:t>Fairness in Machine Learning: Identifying Bias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57200" y="2395332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3CDDD"/>
              </a:buClr>
              <a:buSzPts val="4400"/>
              <a:buChar char="•"/>
            </a:pPr>
            <a:r>
              <a:rPr lang="en-US" sz="4400" dirty="0">
                <a:solidFill>
                  <a:srgbClr val="93CDDD"/>
                </a:solidFill>
                <a:latin typeface="Calibri"/>
                <a:ea typeface="Calibri"/>
                <a:cs typeface="Calibri"/>
                <a:sym typeface="Calibri"/>
              </a:rPr>
              <a:t>Help needed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3CDDD"/>
              </a:buClr>
              <a:buSzPts val="4000"/>
              <a:buChar char="–"/>
            </a:pPr>
            <a:r>
              <a:rPr lang="en-US" dirty="0"/>
              <a:t>Access to high-performance computing clusters or cloud resources (if needed).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476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279</Words>
  <Application>Microsoft Office PowerPoint</Application>
  <PresentationFormat>On-screen Show (4:3)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Söhne</vt:lpstr>
      <vt:lpstr>Wingdings</vt:lpstr>
      <vt:lpstr>Office Theme</vt:lpstr>
      <vt:lpstr>Fairness in Machine Learning: Identifying Bias </vt:lpstr>
      <vt:lpstr>Fairness in Machine Learning: Identifying Bias</vt:lpstr>
      <vt:lpstr>Fairness in Machine Learning: Identifying Bias</vt:lpstr>
      <vt:lpstr>Fairness in Machine Learning: Identifying Bias</vt:lpstr>
      <vt:lpstr>Fairness in Machine Learning: Identifying Bias</vt:lpstr>
      <vt:lpstr>Fairness in Machine Learning: Identifying Bias</vt:lpstr>
      <vt:lpstr>Fairness in Machine Learning: Identifying Bias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and Fairness in Machine Learning: Identifying Bias </dc:title>
  <cp:lastModifiedBy>Rashed, Ahmed</cp:lastModifiedBy>
  <cp:revision>27</cp:revision>
  <dcterms:modified xsi:type="dcterms:W3CDTF">2023-10-10T17:14:03Z</dcterms:modified>
</cp:coreProperties>
</file>