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3B7"/>
    <a:srgbClr val="D9C281"/>
    <a:srgbClr val="7FCCDB"/>
    <a:srgbClr val="55BBCF"/>
    <a:srgbClr val="A6BEEE"/>
    <a:srgbClr val="E9C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1752" y="44"/>
      </p:cViewPr>
      <p:guideLst>
        <p:guide orient="horz" pos="1382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3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3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7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7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EE9A-3BFE-4EF6-8818-F9ABA5AAE454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E1B4-6406-4BBF-A6A7-AF032C84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tiff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82D43-B257-FBD5-5D26-0F1E7156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3891200" cy="438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A6A54-0C5C-11A6-EFF8-E2192C4AAD59}"/>
              </a:ext>
            </a:extLst>
          </p:cNvPr>
          <p:cNvSpPr txBox="1"/>
          <p:nvPr/>
        </p:nvSpPr>
        <p:spPr>
          <a:xfrm>
            <a:off x="5101965" y="1067033"/>
            <a:ext cx="3190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Air-to-Air Simulated Drone Dataset for AI-powered Problems</a:t>
            </a:r>
            <a:endParaRPr lang="fr-CA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2C8C1-7789-CFC9-70C7-E48905756628}"/>
              </a:ext>
            </a:extLst>
          </p:cNvPr>
          <p:cNvSpPr txBox="1"/>
          <p:nvPr/>
        </p:nvSpPr>
        <p:spPr>
          <a:xfrm>
            <a:off x="8067368" y="3407896"/>
            <a:ext cx="27417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Hamid Azad</a:t>
            </a:r>
            <a:r>
              <a:rPr lang="fr-CA" sz="3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Varun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Mehta</a:t>
            </a:r>
            <a:r>
              <a:rPr lang="fr-CA" sz="3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Fardad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dadboud</a:t>
            </a:r>
            <a:r>
              <a:rPr lang="fr-CA" sz="3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Miodrag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Bolic</a:t>
            </a:r>
            <a:r>
              <a:rPr lang="fr-CA" sz="3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Iraj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Mantegh</a:t>
            </a:r>
            <a:r>
              <a:rPr lang="fr-CA" sz="3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CA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91DFC-B9DC-7C60-FB48-6C376D1A1775}"/>
              </a:ext>
            </a:extLst>
          </p:cNvPr>
          <p:cNvSpPr txBox="1"/>
          <p:nvPr/>
        </p:nvSpPr>
        <p:spPr>
          <a:xfrm>
            <a:off x="8067368" y="5008096"/>
            <a:ext cx="27417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Electrical Engineering and Computer Science, University of Ottawa, Ottawa, Canada</a:t>
            </a:r>
            <a:endParaRPr lang="fr-CA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A" sz="3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Aerospace </a:t>
            </a:r>
            <a:r>
              <a:rPr lang="fr-CA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fr-CA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Centre, 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Research Council Canada, Ottawa, Canada</a:t>
            </a:r>
            <a:endParaRPr lang="fr-CA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A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24894-9C85-42E4-65E2-5C20166EF114}"/>
              </a:ext>
            </a:extLst>
          </p:cNvPr>
          <p:cNvSpPr txBox="1"/>
          <p:nvPr/>
        </p:nvSpPr>
        <p:spPr>
          <a:xfrm>
            <a:off x="1592196" y="7802451"/>
            <a:ext cx="12984480" cy="108645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CA" sz="2800" dirty="0"/>
          </a:p>
          <a:p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Introducing the multi-view Air-to-Air Simulated Drone Dataset (A2A-SDD) using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AirSim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Diverse scenarios where one or two drones are pursued by one to three monitoring drones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Five types of drones, such as DJI models and a generic quadrotor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Recorded videos in various weather conditions and environments, and both loaded and unloaded drones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Extensive annotations, including object detection and XYZ coordinates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Promising performance of trained networks on practical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Potential applications in training deep learning-based models for counter-UAV measures such as localization and payload detection in single- and multi-view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71C32-95B7-6FC3-2448-1D5AEC3F2784}"/>
              </a:ext>
            </a:extLst>
          </p:cNvPr>
          <p:cNvSpPr txBox="1"/>
          <p:nvPr/>
        </p:nvSpPr>
        <p:spPr>
          <a:xfrm>
            <a:off x="1592196" y="19148447"/>
            <a:ext cx="12984480" cy="1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CA" sz="2800" dirty="0"/>
          </a:p>
          <a:p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Uncrewed Aerial Vehicles (UAVs) have seen a significant rise in their applications across various fields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Their widespread use raises concerns about safety and security, which results in a growing need for countermeasures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primary categories of sensors emerge in the realm of counter-UAV measures 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Ground-based (limitations concerning coverage, especially over long distances).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Deploying observer drones in close proximity to target drones for enhanced defense coverage. Vision-based sensors offer an affordable and adaptable solution for such scenarios.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potential of deep learning to address counter-UAV problems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Requirement of a substantial volume of data for effective training. Simulations provide a controlled environment for data generation.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0C33AD-38FA-6D93-561C-89AB849B5567}"/>
              </a:ext>
            </a:extLst>
          </p:cNvPr>
          <p:cNvSpPr txBox="1"/>
          <p:nvPr/>
        </p:nvSpPr>
        <p:spPr>
          <a:xfrm>
            <a:off x="1592196" y="31025110"/>
            <a:ext cx="12984480" cy="1143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CA" sz="2800" dirty="0"/>
          </a:p>
          <a:p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of previous works: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Zheng et al. (2021) – Air-to-Air Det-Fly UAV dataset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Consists of 13271 images of a flying DJI Mavic acquired by DJI M210 platform with XT2 camera (single view – no location information)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 et al. (2021) - U2U-D&amp;TD Dataset for UAV Detection and Tracking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Comprises 50 video sequences with up to 8 UAVs per frame, recorded outdoors (single view – no location information)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Walter et al. (2020) – MIDGARD dataset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Around 7600 frames of aerial view in both indoor and outdoor environment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Rozantsev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et al. (2016) - Detection of Small UAVs and Aircraft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Included 4000 frames capturing drones in various lighting and weather conditions (single view – no location information)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MIDGARD is the only dataset that includes location information, but none of the datasets provides multi-view records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F21BE-A570-7F97-E2A5-C53AB80C1901}"/>
              </a:ext>
            </a:extLst>
          </p:cNvPr>
          <p:cNvSpPr txBox="1"/>
          <p:nvPr/>
        </p:nvSpPr>
        <p:spPr>
          <a:xfrm>
            <a:off x="15530714" y="7802451"/>
            <a:ext cx="12984480" cy="1901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CA" sz="2800" dirty="0"/>
          </a:p>
          <a:p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Dataset specifications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Five types of drones: DJI Phantom, Inspire, Mavic, FPV, and a generic drone model (referred here as the Quadrotor)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Chasing one or two coming drones by one to three monitoring drones (multi-view scenario)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Various environments such as Blocks, Landscape Mountains, and City Park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 weather conditions including sunny, rainy, and snowy cases.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Various payload conditions, including unloaded drones, drones with attached loads, drones with hanging loads, and payloads with different colors and shapes.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Provided information in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XYZ coordinates of all the observer drones and the target drones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Bounding box information for each drone in every individual frame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Timestamps to synchronize recorded videos by different cameras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Flags indicating the detection status of a specific drone in each frame, as well as whether the drone is loaded or unloaded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Figure: Multi-view recorded videos using two cameras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C6FFF3-111D-D316-C1D3-891AA3D255FE}"/>
              </a:ext>
            </a:extLst>
          </p:cNvPr>
          <p:cNvSpPr txBox="1"/>
          <p:nvPr/>
        </p:nvSpPr>
        <p:spPr>
          <a:xfrm>
            <a:off x="29597131" y="31940480"/>
            <a:ext cx="1298448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fr-CA" dirty="0"/>
          </a:p>
          <a:p>
            <a:pPr algn="just"/>
            <a:endParaRPr lang="en-US" dirty="0"/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Supported by the Canadian Safety and Security Program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Partial funding is provided from the NSERC Discovery Grant RGPIN-2020-04417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Complementary support has also been provided by National Research Council Canada through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for Logistics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Integrated Aerial Mobility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programs.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F06904D-1E85-5AED-49DD-C19207DD5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96895" y="31452117"/>
            <a:ext cx="12408433" cy="23408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19F4530-1143-2507-A73F-7DAA6F3E8369}"/>
              </a:ext>
            </a:extLst>
          </p:cNvPr>
          <p:cNvSpPr txBox="1"/>
          <p:nvPr/>
        </p:nvSpPr>
        <p:spPr>
          <a:xfrm>
            <a:off x="29552473" y="36482127"/>
            <a:ext cx="12984480" cy="6126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fr-CA" sz="2400" dirty="0"/>
          </a:p>
          <a:p>
            <a:pPr algn="just"/>
            <a:endParaRPr lang="en-US" sz="2400" dirty="0"/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[1] Y. Zheng,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Chen, D.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Li,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Lan, and Sh. Zhao, “Air-to-air visual detection of micro- UAVs: An experimental evaluation of deep learning,” IEEE Robotics and Automation Letters, 6(2):1020–1027, 2021.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[2] J. Li, D. H. Ye, M. Kolsch, J. P.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Wachs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C. A.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Bouman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“Fast and robust UAV to UAV detection and tracking from video,” IEEE Transactions on Emerging Topics in Computing, vol. 10, no. 3, pp. 1519–1531, 2021.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[3] V. Walter, M. Vrba, and M.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Saska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“On training datasets for machine learning-based visual relative localization of micro-scale UAVs,” In 2020 IEEE International Conference on Robotics and Automation (ICRA), pages 10674–10680. IEEE, 2020.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[4] A.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Rozantsev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V.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Lepetit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P.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“Detecting flying objects using a single moving camera,” IEEE transactions on pattern analysis and machine intelligence, vol. 39, no. 5, pp. 879–892, 2016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203280-71D2-F55B-5290-2D5B81BBA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48385" y="35940685"/>
            <a:ext cx="12408433" cy="23408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017A58-A7E3-4E86-8BAE-90235EDBC7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484619" y="3069678"/>
            <a:ext cx="7738838" cy="12311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A1BEA-DB1C-4A8D-A37D-E187FC0CACF2}"/>
              </a:ext>
            </a:extLst>
          </p:cNvPr>
          <p:cNvGrpSpPr/>
          <p:nvPr/>
        </p:nvGrpSpPr>
        <p:grpSpPr>
          <a:xfrm>
            <a:off x="32693" y="7351022"/>
            <a:ext cx="12778894" cy="2340864"/>
            <a:chOff x="32693" y="7541522"/>
            <a:chExt cx="12778894" cy="2340864"/>
          </a:xfrm>
        </p:grpSpPr>
        <p:pic>
          <p:nvPicPr>
            <p:cNvPr id="28" name="Picture 27" descr="A red rectangular sign with black border&#10;&#10;Description automatically generated">
              <a:extLst>
                <a:ext uri="{FF2B5EF4-FFF2-40B4-BE49-F238E27FC236}">
                  <a16:creationId xmlns:a16="http://schemas.microsoft.com/office/drawing/2014/main" id="{948AA510-5E1A-4CFA-8192-F3865D1F1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00" y="7541522"/>
              <a:ext cx="12424587" cy="23408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AB9137-91FB-40F4-938A-2A9CB89F34F3}"/>
                </a:ext>
              </a:extLst>
            </p:cNvPr>
            <p:cNvSpPr txBox="1"/>
            <p:nvPr/>
          </p:nvSpPr>
          <p:spPr>
            <a:xfrm>
              <a:off x="32693" y="8309432"/>
              <a:ext cx="90467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ABSTRACT</a:t>
              </a:r>
              <a:endParaRPr lang="en-CA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ADD697-BA17-43D8-A608-E657B585B4C2}"/>
              </a:ext>
            </a:extLst>
          </p:cNvPr>
          <p:cNvGrpSpPr/>
          <p:nvPr/>
        </p:nvGrpSpPr>
        <p:grpSpPr>
          <a:xfrm>
            <a:off x="378311" y="18673672"/>
            <a:ext cx="12424587" cy="2340864"/>
            <a:chOff x="378311" y="17810072"/>
            <a:chExt cx="12424587" cy="2340864"/>
          </a:xfrm>
        </p:grpSpPr>
        <p:pic>
          <p:nvPicPr>
            <p:cNvPr id="34" name="Picture 33" descr="A red rectangular sign with black border&#10;&#10;Description automatically generated">
              <a:extLst>
                <a:ext uri="{FF2B5EF4-FFF2-40B4-BE49-F238E27FC236}">
                  <a16:creationId xmlns:a16="http://schemas.microsoft.com/office/drawing/2014/main" id="{A2598CBE-C2ED-438E-A115-29573FA67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11" y="17810072"/>
              <a:ext cx="12424587" cy="234086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185A6D-09FC-45EC-95B2-6937468B5ED1}"/>
                </a:ext>
              </a:extLst>
            </p:cNvPr>
            <p:cNvSpPr txBox="1"/>
            <p:nvPr/>
          </p:nvSpPr>
          <p:spPr>
            <a:xfrm>
              <a:off x="951104" y="18654182"/>
              <a:ext cx="90467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INTRODUCTION</a:t>
              </a:r>
              <a:endParaRPr lang="en-CA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D52D07-F467-4BBC-BBF0-77A6A6EE2F56}"/>
              </a:ext>
            </a:extLst>
          </p:cNvPr>
          <p:cNvGrpSpPr/>
          <p:nvPr/>
        </p:nvGrpSpPr>
        <p:grpSpPr>
          <a:xfrm>
            <a:off x="385923" y="30726463"/>
            <a:ext cx="12424587" cy="2340864"/>
            <a:chOff x="385923" y="31025318"/>
            <a:chExt cx="12424587" cy="2340864"/>
          </a:xfrm>
        </p:grpSpPr>
        <p:pic>
          <p:nvPicPr>
            <p:cNvPr id="42" name="Picture 41" descr="A red rectangular sign with black border&#10;&#10;Description automatically generated">
              <a:extLst>
                <a:ext uri="{FF2B5EF4-FFF2-40B4-BE49-F238E27FC236}">
                  <a16:creationId xmlns:a16="http://schemas.microsoft.com/office/drawing/2014/main" id="{64513E47-278B-4360-B678-00B0D40F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23" y="31025318"/>
              <a:ext cx="12424587" cy="234086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890192-30C8-484C-B988-371353E80007}"/>
                </a:ext>
              </a:extLst>
            </p:cNvPr>
            <p:cNvSpPr txBox="1"/>
            <p:nvPr/>
          </p:nvSpPr>
          <p:spPr>
            <a:xfrm>
              <a:off x="1835016" y="31793228"/>
              <a:ext cx="9645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LITERATURE REVIEW</a:t>
              </a:r>
              <a:endParaRPr lang="en-CA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93498E-7E5D-47B9-989E-0F4A3622BB02}"/>
              </a:ext>
            </a:extLst>
          </p:cNvPr>
          <p:cNvGrpSpPr/>
          <p:nvPr/>
        </p:nvGrpSpPr>
        <p:grpSpPr>
          <a:xfrm>
            <a:off x="14297737" y="7338322"/>
            <a:ext cx="12461163" cy="2340864"/>
            <a:chOff x="387000" y="7541522"/>
            <a:chExt cx="12461163" cy="2340864"/>
          </a:xfrm>
        </p:grpSpPr>
        <p:pic>
          <p:nvPicPr>
            <p:cNvPr id="49" name="Picture 48" descr="A red rectangular sign with black border&#10;&#10;Description automatically generated">
              <a:extLst>
                <a:ext uri="{FF2B5EF4-FFF2-40B4-BE49-F238E27FC236}">
                  <a16:creationId xmlns:a16="http://schemas.microsoft.com/office/drawing/2014/main" id="{E7012A85-A2AF-445C-A14F-4DB02971C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00" y="7541522"/>
              <a:ext cx="12424587" cy="234086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AC5B4F-C016-47C6-88C6-0F9D4D92D252}"/>
                </a:ext>
              </a:extLst>
            </p:cNvPr>
            <p:cNvSpPr txBox="1"/>
            <p:nvPr/>
          </p:nvSpPr>
          <p:spPr>
            <a:xfrm>
              <a:off x="769293" y="8309432"/>
              <a:ext cx="120788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SIMULATED DATASET</a:t>
              </a:r>
              <a:endParaRPr lang="en-CA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14" descr="A group of drones flying over snowy mountains&#10;&#10;Description automatically generated">
            <a:extLst>
              <a:ext uri="{FF2B5EF4-FFF2-40B4-BE49-F238E27FC236}">
                <a16:creationId xmlns:a16="http://schemas.microsoft.com/office/drawing/2014/main" id="{4C4768C7-3D1F-4858-808E-6BA1831E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327" y="21348768"/>
            <a:ext cx="3681330" cy="4389120"/>
          </a:xfrm>
          <a:prstGeom prst="rect">
            <a:avLst/>
          </a:prstGeom>
        </p:spPr>
      </p:pic>
      <p:pic>
        <p:nvPicPr>
          <p:cNvPr id="17" name="Picture 16" descr="A helicopter flying over a snowy mountain&#10;&#10;Description automatically generated">
            <a:extLst>
              <a:ext uri="{FF2B5EF4-FFF2-40B4-BE49-F238E27FC236}">
                <a16:creationId xmlns:a16="http://schemas.microsoft.com/office/drawing/2014/main" id="{E1AF6076-1DE3-49A0-B5DE-AF8D859BF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720" y="21348768"/>
            <a:ext cx="3681330" cy="43891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795D10-1C52-452E-93BC-CBC6598E7046}"/>
              </a:ext>
            </a:extLst>
          </p:cNvPr>
          <p:cNvGrpSpPr/>
          <p:nvPr/>
        </p:nvGrpSpPr>
        <p:grpSpPr>
          <a:xfrm>
            <a:off x="28355427" y="7315718"/>
            <a:ext cx="14327871" cy="12070080"/>
            <a:chOff x="14289167" y="26807672"/>
            <a:chExt cx="14110704" cy="143258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83A1C1-BA4A-4C9E-B9F6-F5E48F4555EC}"/>
                </a:ext>
              </a:extLst>
            </p:cNvPr>
            <p:cNvSpPr txBox="1"/>
            <p:nvPr/>
          </p:nvSpPr>
          <p:spPr>
            <a:xfrm>
              <a:off x="15522142" y="27297199"/>
              <a:ext cx="12877729" cy="13836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CA" sz="2800" dirty="0"/>
            </a:p>
            <a:p>
              <a:endParaRPr lang="en-US" sz="2800" dirty="0"/>
            </a:p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Drone payload detection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 of drones into two distinct categories: loaded and unloaded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ResNet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classifiers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ResNet-50 and ResNet-101 architectures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Simulation result (sample case)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Stochastic gradient descent optimizer is employed with an initial learning rate of 0.03.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25 epochs and the batch size of 64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b="0" i="0" dirty="0">
                  <a:effectLst/>
                  <a:latin typeface="Arial" panose="020B0604020202020204" pitchFamily="34" charset="0"/>
                </a:rPr>
                <a:t>70%, 15%, and 15% of training, validation, and testing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Accuracy of 97% and 99% for ResNet-50 and ResNet-101, respectively</a:t>
              </a:r>
              <a:endPara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CE96F7-CF31-4C61-90E2-1E37BB85AAE4}"/>
                </a:ext>
              </a:extLst>
            </p:cNvPr>
            <p:cNvGrpSpPr/>
            <p:nvPr/>
          </p:nvGrpSpPr>
          <p:grpSpPr>
            <a:xfrm>
              <a:off x="14289167" y="26807672"/>
              <a:ext cx="12461163" cy="3378730"/>
              <a:chOff x="14289167" y="28687272"/>
              <a:chExt cx="12461163" cy="337873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76F5DCB-D898-48D3-9C97-4628AEC972B6}"/>
                  </a:ext>
                </a:extLst>
              </p:cNvPr>
              <p:cNvGrpSpPr/>
              <p:nvPr/>
            </p:nvGrpSpPr>
            <p:grpSpPr>
              <a:xfrm>
                <a:off x="14289167" y="28687272"/>
                <a:ext cx="12461163" cy="2340864"/>
                <a:chOff x="387000" y="7541522"/>
                <a:chExt cx="12461163" cy="2340864"/>
              </a:xfrm>
            </p:grpSpPr>
            <p:pic>
              <p:nvPicPr>
                <p:cNvPr id="54" name="Picture 53" descr="A red rectangular sign with black border&#10;&#10;Description automatically generated">
                  <a:extLst>
                    <a:ext uri="{FF2B5EF4-FFF2-40B4-BE49-F238E27FC236}">
                      <a16:creationId xmlns:a16="http://schemas.microsoft.com/office/drawing/2014/main" id="{F4EE9887-3786-41D8-9B78-9DE96310C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000" y="7541522"/>
                  <a:ext cx="12424587" cy="2340864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967E4B-434B-4B35-97D2-38A596DFA8E0}"/>
                    </a:ext>
                  </a:extLst>
                </p:cNvPr>
                <p:cNvSpPr txBox="1"/>
                <p:nvPr/>
              </p:nvSpPr>
              <p:spPr>
                <a:xfrm>
                  <a:off x="769293" y="8309432"/>
                  <a:ext cx="1207887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 CONSIDERED PROBLEMS</a:t>
                  </a:r>
                  <a:endParaRPr lang="en-CA" sz="44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5F22240-3C37-42A2-9DCE-13DDCFBB3950}"/>
                  </a:ext>
                </a:extLst>
              </p:cNvPr>
              <p:cNvGrpSpPr/>
              <p:nvPr/>
            </p:nvGrpSpPr>
            <p:grpSpPr>
              <a:xfrm>
                <a:off x="14513615" y="30146331"/>
                <a:ext cx="10189024" cy="1919671"/>
                <a:chOff x="14513615" y="30146331"/>
                <a:chExt cx="10189024" cy="1919671"/>
              </a:xfrm>
            </p:grpSpPr>
            <p:pic>
              <p:nvPicPr>
                <p:cNvPr id="57" name="Picture 56" descr="A red rectangular sign with black border&#10;&#10;Description automatically generated">
                  <a:extLst>
                    <a:ext uri="{FF2B5EF4-FFF2-40B4-BE49-F238E27FC236}">
                      <a16:creationId xmlns:a16="http://schemas.microsoft.com/office/drawing/2014/main" id="{CB3A9987-1284-4417-9B50-351DA028E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13615" y="30146331"/>
                  <a:ext cx="10189024" cy="1919671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FEDAF87-3243-4DC5-A416-477C3BB5502B}"/>
                    </a:ext>
                  </a:extLst>
                </p:cNvPr>
                <p:cNvSpPr txBox="1"/>
                <p:nvPr/>
              </p:nvSpPr>
              <p:spPr>
                <a:xfrm>
                  <a:off x="15472103" y="30762812"/>
                  <a:ext cx="6422697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400" b="1" dirty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Payload detection</a:t>
                  </a:r>
                  <a:endParaRPr lang="en-CA" sz="4400" dirty="0"/>
                </a:p>
              </p:txBody>
            </p: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1BB23-2A4F-42E4-9783-09E58F307C86}"/>
              </a:ext>
            </a:extLst>
          </p:cNvPr>
          <p:cNvGrpSpPr/>
          <p:nvPr/>
        </p:nvGrpSpPr>
        <p:grpSpPr>
          <a:xfrm>
            <a:off x="14338727" y="26821971"/>
            <a:ext cx="14173200" cy="15727680"/>
            <a:chOff x="28382359" y="7348474"/>
            <a:chExt cx="13932977" cy="1434131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33A173-925E-4266-9D62-56689F11ABAA}"/>
                </a:ext>
              </a:extLst>
            </p:cNvPr>
            <p:cNvSpPr txBox="1"/>
            <p:nvPr/>
          </p:nvSpPr>
          <p:spPr>
            <a:xfrm>
              <a:off x="29589936" y="7799903"/>
              <a:ext cx="12725400" cy="138898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CA" dirty="0"/>
            </a:p>
            <a:p>
              <a:endParaRPr lang="en-US" dirty="0"/>
            </a:p>
            <a:p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3D localization (distance/azimuth/elevation) of the drone using 2D image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Deep learning-based distance regressor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Simple pinhole model for azimuth/elevation angle estimation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CNN distance regression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Consists of 4 convolutional layers plus a fully-connected one as the last layer.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Simulation results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Stochastic gradient descent optimizer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learning rate of 10</a:t>
              </a:r>
              <a:r>
                <a:rPr lang="en-US" sz="28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, trained for 10 epochs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80% and 20% of data for each training and validation.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 algn="ctr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6D047B4-A6A6-47A1-B3EA-97F091E6666F}"/>
                </a:ext>
              </a:extLst>
            </p:cNvPr>
            <p:cNvGrpSpPr/>
            <p:nvPr/>
          </p:nvGrpSpPr>
          <p:grpSpPr>
            <a:xfrm>
              <a:off x="28382359" y="7348474"/>
              <a:ext cx="12461163" cy="2340864"/>
              <a:chOff x="387000" y="7541522"/>
              <a:chExt cx="12461163" cy="2340864"/>
            </a:xfrm>
          </p:grpSpPr>
          <p:pic>
            <p:nvPicPr>
              <p:cNvPr id="72" name="Picture 71" descr="A red rectangular sign with black border&#10;&#10;Description automatically generated">
                <a:extLst>
                  <a:ext uri="{FF2B5EF4-FFF2-40B4-BE49-F238E27FC236}">
                    <a16:creationId xmlns:a16="http://schemas.microsoft.com/office/drawing/2014/main" id="{31B932B4-6F9A-4263-84EE-557DD3F06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000" y="7541522"/>
                <a:ext cx="12424587" cy="2340864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5075F15-0887-4D41-AEEC-B471E179E461}"/>
                  </a:ext>
                </a:extLst>
              </p:cNvPr>
              <p:cNvSpPr txBox="1"/>
              <p:nvPr/>
            </p:nvSpPr>
            <p:spPr>
              <a:xfrm>
                <a:off x="769293" y="8309432"/>
                <a:ext cx="1207887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 CONSIDERED PROBLEMS</a:t>
                </a:r>
                <a:endParaRPr lang="en-CA" sz="44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BFB2263-8499-4C71-9C03-E0EB0885C9CD}"/>
                </a:ext>
              </a:extLst>
            </p:cNvPr>
            <p:cNvGrpSpPr/>
            <p:nvPr/>
          </p:nvGrpSpPr>
          <p:grpSpPr>
            <a:xfrm>
              <a:off x="28606807" y="8820233"/>
              <a:ext cx="10189024" cy="1919671"/>
              <a:chOff x="28606807" y="8820233"/>
              <a:chExt cx="10189024" cy="1919671"/>
            </a:xfrm>
          </p:grpSpPr>
          <p:pic>
            <p:nvPicPr>
              <p:cNvPr id="74" name="Picture 73" descr="A red rectangular sign with black border&#10;&#10;Description automatically generated">
                <a:extLst>
                  <a:ext uri="{FF2B5EF4-FFF2-40B4-BE49-F238E27FC236}">
                    <a16:creationId xmlns:a16="http://schemas.microsoft.com/office/drawing/2014/main" id="{46981A1F-00F8-4A10-B544-07F7F852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06807" y="8820233"/>
                <a:ext cx="10189024" cy="1919671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205679F-ADF8-4D7F-8575-D83FB798B952}"/>
                  </a:ext>
                </a:extLst>
              </p:cNvPr>
              <p:cNvSpPr txBox="1"/>
              <p:nvPr/>
            </p:nvSpPr>
            <p:spPr>
              <a:xfrm>
                <a:off x="29565295" y="9436714"/>
                <a:ext cx="568609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 LOCALIZATION</a:t>
                </a:r>
                <a:endParaRPr lang="en-CA" sz="4400" dirty="0"/>
              </a:p>
            </p:txBody>
          </p:sp>
        </p:grpSp>
      </p:grpSp>
      <p:pic>
        <p:nvPicPr>
          <p:cNvPr id="24" name="Picture 23" descr="A graph of a number of frames&#10;&#10;Description automatically generated">
            <a:extLst>
              <a:ext uri="{FF2B5EF4-FFF2-40B4-BE49-F238E27FC236}">
                <a16:creationId xmlns:a16="http://schemas.microsoft.com/office/drawing/2014/main" id="{005F3B39-EDE5-49EA-B7D8-970CD10347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08" y="35449310"/>
            <a:ext cx="4556211" cy="3417159"/>
          </a:xfrm>
          <a:prstGeom prst="rect">
            <a:avLst/>
          </a:prstGeom>
        </p:spPr>
      </p:pic>
      <p:pic>
        <p:nvPicPr>
          <p:cNvPr id="26" name="Picture 25" descr="A graph of a number of frames&#10;&#10;Description automatically generated">
            <a:extLst>
              <a:ext uri="{FF2B5EF4-FFF2-40B4-BE49-F238E27FC236}">
                <a16:creationId xmlns:a16="http://schemas.microsoft.com/office/drawing/2014/main" id="{301EFAAD-B235-4BDF-9016-A020E9C1EF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687" y="35433029"/>
            <a:ext cx="4556211" cy="3417159"/>
          </a:xfrm>
          <a:prstGeom prst="rect">
            <a:avLst/>
          </a:prstGeom>
        </p:spPr>
      </p:pic>
      <p:pic>
        <p:nvPicPr>
          <p:cNvPr id="30" name="Picture 29" descr="A graph of a red line with blue dots&#10;&#10;Description automatically generated">
            <a:extLst>
              <a:ext uri="{FF2B5EF4-FFF2-40B4-BE49-F238E27FC236}">
                <a16:creationId xmlns:a16="http://schemas.microsoft.com/office/drawing/2014/main" id="{87387054-6153-4629-97A4-90BC252952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281" y="39195431"/>
            <a:ext cx="4293126" cy="3219845"/>
          </a:xfrm>
          <a:prstGeom prst="rect">
            <a:avLst/>
          </a:prstGeom>
        </p:spPr>
      </p:pic>
      <p:pic>
        <p:nvPicPr>
          <p:cNvPr id="77" name="Picture 76" descr="A collage of images of a drone&#10;&#10;Description automatically generated">
            <a:extLst>
              <a:ext uri="{FF2B5EF4-FFF2-40B4-BE49-F238E27FC236}">
                <a16:creationId xmlns:a16="http://schemas.microsoft.com/office/drawing/2014/main" id="{10D10B21-25FB-438A-BEBF-D04585F066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505" y="39196022"/>
            <a:ext cx="3864863" cy="2373027"/>
          </a:xfrm>
          <a:prstGeom prst="rect">
            <a:avLst/>
          </a:prstGeom>
        </p:spPr>
      </p:pic>
      <p:pic>
        <p:nvPicPr>
          <p:cNvPr id="79" name="Picture 78" descr="A collage of images of a person&#10;&#10;Description automatically generated">
            <a:extLst>
              <a:ext uri="{FF2B5EF4-FFF2-40B4-BE49-F238E27FC236}">
                <a16:creationId xmlns:a16="http://schemas.microsoft.com/office/drawing/2014/main" id="{4D7F9221-171B-446F-85C0-BB429ED0C9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382" y="39195431"/>
            <a:ext cx="3882428" cy="2373027"/>
          </a:xfrm>
          <a:prstGeom prst="rect">
            <a:avLst/>
          </a:prstGeom>
        </p:spPr>
      </p:pic>
      <p:pic>
        <p:nvPicPr>
          <p:cNvPr id="83" name="Picture 8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5F82F9CA-5CA3-479A-BA2A-7AB308D309D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7647"/>
          <a:stretch/>
        </p:blipFill>
        <p:spPr>
          <a:xfrm>
            <a:off x="35291757" y="15230323"/>
            <a:ext cx="6987616" cy="390579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542C4E0-48FD-4AE5-8556-6115C90731EF}"/>
              </a:ext>
            </a:extLst>
          </p:cNvPr>
          <p:cNvSpPr txBox="1"/>
          <p:nvPr/>
        </p:nvSpPr>
        <p:spPr>
          <a:xfrm>
            <a:off x="29628672" y="19687459"/>
            <a:ext cx="12984480" cy="7680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1EA464-29F1-4D2D-9781-EDB8A2D3135B}"/>
              </a:ext>
            </a:extLst>
          </p:cNvPr>
          <p:cNvGrpSpPr/>
          <p:nvPr/>
        </p:nvGrpSpPr>
        <p:grpSpPr>
          <a:xfrm>
            <a:off x="28414788" y="19212686"/>
            <a:ext cx="12424587" cy="2340864"/>
            <a:chOff x="378311" y="17810072"/>
            <a:chExt cx="12424587" cy="2340864"/>
          </a:xfrm>
        </p:grpSpPr>
        <p:pic>
          <p:nvPicPr>
            <p:cNvPr id="68" name="Picture 67" descr="A red rectangular sign with black border&#10;&#10;Description automatically generated">
              <a:extLst>
                <a:ext uri="{FF2B5EF4-FFF2-40B4-BE49-F238E27FC236}">
                  <a16:creationId xmlns:a16="http://schemas.microsoft.com/office/drawing/2014/main" id="{2083A46A-F4B6-4B1B-8C7F-2B74EAFB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11" y="17810072"/>
              <a:ext cx="12424587" cy="2340864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A7342A-5680-4E8A-8F4D-1FFFF47108C8}"/>
                </a:ext>
              </a:extLst>
            </p:cNvPr>
            <p:cNvSpPr txBox="1"/>
            <p:nvPr/>
          </p:nvSpPr>
          <p:spPr>
            <a:xfrm>
              <a:off x="1904412" y="18654182"/>
              <a:ext cx="94155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EXPERIMENTAL TEST</a:t>
              </a:r>
              <a:endParaRPr lang="en-CA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graph showing the number of values&#10;&#10;Description automatically generated">
            <a:extLst>
              <a:ext uri="{FF2B5EF4-FFF2-40B4-BE49-F238E27FC236}">
                <a16:creationId xmlns:a16="http://schemas.microsoft.com/office/drawing/2014/main" id="{2AF2DF59-61C6-4426-861F-015416423A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611" y="22075287"/>
            <a:ext cx="5608319" cy="420624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F9DAE4F-0A00-47C5-92AE-C57E629FBFBF}"/>
              </a:ext>
            </a:extLst>
          </p:cNvPr>
          <p:cNvSpPr txBox="1"/>
          <p:nvPr/>
        </p:nvSpPr>
        <p:spPr>
          <a:xfrm>
            <a:off x="29619105" y="27705666"/>
            <a:ext cx="1298448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CA" sz="2800" dirty="0"/>
          </a:p>
          <a:p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a simulated multi-view air-to-air drone dataset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distinct features: multi-view perspective and the inclusion of location information for all cameras and drones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Promising performance on experimental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Potential for solving real-world drone-related challenges using optical sensors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5465071-29E0-48DE-8874-3B67521805EA}"/>
              </a:ext>
            </a:extLst>
          </p:cNvPr>
          <p:cNvGrpSpPr/>
          <p:nvPr/>
        </p:nvGrpSpPr>
        <p:grpSpPr>
          <a:xfrm>
            <a:off x="28405220" y="27230891"/>
            <a:ext cx="12424587" cy="2340864"/>
            <a:chOff x="378311" y="17810072"/>
            <a:chExt cx="12424587" cy="2340864"/>
          </a:xfrm>
        </p:grpSpPr>
        <p:pic>
          <p:nvPicPr>
            <p:cNvPr id="80" name="Picture 79" descr="A red rectangular sign with black border&#10;&#10;Description automatically generated">
              <a:extLst>
                <a:ext uri="{FF2B5EF4-FFF2-40B4-BE49-F238E27FC236}">
                  <a16:creationId xmlns:a16="http://schemas.microsoft.com/office/drawing/2014/main" id="{5C47E035-C99C-4774-A93F-7D0DE81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11" y="17810072"/>
              <a:ext cx="12424587" cy="234086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92E547-8534-499E-9781-93989214F7E5}"/>
                </a:ext>
              </a:extLst>
            </p:cNvPr>
            <p:cNvSpPr txBox="1"/>
            <p:nvPr/>
          </p:nvSpPr>
          <p:spPr>
            <a:xfrm>
              <a:off x="951104" y="18576362"/>
              <a:ext cx="79492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CONCLUSION</a:t>
              </a:r>
              <a:endParaRPr lang="en-CA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F09FF24-24F2-4065-8159-B6382D2C91C1}"/>
              </a:ext>
            </a:extLst>
          </p:cNvPr>
          <p:cNvSpPr txBox="1"/>
          <p:nvPr/>
        </p:nvSpPr>
        <p:spPr>
          <a:xfrm>
            <a:off x="29653397" y="21146881"/>
            <a:ext cx="7024203" cy="5914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on real-world recorded data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Captured videos of a quadrotor at distances from 20 to around 100 meters from the camera (ground-truth value was recorded using GPS sensor)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Mounted camera on a hovering drone (air-to-air setup)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box of size 7.8</a:t>
            </a: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</a:t>
            </a: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</a:t>
            </a: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 cm</a:t>
            </a:r>
            <a:r>
              <a:rPr lang="en-CA" sz="2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payload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 accuracy of 88% and 92% for the unloaded drone and 87% and 89% for the loaded case for the ResNet-50 and 101.</a:t>
            </a:r>
            <a:endParaRPr lang="en-CA" sz="2800" dirty="0"/>
          </a:p>
        </p:txBody>
      </p:sp>
      <p:pic>
        <p:nvPicPr>
          <p:cNvPr id="19" name="Picture 18" descr="A diagram of data and a red box&#10;&#10;Description automatically generated with medium confidence">
            <a:extLst>
              <a:ext uri="{FF2B5EF4-FFF2-40B4-BE49-F238E27FC236}">
                <a16:creationId xmlns:a16="http://schemas.microsoft.com/office/drawing/2014/main" id="{CC970CA8-8EFA-49E3-86B8-728493F4E9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529" y="15226748"/>
            <a:ext cx="5205983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3663</TotalTime>
  <Words>1117</Words>
  <Application>Microsoft Office PowerPoint</Application>
  <PresentationFormat>Custom</PresentationFormat>
  <Paragraphs>194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Andre Bourgon</dc:creator>
  <cp:lastModifiedBy>Hamid Azad</cp:lastModifiedBy>
  <cp:revision>70</cp:revision>
  <dcterms:created xsi:type="dcterms:W3CDTF">2022-10-04T22:25:43Z</dcterms:created>
  <dcterms:modified xsi:type="dcterms:W3CDTF">2023-09-26T20:01:06Z</dcterms:modified>
</cp:coreProperties>
</file>