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65" r:id="rId2"/>
    <p:sldId id="269" r:id="rId3"/>
    <p:sldId id="276" r:id="rId4"/>
    <p:sldId id="279" r:id="rId5"/>
    <p:sldId id="280" r:id="rId6"/>
    <p:sldId id="271" r:id="rId7"/>
    <p:sldId id="272" r:id="rId8"/>
    <p:sldId id="273" r:id="rId9"/>
    <p:sldId id="274" r:id="rId10"/>
    <p:sldId id="268" r:id="rId11"/>
    <p:sldId id="275" r:id="rId12"/>
    <p:sldId id="278" r:id="rId13"/>
    <p:sldId id="262" r:id="rId14"/>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raldine Sterling  Abella" initials="GSA" lastIdx="2" clrIdx="0">
    <p:extLst>
      <p:ext uri="{19B8F6BF-5375-455C-9EA6-DF929625EA0E}">
        <p15:presenceInfo xmlns:p15="http://schemas.microsoft.com/office/powerpoint/2012/main" userId="Geraldine Sterling  Abel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A630BE-E6ED-F877-2BAE-683F8FBDA29E}" v="201" dt="2024-09-30T13:24:18.8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BEED85-712D-4F98-A90E-ACDBE92CB4E6}" type="datetimeFigureOut">
              <a:rPr lang="es-CO" smtClean="0"/>
              <a:t>11/12/2024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E00587-CDE9-48A6-B22D-4CF5A9F2BEAF}" type="slidenum">
              <a:rPr lang="es-CO" smtClean="0"/>
              <a:t>‹Nº›</a:t>
            </a:fld>
            <a:endParaRPr lang="es-CO"/>
          </a:p>
        </p:txBody>
      </p:sp>
    </p:spTree>
    <p:extLst>
      <p:ext uri="{BB962C8B-B14F-4D97-AF65-F5344CB8AC3E}">
        <p14:creationId xmlns:p14="http://schemas.microsoft.com/office/powerpoint/2010/main" val="1692231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22E00587-CDE9-48A6-B22D-4CF5A9F2BEAF}" type="slidenum">
              <a:rPr lang="es-CO" smtClean="0"/>
              <a:t>6</a:t>
            </a:fld>
            <a:endParaRPr lang="es-CO"/>
          </a:p>
        </p:txBody>
      </p:sp>
    </p:spTree>
    <p:extLst>
      <p:ext uri="{BB962C8B-B14F-4D97-AF65-F5344CB8AC3E}">
        <p14:creationId xmlns:p14="http://schemas.microsoft.com/office/powerpoint/2010/main" val="35234165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Imagen 1"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11/12/2024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11/12/2024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11/12/2024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11/12/2024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11/12/2024</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8.jpeg"/><Relationship Id="rId4" Type="http://schemas.openxmlformats.org/officeDocument/2006/relationships/image" Target="../media/image17.emf"/></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7.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147501" y="1504190"/>
            <a:ext cx="3961395" cy="1231106"/>
          </a:xfrm>
          <a:prstGeom prst="rect">
            <a:avLst/>
          </a:prstGeom>
          <a:noFill/>
        </p:spPr>
        <p:txBody>
          <a:bodyPr wrap="square" rtlCol="0">
            <a:spAutoFit/>
          </a:bodyPr>
          <a:lstStyle/>
          <a:p>
            <a:pPr algn="r"/>
            <a:r>
              <a:rPr lang="es-ES" sz="2800" b="1" dirty="0">
                <a:solidFill>
                  <a:schemeClr val="tx1">
                    <a:lumMod val="75000"/>
                    <a:lumOff val="25000"/>
                  </a:schemeClr>
                </a:solidFill>
              </a:rPr>
              <a:t>Proyecto formativo</a:t>
            </a:r>
            <a:endParaRPr lang="es-US" sz="2800" b="1" dirty="0">
              <a:solidFill>
                <a:schemeClr val="tx1">
                  <a:lumMod val="75000"/>
                  <a:lumOff val="25000"/>
                </a:schemeClr>
              </a:solidFill>
            </a:endParaRPr>
          </a:p>
          <a:p>
            <a:pPr algn="r"/>
            <a:r>
              <a:rPr lang="es-US" sz="2800" b="1" dirty="0">
                <a:solidFill>
                  <a:schemeClr val="tx1">
                    <a:lumMod val="75000"/>
                    <a:lumOff val="25000"/>
                  </a:schemeClr>
                </a:solidFill>
              </a:rPr>
              <a:t> trimestre </a:t>
            </a:r>
            <a:endParaRPr lang="es-ES" sz="2800" b="1" dirty="0">
              <a:solidFill>
                <a:schemeClr val="tx1">
                  <a:lumMod val="75000"/>
                  <a:lumOff val="25000"/>
                </a:schemeClr>
              </a:solidFill>
            </a:endParaRPr>
          </a:p>
          <a:p>
            <a:pPr algn="r"/>
            <a:r>
              <a:rPr lang="es-ES" dirty="0">
                <a:solidFill>
                  <a:schemeClr val="tx1">
                    <a:lumMod val="75000"/>
                    <a:lumOff val="25000"/>
                  </a:schemeClr>
                </a:solidFill>
              </a:rPr>
              <a:t>Ficha No. 2900615</a:t>
            </a:r>
          </a:p>
        </p:txBody>
      </p:sp>
      <p:sp>
        <p:nvSpPr>
          <p:cNvPr id="5" name="CuadroTexto 4">
            <a:extLst>
              <a:ext uri="{FF2B5EF4-FFF2-40B4-BE49-F238E27FC236}">
                <a16:creationId xmlns:a16="http://schemas.microsoft.com/office/drawing/2014/main" id="{F0A439C4-642A-43F6-A05F-012F45929A8A}"/>
              </a:ext>
            </a:extLst>
          </p:cNvPr>
          <p:cNvSpPr txBox="1"/>
          <p:nvPr/>
        </p:nvSpPr>
        <p:spPr>
          <a:xfrm>
            <a:off x="1654436" y="683290"/>
            <a:ext cx="6933895" cy="707886"/>
          </a:xfrm>
          <a:prstGeom prst="rect">
            <a:avLst/>
          </a:prstGeom>
          <a:noFill/>
        </p:spPr>
        <p:txBody>
          <a:bodyPr wrap="square" rtlCol="0">
            <a:spAutoFit/>
          </a:bodyPr>
          <a:lstStyle/>
          <a:p>
            <a:r>
              <a:rPr lang="es-ES" sz="2000" b="1">
                <a:solidFill>
                  <a:schemeClr val="tx1">
                    <a:lumMod val="75000"/>
                    <a:lumOff val="25000"/>
                  </a:schemeClr>
                </a:solidFill>
              </a:rPr>
              <a:t>DentiSoftware: </a:t>
            </a:r>
            <a:r>
              <a:rPr lang="es-ES" sz="2000">
                <a:solidFill>
                  <a:schemeClr val="tx1">
                    <a:lumMod val="75000"/>
                    <a:lumOff val="25000"/>
                  </a:schemeClr>
                </a:solidFill>
              </a:rPr>
              <a:t>Diseño e implementación de un software para el manejo de datos  en OdontoMedical</a:t>
            </a:r>
          </a:p>
        </p:txBody>
      </p:sp>
      <p:pic>
        <p:nvPicPr>
          <p:cNvPr id="8" name="Imagen 7">
            <a:extLst>
              <a:ext uri="{FF2B5EF4-FFF2-40B4-BE49-F238E27FC236}">
                <a16:creationId xmlns:a16="http://schemas.microsoft.com/office/drawing/2014/main" id="{754AA7A3-F1C9-4627-8CEB-5528415DEE41}"/>
              </a:ext>
            </a:extLst>
          </p:cNvPr>
          <p:cNvPicPr>
            <a:picLocks noChangeAspect="1"/>
          </p:cNvPicPr>
          <p:nvPr/>
        </p:nvPicPr>
        <p:blipFill>
          <a:blip r:embed="rId2"/>
          <a:srcRect/>
          <a:stretch/>
        </p:blipFill>
        <p:spPr>
          <a:xfrm>
            <a:off x="7793718" y="3874948"/>
            <a:ext cx="884924" cy="884924"/>
          </a:xfrm>
          <a:prstGeom prst="rect">
            <a:avLst/>
          </a:prstGeom>
        </p:spPr>
      </p:pic>
      <p:sp>
        <p:nvSpPr>
          <p:cNvPr id="13" name="CuadroTexto 12">
            <a:extLst>
              <a:ext uri="{FF2B5EF4-FFF2-40B4-BE49-F238E27FC236}">
                <a16:creationId xmlns:a16="http://schemas.microsoft.com/office/drawing/2014/main" id="{2E69E247-AC6C-8E9B-957E-CB85D6837F72}"/>
              </a:ext>
            </a:extLst>
          </p:cNvPr>
          <p:cNvSpPr txBox="1"/>
          <p:nvPr/>
        </p:nvSpPr>
        <p:spPr>
          <a:xfrm>
            <a:off x="5878993" y="2735296"/>
            <a:ext cx="3265007" cy="1323439"/>
          </a:xfrm>
          <a:prstGeom prst="rect">
            <a:avLst/>
          </a:prstGeom>
          <a:noFill/>
        </p:spPr>
        <p:txBody>
          <a:bodyPr wrap="square" rtlCol="0">
            <a:spAutoFit/>
          </a:bodyPr>
          <a:lstStyle/>
          <a:p>
            <a:r>
              <a:rPr lang="es-ES" sz="1600" b="1">
                <a:solidFill>
                  <a:schemeClr val="tx1">
                    <a:lumMod val="75000"/>
                    <a:lumOff val="25000"/>
                  </a:schemeClr>
                </a:solidFill>
              </a:rPr>
              <a:t>Integrantes:</a:t>
            </a:r>
          </a:p>
          <a:p>
            <a:pPr marL="171450" indent="-171450">
              <a:buFont typeface="Arial" panose="020B0604020202020204" pitchFamily="34" charset="0"/>
              <a:buChar char="•"/>
            </a:pPr>
            <a:r>
              <a:rPr lang="es-ES" sz="1600">
                <a:solidFill>
                  <a:schemeClr val="tx1">
                    <a:lumMod val="75000"/>
                    <a:lumOff val="25000"/>
                  </a:schemeClr>
                </a:solidFill>
              </a:rPr>
              <a:t>Paula Cubillos</a:t>
            </a:r>
          </a:p>
          <a:p>
            <a:pPr marL="171450" indent="-171450">
              <a:buFont typeface="Arial" panose="020B0604020202020204" pitchFamily="34" charset="0"/>
              <a:buChar char="•"/>
            </a:pPr>
            <a:r>
              <a:rPr lang="es-ES" sz="1600">
                <a:solidFill>
                  <a:schemeClr val="tx1">
                    <a:lumMod val="75000"/>
                    <a:lumOff val="25000"/>
                  </a:schemeClr>
                </a:solidFill>
              </a:rPr>
              <a:t>Manuel Galindo</a:t>
            </a:r>
          </a:p>
          <a:p>
            <a:pPr marL="171450" indent="-171450">
              <a:buFont typeface="Arial" panose="020B0604020202020204" pitchFamily="34" charset="0"/>
              <a:buChar char="•"/>
            </a:pPr>
            <a:r>
              <a:rPr lang="es-ES" sz="1600">
                <a:solidFill>
                  <a:schemeClr val="tx1">
                    <a:lumMod val="75000"/>
                    <a:lumOff val="25000"/>
                  </a:schemeClr>
                </a:solidFill>
              </a:rPr>
              <a:t>Carlos Álvarez</a:t>
            </a:r>
          </a:p>
          <a:p>
            <a:pPr marL="171450" indent="-171450">
              <a:buFont typeface="Arial" panose="020B0604020202020204" pitchFamily="34" charset="0"/>
              <a:buChar char="•"/>
            </a:pPr>
            <a:r>
              <a:rPr lang="es-ES" sz="1600">
                <a:solidFill>
                  <a:schemeClr val="tx1">
                    <a:lumMod val="75000"/>
                    <a:lumOff val="25000"/>
                  </a:schemeClr>
                </a:solidFill>
              </a:rPr>
              <a:t>Carol Vargas</a:t>
            </a:r>
          </a:p>
        </p:txBody>
      </p:sp>
    </p:spTree>
    <p:extLst>
      <p:ext uri="{BB962C8B-B14F-4D97-AF65-F5344CB8AC3E}">
        <p14:creationId xmlns:p14="http://schemas.microsoft.com/office/powerpoint/2010/main" val="3275974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71491" y="1296258"/>
            <a:ext cx="2389387" cy="646331"/>
          </a:xfrm>
          <a:prstGeom prst="rect">
            <a:avLst/>
          </a:prstGeom>
          <a:noFill/>
        </p:spPr>
        <p:txBody>
          <a:bodyPr wrap="square" rtlCol="0">
            <a:spAutoFit/>
          </a:bodyPr>
          <a:lstStyle/>
          <a:p>
            <a:r>
              <a:rPr lang="es-ES" sz="3600" b="1">
                <a:solidFill>
                  <a:schemeClr val="tx1">
                    <a:lumMod val="75000"/>
                    <a:lumOff val="25000"/>
                  </a:schemeClr>
                </a:solidFill>
              </a:rPr>
              <a:t>Alcance</a:t>
            </a:r>
          </a:p>
        </p:txBody>
      </p:sp>
      <p:sp>
        <p:nvSpPr>
          <p:cNvPr id="6" name="CuadroTexto 5"/>
          <p:cNvSpPr txBox="1"/>
          <p:nvPr/>
        </p:nvSpPr>
        <p:spPr>
          <a:xfrm>
            <a:off x="771491" y="2109434"/>
            <a:ext cx="7627442" cy="1323439"/>
          </a:xfrm>
          <a:prstGeom prst="rect">
            <a:avLst/>
          </a:prstGeom>
          <a:noFill/>
        </p:spPr>
        <p:txBody>
          <a:bodyPr wrap="square" rtlCol="0">
            <a:spAutoFit/>
          </a:bodyPr>
          <a:lstStyle/>
          <a:p>
            <a:pPr algn="just" defTabSz="943239" hangingPunct="0"/>
            <a:r>
              <a:rPr kumimoji="0" lang="es-MX" sz="1600" b="0" i="0" u="none" strike="noStrike" cap="none" spc="0" normalizeH="0" baseline="0">
                <a:ln>
                  <a:noFill/>
                </a:ln>
                <a:solidFill>
                  <a:srgbClr val="404040"/>
                </a:solidFill>
                <a:effectLst/>
                <a:uFillTx/>
                <a:latin typeface="Calibir"/>
                <a:ea typeface="Helvetica Neue"/>
                <a:cs typeface="Calibir"/>
                <a:sym typeface="Helvetica Neue"/>
              </a:rPr>
              <a:t>Desarrollar un software para mejorar la gestión de historiales clínicos y tener más eficacia, facilidad a la hora de agendar sus citas, capacitar de forma continua además de garantizar seguridad y privacidad. Solo se hará para el límite de funcionamiento de </a:t>
            </a:r>
            <a:r>
              <a:rPr lang="es-MX" sz="1600">
                <a:solidFill>
                  <a:srgbClr val="404040"/>
                </a:solidFill>
                <a:latin typeface="Calibir"/>
                <a:ea typeface="Helvetica Neue"/>
                <a:cs typeface="Calibir"/>
                <a:sym typeface="Helvetica Neue"/>
              </a:rPr>
              <a:t>la única </a:t>
            </a:r>
            <a:r>
              <a:rPr kumimoji="0" lang="es-MX" sz="1600" b="0" i="0" u="none" strike="noStrike" cap="none" spc="0" normalizeH="0" baseline="0">
                <a:ln>
                  <a:noFill/>
                </a:ln>
                <a:solidFill>
                  <a:srgbClr val="404040"/>
                </a:solidFill>
                <a:effectLst/>
                <a:uFillTx/>
                <a:latin typeface="Calibir"/>
                <a:ea typeface="Helvetica Neue"/>
                <a:cs typeface="Calibir"/>
                <a:sym typeface="Helvetica Neue"/>
              </a:rPr>
              <a:t>sede que se encuentra en </a:t>
            </a:r>
            <a:r>
              <a:rPr lang="es-ES" sz="1600" b="1"/>
              <a:t>Carrera 75 No. 25c-34 LOCAL 3, Modelia, Bogotá, </a:t>
            </a:r>
            <a:r>
              <a:rPr kumimoji="0" lang="es-MX" sz="1600" b="0" i="0" u="none" strike="noStrike" cap="none" spc="0" normalizeH="0" baseline="0">
                <a:ln>
                  <a:noFill/>
                </a:ln>
                <a:solidFill>
                  <a:srgbClr val="404040"/>
                </a:solidFill>
                <a:effectLst/>
                <a:uFillTx/>
                <a:latin typeface="Calibir"/>
                <a:ea typeface="Helvetica Neue"/>
                <a:cs typeface="Calibir"/>
                <a:sym typeface="Helvetica Neue"/>
              </a:rPr>
              <a:t>por políticas del negocio.</a:t>
            </a:r>
            <a:endParaRPr kumimoji="0" lang="es-ES" sz="1600" b="1" i="0" u="none" strike="noStrike" cap="none" spc="0" normalizeH="0" baseline="0">
              <a:ln>
                <a:noFill/>
              </a:ln>
              <a:solidFill>
                <a:srgbClr val="404040"/>
              </a:solidFill>
              <a:effectLst/>
              <a:uFillTx/>
              <a:latin typeface="Calibir"/>
              <a:ea typeface="Helvetica Neue"/>
              <a:cs typeface="Calibir"/>
              <a:sym typeface="Helvetica Neue"/>
            </a:endParaRPr>
          </a:p>
        </p:txBody>
      </p:sp>
      <p:sp>
        <p:nvSpPr>
          <p:cNvPr id="7" name="Rectángulo 6"/>
          <p:cNvSpPr/>
          <p:nvPr/>
        </p:nvSpPr>
        <p:spPr>
          <a:xfrm>
            <a:off x="859075" y="1896870"/>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0" name="Imagen 9">
            <a:extLst>
              <a:ext uri="{FF2B5EF4-FFF2-40B4-BE49-F238E27FC236}">
                <a16:creationId xmlns:a16="http://schemas.microsoft.com/office/drawing/2014/main" id="{E39993DD-73D5-5268-217E-D1A28AE34691}"/>
              </a:ext>
            </a:extLst>
          </p:cNvPr>
          <p:cNvPicPr>
            <a:picLocks noChangeAspect="1"/>
          </p:cNvPicPr>
          <p:nvPr/>
        </p:nvPicPr>
        <p:blipFill>
          <a:blip r:embed="rId2"/>
          <a:srcRect/>
          <a:stretch/>
        </p:blipFill>
        <p:spPr>
          <a:xfrm>
            <a:off x="7793718" y="3874948"/>
            <a:ext cx="884924" cy="884924"/>
          </a:xfrm>
          <a:prstGeom prst="rect">
            <a:avLst/>
          </a:prstGeom>
        </p:spPr>
      </p:pic>
    </p:spTree>
    <p:extLst>
      <p:ext uri="{BB962C8B-B14F-4D97-AF65-F5344CB8AC3E}">
        <p14:creationId xmlns:p14="http://schemas.microsoft.com/office/powerpoint/2010/main" val="3774840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C7E704-B697-0F55-032F-C80612044834}"/>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2B0A1676-C7BD-FCBE-68CC-927CD0B9FC9A}"/>
              </a:ext>
            </a:extLst>
          </p:cNvPr>
          <p:cNvSpPr txBox="1"/>
          <p:nvPr/>
        </p:nvSpPr>
        <p:spPr>
          <a:xfrm>
            <a:off x="771491" y="1217209"/>
            <a:ext cx="3192001" cy="646331"/>
          </a:xfrm>
          <a:prstGeom prst="rect">
            <a:avLst/>
          </a:prstGeom>
          <a:noFill/>
        </p:spPr>
        <p:txBody>
          <a:bodyPr wrap="square" rtlCol="0">
            <a:spAutoFit/>
          </a:bodyPr>
          <a:lstStyle/>
          <a:p>
            <a:r>
              <a:rPr lang="es-ES" sz="3600" b="1">
                <a:solidFill>
                  <a:schemeClr val="tx1">
                    <a:lumMod val="75000"/>
                    <a:lumOff val="25000"/>
                  </a:schemeClr>
                </a:solidFill>
              </a:rPr>
              <a:t>Justificación</a:t>
            </a:r>
          </a:p>
        </p:txBody>
      </p:sp>
      <p:sp>
        <p:nvSpPr>
          <p:cNvPr id="6" name="CuadroTexto 5">
            <a:extLst>
              <a:ext uri="{FF2B5EF4-FFF2-40B4-BE49-F238E27FC236}">
                <a16:creationId xmlns:a16="http://schemas.microsoft.com/office/drawing/2014/main" id="{19313F7B-3CD9-8C8E-10DC-051882FF7F28}"/>
              </a:ext>
            </a:extLst>
          </p:cNvPr>
          <p:cNvSpPr txBox="1"/>
          <p:nvPr/>
        </p:nvSpPr>
        <p:spPr>
          <a:xfrm>
            <a:off x="771490" y="2109434"/>
            <a:ext cx="7412954" cy="1015663"/>
          </a:xfrm>
          <a:prstGeom prst="rect">
            <a:avLst/>
          </a:prstGeom>
          <a:noFill/>
        </p:spPr>
        <p:txBody>
          <a:bodyPr wrap="square" rtlCol="0">
            <a:spAutoFit/>
          </a:bodyPr>
          <a:lstStyle/>
          <a:p>
            <a:pPr algn="just" defTabSz="943239" hangingPunct="0"/>
            <a:r>
              <a:rPr kumimoji="0" lang="es-ES" sz="2000" b="0" i="0" u="none" strike="noStrike" cap="none" spc="0" normalizeH="0" baseline="0">
                <a:ln>
                  <a:noFill/>
                </a:ln>
                <a:solidFill>
                  <a:srgbClr val="404040"/>
                </a:solidFill>
                <a:effectLst/>
                <a:uFillTx/>
                <a:latin typeface="Calibir"/>
                <a:ea typeface="Helvetica Neue"/>
                <a:cs typeface="Calibir"/>
                <a:sym typeface="Helvetica Neue"/>
              </a:rPr>
              <a:t>El proyecto “</a:t>
            </a:r>
            <a:r>
              <a:rPr kumimoji="0" lang="es-ES" sz="2000" b="1" i="0" u="none" strike="noStrike" cap="none" spc="0" normalizeH="0" baseline="0">
                <a:ln>
                  <a:noFill/>
                </a:ln>
                <a:solidFill>
                  <a:srgbClr val="404040"/>
                </a:solidFill>
                <a:effectLst/>
                <a:uFillTx/>
                <a:latin typeface="Calibir"/>
                <a:ea typeface="Helvetica Neue"/>
                <a:cs typeface="Calibir"/>
                <a:sym typeface="Helvetica Neue"/>
              </a:rPr>
              <a:t>DentiSoftware</a:t>
            </a:r>
            <a:r>
              <a:rPr kumimoji="0" lang="es-ES" sz="2000" b="0" i="0" u="none" strike="noStrike" cap="none" spc="0" normalizeH="0" baseline="0">
                <a:ln>
                  <a:noFill/>
                </a:ln>
                <a:solidFill>
                  <a:srgbClr val="404040"/>
                </a:solidFill>
                <a:effectLst/>
                <a:uFillTx/>
                <a:latin typeface="Calibir"/>
                <a:ea typeface="Helvetica Neue"/>
                <a:cs typeface="Calibir"/>
                <a:sym typeface="Helvetica Neue"/>
              </a:rPr>
              <a:t>” se basa en las necesidades de la clínica,</a:t>
            </a:r>
            <a:r>
              <a:rPr kumimoji="0" lang="es-MX" sz="2000" b="0" i="0" u="none" strike="noStrike" cap="none" spc="0" normalizeH="0" baseline="0">
                <a:ln>
                  <a:noFill/>
                </a:ln>
                <a:solidFill>
                  <a:srgbClr val="404040"/>
                </a:solidFill>
                <a:effectLst/>
                <a:uFillTx/>
                <a:latin typeface="Calibir"/>
                <a:ea typeface="Helvetica Neue"/>
                <a:cs typeface="Calibir"/>
                <a:sym typeface="Helvetica Neue"/>
              </a:rPr>
              <a:t> la creación y desarrollo de este sistema de información integral es fundamental</a:t>
            </a:r>
            <a:r>
              <a:rPr lang="es-MX" sz="2000">
                <a:solidFill>
                  <a:srgbClr val="404040"/>
                </a:solidFill>
                <a:latin typeface="Calibir"/>
                <a:ea typeface="Helvetica Neue"/>
                <a:cs typeface="Calibir"/>
                <a:sym typeface="Helvetica Neue"/>
              </a:rPr>
              <a:t> </a:t>
            </a:r>
            <a:r>
              <a:rPr kumimoji="0" lang="es-MX" sz="2000" b="0" i="0" u="none" strike="noStrike" cap="none" spc="0" normalizeH="0" baseline="0">
                <a:ln>
                  <a:noFill/>
                </a:ln>
                <a:solidFill>
                  <a:srgbClr val="404040"/>
                </a:solidFill>
                <a:effectLst/>
                <a:uFillTx/>
                <a:latin typeface="Calibir"/>
                <a:ea typeface="Helvetica Neue"/>
                <a:cs typeface="Calibir"/>
                <a:sym typeface="Helvetica Neue"/>
              </a:rPr>
              <a:t>para modernizar los procesos en OdontoMedical</a:t>
            </a:r>
            <a:r>
              <a:rPr lang="es-MX" sz="2000">
                <a:solidFill>
                  <a:srgbClr val="404040"/>
                </a:solidFill>
                <a:latin typeface="Calibir"/>
                <a:ea typeface="Helvetica Neue"/>
                <a:cs typeface="Calibir"/>
                <a:sym typeface="Helvetica Neue"/>
              </a:rPr>
              <a:t>.</a:t>
            </a:r>
            <a:endParaRPr kumimoji="0" lang="es-ES" sz="2000" b="1" i="0" u="none" strike="noStrike" cap="none" spc="0" normalizeH="0" baseline="0">
              <a:ln>
                <a:noFill/>
              </a:ln>
              <a:solidFill>
                <a:srgbClr val="404040"/>
              </a:solidFill>
              <a:effectLst/>
              <a:uFillTx/>
              <a:latin typeface="Calibir"/>
              <a:ea typeface="Helvetica Neue"/>
              <a:cs typeface="Calibir"/>
              <a:sym typeface="Helvetica Neue"/>
            </a:endParaRPr>
          </a:p>
        </p:txBody>
      </p:sp>
      <p:sp>
        <p:nvSpPr>
          <p:cNvPr id="7" name="Rectángulo 6">
            <a:extLst>
              <a:ext uri="{FF2B5EF4-FFF2-40B4-BE49-F238E27FC236}">
                <a16:creationId xmlns:a16="http://schemas.microsoft.com/office/drawing/2014/main" id="{D754828B-76AC-75F6-A141-7971B12E1203}"/>
              </a:ext>
            </a:extLst>
          </p:cNvPr>
          <p:cNvSpPr/>
          <p:nvPr/>
        </p:nvSpPr>
        <p:spPr>
          <a:xfrm>
            <a:off x="859075" y="1896870"/>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0" name="Imagen 9">
            <a:extLst>
              <a:ext uri="{FF2B5EF4-FFF2-40B4-BE49-F238E27FC236}">
                <a16:creationId xmlns:a16="http://schemas.microsoft.com/office/drawing/2014/main" id="{F844629F-A828-3350-CF6A-FE6057400442}"/>
              </a:ext>
            </a:extLst>
          </p:cNvPr>
          <p:cNvPicPr>
            <a:picLocks noChangeAspect="1"/>
          </p:cNvPicPr>
          <p:nvPr/>
        </p:nvPicPr>
        <p:blipFill>
          <a:blip r:embed="rId2"/>
          <a:srcRect/>
          <a:stretch/>
        </p:blipFill>
        <p:spPr>
          <a:xfrm>
            <a:off x="7793718" y="3874948"/>
            <a:ext cx="884924" cy="884924"/>
          </a:xfrm>
          <a:prstGeom prst="rect">
            <a:avLst/>
          </a:prstGeom>
        </p:spPr>
      </p:pic>
    </p:spTree>
    <p:extLst>
      <p:ext uri="{BB962C8B-B14F-4D97-AF65-F5344CB8AC3E}">
        <p14:creationId xmlns:p14="http://schemas.microsoft.com/office/powerpoint/2010/main" val="964164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817B57-12CA-92A3-4B2E-4933EDAFC1DF}"/>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DB6721B6-19F3-9B03-D4AC-7C371791B7C4}"/>
              </a:ext>
            </a:extLst>
          </p:cNvPr>
          <p:cNvSpPr txBox="1"/>
          <p:nvPr/>
        </p:nvSpPr>
        <p:spPr>
          <a:xfrm>
            <a:off x="381836" y="229685"/>
            <a:ext cx="1887477" cy="646331"/>
          </a:xfrm>
          <a:prstGeom prst="rect">
            <a:avLst/>
          </a:prstGeom>
          <a:noFill/>
        </p:spPr>
        <p:txBody>
          <a:bodyPr wrap="square" rtlCol="0">
            <a:spAutoFit/>
          </a:bodyPr>
          <a:lstStyle/>
          <a:p>
            <a:pPr algn="ctr"/>
            <a:r>
              <a:rPr lang="es-MX" sz="3600" b="1">
                <a:solidFill>
                  <a:schemeClr val="bg1"/>
                </a:solidFill>
              </a:rPr>
              <a:t>Ventajas</a:t>
            </a:r>
            <a:endParaRPr lang="es-CO" sz="3600" b="1">
              <a:solidFill>
                <a:schemeClr val="bg1"/>
              </a:solidFill>
            </a:endParaRPr>
          </a:p>
        </p:txBody>
      </p:sp>
      <p:sp>
        <p:nvSpPr>
          <p:cNvPr id="3" name="CuadroTexto 2">
            <a:extLst>
              <a:ext uri="{FF2B5EF4-FFF2-40B4-BE49-F238E27FC236}">
                <a16:creationId xmlns:a16="http://schemas.microsoft.com/office/drawing/2014/main" id="{FD35226A-F071-6861-ABA4-FD5DE53AB97E}"/>
              </a:ext>
            </a:extLst>
          </p:cNvPr>
          <p:cNvSpPr txBox="1"/>
          <p:nvPr/>
        </p:nvSpPr>
        <p:spPr>
          <a:xfrm>
            <a:off x="381838" y="1145512"/>
            <a:ext cx="7000108" cy="3046988"/>
          </a:xfrm>
          <a:prstGeom prst="rect">
            <a:avLst/>
          </a:prstGeom>
          <a:noFill/>
        </p:spPr>
        <p:txBody>
          <a:bodyPr wrap="square" rtlCol="0">
            <a:spAutoFit/>
          </a:bodyPr>
          <a:lstStyle/>
          <a:p>
            <a:pPr algn="l"/>
            <a:r>
              <a:rPr lang="es-MX" sz="1600" b="1">
                <a:solidFill>
                  <a:srgbClr val="0D0D0D"/>
                </a:solidFill>
                <a:latin typeface="Arial" panose="020B0604020202020204" pitchFamily="34" charset="0"/>
                <a:cs typeface="Arial" panose="020B0604020202020204" pitchFamily="34" charset="0"/>
              </a:rPr>
              <a:t>1. Eficiencia en el agendamiento:</a:t>
            </a:r>
          </a:p>
          <a:p>
            <a:pPr algn="l"/>
            <a:r>
              <a:rPr lang="es-MX" sz="1600" b="1" i="0">
                <a:solidFill>
                  <a:srgbClr val="0D0D0D"/>
                </a:solidFill>
                <a:effectLst/>
                <a:latin typeface="Arial" panose="020B0604020202020204" pitchFamily="34" charset="0"/>
                <a:cs typeface="Arial" panose="020B0604020202020204" pitchFamily="34" charset="0"/>
              </a:rPr>
              <a:t>Reservas en Línea</a:t>
            </a:r>
            <a:r>
              <a:rPr lang="es-MX" sz="1600" b="1" i="0">
                <a:effectLst/>
                <a:latin typeface="Arial" panose="020B0604020202020204" pitchFamily="34" charset="0"/>
                <a:cs typeface="Arial" panose="020B0604020202020204" pitchFamily="34" charset="0"/>
              </a:rPr>
              <a:t>:</a:t>
            </a:r>
            <a:r>
              <a:rPr lang="es-MX" sz="1600" b="0" i="0">
                <a:effectLst/>
                <a:latin typeface="Arial" panose="020B0604020202020204" pitchFamily="34" charset="0"/>
                <a:cs typeface="Arial" panose="020B0604020202020204" pitchFamily="34" charset="0"/>
              </a:rPr>
              <a:t> Los clientes pueden reservar sus citas de forma fácil por internet, sin tener que llamar por teléfono</a:t>
            </a:r>
            <a:r>
              <a:rPr lang="es-MX" sz="1600" b="1">
                <a:latin typeface="Arial" panose="020B0604020202020204" pitchFamily="34" charset="0"/>
                <a:cs typeface="Arial" panose="020B0604020202020204" pitchFamily="34" charset="0"/>
              </a:rPr>
              <a:t>.</a:t>
            </a:r>
          </a:p>
          <a:p>
            <a:pPr algn="l"/>
            <a:r>
              <a:rPr lang="es-MX" sz="1600" b="1" i="0">
                <a:effectLst/>
                <a:latin typeface="Arial" panose="020B0604020202020204" pitchFamily="34" charset="0"/>
                <a:cs typeface="Arial" panose="020B0604020202020204" pitchFamily="34" charset="0"/>
              </a:rPr>
              <a:t>	</a:t>
            </a:r>
          </a:p>
          <a:p>
            <a:pPr algn="l"/>
            <a:r>
              <a:rPr lang="es-MX" sz="1600" b="1" i="0">
                <a:solidFill>
                  <a:srgbClr val="0D0D0D"/>
                </a:solidFill>
                <a:effectLst/>
                <a:latin typeface="Arial" panose="020B0604020202020204" pitchFamily="34" charset="0"/>
                <a:cs typeface="Arial" panose="020B0604020202020204" pitchFamily="34" charset="0"/>
              </a:rPr>
              <a:t>2. Acceso a Datos en Tiempo Real:</a:t>
            </a:r>
            <a:r>
              <a:rPr lang="es-MX" sz="1600">
                <a:solidFill>
                  <a:srgbClr val="0D0D0D"/>
                </a:solidFill>
                <a:latin typeface="Arial" panose="020B0604020202020204" pitchFamily="34" charset="0"/>
                <a:cs typeface="Arial" panose="020B0604020202020204" pitchFamily="34" charset="0"/>
              </a:rPr>
              <a:t> L</a:t>
            </a:r>
            <a:r>
              <a:rPr lang="es-MX" sz="1600" b="0" i="0">
                <a:effectLst/>
                <a:latin typeface="Arial" panose="020B0604020202020204" pitchFamily="34" charset="0"/>
                <a:cs typeface="Arial" panose="020B0604020202020204" pitchFamily="34" charset="0"/>
              </a:rPr>
              <a:t>e proporcionamos información al momento sobre cuándo hay citas disponibles, cuándo están programadas y si hay cambios en el horario.</a:t>
            </a:r>
          </a:p>
          <a:p>
            <a:pPr algn="l"/>
            <a:endParaRPr lang="es-MX" sz="1600" b="1" i="0">
              <a:effectLst/>
              <a:latin typeface="Arial" panose="020B0604020202020204" pitchFamily="34" charset="0"/>
              <a:cs typeface="Arial" panose="020B0604020202020204" pitchFamily="34" charset="0"/>
            </a:endParaRPr>
          </a:p>
          <a:p>
            <a:pPr algn="l"/>
            <a:r>
              <a:rPr lang="es-MX" sz="1600" b="1" i="0">
                <a:solidFill>
                  <a:srgbClr val="0D0D0D"/>
                </a:solidFill>
                <a:effectLst/>
                <a:latin typeface="Arial" panose="020B0604020202020204" pitchFamily="34" charset="0"/>
                <a:cs typeface="Arial" panose="020B0604020202020204" pitchFamily="34" charset="0"/>
              </a:rPr>
              <a:t> </a:t>
            </a:r>
            <a:r>
              <a:rPr lang="es-MX" sz="1600" b="1">
                <a:solidFill>
                  <a:srgbClr val="0D0D0D"/>
                </a:solidFill>
                <a:latin typeface="Arial" panose="020B0604020202020204" pitchFamily="34" charset="0"/>
                <a:cs typeface="Arial" panose="020B0604020202020204" pitchFamily="34" charset="0"/>
              </a:rPr>
              <a:t>3.</a:t>
            </a:r>
            <a:r>
              <a:rPr lang="es-MX" sz="1600" b="1" i="0">
                <a:solidFill>
                  <a:srgbClr val="0D0D0D"/>
                </a:solidFill>
                <a:effectLst/>
                <a:latin typeface="Arial" panose="020B0604020202020204" pitchFamily="34" charset="0"/>
                <a:cs typeface="Arial" panose="020B0604020202020204" pitchFamily="34" charset="0"/>
              </a:rPr>
              <a:t> Ahorro de Tiempo:</a:t>
            </a:r>
            <a:r>
              <a:rPr lang="es-MX" sz="1600">
                <a:solidFill>
                  <a:srgbClr val="0D0D0D"/>
                </a:solidFill>
                <a:latin typeface="Arial" panose="020B0604020202020204" pitchFamily="34" charset="0"/>
                <a:cs typeface="Arial" panose="020B0604020202020204" pitchFamily="34" charset="0"/>
              </a:rPr>
              <a:t> </a:t>
            </a:r>
          </a:p>
          <a:p>
            <a:pPr marL="285750" indent="-285750" algn="l">
              <a:buFont typeface="Arial" panose="020B0604020202020204" pitchFamily="34" charset="0"/>
              <a:buChar char="•"/>
            </a:pPr>
            <a:r>
              <a:rPr lang="es-MX" sz="1600" b="0" i="1">
                <a:effectLst/>
                <a:latin typeface="Arial" panose="020B0604020202020204" pitchFamily="34" charset="0"/>
                <a:cs typeface="Arial" panose="020B0604020202020204" pitchFamily="34" charset="0"/>
              </a:rPr>
              <a:t>Menos Trabajo de Oficina:</a:t>
            </a:r>
            <a:r>
              <a:rPr lang="es-MX" sz="1600" b="0" i="0">
                <a:effectLst/>
                <a:latin typeface="Arial" panose="020B0604020202020204" pitchFamily="34" charset="0"/>
                <a:cs typeface="Arial" panose="020B0604020202020204" pitchFamily="34" charset="0"/>
              </a:rPr>
              <a:t> Automatización de las tareas de papeleo para que el personal tenga una mejor fluidez al momento de lectura y escritura de datos.</a:t>
            </a:r>
            <a:endParaRPr lang="es-MX"/>
          </a:p>
        </p:txBody>
      </p:sp>
      <p:pic>
        <p:nvPicPr>
          <p:cNvPr id="4" name="Imagen 3">
            <a:extLst>
              <a:ext uri="{FF2B5EF4-FFF2-40B4-BE49-F238E27FC236}">
                <a16:creationId xmlns:a16="http://schemas.microsoft.com/office/drawing/2014/main" id="{9CDE5CFB-A3E2-D598-2297-98C58678EE0F}"/>
              </a:ext>
            </a:extLst>
          </p:cNvPr>
          <p:cNvPicPr>
            <a:picLocks noChangeAspect="1"/>
          </p:cNvPicPr>
          <p:nvPr/>
        </p:nvPicPr>
        <p:blipFill>
          <a:blip r:embed="rId2"/>
          <a:srcRect/>
          <a:stretch/>
        </p:blipFill>
        <p:spPr>
          <a:xfrm>
            <a:off x="8058778" y="4077017"/>
            <a:ext cx="884924" cy="884924"/>
          </a:xfrm>
          <a:prstGeom prst="rect">
            <a:avLst/>
          </a:prstGeom>
        </p:spPr>
      </p:pic>
    </p:spTree>
    <p:extLst>
      <p:ext uri="{BB962C8B-B14F-4D97-AF65-F5344CB8AC3E}">
        <p14:creationId xmlns:p14="http://schemas.microsoft.com/office/powerpoint/2010/main" val="3573080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88932" y="274729"/>
            <a:ext cx="7023254" cy="523220"/>
          </a:xfrm>
          <a:prstGeom prst="rect">
            <a:avLst/>
          </a:prstGeom>
          <a:noFill/>
        </p:spPr>
        <p:txBody>
          <a:bodyPr wrap="square" rtlCol="0">
            <a:spAutoFit/>
          </a:bodyPr>
          <a:lstStyle/>
          <a:p>
            <a:r>
              <a:rPr lang="es-US" sz="2800" b="1" dirty="0">
                <a:solidFill>
                  <a:schemeClr val="bg1"/>
                </a:solidFill>
              </a:rPr>
              <a:t>MANEJO DE REPOSITORIO EN GITHUB</a:t>
            </a:r>
            <a:endParaRPr lang="es-ES" sz="2800" b="1" dirty="0">
              <a:solidFill>
                <a:schemeClr val="bg1"/>
              </a:solidFill>
            </a:endParaRPr>
          </a:p>
        </p:txBody>
      </p:sp>
      <p:sp>
        <p:nvSpPr>
          <p:cNvPr id="5" name="Rectángulo 4"/>
          <p:cNvSpPr/>
          <p:nvPr/>
        </p:nvSpPr>
        <p:spPr>
          <a:xfrm>
            <a:off x="288932" y="1172008"/>
            <a:ext cx="8234177" cy="1067343"/>
          </a:xfrm>
          <a:prstGeom prst="rect">
            <a:avLst/>
          </a:prstGeom>
        </p:spPr>
        <p:txBody>
          <a:bodyPr wrap="square">
            <a:spAutoFit/>
          </a:bodyPr>
          <a:lstStyle/>
          <a:p>
            <a:pPr>
              <a:lnSpc>
                <a:spcPct val="120000"/>
              </a:lnSpc>
            </a:pPr>
            <a:r>
              <a:rPr lang="es-MX" dirty="0"/>
              <a:t>En el proyecto </a:t>
            </a:r>
            <a:r>
              <a:rPr lang="es-MX" dirty="0" err="1"/>
              <a:t>OdontoMedical</a:t>
            </a:r>
            <a:r>
              <a:rPr lang="es-MX" dirty="0"/>
              <a:t> usamos GitHub principalmente, para subir las partes del trabajo que cada miembro realizaba, de manera que todos pudieran tener acceso a las actualizaciones y colaborar de forma eficiente.</a:t>
            </a:r>
            <a:endParaRPr lang="es-ES_tradnl" dirty="0">
              <a:solidFill>
                <a:schemeClr val="tx1">
                  <a:lumMod val="75000"/>
                  <a:lumOff val="25000"/>
                </a:schemeClr>
              </a:solidFill>
            </a:endParaRPr>
          </a:p>
        </p:txBody>
      </p:sp>
      <p:pic>
        <p:nvPicPr>
          <p:cNvPr id="9" name="Imagen 8">
            <a:extLst>
              <a:ext uri="{FF2B5EF4-FFF2-40B4-BE49-F238E27FC236}">
                <a16:creationId xmlns:a16="http://schemas.microsoft.com/office/drawing/2014/main" id="{5EAA44B5-4516-8D71-2627-C6DF802ACC53}"/>
              </a:ext>
            </a:extLst>
          </p:cNvPr>
          <p:cNvPicPr>
            <a:picLocks noChangeAspect="1"/>
          </p:cNvPicPr>
          <p:nvPr/>
        </p:nvPicPr>
        <p:blipFill>
          <a:blip r:embed="rId2"/>
          <a:srcRect/>
          <a:stretch/>
        </p:blipFill>
        <p:spPr>
          <a:xfrm>
            <a:off x="7793718" y="3874948"/>
            <a:ext cx="884924" cy="884924"/>
          </a:xfrm>
          <a:prstGeom prst="rect">
            <a:avLst/>
          </a:prstGeom>
        </p:spPr>
      </p:pic>
      <p:pic>
        <p:nvPicPr>
          <p:cNvPr id="7" name="Imagen 6">
            <a:extLst>
              <a:ext uri="{FF2B5EF4-FFF2-40B4-BE49-F238E27FC236}">
                <a16:creationId xmlns:a16="http://schemas.microsoft.com/office/drawing/2014/main" id="{A2B3EAD5-5B5A-3760-DE82-1E2760E11C92}"/>
              </a:ext>
            </a:extLst>
          </p:cNvPr>
          <p:cNvPicPr>
            <a:picLocks noChangeAspect="1"/>
          </p:cNvPicPr>
          <p:nvPr/>
        </p:nvPicPr>
        <p:blipFill>
          <a:blip r:embed="rId3"/>
          <a:stretch>
            <a:fillRect/>
          </a:stretch>
        </p:blipFill>
        <p:spPr>
          <a:xfrm>
            <a:off x="147333" y="2613410"/>
            <a:ext cx="5757334" cy="2205609"/>
          </a:xfrm>
          <a:prstGeom prst="rect">
            <a:avLst/>
          </a:prstGeom>
        </p:spPr>
      </p:pic>
      <p:pic>
        <p:nvPicPr>
          <p:cNvPr id="10" name="Imagen 9">
            <a:extLst>
              <a:ext uri="{FF2B5EF4-FFF2-40B4-BE49-F238E27FC236}">
                <a16:creationId xmlns:a16="http://schemas.microsoft.com/office/drawing/2014/main" id="{C6975186-9F69-672B-6DDC-F78F24EDB0A5}"/>
              </a:ext>
            </a:extLst>
          </p:cNvPr>
          <p:cNvPicPr>
            <a:picLocks noChangeAspect="1"/>
          </p:cNvPicPr>
          <p:nvPr/>
        </p:nvPicPr>
        <p:blipFill>
          <a:blip r:embed="rId4"/>
          <a:stretch>
            <a:fillRect/>
          </a:stretch>
        </p:blipFill>
        <p:spPr>
          <a:xfrm>
            <a:off x="6046266" y="2385901"/>
            <a:ext cx="2950401" cy="2660629"/>
          </a:xfrm>
          <a:prstGeom prst="rect">
            <a:avLst/>
          </a:prstGeom>
        </p:spPr>
      </p:pic>
    </p:spTree>
    <p:extLst>
      <p:ext uri="{BB962C8B-B14F-4D97-AF65-F5344CB8AC3E}">
        <p14:creationId xmlns:p14="http://schemas.microsoft.com/office/powerpoint/2010/main" val="2163015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23FEF54-E454-56CE-3747-F5F5B01B1727}"/>
              </a:ext>
            </a:extLst>
          </p:cNvPr>
          <p:cNvSpPr txBox="1"/>
          <p:nvPr/>
        </p:nvSpPr>
        <p:spPr>
          <a:xfrm>
            <a:off x="186016" y="295141"/>
            <a:ext cx="7775778" cy="523220"/>
          </a:xfrm>
          <a:prstGeom prst="rect">
            <a:avLst/>
          </a:prstGeom>
          <a:noFill/>
        </p:spPr>
        <p:txBody>
          <a:bodyPr wrap="square" rtlCol="0">
            <a:spAutoFit/>
          </a:bodyPr>
          <a:lstStyle/>
          <a:p>
            <a:r>
              <a:rPr lang="es-US" sz="2800" b="1" dirty="0">
                <a:solidFill>
                  <a:schemeClr val="bg1"/>
                </a:solidFill>
              </a:rPr>
              <a:t>IMPLEMENTACION DEL JWT</a:t>
            </a:r>
            <a:endParaRPr lang="es-CO" sz="2800" b="1" dirty="0">
              <a:solidFill>
                <a:schemeClr val="bg1"/>
              </a:solidFill>
            </a:endParaRPr>
          </a:p>
        </p:txBody>
      </p:sp>
      <p:sp>
        <p:nvSpPr>
          <p:cNvPr id="3" name="CuadroTexto 2">
            <a:extLst>
              <a:ext uri="{FF2B5EF4-FFF2-40B4-BE49-F238E27FC236}">
                <a16:creationId xmlns:a16="http://schemas.microsoft.com/office/drawing/2014/main" id="{767AF14A-5E60-9E04-7D9A-CDD11E6EA37A}"/>
              </a:ext>
            </a:extLst>
          </p:cNvPr>
          <p:cNvSpPr txBox="1"/>
          <p:nvPr/>
        </p:nvSpPr>
        <p:spPr>
          <a:xfrm>
            <a:off x="186016" y="1156932"/>
            <a:ext cx="8825381" cy="1200329"/>
          </a:xfrm>
          <a:prstGeom prst="rect">
            <a:avLst/>
          </a:prstGeom>
          <a:noFill/>
        </p:spPr>
        <p:txBody>
          <a:bodyPr wrap="square" rtlCol="0">
            <a:spAutoFit/>
          </a:bodyPr>
          <a:lstStyle/>
          <a:p>
            <a:pPr algn="l"/>
            <a:r>
              <a:rPr lang="es-MX" dirty="0"/>
              <a:t>En el proyecto </a:t>
            </a:r>
            <a:r>
              <a:rPr lang="es-MX" dirty="0" err="1"/>
              <a:t>OdontoMedical</a:t>
            </a:r>
            <a:r>
              <a:rPr lang="es-MX" dirty="0"/>
              <a:t>, implementamos JWT para gestionar la autenticación. Al iniciar sesión, se genera un token que permite a los usuarios acceder a rutas protegidas. Este token se verifica en cada solicitud para garantizar que solo los usuarios autenticados puedan acceder a funciones específicas.</a:t>
            </a:r>
            <a:endParaRPr lang="es-CO" dirty="0"/>
          </a:p>
        </p:txBody>
      </p:sp>
      <p:pic>
        <p:nvPicPr>
          <p:cNvPr id="6" name="Imagen 5">
            <a:extLst>
              <a:ext uri="{FF2B5EF4-FFF2-40B4-BE49-F238E27FC236}">
                <a16:creationId xmlns:a16="http://schemas.microsoft.com/office/drawing/2014/main" id="{71D83D68-C27F-B6D6-E2E6-13CCE022D8F4}"/>
              </a:ext>
            </a:extLst>
          </p:cNvPr>
          <p:cNvPicPr>
            <a:picLocks noChangeAspect="1"/>
          </p:cNvPicPr>
          <p:nvPr/>
        </p:nvPicPr>
        <p:blipFill>
          <a:blip r:embed="rId2"/>
          <a:srcRect/>
          <a:stretch/>
        </p:blipFill>
        <p:spPr>
          <a:xfrm>
            <a:off x="8126473" y="4084271"/>
            <a:ext cx="884924" cy="884924"/>
          </a:xfrm>
          <a:prstGeom prst="rect">
            <a:avLst/>
          </a:prstGeom>
        </p:spPr>
      </p:pic>
      <p:pic>
        <p:nvPicPr>
          <p:cNvPr id="5" name="Imagen 4" descr="Interfaz de usuario gráfica, Aplicación&#10;&#10;Descripción generada automáticamente">
            <a:extLst>
              <a:ext uri="{FF2B5EF4-FFF2-40B4-BE49-F238E27FC236}">
                <a16:creationId xmlns:a16="http://schemas.microsoft.com/office/drawing/2014/main" id="{390313FC-F8B3-EA81-2542-2BB9B2F16872}"/>
              </a:ext>
            </a:extLst>
          </p:cNvPr>
          <p:cNvPicPr>
            <a:picLocks noChangeAspect="1"/>
          </p:cNvPicPr>
          <p:nvPr/>
        </p:nvPicPr>
        <p:blipFill>
          <a:blip r:embed="rId3"/>
          <a:stretch>
            <a:fillRect/>
          </a:stretch>
        </p:blipFill>
        <p:spPr>
          <a:xfrm>
            <a:off x="1540933" y="2317814"/>
            <a:ext cx="6062134" cy="2825686"/>
          </a:xfrm>
          <a:prstGeom prst="rect">
            <a:avLst/>
          </a:prstGeom>
        </p:spPr>
      </p:pic>
    </p:spTree>
    <p:extLst>
      <p:ext uri="{BB962C8B-B14F-4D97-AF65-F5344CB8AC3E}">
        <p14:creationId xmlns:p14="http://schemas.microsoft.com/office/powerpoint/2010/main" val="1870078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4C2E233-717D-24C9-2D4E-71D179282D87}"/>
              </a:ext>
            </a:extLst>
          </p:cNvPr>
          <p:cNvSpPr txBox="1"/>
          <p:nvPr/>
        </p:nvSpPr>
        <p:spPr>
          <a:xfrm>
            <a:off x="3463517" y="2205089"/>
            <a:ext cx="1828800" cy="923330"/>
          </a:xfrm>
          <a:prstGeom prst="rect">
            <a:avLst/>
          </a:prstGeom>
          <a:noFill/>
        </p:spPr>
        <p:txBody>
          <a:bodyPr wrap="square" rtlCol="0">
            <a:spAutoFit/>
          </a:bodyPr>
          <a:lstStyle/>
          <a:p>
            <a:pPr algn="l"/>
            <a:endParaRPr lang="es-US"/>
          </a:p>
          <a:p>
            <a:pPr algn="l"/>
            <a:endParaRPr lang="es-US"/>
          </a:p>
          <a:p>
            <a:pPr algn="l"/>
            <a:r>
              <a:rPr lang="es-US"/>
              <a:t> </a:t>
            </a:r>
          </a:p>
        </p:txBody>
      </p:sp>
      <p:sp>
        <p:nvSpPr>
          <p:cNvPr id="3" name="CuadroTexto 2">
            <a:extLst>
              <a:ext uri="{FF2B5EF4-FFF2-40B4-BE49-F238E27FC236}">
                <a16:creationId xmlns:a16="http://schemas.microsoft.com/office/drawing/2014/main" id="{C53821F7-4B1F-B539-F817-53450E5A7992}"/>
              </a:ext>
            </a:extLst>
          </p:cNvPr>
          <p:cNvSpPr txBox="1"/>
          <p:nvPr/>
        </p:nvSpPr>
        <p:spPr>
          <a:xfrm>
            <a:off x="228821" y="344030"/>
            <a:ext cx="5841773" cy="584775"/>
          </a:xfrm>
          <a:prstGeom prst="rect">
            <a:avLst/>
          </a:prstGeom>
          <a:noFill/>
        </p:spPr>
        <p:txBody>
          <a:bodyPr wrap="square" rtlCol="0">
            <a:spAutoFit/>
          </a:bodyPr>
          <a:lstStyle/>
          <a:p>
            <a:pPr algn="l"/>
            <a:r>
              <a:rPr lang="es-US" sz="3200" b="1" dirty="0">
                <a:solidFill>
                  <a:schemeClr val="bg1"/>
                </a:solidFill>
              </a:rPr>
              <a:t>API</a:t>
            </a:r>
          </a:p>
        </p:txBody>
      </p:sp>
      <p:sp>
        <p:nvSpPr>
          <p:cNvPr id="4" name="CuadroTexto 3">
            <a:extLst>
              <a:ext uri="{FF2B5EF4-FFF2-40B4-BE49-F238E27FC236}">
                <a16:creationId xmlns:a16="http://schemas.microsoft.com/office/drawing/2014/main" id="{D0F23B2A-3EBB-F7D5-2B7D-503F69DEEC33}"/>
              </a:ext>
            </a:extLst>
          </p:cNvPr>
          <p:cNvSpPr txBox="1"/>
          <p:nvPr/>
        </p:nvSpPr>
        <p:spPr>
          <a:xfrm>
            <a:off x="3658486" y="1657848"/>
            <a:ext cx="1828800" cy="369332"/>
          </a:xfrm>
          <a:prstGeom prst="rect">
            <a:avLst/>
          </a:prstGeom>
          <a:noFill/>
        </p:spPr>
        <p:txBody>
          <a:bodyPr wrap="square" rtlCol="0">
            <a:spAutoFit/>
          </a:bodyPr>
          <a:lstStyle/>
          <a:p>
            <a:pPr algn="l"/>
            <a:endParaRPr lang="es-US"/>
          </a:p>
        </p:txBody>
      </p:sp>
      <p:sp>
        <p:nvSpPr>
          <p:cNvPr id="5" name="CuadroTexto 4">
            <a:extLst>
              <a:ext uri="{FF2B5EF4-FFF2-40B4-BE49-F238E27FC236}">
                <a16:creationId xmlns:a16="http://schemas.microsoft.com/office/drawing/2014/main" id="{6A73D1C6-4EDA-9C07-D2D7-B1BE9C81BD4C}"/>
              </a:ext>
            </a:extLst>
          </p:cNvPr>
          <p:cNvSpPr txBox="1"/>
          <p:nvPr/>
        </p:nvSpPr>
        <p:spPr>
          <a:xfrm>
            <a:off x="232185" y="1281918"/>
            <a:ext cx="8256129" cy="1477328"/>
          </a:xfrm>
          <a:prstGeom prst="rect">
            <a:avLst/>
          </a:prstGeom>
          <a:noFill/>
        </p:spPr>
        <p:txBody>
          <a:bodyPr wrap="square" lIns="91440" tIns="45720" rIns="91440" bIns="45720" rtlCol="0" anchor="t">
            <a:spAutoFit/>
          </a:bodyPr>
          <a:lstStyle/>
          <a:p>
            <a:r>
              <a:rPr lang="es-MX" dirty="0"/>
              <a:t>En el proyecto </a:t>
            </a:r>
            <a:r>
              <a:rPr lang="es-MX" dirty="0" err="1"/>
              <a:t>OdontoMedical</a:t>
            </a:r>
            <a:r>
              <a:rPr lang="es-MX" dirty="0"/>
              <a:t>, implementamos una API </a:t>
            </a:r>
            <a:r>
              <a:rPr lang="es-MX" dirty="0" err="1"/>
              <a:t>RESTful</a:t>
            </a:r>
            <a:r>
              <a:rPr lang="es-MX" dirty="0"/>
              <a:t> para gestionar las operaciones de la clínica. Utilizamos métodos HTTP (GET, POST, PUT, DELETE) para manejar los datos de los pacientes, citas y servicios. La API se conecta a la base de datos para realizar las operaciones necesarias y devuelve respuestas en formato JSON, permitiendo la comunicación entre el </a:t>
            </a:r>
            <a:r>
              <a:rPr lang="es-MX" dirty="0" err="1"/>
              <a:t>frontend</a:t>
            </a:r>
            <a:r>
              <a:rPr lang="es-MX" dirty="0"/>
              <a:t> y el </a:t>
            </a:r>
            <a:r>
              <a:rPr lang="es-MX" dirty="0" err="1"/>
              <a:t>backend</a:t>
            </a:r>
            <a:r>
              <a:rPr lang="es-MX" dirty="0"/>
              <a:t> de manera eficiente.</a:t>
            </a:r>
            <a:endParaRPr lang="es-US" dirty="0"/>
          </a:p>
        </p:txBody>
      </p:sp>
      <p:pic>
        <p:nvPicPr>
          <p:cNvPr id="7" name="Imagen 6">
            <a:extLst>
              <a:ext uri="{FF2B5EF4-FFF2-40B4-BE49-F238E27FC236}">
                <a16:creationId xmlns:a16="http://schemas.microsoft.com/office/drawing/2014/main" id="{9EBA5249-FD20-5822-6037-979268EB8D39}"/>
              </a:ext>
            </a:extLst>
          </p:cNvPr>
          <p:cNvPicPr>
            <a:picLocks noChangeAspect="1"/>
          </p:cNvPicPr>
          <p:nvPr/>
        </p:nvPicPr>
        <p:blipFill>
          <a:blip r:embed="rId2"/>
          <a:stretch>
            <a:fillRect/>
          </a:stretch>
        </p:blipFill>
        <p:spPr>
          <a:xfrm>
            <a:off x="2863132" y="2937155"/>
            <a:ext cx="3417735" cy="1936057"/>
          </a:xfrm>
          <a:prstGeom prst="rect">
            <a:avLst/>
          </a:prstGeom>
        </p:spPr>
      </p:pic>
    </p:spTree>
    <p:extLst>
      <p:ext uri="{BB962C8B-B14F-4D97-AF65-F5344CB8AC3E}">
        <p14:creationId xmlns:p14="http://schemas.microsoft.com/office/powerpoint/2010/main" val="335273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4C2E233-717D-24C9-2D4E-71D179282D87}"/>
              </a:ext>
            </a:extLst>
          </p:cNvPr>
          <p:cNvSpPr txBox="1"/>
          <p:nvPr/>
        </p:nvSpPr>
        <p:spPr>
          <a:xfrm>
            <a:off x="3463517" y="2205089"/>
            <a:ext cx="1828800" cy="923330"/>
          </a:xfrm>
          <a:prstGeom prst="rect">
            <a:avLst/>
          </a:prstGeom>
          <a:noFill/>
        </p:spPr>
        <p:txBody>
          <a:bodyPr wrap="square" rtlCol="0">
            <a:spAutoFit/>
          </a:bodyPr>
          <a:lstStyle/>
          <a:p>
            <a:pPr algn="l"/>
            <a:endParaRPr lang="es-US"/>
          </a:p>
          <a:p>
            <a:pPr algn="l"/>
            <a:endParaRPr lang="es-US"/>
          </a:p>
          <a:p>
            <a:pPr algn="l"/>
            <a:r>
              <a:rPr lang="es-US"/>
              <a:t> </a:t>
            </a:r>
          </a:p>
        </p:txBody>
      </p:sp>
      <p:sp>
        <p:nvSpPr>
          <p:cNvPr id="3" name="CuadroTexto 2">
            <a:extLst>
              <a:ext uri="{FF2B5EF4-FFF2-40B4-BE49-F238E27FC236}">
                <a16:creationId xmlns:a16="http://schemas.microsoft.com/office/drawing/2014/main" id="{C53821F7-4B1F-B539-F817-53450E5A7992}"/>
              </a:ext>
            </a:extLst>
          </p:cNvPr>
          <p:cNvSpPr txBox="1"/>
          <p:nvPr/>
        </p:nvSpPr>
        <p:spPr>
          <a:xfrm>
            <a:off x="228821" y="344030"/>
            <a:ext cx="5841773" cy="584775"/>
          </a:xfrm>
          <a:prstGeom prst="rect">
            <a:avLst/>
          </a:prstGeom>
          <a:noFill/>
        </p:spPr>
        <p:txBody>
          <a:bodyPr wrap="square" rtlCol="0">
            <a:spAutoFit/>
          </a:bodyPr>
          <a:lstStyle/>
          <a:p>
            <a:pPr algn="l"/>
            <a:r>
              <a:rPr lang="es-US" sz="3200" b="1" dirty="0">
                <a:solidFill>
                  <a:schemeClr val="bg1"/>
                </a:solidFill>
              </a:rPr>
              <a:t>API</a:t>
            </a:r>
          </a:p>
        </p:txBody>
      </p:sp>
      <p:sp>
        <p:nvSpPr>
          <p:cNvPr id="4" name="CuadroTexto 3">
            <a:extLst>
              <a:ext uri="{FF2B5EF4-FFF2-40B4-BE49-F238E27FC236}">
                <a16:creationId xmlns:a16="http://schemas.microsoft.com/office/drawing/2014/main" id="{D0F23B2A-3EBB-F7D5-2B7D-503F69DEEC33}"/>
              </a:ext>
            </a:extLst>
          </p:cNvPr>
          <p:cNvSpPr txBox="1"/>
          <p:nvPr/>
        </p:nvSpPr>
        <p:spPr>
          <a:xfrm>
            <a:off x="3658486" y="1657848"/>
            <a:ext cx="1828800" cy="369332"/>
          </a:xfrm>
          <a:prstGeom prst="rect">
            <a:avLst/>
          </a:prstGeom>
          <a:noFill/>
        </p:spPr>
        <p:txBody>
          <a:bodyPr wrap="square" rtlCol="0">
            <a:spAutoFit/>
          </a:bodyPr>
          <a:lstStyle/>
          <a:p>
            <a:pPr algn="l"/>
            <a:endParaRPr lang="es-US"/>
          </a:p>
        </p:txBody>
      </p:sp>
      <p:pic>
        <p:nvPicPr>
          <p:cNvPr id="7" name="Imagen 6">
            <a:extLst>
              <a:ext uri="{FF2B5EF4-FFF2-40B4-BE49-F238E27FC236}">
                <a16:creationId xmlns:a16="http://schemas.microsoft.com/office/drawing/2014/main" id="{DB37C4B3-320E-E844-A8D7-15922D32FC9C}"/>
              </a:ext>
            </a:extLst>
          </p:cNvPr>
          <p:cNvPicPr>
            <a:picLocks noChangeAspect="1"/>
          </p:cNvPicPr>
          <p:nvPr/>
        </p:nvPicPr>
        <p:blipFill>
          <a:blip r:embed="rId2"/>
          <a:stretch>
            <a:fillRect/>
          </a:stretch>
        </p:blipFill>
        <p:spPr>
          <a:xfrm>
            <a:off x="6115748" y="1842514"/>
            <a:ext cx="2000529" cy="2762636"/>
          </a:xfrm>
          <a:prstGeom prst="rect">
            <a:avLst/>
          </a:prstGeom>
        </p:spPr>
      </p:pic>
      <p:pic>
        <p:nvPicPr>
          <p:cNvPr id="11" name="Imagen 10">
            <a:extLst>
              <a:ext uri="{FF2B5EF4-FFF2-40B4-BE49-F238E27FC236}">
                <a16:creationId xmlns:a16="http://schemas.microsoft.com/office/drawing/2014/main" id="{0D5ADCBB-8AD9-F54B-B870-4FDC23D57CC8}"/>
              </a:ext>
            </a:extLst>
          </p:cNvPr>
          <p:cNvPicPr>
            <a:picLocks noChangeAspect="1"/>
          </p:cNvPicPr>
          <p:nvPr/>
        </p:nvPicPr>
        <p:blipFill>
          <a:blip r:embed="rId3"/>
          <a:stretch>
            <a:fillRect/>
          </a:stretch>
        </p:blipFill>
        <p:spPr>
          <a:xfrm>
            <a:off x="3491841" y="1141385"/>
            <a:ext cx="1800476" cy="3810532"/>
          </a:xfrm>
          <a:prstGeom prst="rect">
            <a:avLst/>
          </a:prstGeom>
        </p:spPr>
      </p:pic>
      <p:pic>
        <p:nvPicPr>
          <p:cNvPr id="9" name="Imagen 8">
            <a:extLst>
              <a:ext uri="{FF2B5EF4-FFF2-40B4-BE49-F238E27FC236}">
                <a16:creationId xmlns:a16="http://schemas.microsoft.com/office/drawing/2014/main" id="{8FC0D50C-465A-BD30-9520-4386A0715258}"/>
              </a:ext>
            </a:extLst>
          </p:cNvPr>
          <p:cNvPicPr>
            <a:picLocks noChangeAspect="1"/>
          </p:cNvPicPr>
          <p:nvPr/>
        </p:nvPicPr>
        <p:blipFill>
          <a:blip r:embed="rId4"/>
          <a:stretch>
            <a:fillRect/>
          </a:stretch>
        </p:blipFill>
        <p:spPr>
          <a:xfrm>
            <a:off x="967753" y="1070959"/>
            <a:ext cx="1828799" cy="3951384"/>
          </a:xfrm>
          <a:prstGeom prst="rect">
            <a:avLst/>
          </a:prstGeom>
        </p:spPr>
      </p:pic>
    </p:spTree>
    <p:extLst>
      <p:ext uri="{BB962C8B-B14F-4D97-AF65-F5344CB8AC3E}">
        <p14:creationId xmlns:p14="http://schemas.microsoft.com/office/powerpoint/2010/main" val="657930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C47E55-0D50-D843-1B08-EA5D31A8D2F6}"/>
            </a:ext>
          </a:extLst>
        </p:cNvPr>
        <p:cNvGrpSpPr/>
        <p:nvPr/>
      </p:nvGrpSpPr>
      <p:grpSpPr>
        <a:xfrm>
          <a:off x="0" y="0"/>
          <a:ext cx="0" cy="0"/>
          <a:chOff x="0" y="0"/>
          <a:chExt cx="0" cy="0"/>
        </a:xfrm>
      </p:grpSpPr>
      <p:pic>
        <p:nvPicPr>
          <p:cNvPr id="2" name="Imagen 1">
            <a:extLst>
              <a:ext uri="{FF2B5EF4-FFF2-40B4-BE49-F238E27FC236}">
                <a16:creationId xmlns:a16="http://schemas.microsoft.com/office/drawing/2014/main" id="{8775C338-FA94-B361-4AF6-C4FA9299095A}"/>
              </a:ext>
            </a:extLst>
          </p:cNvPr>
          <p:cNvPicPr>
            <a:picLocks noChangeAspect="1"/>
          </p:cNvPicPr>
          <p:nvPr/>
        </p:nvPicPr>
        <p:blipFill rotWithShape="1">
          <a:blip r:embed="rId3"/>
          <a:srcRect l="34915" r="2495"/>
          <a:stretch/>
        </p:blipFill>
        <p:spPr>
          <a:xfrm>
            <a:off x="0" y="1"/>
            <a:ext cx="4465350" cy="5143500"/>
          </a:xfrm>
          <a:prstGeom prst="rect">
            <a:avLst/>
          </a:prstGeom>
        </p:spPr>
      </p:pic>
      <p:pic>
        <p:nvPicPr>
          <p:cNvPr id="4" name="Imagen 3">
            <a:extLst>
              <a:ext uri="{FF2B5EF4-FFF2-40B4-BE49-F238E27FC236}">
                <a16:creationId xmlns:a16="http://schemas.microsoft.com/office/drawing/2014/main" id="{2D369D1B-5042-E83F-BB4E-7E6B4B34A93A}"/>
              </a:ext>
            </a:extLst>
          </p:cNvPr>
          <p:cNvPicPr>
            <a:picLocks noChangeAspect="1"/>
          </p:cNvPicPr>
          <p:nvPr/>
        </p:nvPicPr>
        <p:blipFill>
          <a:blip r:embed="rId4"/>
          <a:stretch>
            <a:fillRect/>
          </a:stretch>
        </p:blipFill>
        <p:spPr>
          <a:xfrm>
            <a:off x="8219458" y="888169"/>
            <a:ext cx="608543" cy="592940"/>
          </a:xfrm>
          <a:prstGeom prst="rect">
            <a:avLst/>
          </a:prstGeom>
        </p:spPr>
      </p:pic>
      <p:sp>
        <p:nvSpPr>
          <p:cNvPr id="5" name="CuadroTexto 4">
            <a:extLst>
              <a:ext uri="{FF2B5EF4-FFF2-40B4-BE49-F238E27FC236}">
                <a16:creationId xmlns:a16="http://schemas.microsoft.com/office/drawing/2014/main" id="{61D0991E-F6BB-1724-536B-225D8A51444A}"/>
              </a:ext>
            </a:extLst>
          </p:cNvPr>
          <p:cNvSpPr txBox="1"/>
          <p:nvPr/>
        </p:nvSpPr>
        <p:spPr>
          <a:xfrm>
            <a:off x="4639483" y="1009619"/>
            <a:ext cx="4504517" cy="707886"/>
          </a:xfrm>
          <a:prstGeom prst="rect">
            <a:avLst/>
          </a:prstGeom>
          <a:noFill/>
        </p:spPr>
        <p:txBody>
          <a:bodyPr wrap="square" rtlCol="0">
            <a:spAutoFit/>
          </a:bodyPr>
          <a:lstStyle/>
          <a:p>
            <a:r>
              <a:rPr lang="es-ES" sz="2000" b="1">
                <a:solidFill>
                  <a:schemeClr val="tx1">
                    <a:lumMod val="75000"/>
                    <a:lumOff val="25000"/>
                  </a:schemeClr>
                </a:solidFill>
              </a:rPr>
              <a:t>Sistema de </a:t>
            </a:r>
            <a:r>
              <a:rPr lang="es-MX" sz="2000" b="1" i="0">
                <a:solidFill>
                  <a:srgbClr val="0D0D0D"/>
                </a:solidFill>
                <a:effectLst/>
                <a:latin typeface="Söhne"/>
              </a:rPr>
              <a:t>Expediente clínico electrónico y agendamiento de citas</a:t>
            </a:r>
            <a:endParaRPr lang="es-ES" sz="2000" b="1">
              <a:solidFill>
                <a:schemeClr val="tx1">
                  <a:lumMod val="75000"/>
                  <a:lumOff val="25000"/>
                </a:schemeClr>
              </a:solidFill>
            </a:endParaRPr>
          </a:p>
        </p:txBody>
      </p:sp>
      <p:sp>
        <p:nvSpPr>
          <p:cNvPr id="6" name="CuadroTexto 5">
            <a:extLst>
              <a:ext uri="{FF2B5EF4-FFF2-40B4-BE49-F238E27FC236}">
                <a16:creationId xmlns:a16="http://schemas.microsoft.com/office/drawing/2014/main" id="{1D119C26-721E-61EE-76C5-7FCDC47BF2CC}"/>
              </a:ext>
            </a:extLst>
          </p:cNvPr>
          <p:cNvSpPr txBox="1"/>
          <p:nvPr/>
        </p:nvSpPr>
        <p:spPr>
          <a:xfrm>
            <a:off x="4524738" y="2223041"/>
            <a:ext cx="4362651" cy="1138773"/>
          </a:xfrm>
          <a:prstGeom prst="rect">
            <a:avLst/>
          </a:prstGeom>
          <a:noFill/>
        </p:spPr>
        <p:txBody>
          <a:bodyPr wrap="square" rtlCol="0">
            <a:spAutoFit/>
          </a:bodyPr>
          <a:lstStyle/>
          <a:p>
            <a:pPr defTabSz="943239" hangingPunct="0"/>
            <a:r>
              <a:rPr lang="es-MX" sz="2000" b="1"/>
              <a:t>Objetivo general:</a:t>
            </a:r>
          </a:p>
          <a:p>
            <a:pPr defTabSz="943239" hangingPunct="0"/>
            <a:r>
              <a:rPr lang="es-MX" sz="1600"/>
              <a:t>Diseño e implementación de un software para optimizar la gestión clínica y mejorar el agendamiento de citas. </a:t>
            </a:r>
            <a:endParaRPr kumimoji="0" lang="es-ES" sz="1600" b="1" i="0" u="none" strike="noStrike" cap="none" spc="0" normalizeH="0" baseline="0">
              <a:ln>
                <a:noFill/>
              </a:ln>
              <a:solidFill>
                <a:srgbClr val="404040"/>
              </a:solidFill>
              <a:effectLst/>
              <a:uFillTx/>
              <a:latin typeface="Calibir"/>
              <a:ea typeface="Helvetica Neue"/>
              <a:cs typeface="Calibir"/>
              <a:sym typeface="Helvetica Neue"/>
            </a:endParaRPr>
          </a:p>
        </p:txBody>
      </p:sp>
      <p:sp>
        <p:nvSpPr>
          <p:cNvPr id="7" name="Rectángulo 6">
            <a:extLst>
              <a:ext uri="{FF2B5EF4-FFF2-40B4-BE49-F238E27FC236}">
                <a16:creationId xmlns:a16="http://schemas.microsoft.com/office/drawing/2014/main" id="{0E0B19D0-F1F9-C28E-D7A9-BA2FCB39CE8C}"/>
              </a:ext>
            </a:extLst>
          </p:cNvPr>
          <p:cNvSpPr/>
          <p:nvPr/>
        </p:nvSpPr>
        <p:spPr>
          <a:xfrm>
            <a:off x="4572000" y="1927871"/>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1" name="Imagen 10">
            <a:extLst>
              <a:ext uri="{FF2B5EF4-FFF2-40B4-BE49-F238E27FC236}">
                <a16:creationId xmlns:a16="http://schemas.microsoft.com/office/drawing/2014/main" id="{2F3FBA6A-446F-E0DE-31E8-489C88D9F39A}"/>
              </a:ext>
            </a:extLst>
          </p:cNvPr>
          <p:cNvPicPr>
            <a:picLocks noChangeAspect="1"/>
          </p:cNvPicPr>
          <p:nvPr/>
        </p:nvPicPr>
        <p:blipFill>
          <a:blip r:embed="rId5"/>
          <a:srcRect/>
          <a:stretch/>
        </p:blipFill>
        <p:spPr>
          <a:xfrm>
            <a:off x="7793718" y="3874948"/>
            <a:ext cx="884924" cy="884924"/>
          </a:xfrm>
          <a:prstGeom prst="rect">
            <a:avLst/>
          </a:prstGeom>
        </p:spPr>
      </p:pic>
    </p:spTree>
    <p:extLst>
      <p:ext uri="{BB962C8B-B14F-4D97-AF65-F5344CB8AC3E}">
        <p14:creationId xmlns:p14="http://schemas.microsoft.com/office/powerpoint/2010/main" val="1156932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9AF916-6FD2-F206-D6AD-D62B4087DE26}"/>
            </a:ext>
          </a:extLst>
        </p:cNvPr>
        <p:cNvGrpSpPr/>
        <p:nvPr/>
      </p:nvGrpSpPr>
      <p:grpSpPr>
        <a:xfrm>
          <a:off x="0" y="0"/>
          <a:ext cx="0" cy="0"/>
          <a:chOff x="0" y="0"/>
          <a:chExt cx="0" cy="0"/>
        </a:xfrm>
      </p:grpSpPr>
      <p:pic>
        <p:nvPicPr>
          <p:cNvPr id="4" name="Imagen 3">
            <a:extLst>
              <a:ext uri="{FF2B5EF4-FFF2-40B4-BE49-F238E27FC236}">
                <a16:creationId xmlns:a16="http://schemas.microsoft.com/office/drawing/2014/main" id="{82666C28-00EC-8956-41D8-7BB13BFD3A47}"/>
              </a:ext>
            </a:extLst>
          </p:cNvPr>
          <p:cNvPicPr>
            <a:picLocks noChangeAspect="1"/>
          </p:cNvPicPr>
          <p:nvPr/>
        </p:nvPicPr>
        <p:blipFill>
          <a:blip r:embed="rId2"/>
          <a:stretch>
            <a:fillRect/>
          </a:stretch>
        </p:blipFill>
        <p:spPr>
          <a:xfrm>
            <a:off x="8269412" y="1028295"/>
            <a:ext cx="608543" cy="592940"/>
          </a:xfrm>
          <a:prstGeom prst="rect">
            <a:avLst/>
          </a:prstGeom>
        </p:spPr>
      </p:pic>
      <p:sp>
        <p:nvSpPr>
          <p:cNvPr id="5" name="CuadroTexto 4">
            <a:extLst>
              <a:ext uri="{FF2B5EF4-FFF2-40B4-BE49-F238E27FC236}">
                <a16:creationId xmlns:a16="http://schemas.microsoft.com/office/drawing/2014/main" id="{7F523059-8587-A391-827E-4F923699C8A1}"/>
              </a:ext>
            </a:extLst>
          </p:cNvPr>
          <p:cNvSpPr txBox="1"/>
          <p:nvPr/>
        </p:nvSpPr>
        <p:spPr>
          <a:xfrm>
            <a:off x="771490" y="639931"/>
            <a:ext cx="4285931" cy="646331"/>
          </a:xfrm>
          <a:prstGeom prst="rect">
            <a:avLst/>
          </a:prstGeom>
          <a:noFill/>
        </p:spPr>
        <p:txBody>
          <a:bodyPr wrap="square" rtlCol="0">
            <a:spAutoFit/>
          </a:bodyPr>
          <a:lstStyle/>
          <a:p>
            <a:r>
              <a:rPr lang="es-ES" sz="3600" b="1">
                <a:solidFill>
                  <a:schemeClr val="tx1">
                    <a:lumMod val="75000"/>
                    <a:lumOff val="25000"/>
                  </a:schemeClr>
                </a:solidFill>
              </a:rPr>
              <a:t>Objetivos específicos</a:t>
            </a:r>
          </a:p>
        </p:txBody>
      </p:sp>
      <p:sp>
        <p:nvSpPr>
          <p:cNvPr id="6" name="CuadroTexto 5">
            <a:extLst>
              <a:ext uri="{FF2B5EF4-FFF2-40B4-BE49-F238E27FC236}">
                <a16:creationId xmlns:a16="http://schemas.microsoft.com/office/drawing/2014/main" id="{1BB1E94C-F9BB-6CD5-4139-8B2252503837}"/>
              </a:ext>
            </a:extLst>
          </p:cNvPr>
          <p:cNvSpPr txBox="1"/>
          <p:nvPr/>
        </p:nvSpPr>
        <p:spPr>
          <a:xfrm>
            <a:off x="771490" y="1528121"/>
            <a:ext cx="7497921" cy="1815882"/>
          </a:xfrm>
          <a:prstGeom prst="rect">
            <a:avLst/>
          </a:prstGeom>
          <a:noFill/>
        </p:spPr>
        <p:txBody>
          <a:bodyPr wrap="square" rtlCol="0">
            <a:spAutoFit/>
          </a:bodyPr>
          <a:lstStyle/>
          <a:p>
            <a:pPr marL="342900" indent="-342900" algn="just" defTabSz="943239" hangingPunct="0">
              <a:buFont typeface="+mj-lt"/>
              <a:buAutoNum type="arabicPeriod"/>
            </a:pPr>
            <a:r>
              <a:rPr kumimoji="0" lang="es-ES" sz="1600" b="1" i="0" u="none" strike="noStrike" cap="none" spc="0" normalizeH="0" baseline="0">
                <a:ln>
                  <a:noFill/>
                </a:ln>
                <a:solidFill>
                  <a:srgbClr val="404040"/>
                </a:solidFill>
                <a:effectLst/>
                <a:uFillTx/>
                <a:latin typeface="Calibir"/>
                <a:ea typeface="Helvetica Neue"/>
                <a:cs typeface="Calibir"/>
                <a:sym typeface="Helvetica Neue"/>
              </a:rPr>
              <a:t>Investigación y planificación: </a:t>
            </a:r>
            <a:r>
              <a:rPr kumimoji="0" lang="es-ES" sz="1600" i="0" u="none" strike="noStrike" cap="none" spc="0" normalizeH="0" baseline="0">
                <a:ln>
                  <a:noFill/>
                </a:ln>
                <a:solidFill>
                  <a:srgbClr val="404040"/>
                </a:solidFill>
                <a:effectLst/>
                <a:uFillTx/>
                <a:latin typeface="Calibir"/>
                <a:ea typeface="Helvetica Neue"/>
                <a:cs typeface="Calibir"/>
                <a:sym typeface="Helvetica Neue"/>
              </a:rPr>
              <a:t>Realizar una investigación exhaustiva de los sistemas que maneja la clínica y desarrollar un plan de implementación</a:t>
            </a:r>
            <a:r>
              <a:rPr lang="es-ES" sz="1600">
                <a:solidFill>
                  <a:srgbClr val="404040"/>
                </a:solidFill>
                <a:latin typeface="Calibir"/>
                <a:ea typeface="Helvetica Neue"/>
                <a:cs typeface="Calibir"/>
                <a:sym typeface="Helvetica Neue"/>
              </a:rPr>
              <a:t>, incluyendo cronogramas y asignación de recursos</a:t>
            </a:r>
          </a:p>
          <a:p>
            <a:pPr marL="342900" indent="-342900" algn="just" defTabSz="943239" hangingPunct="0">
              <a:buFont typeface="+mj-lt"/>
              <a:buAutoNum type="arabicPeriod"/>
            </a:pPr>
            <a:r>
              <a:rPr kumimoji="0" lang="es-ES" sz="1600" b="1" i="0" u="none" strike="noStrike" cap="none" spc="0" normalizeH="0" baseline="0">
                <a:ln>
                  <a:noFill/>
                </a:ln>
                <a:solidFill>
                  <a:srgbClr val="404040"/>
                </a:solidFill>
                <a:effectLst/>
                <a:uFillTx/>
                <a:latin typeface="Calibir"/>
                <a:ea typeface="Helvetica Neue"/>
                <a:cs typeface="Calibir"/>
                <a:sym typeface="Helvetica Neue"/>
              </a:rPr>
              <a:t>Diseño </a:t>
            </a:r>
            <a:r>
              <a:rPr lang="es-ES" sz="1600" b="1">
                <a:solidFill>
                  <a:srgbClr val="404040"/>
                </a:solidFill>
                <a:latin typeface="Calibir"/>
                <a:ea typeface="Helvetica Neue"/>
                <a:cs typeface="Calibir"/>
                <a:sym typeface="Helvetica Neue"/>
              </a:rPr>
              <a:t>según la necesidad: </a:t>
            </a:r>
            <a:r>
              <a:rPr lang="es-ES" sz="1600">
                <a:solidFill>
                  <a:srgbClr val="404040"/>
                </a:solidFill>
                <a:latin typeface="Calibir"/>
                <a:ea typeface="Helvetica Neue"/>
                <a:cs typeface="Calibir"/>
                <a:sym typeface="Helvetica Neue"/>
              </a:rPr>
              <a:t>Según la investigación, diseñar un prototipo de un sistema de información que cubra con las necesidades de la clínica.</a:t>
            </a:r>
            <a:endParaRPr lang="es-ES" sz="1600" b="1">
              <a:solidFill>
                <a:srgbClr val="404040"/>
              </a:solidFill>
              <a:latin typeface="Calibir"/>
              <a:ea typeface="Helvetica Neue"/>
              <a:cs typeface="Calibir"/>
              <a:sym typeface="Helvetica Neue"/>
            </a:endParaRPr>
          </a:p>
          <a:p>
            <a:pPr marL="342900" indent="-342900" algn="just" defTabSz="943239" hangingPunct="0">
              <a:buFont typeface="+mj-lt"/>
              <a:buAutoNum type="arabicPeriod"/>
            </a:pPr>
            <a:r>
              <a:rPr kumimoji="0" lang="es-ES" sz="1600" b="1" i="0" u="none" strike="noStrike" cap="none" spc="0" normalizeH="0" baseline="0">
                <a:ln>
                  <a:noFill/>
                </a:ln>
                <a:solidFill>
                  <a:srgbClr val="404040"/>
                </a:solidFill>
                <a:effectLst/>
                <a:uFillTx/>
                <a:latin typeface="Calibir"/>
                <a:ea typeface="Helvetica Neue"/>
                <a:cs typeface="Calibir"/>
                <a:sym typeface="Helvetica Neue"/>
              </a:rPr>
              <a:t>Implementación del prototipo</a:t>
            </a:r>
            <a:r>
              <a:rPr lang="es-ES" sz="1600" b="1">
                <a:solidFill>
                  <a:srgbClr val="404040"/>
                </a:solidFill>
                <a:latin typeface="Calibir"/>
                <a:ea typeface="Helvetica Neue"/>
                <a:cs typeface="Calibir"/>
                <a:sym typeface="Helvetica Neue"/>
              </a:rPr>
              <a:t>: </a:t>
            </a:r>
            <a:r>
              <a:rPr lang="es-ES" sz="1600">
                <a:solidFill>
                  <a:srgbClr val="404040"/>
                </a:solidFill>
                <a:latin typeface="Calibir"/>
                <a:ea typeface="Helvetica Neue"/>
                <a:cs typeface="Calibir"/>
                <a:sym typeface="Helvetica Neue"/>
              </a:rPr>
              <a:t>Al tener los prototipos finalizados, migrar los registros  a formato digital para optimizar el sistema.</a:t>
            </a:r>
            <a:endParaRPr kumimoji="0" lang="es-ES" sz="1600" b="1" i="0" u="none" strike="noStrike" cap="none" spc="0" normalizeH="0" baseline="0">
              <a:ln>
                <a:noFill/>
              </a:ln>
              <a:solidFill>
                <a:srgbClr val="404040"/>
              </a:solidFill>
              <a:effectLst/>
              <a:uFillTx/>
              <a:latin typeface="Calibir"/>
              <a:ea typeface="Helvetica Neue"/>
              <a:cs typeface="Calibir"/>
              <a:sym typeface="Helvetica Neue"/>
            </a:endParaRPr>
          </a:p>
        </p:txBody>
      </p:sp>
      <p:sp>
        <p:nvSpPr>
          <p:cNvPr id="7" name="Rectángulo 6">
            <a:extLst>
              <a:ext uri="{FF2B5EF4-FFF2-40B4-BE49-F238E27FC236}">
                <a16:creationId xmlns:a16="http://schemas.microsoft.com/office/drawing/2014/main" id="{857BE5A4-2D41-6478-A3F8-44C0C6A169B0}"/>
              </a:ext>
            </a:extLst>
          </p:cNvPr>
          <p:cNvSpPr/>
          <p:nvPr/>
        </p:nvSpPr>
        <p:spPr>
          <a:xfrm>
            <a:off x="859075" y="1324765"/>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1" name="Imagen 10">
            <a:extLst>
              <a:ext uri="{FF2B5EF4-FFF2-40B4-BE49-F238E27FC236}">
                <a16:creationId xmlns:a16="http://schemas.microsoft.com/office/drawing/2014/main" id="{F410C319-D0BB-EB72-B3D5-2210B99109E5}"/>
              </a:ext>
            </a:extLst>
          </p:cNvPr>
          <p:cNvPicPr>
            <a:picLocks noChangeAspect="1"/>
          </p:cNvPicPr>
          <p:nvPr/>
        </p:nvPicPr>
        <p:blipFill>
          <a:blip r:embed="rId3"/>
          <a:srcRect/>
          <a:stretch/>
        </p:blipFill>
        <p:spPr>
          <a:xfrm>
            <a:off x="7793718" y="3874948"/>
            <a:ext cx="884924" cy="884924"/>
          </a:xfrm>
          <a:prstGeom prst="rect">
            <a:avLst/>
          </a:prstGeom>
        </p:spPr>
      </p:pic>
    </p:spTree>
    <p:extLst>
      <p:ext uri="{BB962C8B-B14F-4D97-AF65-F5344CB8AC3E}">
        <p14:creationId xmlns:p14="http://schemas.microsoft.com/office/powerpoint/2010/main" val="511183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19D216-1150-A977-8ABE-FD2F811E89F8}"/>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E3C13DED-06DA-0D42-28D7-5C43582F0CD4}"/>
              </a:ext>
            </a:extLst>
          </p:cNvPr>
          <p:cNvSpPr txBox="1"/>
          <p:nvPr/>
        </p:nvSpPr>
        <p:spPr>
          <a:xfrm>
            <a:off x="771491" y="697920"/>
            <a:ext cx="6046998" cy="646331"/>
          </a:xfrm>
          <a:prstGeom prst="rect">
            <a:avLst/>
          </a:prstGeom>
          <a:noFill/>
        </p:spPr>
        <p:txBody>
          <a:bodyPr wrap="square" rtlCol="0">
            <a:spAutoFit/>
          </a:bodyPr>
          <a:lstStyle/>
          <a:p>
            <a:r>
              <a:rPr lang="es-ES" sz="3600" b="1">
                <a:solidFill>
                  <a:schemeClr val="tx1">
                    <a:lumMod val="75000"/>
                    <a:lumOff val="25000"/>
                  </a:schemeClr>
                </a:solidFill>
              </a:rPr>
              <a:t>Planteamiento del problema</a:t>
            </a:r>
          </a:p>
        </p:txBody>
      </p:sp>
      <p:sp>
        <p:nvSpPr>
          <p:cNvPr id="6" name="CuadroTexto 5">
            <a:extLst>
              <a:ext uri="{FF2B5EF4-FFF2-40B4-BE49-F238E27FC236}">
                <a16:creationId xmlns:a16="http://schemas.microsoft.com/office/drawing/2014/main" id="{BA818B65-E61A-7D67-0925-DB607672DFBC}"/>
              </a:ext>
            </a:extLst>
          </p:cNvPr>
          <p:cNvSpPr txBox="1"/>
          <p:nvPr/>
        </p:nvSpPr>
        <p:spPr>
          <a:xfrm>
            <a:off x="589725" y="1502023"/>
            <a:ext cx="7775341" cy="2554545"/>
          </a:xfrm>
          <a:prstGeom prst="rect">
            <a:avLst/>
          </a:prstGeom>
          <a:noFill/>
        </p:spPr>
        <p:txBody>
          <a:bodyPr wrap="square" rtlCol="0">
            <a:spAutoFit/>
          </a:bodyPr>
          <a:lstStyle/>
          <a:p>
            <a:pPr algn="just" defTabSz="943239" hangingPunct="0"/>
            <a:r>
              <a:rPr kumimoji="0" lang="es-MX" sz="1600" b="0" i="0" u="none" strike="noStrike" cap="none" spc="0" normalizeH="0" baseline="0">
                <a:ln>
                  <a:noFill/>
                </a:ln>
                <a:solidFill>
                  <a:srgbClr val="404040"/>
                </a:solidFill>
                <a:effectLst/>
                <a:uFillTx/>
                <a:latin typeface="Calibir"/>
                <a:ea typeface="Helvetica Neue"/>
                <a:cs typeface="Calibir"/>
                <a:sym typeface="Helvetica Neue"/>
              </a:rPr>
              <a:t>En OdontoMedical, el manejo de expedientes en formato escrito dificulta el acceso al historial de pacientes, aumenta el riesgo de pérdida o daño, limita el acceso y almacenamiento, y puede afectar la legibilidad y precisión de los registros clínicos. También, al no tener un sistema de agendamiento se dificulta la coordinación eficiente de las citas, esto quiere decir que puede haber errores al agendar las citas por medio telefónico, ya que todo se maneja por escrito en hojas</a:t>
            </a:r>
          </a:p>
          <a:p>
            <a:pPr algn="just" defTabSz="943239" hangingPunct="0"/>
            <a:endParaRPr lang="es-MX" sz="1600">
              <a:solidFill>
                <a:srgbClr val="404040"/>
              </a:solidFill>
              <a:latin typeface="Calibir"/>
              <a:ea typeface="Helvetica Neue"/>
              <a:cs typeface="Calibir"/>
              <a:sym typeface="Helvetica Neue"/>
            </a:endParaRPr>
          </a:p>
          <a:p>
            <a:pPr algn="just" defTabSz="943239" hangingPunct="0"/>
            <a:r>
              <a:rPr lang="es-MX" sz="1600" b="1">
                <a:solidFill>
                  <a:srgbClr val="404040"/>
                </a:solidFill>
                <a:latin typeface="Calibir"/>
                <a:ea typeface="Helvetica Neue"/>
                <a:cs typeface="Calibir"/>
                <a:sym typeface="Helvetica Neue"/>
              </a:rPr>
              <a:t>Posible solución:</a:t>
            </a:r>
          </a:p>
          <a:p>
            <a:pPr algn="just" defTabSz="943239" hangingPunct="0"/>
            <a:r>
              <a:rPr kumimoji="0" lang="es-MX" sz="1600" i="0" u="none" strike="noStrike" cap="none" spc="0" normalizeH="0" baseline="0">
                <a:ln>
                  <a:noFill/>
                </a:ln>
                <a:solidFill>
                  <a:srgbClr val="404040"/>
                </a:solidFill>
                <a:effectLst/>
                <a:uFillTx/>
                <a:latin typeface="Calibir"/>
                <a:ea typeface="Helvetica Neue"/>
                <a:cs typeface="Calibir"/>
                <a:sym typeface="Helvetica Neue"/>
              </a:rPr>
              <a:t>Implementar un sistema digitalizado para optimizar el tiempo de búsqueda y procesamiento de datos</a:t>
            </a:r>
            <a:endParaRPr kumimoji="0" lang="es-ES" sz="1600" i="0" u="none" strike="noStrike" cap="none" spc="0" normalizeH="0" baseline="0">
              <a:ln>
                <a:noFill/>
              </a:ln>
              <a:solidFill>
                <a:srgbClr val="404040"/>
              </a:solidFill>
              <a:effectLst/>
              <a:uFillTx/>
              <a:latin typeface="Calibir"/>
              <a:ea typeface="Helvetica Neue"/>
              <a:cs typeface="Calibir"/>
              <a:sym typeface="Helvetica Neue"/>
            </a:endParaRPr>
          </a:p>
        </p:txBody>
      </p:sp>
      <p:sp>
        <p:nvSpPr>
          <p:cNvPr id="7" name="Rectángulo 6">
            <a:extLst>
              <a:ext uri="{FF2B5EF4-FFF2-40B4-BE49-F238E27FC236}">
                <a16:creationId xmlns:a16="http://schemas.microsoft.com/office/drawing/2014/main" id="{70632E35-B384-7DDB-6B4F-D107D2403726}"/>
              </a:ext>
            </a:extLst>
          </p:cNvPr>
          <p:cNvSpPr/>
          <p:nvPr/>
        </p:nvSpPr>
        <p:spPr>
          <a:xfrm>
            <a:off x="859075" y="1322010"/>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0" name="Imagen 9">
            <a:extLst>
              <a:ext uri="{FF2B5EF4-FFF2-40B4-BE49-F238E27FC236}">
                <a16:creationId xmlns:a16="http://schemas.microsoft.com/office/drawing/2014/main" id="{8BEBC476-01A3-B35A-84B7-C20E76AF3AFE}"/>
              </a:ext>
            </a:extLst>
          </p:cNvPr>
          <p:cNvPicPr>
            <a:picLocks noChangeAspect="1"/>
          </p:cNvPicPr>
          <p:nvPr/>
        </p:nvPicPr>
        <p:blipFill>
          <a:blip r:embed="rId2"/>
          <a:srcRect/>
          <a:stretch/>
        </p:blipFill>
        <p:spPr>
          <a:xfrm>
            <a:off x="7793718" y="3874948"/>
            <a:ext cx="884924" cy="884924"/>
          </a:xfrm>
          <a:prstGeom prst="rect">
            <a:avLst/>
          </a:prstGeom>
        </p:spPr>
      </p:pic>
    </p:spTree>
    <p:extLst>
      <p:ext uri="{BB962C8B-B14F-4D97-AF65-F5344CB8AC3E}">
        <p14:creationId xmlns:p14="http://schemas.microsoft.com/office/powerpoint/2010/main" val="2413240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3E7CB8-66D1-5219-5A3E-8EF528DB51B9}"/>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7CBC8B30-F156-9012-F63C-EB550CA4D4F5}"/>
              </a:ext>
            </a:extLst>
          </p:cNvPr>
          <p:cNvSpPr txBox="1"/>
          <p:nvPr/>
        </p:nvSpPr>
        <p:spPr>
          <a:xfrm>
            <a:off x="771491" y="1434895"/>
            <a:ext cx="4127887" cy="646331"/>
          </a:xfrm>
          <a:prstGeom prst="rect">
            <a:avLst/>
          </a:prstGeom>
          <a:noFill/>
        </p:spPr>
        <p:txBody>
          <a:bodyPr wrap="square" rtlCol="0">
            <a:spAutoFit/>
          </a:bodyPr>
          <a:lstStyle/>
          <a:p>
            <a:r>
              <a:rPr lang="es-ES" sz="3600" b="1">
                <a:solidFill>
                  <a:schemeClr val="tx1">
                    <a:lumMod val="75000"/>
                    <a:lumOff val="25000"/>
                  </a:schemeClr>
                </a:solidFill>
              </a:rPr>
              <a:t>Pregunta problema</a:t>
            </a:r>
          </a:p>
        </p:txBody>
      </p:sp>
      <p:sp>
        <p:nvSpPr>
          <p:cNvPr id="6" name="CuadroTexto 5">
            <a:extLst>
              <a:ext uri="{FF2B5EF4-FFF2-40B4-BE49-F238E27FC236}">
                <a16:creationId xmlns:a16="http://schemas.microsoft.com/office/drawing/2014/main" id="{88A2B220-83B7-1E54-9C79-E007DB508B02}"/>
              </a:ext>
            </a:extLst>
          </p:cNvPr>
          <p:cNvSpPr txBox="1"/>
          <p:nvPr/>
        </p:nvSpPr>
        <p:spPr>
          <a:xfrm>
            <a:off x="771491" y="2305771"/>
            <a:ext cx="7593576" cy="923330"/>
          </a:xfrm>
          <a:prstGeom prst="rect">
            <a:avLst/>
          </a:prstGeom>
          <a:noFill/>
        </p:spPr>
        <p:txBody>
          <a:bodyPr wrap="square" rtlCol="0">
            <a:spAutoFit/>
          </a:bodyPr>
          <a:lstStyle/>
          <a:p>
            <a:pPr algn="just" defTabSz="943239" hangingPunct="0"/>
            <a:r>
              <a:rPr kumimoji="0" lang="es-ES" b="1" i="0" u="none" strike="noStrike" cap="none" spc="0" normalizeH="0" baseline="0">
                <a:ln>
                  <a:noFill/>
                </a:ln>
                <a:solidFill>
                  <a:srgbClr val="404040"/>
                </a:solidFill>
                <a:effectLst/>
                <a:uFillTx/>
                <a:latin typeface="Calibir"/>
                <a:ea typeface="Helvetica Neue"/>
                <a:cs typeface="Calibir"/>
                <a:sym typeface="Helvetica Neue"/>
              </a:rPr>
              <a:t>¿Cómo se puede con las nuevas tecnologías ayudar a mejorar la eficiencia, precisión en registros clínicos y Agendamiento de citas en la clínica OdontoMedical?</a:t>
            </a:r>
          </a:p>
        </p:txBody>
      </p:sp>
      <p:sp>
        <p:nvSpPr>
          <p:cNvPr id="7" name="Rectángulo 6">
            <a:extLst>
              <a:ext uri="{FF2B5EF4-FFF2-40B4-BE49-F238E27FC236}">
                <a16:creationId xmlns:a16="http://schemas.microsoft.com/office/drawing/2014/main" id="{31FEA994-8C25-617A-CE08-1B2191FA2250}"/>
              </a:ext>
            </a:extLst>
          </p:cNvPr>
          <p:cNvSpPr/>
          <p:nvPr/>
        </p:nvSpPr>
        <p:spPr>
          <a:xfrm>
            <a:off x="859075" y="2035749"/>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0" name="Imagen 9">
            <a:extLst>
              <a:ext uri="{FF2B5EF4-FFF2-40B4-BE49-F238E27FC236}">
                <a16:creationId xmlns:a16="http://schemas.microsoft.com/office/drawing/2014/main" id="{E65595AD-CA8F-8678-1A7F-06989632F952}"/>
              </a:ext>
            </a:extLst>
          </p:cNvPr>
          <p:cNvPicPr>
            <a:picLocks noChangeAspect="1"/>
          </p:cNvPicPr>
          <p:nvPr/>
        </p:nvPicPr>
        <p:blipFill>
          <a:blip r:embed="rId2"/>
          <a:srcRect/>
          <a:stretch/>
        </p:blipFill>
        <p:spPr>
          <a:xfrm>
            <a:off x="7793718" y="3874948"/>
            <a:ext cx="884924" cy="884924"/>
          </a:xfrm>
          <a:prstGeom prst="rect">
            <a:avLst/>
          </a:prstGeom>
        </p:spPr>
      </p:pic>
    </p:spTree>
    <p:extLst>
      <p:ext uri="{BB962C8B-B14F-4D97-AF65-F5344CB8AC3E}">
        <p14:creationId xmlns:p14="http://schemas.microsoft.com/office/powerpoint/2010/main" val="212098232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649</Words>
  <Application>Microsoft Office PowerPoint</Application>
  <PresentationFormat>Presentación en pantalla (16:9)</PresentationFormat>
  <Paragraphs>49</Paragraphs>
  <Slides>13</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Calibir</vt:lpstr>
      <vt:lpstr>Calibri</vt:lpstr>
      <vt:lpstr>Söhne</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Carol Daniela Vargas Adarme</cp:lastModifiedBy>
  <cp:revision>5</cp:revision>
  <dcterms:created xsi:type="dcterms:W3CDTF">2019-11-27T03:16:21Z</dcterms:created>
  <dcterms:modified xsi:type="dcterms:W3CDTF">2024-12-11T15:40:02Z</dcterms:modified>
</cp:coreProperties>
</file>