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65" r:id="rId2"/>
    <p:sldId id="269" r:id="rId3"/>
    <p:sldId id="276" r:id="rId4"/>
    <p:sldId id="271" r:id="rId5"/>
    <p:sldId id="272" r:id="rId6"/>
    <p:sldId id="273" r:id="rId7"/>
    <p:sldId id="274" r:id="rId8"/>
    <p:sldId id="268" r:id="rId9"/>
    <p:sldId id="275" r:id="rId10"/>
    <p:sldId id="278" r:id="rId11"/>
    <p:sldId id="262" r:id="rId12"/>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raldine Sterling  Abella" initials="GSA" lastIdx="2" clrIdx="0">
    <p:extLst>
      <p:ext uri="{19B8F6BF-5375-455C-9EA6-DF929625EA0E}">
        <p15:presenceInfo xmlns:p15="http://schemas.microsoft.com/office/powerpoint/2012/main" userId="Geraldine Sterling  Abel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8" autoAdjust="0"/>
    <p:restoredTop sz="94660"/>
  </p:normalViewPr>
  <p:slideViewPr>
    <p:cSldViewPr snapToGrid="0" snapToObjects="1">
      <p:cViewPr varScale="1">
        <p:scale>
          <a:sx n="143" d="100"/>
          <a:sy n="143" d="100"/>
        </p:scale>
        <p:origin x="702"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BEED85-712D-4F98-A90E-ACDBE92CB4E6}" type="datetimeFigureOut">
              <a:rPr lang="es-CO" smtClean="0"/>
              <a:t>27/05/2024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00587-CDE9-48A6-B22D-4CF5A9F2BEAF}" type="slidenum">
              <a:rPr lang="es-CO" smtClean="0"/>
              <a:t>‹Nº›</a:t>
            </a:fld>
            <a:endParaRPr lang="es-CO"/>
          </a:p>
        </p:txBody>
      </p:sp>
    </p:spTree>
    <p:extLst>
      <p:ext uri="{BB962C8B-B14F-4D97-AF65-F5344CB8AC3E}">
        <p14:creationId xmlns:p14="http://schemas.microsoft.com/office/powerpoint/2010/main" val="1692231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22E00587-CDE9-48A6-B22D-4CF5A9F2BEAF}" type="slidenum">
              <a:rPr lang="es-CO" smtClean="0"/>
              <a:t>4</a:t>
            </a:fld>
            <a:endParaRPr lang="es-CO"/>
          </a:p>
        </p:txBody>
      </p:sp>
    </p:spTree>
    <p:extLst>
      <p:ext uri="{BB962C8B-B14F-4D97-AF65-F5344CB8AC3E}">
        <p14:creationId xmlns:p14="http://schemas.microsoft.com/office/powerpoint/2010/main" val="35234165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2" name="Imagen 1"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27/05/2024</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2" name="Imagen 1"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27/05/2024</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27/05/2024</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5.xml"/><Relationship Id="rId5" Type="http://schemas.openxmlformats.org/officeDocument/2006/relationships/image" Target="../media/image11.jpg"/><Relationship Id="rId4" Type="http://schemas.openxmlformats.org/officeDocument/2006/relationships/image" Target="../media/image10.jpg"/></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4607737" y="1730609"/>
            <a:ext cx="3265007" cy="800219"/>
          </a:xfrm>
          <a:prstGeom prst="rect">
            <a:avLst/>
          </a:prstGeom>
          <a:noFill/>
        </p:spPr>
        <p:txBody>
          <a:bodyPr wrap="square" rtlCol="0">
            <a:spAutoFit/>
          </a:bodyPr>
          <a:lstStyle/>
          <a:p>
            <a:pPr algn="r"/>
            <a:r>
              <a:rPr lang="es-ES" sz="2800" b="1" dirty="0">
                <a:solidFill>
                  <a:schemeClr val="tx1">
                    <a:lumMod val="75000"/>
                    <a:lumOff val="25000"/>
                  </a:schemeClr>
                </a:solidFill>
              </a:rPr>
              <a:t>Proyecto formativo</a:t>
            </a:r>
          </a:p>
          <a:p>
            <a:pPr algn="r"/>
            <a:r>
              <a:rPr lang="es-ES" dirty="0">
                <a:solidFill>
                  <a:schemeClr val="tx1">
                    <a:lumMod val="75000"/>
                    <a:lumOff val="25000"/>
                  </a:schemeClr>
                </a:solidFill>
              </a:rPr>
              <a:t>Ficha No. 2900615</a:t>
            </a:r>
          </a:p>
        </p:txBody>
      </p:sp>
      <p:sp>
        <p:nvSpPr>
          <p:cNvPr id="5" name="CuadroTexto 4">
            <a:extLst>
              <a:ext uri="{FF2B5EF4-FFF2-40B4-BE49-F238E27FC236}">
                <a16:creationId xmlns:a16="http://schemas.microsoft.com/office/drawing/2014/main" id="{F0A439C4-642A-43F6-A05F-012F45929A8A}"/>
              </a:ext>
            </a:extLst>
          </p:cNvPr>
          <p:cNvSpPr txBox="1"/>
          <p:nvPr/>
        </p:nvSpPr>
        <p:spPr>
          <a:xfrm>
            <a:off x="1654436" y="683290"/>
            <a:ext cx="6933895" cy="707886"/>
          </a:xfrm>
          <a:prstGeom prst="rect">
            <a:avLst/>
          </a:prstGeom>
          <a:noFill/>
        </p:spPr>
        <p:txBody>
          <a:bodyPr wrap="square" rtlCol="0">
            <a:spAutoFit/>
          </a:bodyPr>
          <a:lstStyle/>
          <a:p>
            <a:r>
              <a:rPr lang="es-ES" sz="2000" b="1" dirty="0">
                <a:solidFill>
                  <a:schemeClr val="tx1">
                    <a:lumMod val="75000"/>
                    <a:lumOff val="25000"/>
                  </a:schemeClr>
                </a:solidFill>
              </a:rPr>
              <a:t>DentiSoftware: </a:t>
            </a:r>
            <a:r>
              <a:rPr lang="es-ES" sz="2000" dirty="0">
                <a:solidFill>
                  <a:schemeClr val="tx1">
                    <a:lumMod val="75000"/>
                    <a:lumOff val="25000"/>
                  </a:schemeClr>
                </a:solidFill>
              </a:rPr>
              <a:t>Diseño e implementación de un software para el manejo de datos  en OdontoMedical</a:t>
            </a:r>
          </a:p>
        </p:txBody>
      </p:sp>
      <p:pic>
        <p:nvPicPr>
          <p:cNvPr id="8" name="Imagen 7">
            <a:extLst>
              <a:ext uri="{FF2B5EF4-FFF2-40B4-BE49-F238E27FC236}">
                <a16:creationId xmlns:a16="http://schemas.microsoft.com/office/drawing/2014/main" id="{754AA7A3-F1C9-4627-8CEB-5528415DEE41}"/>
              </a:ext>
            </a:extLst>
          </p:cNvPr>
          <p:cNvPicPr>
            <a:picLocks noChangeAspect="1"/>
          </p:cNvPicPr>
          <p:nvPr/>
        </p:nvPicPr>
        <p:blipFill>
          <a:blip r:embed="rId2"/>
          <a:srcRect/>
          <a:stretch/>
        </p:blipFill>
        <p:spPr>
          <a:xfrm>
            <a:off x="7793718" y="3874948"/>
            <a:ext cx="884924" cy="884924"/>
          </a:xfrm>
          <a:prstGeom prst="rect">
            <a:avLst/>
          </a:prstGeom>
        </p:spPr>
      </p:pic>
      <p:sp>
        <p:nvSpPr>
          <p:cNvPr id="13" name="CuadroTexto 12">
            <a:extLst>
              <a:ext uri="{FF2B5EF4-FFF2-40B4-BE49-F238E27FC236}">
                <a16:creationId xmlns:a16="http://schemas.microsoft.com/office/drawing/2014/main" id="{2E69E247-AC6C-8E9B-957E-CB85D6837F72}"/>
              </a:ext>
            </a:extLst>
          </p:cNvPr>
          <p:cNvSpPr txBox="1"/>
          <p:nvPr/>
        </p:nvSpPr>
        <p:spPr>
          <a:xfrm>
            <a:off x="5878993" y="2735296"/>
            <a:ext cx="3265007" cy="1323439"/>
          </a:xfrm>
          <a:prstGeom prst="rect">
            <a:avLst/>
          </a:prstGeom>
          <a:noFill/>
        </p:spPr>
        <p:txBody>
          <a:bodyPr wrap="square" rtlCol="0">
            <a:spAutoFit/>
          </a:bodyPr>
          <a:lstStyle/>
          <a:p>
            <a:r>
              <a:rPr lang="es-ES" sz="1600" b="1" dirty="0">
                <a:solidFill>
                  <a:schemeClr val="tx1">
                    <a:lumMod val="75000"/>
                    <a:lumOff val="25000"/>
                  </a:schemeClr>
                </a:solidFill>
              </a:rPr>
              <a:t>Integrantes:</a:t>
            </a:r>
          </a:p>
          <a:p>
            <a:pPr marL="171450" indent="-171450">
              <a:buFont typeface="Arial" panose="020B0604020202020204" pitchFamily="34" charset="0"/>
              <a:buChar char="•"/>
            </a:pPr>
            <a:r>
              <a:rPr lang="es-ES" sz="1600" dirty="0">
                <a:solidFill>
                  <a:schemeClr val="tx1">
                    <a:lumMod val="75000"/>
                    <a:lumOff val="25000"/>
                  </a:schemeClr>
                </a:solidFill>
              </a:rPr>
              <a:t>Paula Cubillos</a:t>
            </a:r>
          </a:p>
          <a:p>
            <a:pPr marL="171450" indent="-171450">
              <a:buFont typeface="Arial" panose="020B0604020202020204" pitchFamily="34" charset="0"/>
              <a:buChar char="•"/>
            </a:pPr>
            <a:r>
              <a:rPr lang="es-ES" sz="1600" dirty="0">
                <a:solidFill>
                  <a:schemeClr val="tx1">
                    <a:lumMod val="75000"/>
                    <a:lumOff val="25000"/>
                  </a:schemeClr>
                </a:solidFill>
              </a:rPr>
              <a:t>Manuel Galindo</a:t>
            </a:r>
          </a:p>
          <a:p>
            <a:pPr marL="171450" indent="-171450">
              <a:buFont typeface="Arial" panose="020B0604020202020204" pitchFamily="34" charset="0"/>
              <a:buChar char="•"/>
            </a:pPr>
            <a:r>
              <a:rPr lang="es-ES" sz="1600" dirty="0">
                <a:solidFill>
                  <a:schemeClr val="tx1">
                    <a:lumMod val="75000"/>
                    <a:lumOff val="25000"/>
                  </a:schemeClr>
                </a:solidFill>
              </a:rPr>
              <a:t>Carlos Álvarez</a:t>
            </a:r>
          </a:p>
          <a:p>
            <a:pPr marL="171450" indent="-171450">
              <a:buFont typeface="Arial" panose="020B0604020202020204" pitchFamily="34" charset="0"/>
              <a:buChar char="•"/>
            </a:pPr>
            <a:r>
              <a:rPr lang="es-ES" sz="1600" dirty="0">
                <a:solidFill>
                  <a:schemeClr val="tx1">
                    <a:lumMod val="75000"/>
                    <a:lumOff val="25000"/>
                  </a:schemeClr>
                </a:solidFill>
              </a:rPr>
              <a:t>Carol Vargas</a:t>
            </a:r>
          </a:p>
        </p:txBody>
      </p:sp>
    </p:spTree>
    <p:extLst>
      <p:ext uri="{BB962C8B-B14F-4D97-AF65-F5344CB8AC3E}">
        <p14:creationId xmlns:p14="http://schemas.microsoft.com/office/powerpoint/2010/main" val="327597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17B57-12CA-92A3-4B2E-4933EDAFC1D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B6721B6-19F3-9B03-D4AC-7C371791B7C4}"/>
              </a:ext>
            </a:extLst>
          </p:cNvPr>
          <p:cNvSpPr txBox="1"/>
          <p:nvPr/>
        </p:nvSpPr>
        <p:spPr>
          <a:xfrm>
            <a:off x="381836" y="229685"/>
            <a:ext cx="1887477" cy="646331"/>
          </a:xfrm>
          <a:prstGeom prst="rect">
            <a:avLst/>
          </a:prstGeom>
          <a:noFill/>
        </p:spPr>
        <p:txBody>
          <a:bodyPr wrap="square" rtlCol="0">
            <a:spAutoFit/>
          </a:bodyPr>
          <a:lstStyle/>
          <a:p>
            <a:pPr algn="ctr"/>
            <a:r>
              <a:rPr lang="es-MX" sz="3600" b="1" dirty="0">
                <a:solidFill>
                  <a:schemeClr val="bg1"/>
                </a:solidFill>
              </a:rPr>
              <a:t>Ventajas</a:t>
            </a:r>
            <a:endParaRPr lang="es-CO" sz="3600" b="1" dirty="0">
              <a:solidFill>
                <a:schemeClr val="bg1"/>
              </a:solidFill>
            </a:endParaRPr>
          </a:p>
        </p:txBody>
      </p:sp>
      <p:sp>
        <p:nvSpPr>
          <p:cNvPr id="3" name="CuadroTexto 2">
            <a:extLst>
              <a:ext uri="{FF2B5EF4-FFF2-40B4-BE49-F238E27FC236}">
                <a16:creationId xmlns:a16="http://schemas.microsoft.com/office/drawing/2014/main" id="{FD35226A-F071-6861-ABA4-FD5DE53AB97E}"/>
              </a:ext>
            </a:extLst>
          </p:cNvPr>
          <p:cNvSpPr txBox="1"/>
          <p:nvPr/>
        </p:nvSpPr>
        <p:spPr>
          <a:xfrm>
            <a:off x="381838" y="1145512"/>
            <a:ext cx="7000108" cy="3046988"/>
          </a:xfrm>
          <a:prstGeom prst="rect">
            <a:avLst/>
          </a:prstGeom>
          <a:noFill/>
        </p:spPr>
        <p:txBody>
          <a:bodyPr wrap="square" rtlCol="0">
            <a:spAutoFit/>
          </a:bodyPr>
          <a:lstStyle/>
          <a:p>
            <a:pPr algn="l"/>
            <a:r>
              <a:rPr lang="es-MX" sz="1600" b="1" dirty="0">
                <a:solidFill>
                  <a:srgbClr val="0D0D0D"/>
                </a:solidFill>
                <a:latin typeface="Arial" panose="020B0604020202020204" pitchFamily="34" charset="0"/>
                <a:cs typeface="Arial" panose="020B0604020202020204" pitchFamily="34" charset="0"/>
              </a:rPr>
              <a:t>1. Eficiencia en el agendamiento:</a:t>
            </a:r>
          </a:p>
          <a:p>
            <a:pPr algn="l"/>
            <a:r>
              <a:rPr lang="es-MX" sz="1600" b="1" i="0" dirty="0">
                <a:solidFill>
                  <a:srgbClr val="0D0D0D"/>
                </a:solidFill>
                <a:effectLst/>
                <a:latin typeface="Arial" panose="020B0604020202020204" pitchFamily="34" charset="0"/>
                <a:cs typeface="Arial" panose="020B0604020202020204" pitchFamily="34" charset="0"/>
              </a:rPr>
              <a:t>Reservas en Línea</a:t>
            </a:r>
            <a:r>
              <a:rPr lang="es-MX" sz="1600" b="1" i="0" dirty="0">
                <a:effectLst/>
                <a:latin typeface="Arial" panose="020B0604020202020204" pitchFamily="34" charset="0"/>
                <a:cs typeface="Arial" panose="020B0604020202020204" pitchFamily="34" charset="0"/>
              </a:rPr>
              <a:t>:</a:t>
            </a:r>
            <a:r>
              <a:rPr lang="es-MX" sz="1600" b="0" i="0" dirty="0">
                <a:effectLst/>
                <a:latin typeface="Arial" panose="020B0604020202020204" pitchFamily="34" charset="0"/>
                <a:cs typeface="Arial" panose="020B0604020202020204" pitchFamily="34" charset="0"/>
              </a:rPr>
              <a:t> Los clientes pueden reservar sus citas de forma fácil por internet, sin tener que llamar por teléfono</a:t>
            </a:r>
            <a:r>
              <a:rPr lang="es-MX" sz="1600" b="1" dirty="0">
                <a:latin typeface="Arial" panose="020B0604020202020204" pitchFamily="34" charset="0"/>
                <a:cs typeface="Arial" panose="020B0604020202020204" pitchFamily="34" charset="0"/>
              </a:rPr>
              <a:t>.</a:t>
            </a:r>
          </a:p>
          <a:p>
            <a:pPr algn="l"/>
            <a:r>
              <a:rPr lang="es-MX" sz="1600" b="1" i="0" dirty="0">
                <a:effectLst/>
                <a:latin typeface="Arial" panose="020B0604020202020204" pitchFamily="34" charset="0"/>
                <a:cs typeface="Arial" panose="020B0604020202020204" pitchFamily="34" charset="0"/>
              </a:rPr>
              <a:t>	</a:t>
            </a:r>
          </a:p>
          <a:p>
            <a:pPr algn="l"/>
            <a:r>
              <a:rPr lang="es-MX" sz="1600" b="1" i="0" dirty="0">
                <a:solidFill>
                  <a:srgbClr val="0D0D0D"/>
                </a:solidFill>
                <a:effectLst/>
                <a:latin typeface="Arial" panose="020B0604020202020204" pitchFamily="34" charset="0"/>
                <a:cs typeface="Arial" panose="020B0604020202020204" pitchFamily="34" charset="0"/>
              </a:rPr>
              <a:t>2. Acceso a Datos en Tiempo Real:</a:t>
            </a:r>
            <a:r>
              <a:rPr lang="es-MX" sz="1600" dirty="0">
                <a:solidFill>
                  <a:srgbClr val="0D0D0D"/>
                </a:solidFill>
                <a:latin typeface="Arial" panose="020B0604020202020204" pitchFamily="34" charset="0"/>
                <a:cs typeface="Arial" panose="020B0604020202020204" pitchFamily="34" charset="0"/>
              </a:rPr>
              <a:t> L</a:t>
            </a:r>
            <a:r>
              <a:rPr lang="es-MX" sz="1600" b="0" i="0" dirty="0">
                <a:effectLst/>
                <a:latin typeface="Arial" panose="020B0604020202020204" pitchFamily="34" charset="0"/>
                <a:cs typeface="Arial" panose="020B0604020202020204" pitchFamily="34" charset="0"/>
              </a:rPr>
              <a:t>e proporcionamos información al momento sobre cuándo hay citas disponibles, cuándo están programadas y si hay cambios en el horario.</a:t>
            </a:r>
          </a:p>
          <a:p>
            <a:pPr algn="l"/>
            <a:endParaRPr lang="es-MX" sz="1600" b="1" i="0" dirty="0">
              <a:effectLst/>
              <a:latin typeface="Arial" panose="020B0604020202020204" pitchFamily="34" charset="0"/>
              <a:cs typeface="Arial" panose="020B0604020202020204" pitchFamily="34" charset="0"/>
            </a:endParaRPr>
          </a:p>
          <a:p>
            <a:pPr algn="l"/>
            <a:r>
              <a:rPr lang="es-MX" sz="1600" b="1" i="0" dirty="0">
                <a:solidFill>
                  <a:srgbClr val="0D0D0D"/>
                </a:solidFill>
                <a:effectLst/>
                <a:latin typeface="Arial" panose="020B0604020202020204" pitchFamily="34" charset="0"/>
                <a:cs typeface="Arial" panose="020B0604020202020204" pitchFamily="34" charset="0"/>
              </a:rPr>
              <a:t> </a:t>
            </a:r>
            <a:r>
              <a:rPr lang="es-MX" sz="1600" b="1" dirty="0">
                <a:solidFill>
                  <a:srgbClr val="0D0D0D"/>
                </a:solidFill>
                <a:latin typeface="Arial" panose="020B0604020202020204" pitchFamily="34" charset="0"/>
                <a:cs typeface="Arial" panose="020B0604020202020204" pitchFamily="34" charset="0"/>
              </a:rPr>
              <a:t>3.</a:t>
            </a:r>
            <a:r>
              <a:rPr lang="es-MX" sz="1600" b="1" i="0" dirty="0">
                <a:solidFill>
                  <a:srgbClr val="0D0D0D"/>
                </a:solidFill>
                <a:effectLst/>
                <a:latin typeface="Arial" panose="020B0604020202020204" pitchFamily="34" charset="0"/>
                <a:cs typeface="Arial" panose="020B0604020202020204" pitchFamily="34" charset="0"/>
              </a:rPr>
              <a:t> Ahorro de Tiempo:</a:t>
            </a:r>
            <a:r>
              <a:rPr lang="es-MX" sz="1600" dirty="0">
                <a:solidFill>
                  <a:srgbClr val="0D0D0D"/>
                </a:solidFill>
                <a:latin typeface="Arial" panose="020B0604020202020204" pitchFamily="34" charset="0"/>
                <a:cs typeface="Arial" panose="020B0604020202020204" pitchFamily="34" charset="0"/>
              </a:rPr>
              <a:t> </a:t>
            </a:r>
          </a:p>
          <a:p>
            <a:pPr marL="285750" indent="-285750" algn="l">
              <a:buFont typeface="Arial" panose="020B0604020202020204" pitchFamily="34" charset="0"/>
              <a:buChar char="•"/>
            </a:pPr>
            <a:r>
              <a:rPr lang="es-MX" sz="1600" b="0" i="1" dirty="0">
                <a:effectLst/>
                <a:latin typeface="Arial" panose="020B0604020202020204" pitchFamily="34" charset="0"/>
                <a:cs typeface="Arial" panose="020B0604020202020204" pitchFamily="34" charset="0"/>
              </a:rPr>
              <a:t>Menos Trabajo de Oficina:</a:t>
            </a:r>
            <a:r>
              <a:rPr lang="es-MX" sz="1600" b="0" i="0" dirty="0">
                <a:effectLst/>
                <a:latin typeface="Arial" panose="020B0604020202020204" pitchFamily="34" charset="0"/>
                <a:cs typeface="Arial" panose="020B0604020202020204" pitchFamily="34" charset="0"/>
              </a:rPr>
              <a:t> Automatización de las tareas de papeleo para que el personal tenga una mejor fluidez al momento de lectura y escritura de datos.</a:t>
            </a:r>
            <a:endParaRPr lang="es-MX" dirty="0"/>
          </a:p>
        </p:txBody>
      </p:sp>
      <p:pic>
        <p:nvPicPr>
          <p:cNvPr id="4" name="Imagen 3">
            <a:extLst>
              <a:ext uri="{FF2B5EF4-FFF2-40B4-BE49-F238E27FC236}">
                <a16:creationId xmlns:a16="http://schemas.microsoft.com/office/drawing/2014/main" id="{9CDE5CFB-A3E2-D598-2297-98C58678EE0F}"/>
              </a:ext>
            </a:extLst>
          </p:cNvPr>
          <p:cNvPicPr>
            <a:picLocks noChangeAspect="1"/>
          </p:cNvPicPr>
          <p:nvPr/>
        </p:nvPicPr>
        <p:blipFill>
          <a:blip r:embed="rId2"/>
          <a:srcRect/>
          <a:stretch/>
        </p:blipFill>
        <p:spPr>
          <a:xfrm>
            <a:off x="8058778" y="4077017"/>
            <a:ext cx="884924" cy="884924"/>
          </a:xfrm>
          <a:prstGeom prst="rect">
            <a:avLst/>
          </a:prstGeom>
        </p:spPr>
      </p:pic>
    </p:spTree>
    <p:extLst>
      <p:ext uri="{BB962C8B-B14F-4D97-AF65-F5344CB8AC3E}">
        <p14:creationId xmlns:p14="http://schemas.microsoft.com/office/powerpoint/2010/main" val="3573080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382868" y="54937"/>
            <a:ext cx="3286021" cy="523220"/>
          </a:xfrm>
          <a:prstGeom prst="rect">
            <a:avLst/>
          </a:prstGeom>
          <a:noFill/>
        </p:spPr>
        <p:txBody>
          <a:bodyPr wrap="square" rtlCol="0">
            <a:spAutoFit/>
          </a:bodyPr>
          <a:lstStyle/>
          <a:p>
            <a:r>
              <a:rPr lang="es-ES" sz="2800" b="1" dirty="0">
                <a:solidFill>
                  <a:schemeClr val="bg1"/>
                </a:solidFill>
              </a:rPr>
              <a:t>OdontoMedical</a:t>
            </a:r>
          </a:p>
        </p:txBody>
      </p:sp>
      <p:sp>
        <p:nvSpPr>
          <p:cNvPr id="5" name="Rectángulo 4"/>
          <p:cNvSpPr/>
          <p:nvPr/>
        </p:nvSpPr>
        <p:spPr>
          <a:xfrm>
            <a:off x="288933" y="1296603"/>
            <a:ext cx="8234177" cy="1399742"/>
          </a:xfrm>
          <a:prstGeom prst="rect">
            <a:avLst/>
          </a:prstGeom>
        </p:spPr>
        <p:txBody>
          <a:bodyPr wrap="square">
            <a:spAutoFit/>
          </a:bodyPr>
          <a:lstStyle/>
          <a:p>
            <a:pPr>
              <a:lnSpc>
                <a:spcPct val="120000"/>
              </a:lnSpc>
            </a:pPr>
            <a:r>
              <a:rPr lang="es-MX" b="0" i="0" dirty="0">
                <a:solidFill>
                  <a:srgbClr val="0D0D0D"/>
                </a:solidFill>
                <a:effectLst/>
                <a:latin typeface="Söhne"/>
              </a:rPr>
              <a:t>La Clínica Odontológica OdontoMedical emerge en el año 2012 por la Doctora Yamile Guzmán Betancourt. Su visión pionera se centra en ofrecer servicios especializados en Periodoncia e Implantología, destacando por su compromiso con la calidad y la atención personalizada en el cuidado bucodental.</a:t>
            </a:r>
            <a:endParaRPr lang="es-ES_tradnl" dirty="0">
              <a:solidFill>
                <a:schemeClr val="tx1">
                  <a:lumMod val="75000"/>
                  <a:lumOff val="25000"/>
                </a:schemeClr>
              </a:solidFill>
            </a:endParaRPr>
          </a:p>
        </p:txBody>
      </p:sp>
      <p:sp>
        <p:nvSpPr>
          <p:cNvPr id="7" name="CuadroTexto 6">
            <a:extLst>
              <a:ext uri="{FF2B5EF4-FFF2-40B4-BE49-F238E27FC236}">
                <a16:creationId xmlns:a16="http://schemas.microsoft.com/office/drawing/2014/main" id="{EEFE1AD9-CEE5-CDDA-BB6B-F7D64311A024}"/>
              </a:ext>
            </a:extLst>
          </p:cNvPr>
          <p:cNvSpPr txBox="1"/>
          <p:nvPr/>
        </p:nvSpPr>
        <p:spPr>
          <a:xfrm>
            <a:off x="382868" y="506493"/>
            <a:ext cx="8378264" cy="338554"/>
          </a:xfrm>
          <a:prstGeom prst="rect">
            <a:avLst/>
          </a:prstGeom>
          <a:noFill/>
        </p:spPr>
        <p:txBody>
          <a:bodyPr wrap="square" rtlCol="0">
            <a:spAutoFit/>
          </a:bodyPr>
          <a:lstStyle/>
          <a:p>
            <a:r>
              <a:rPr lang="es-ES" sz="1600" dirty="0">
                <a:solidFill>
                  <a:schemeClr val="bg1"/>
                </a:solidFill>
              </a:rPr>
              <a:t>Carrera 75 No. 25c-34 LOCAL 3, Modelia, Bogotá </a:t>
            </a:r>
            <a:r>
              <a:rPr lang="es-ES" sz="1600" b="1" dirty="0">
                <a:solidFill>
                  <a:schemeClr val="bg1"/>
                </a:solidFill>
              </a:rPr>
              <a:t>     Tel: </a:t>
            </a:r>
            <a:r>
              <a:rPr lang="es-ES" sz="1600" dirty="0">
                <a:solidFill>
                  <a:schemeClr val="bg1"/>
                </a:solidFill>
              </a:rPr>
              <a:t>313 4833332</a:t>
            </a:r>
            <a:r>
              <a:rPr lang="es-ES" sz="1600" b="1" dirty="0">
                <a:solidFill>
                  <a:schemeClr val="bg1"/>
                </a:solidFill>
              </a:rPr>
              <a:t> </a:t>
            </a:r>
            <a:r>
              <a:rPr lang="es-ES" sz="1600" dirty="0">
                <a:solidFill>
                  <a:schemeClr val="bg1"/>
                </a:solidFill>
              </a:rPr>
              <a:t> </a:t>
            </a:r>
          </a:p>
        </p:txBody>
      </p:sp>
      <p:pic>
        <p:nvPicPr>
          <p:cNvPr id="9" name="Imagen 8">
            <a:extLst>
              <a:ext uri="{FF2B5EF4-FFF2-40B4-BE49-F238E27FC236}">
                <a16:creationId xmlns:a16="http://schemas.microsoft.com/office/drawing/2014/main" id="{5EAA44B5-4516-8D71-2627-C6DF802ACC53}"/>
              </a:ext>
            </a:extLst>
          </p:cNvPr>
          <p:cNvPicPr>
            <a:picLocks noChangeAspect="1"/>
          </p:cNvPicPr>
          <p:nvPr/>
        </p:nvPicPr>
        <p:blipFill>
          <a:blip r:embed="rId2"/>
          <a:srcRect/>
          <a:stretch/>
        </p:blipFill>
        <p:spPr>
          <a:xfrm>
            <a:off x="7793718" y="3874948"/>
            <a:ext cx="884924" cy="884924"/>
          </a:xfrm>
          <a:prstGeom prst="rect">
            <a:avLst/>
          </a:prstGeom>
        </p:spPr>
      </p:pic>
      <p:pic>
        <p:nvPicPr>
          <p:cNvPr id="11" name="Imagen 10" descr="Imagen que contiene interior, azul, cuarto, pequeño&#10;&#10;Descripción generada automáticamente">
            <a:extLst>
              <a:ext uri="{FF2B5EF4-FFF2-40B4-BE49-F238E27FC236}">
                <a16:creationId xmlns:a16="http://schemas.microsoft.com/office/drawing/2014/main" id="{B703E255-C29D-CD40-0FC6-B0427EA104DA}"/>
              </a:ext>
            </a:extLst>
          </p:cNvPr>
          <p:cNvPicPr>
            <a:picLocks noChangeAspect="1"/>
          </p:cNvPicPr>
          <p:nvPr/>
        </p:nvPicPr>
        <p:blipFill>
          <a:blip r:embed="rId3"/>
          <a:stretch>
            <a:fillRect/>
          </a:stretch>
        </p:blipFill>
        <p:spPr>
          <a:xfrm>
            <a:off x="5543527" y="2904149"/>
            <a:ext cx="1546967" cy="2062622"/>
          </a:xfrm>
          <a:prstGeom prst="rect">
            <a:avLst/>
          </a:prstGeom>
        </p:spPr>
      </p:pic>
      <p:pic>
        <p:nvPicPr>
          <p:cNvPr id="13" name="Imagen 12" descr="Una silla de oficina&#10;&#10;Descripción generada automáticamente con confianza baja">
            <a:extLst>
              <a:ext uri="{FF2B5EF4-FFF2-40B4-BE49-F238E27FC236}">
                <a16:creationId xmlns:a16="http://schemas.microsoft.com/office/drawing/2014/main" id="{9AEEA7DA-4D12-1705-766B-05DB233F0D18}"/>
              </a:ext>
            </a:extLst>
          </p:cNvPr>
          <p:cNvPicPr>
            <a:picLocks noChangeAspect="1"/>
          </p:cNvPicPr>
          <p:nvPr/>
        </p:nvPicPr>
        <p:blipFill>
          <a:blip r:embed="rId4"/>
          <a:stretch>
            <a:fillRect/>
          </a:stretch>
        </p:blipFill>
        <p:spPr>
          <a:xfrm>
            <a:off x="3798516" y="2904149"/>
            <a:ext cx="1546967" cy="2062622"/>
          </a:xfrm>
          <a:prstGeom prst="rect">
            <a:avLst/>
          </a:prstGeom>
        </p:spPr>
      </p:pic>
      <p:pic>
        <p:nvPicPr>
          <p:cNvPr id="15" name="Imagen 14" descr="Una sala de estar&#10;&#10;Descripción generada automáticamente con confianza baja">
            <a:extLst>
              <a:ext uri="{FF2B5EF4-FFF2-40B4-BE49-F238E27FC236}">
                <a16:creationId xmlns:a16="http://schemas.microsoft.com/office/drawing/2014/main" id="{EB779BB5-267F-BF22-A575-F8F1D8516BA6}"/>
              </a:ext>
            </a:extLst>
          </p:cNvPr>
          <p:cNvPicPr>
            <a:picLocks noChangeAspect="1"/>
          </p:cNvPicPr>
          <p:nvPr/>
        </p:nvPicPr>
        <p:blipFill>
          <a:blip r:embed="rId5"/>
          <a:stretch>
            <a:fillRect/>
          </a:stretch>
        </p:blipFill>
        <p:spPr>
          <a:xfrm>
            <a:off x="850309" y="2904149"/>
            <a:ext cx="2750163" cy="2062622"/>
          </a:xfrm>
          <a:prstGeom prst="rect">
            <a:avLst/>
          </a:prstGeom>
        </p:spPr>
      </p:pic>
    </p:spTree>
    <p:extLst>
      <p:ext uri="{BB962C8B-B14F-4D97-AF65-F5344CB8AC3E}">
        <p14:creationId xmlns:p14="http://schemas.microsoft.com/office/powerpoint/2010/main" val="21630150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23FEF54-E454-56CE-3747-F5F5B01B1727}"/>
              </a:ext>
            </a:extLst>
          </p:cNvPr>
          <p:cNvSpPr txBox="1"/>
          <p:nvPr/>
        </p:nvSpPr>
        <p:spPr>
          <a:xfrm>
            <a:off x="510363" y="212651"/>
            <a:ext cx="3587751" cy="646331"/>
          </a:xfrm>
          <a:prstGeom prst="rect">
            <a:avLst/>
          </a:prstGeom>
          <a:noFill/>
        </p:spPr>
        <p:txBody>
          <a:bodyPr wrap="square" rtlCol="0">
            <a:spAutoFit/>
          </a:bodyPr>
          <a:lstStyle/>
          <a:p>
            <a:r>
              <a:rPr lang="es-MX" sz="3600" b="1" dirty="0">
                <a:solidFill>
                  <a:schemeClr val="bg1"/>
                </a:solidFill>
              </a:rPr>
              <a:t>MISION Y VISION</a:t>
            </a:r>
            <a:r>
              <a:rPr lang="es-MX" sz="3600" dirty="0">
                <a:solidFill>
                  <a:schemeClr val="bg1"/>
                </a:solidFill>
              </a:rPr>
              <a:t>. </a:t>
            </a:r>
            <a:endParaRPr lang="es-CO" sz="3600" dirty="0">
              <a:solidFill>
                <a:schemeClr val="bg1"/>
              </a:solidFill>
            </a:endParaRPr>
          </a:p>
        </p:txBody>
      </p:sp>
      <p:sp>
        <p:nvSpPr>
          <p:cNvPr id="3" name="CuadroTexto 2">
            <a:extLst>
              <a:ext uri="{FF2B5EF4-FFF2-40B4-BE49-F238E27FC236}">
                <a16:creationId xmlns:a16="http://schemas.microsoft.com/office/drawing/2014/main" id="{767AF14A-5E60-9E04-7D9A-CDD11E6EA37A}"/>
              </a:ext>
            </a:extLst>
          </p:cNvPr>
          <p:cNvSpPr txBox="1"/>
          <p:nvPr/>
        </p:nvSpPr>
        <p:spPr>
          <a:xfrm>
            <a:off x="478468" y="1669398"/>
            <a:ext cx="5295011" cy="2646878"/>
          </a:xfrm>
          <a:prstGeom prst="rect">
            <a:avLst/>
          </a:prstGeom>
          <a:noFill/>
        </p:spPr>
        <p:txBody>
          <a:bodyPr wrap="square" rtlCol="0">
            <a:spAutoFit/>
          </a:bodyPr>
          <a:lstStyle/>
          <a:p>
            <a:pPr algn="l"/>
            <a:r>
              <a:rPr lang="es-MX" sz="1400" b="0" i="0" dirty="0">
                <a:solidFill>
                  <a:srgbClr val="222222"/>
                </a:solidFill>
                <a:effectLst/>
                <a:latin typeface="Arial" panose="020B0604020202020204" pitchFamily="34" charset="0"/>
              </a:rPr>
              <a:t>Visión:</a:t>
            </a:r>
            <a:br>
              <a:rPr lang="es-MX" sz="1200" dirty="0"/>
            </a:br>
            <a:r>
              <a:rPr lang="es-MX" sz="1200" b="0" i="0" dirty="0">
                <a:solidFill>
                  <a:srgbClr val="0D0D0D"/>
                </a:solidFill>
                <a:effectLst/>
                <a:highlight>
                  <a:srgbClr val="FFFFFF"/>
                </a:highlight>
                <a:latin typeface="Arial" panose="020B0604020202020204" pitchFamily="34" charset="0"/>
                <a:cs typeface="Arial" panose="020B0604020202020204" pitchFamily="34" charset="0"/>
              </a:rPr>
              <a:t>Odontomedical es ser líder en odontología, ofreciendo servicios de alta calidad y atención personalizada respaldada por tecnología innovadora, buscando destacar como un centro de excelencia reconocido mundialmente por nuestro compromiso con la salud bucal y el bienestar de los pacientes.</a:t>
            </a:r>
            <a:br>
              <a:rPr lang="es-MX" sz="1200" b="0" i="0" dirty="0">
                <a:solidFill>
                  <a:srgbClr val="222222"/>
                </a:solidFill>
                <a:effectLst/>
                <a:latin typeface="Arial" panose="020B0604020202020204" pitchFamily="34" charset="0"/>
              </a:rPr>
            </a:br>
            <a:endParaRPr lang="es-MX" sz="1200" b="0" i="0" dirty="0">
              <a:solidFill>
                <a:srgbClr val="222222"/>
              </a:solidFill>
              <a:effectLst/>
              <a:latin typeface="Arial" panose="020B0604020202020204" pitchFamily="34" charset="0"/>
            </a:endParaRPr>
          </a:p>
          <a:p>
            <a:pPr algn="l"/>
            <a:endParaRPr lang="es-MX" sz="1200" b="0" i="0" dirty="0">
              <a:solidFill>
                <a:srgbClr val="222222"/>
              </a:solidFill>
              <a:effectLst/>
              <a:latin typeface="Arial" panose="020B0604020202020204" pitchFamily="34" charset="0"/>
            </a:endParaRPr>
          </a:p>
          <a:p>
            <a:pPr algn="l"/>
            <a:r>
              <a:rPr lang="es-MX" sz="1400" b="0" i="0" dirty="0">
                <a:solidFill>
                  <a:srgbClr val="222222"/>
                </a:solidFill>
                <a:effectLst/>
                <a:latin typeface="Arial" panose="020B0604020202020204" pitchFamily="34" charset="0"/>
              </a:rPr>
              <a:t>Misión:</a:t>
            </a:r>
          </a:p>
          <a:p>
            <a:pPr algn="l"/>
            <a:r>
              <a:rPr lang="es-MX" sz="1200" b="0" i="0" dirty="0">
                <a:solidFill>
                  <a:srgbClr val="222222"/>
                </a:solidFill>
                <a:effectLst/>
                <a:latin typeface="Arial" panose="020B0604020202020204" pitchFamily="34" charset="0"/>
              </a:rPr>
              <a:t>En Odontomedical, nos dedicamos a ofrecer una atención odontológica integral, basada en las necesidades únicas de cada paciente y en los más recientes avances científicos..</a:t>
            </a:r>
          </a:p>
          <a:p>
            <a:endParaRPr lang="es-CO" dirty="0"/>
          </a:p>
        </p:txBody>
      </p:sp>
      <p:pic>
        <p:nvPicPr>
          <p:cNvPr id="5" name="Imagen 4">
            <a:extLst>
              <a:ext uri="{FF2B5EF4-FFF2-40B4-BE49-F238E27FC236}">
                <a16:creationId xmlns:a16="http://schemas.microsoft.com/office/drawing/2014/main" id="{109DDE29-6194-1671-66F9-6F0BA4076F06}"/>
              </a:ext>
            </a:extLst>
          </p:cNvPr>
          <p:cNvPicPr>
            <a:picLocks noChangeAspect="1"/>
          </p:cNvPicPr>
          <p:nvPr/>
        </p:nvPicPr>
        <p:blipFill>
          <a:blip r:embed="rId2"/>
          <a:stretch>
            <a:fillRect/>
          </a:stretch>
        </p:blipFill>
        <p:spPr>
          <a:xfrm>
            <a:off x="6100451" y="1305430"/>
            <a:ext cx="2717388" cy="3374815"/>
          </a:xfrm>
          <a:prstGeom prst="rect">
            <a:avLst/>
          </a:prstGeom>
        </p:spPr>
      </p:pic>
      <p:pic>
        <p:nvPicPr>
          <p:cNvPr id="6" name="Imagen 5">
            <a:extLst>
              <a:ext uri="{FF2B5EF4-FFF2-40B4-BE49-F238E27FC236}">
                <a16:creationId xmlns:a16="http://schemas.microsoft.com/office/drawing/2014/main" id="{71D83D68-C27F-B6D6-E2E6-13CCE022D8F4}"/>
              </a:ext>
            </a:extLst>
          </p:cNvPr>
          <p:cNvPicPr>
            <a:picLocks noChangeAspect="1"/>
          </p:cNvPicPr>
          <p:nvPr/>
        </p:nvPicPr>
        <p:blipFill>
          <a:blip r:embed="rId3"/>
          <a:srcRect/>
          <a:stretch/>
        </p:blipFill>
        <p:spPr>
          <a:xfrm>
            <a:off x="8126473" y="4084271"/>
            <a:ext cx="884924" cy="884924"/>
          </a:xfrm>
          <a:prstGeom prst="rect">
            <a:avLst/>
          </a:prstGeom>
        </p:spPr>
      </p:pic>
    </p:spTree>
    <p:extLst>
      <p:ext uri="{BB962C8B-B14F-4D97-AF65-F5344CB8AC3E}">
        <p14:creationId xmlns:p14="http://schemas.microsoft.com/office/powerpoint/2010/main" val="1870078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47E55-0D50-D843-1B08-EA5D31A8D2F6}"/>
            </a:ext>
          </a:extLst>
        </p:cNvPr>
        <p:cNvGrpSpPr/>
        <p:nvPr/>
      </p:nvGrpSpPr>
      <p:grpSpPr>
        <a:xfrm>
          <a:off x="0" y="0"/>
          <a:ext cx="0" cy="0"/>
          <a:chOff x="0" y="0"/>
          <a:chExt cx="0" cy="0"/>
        </a:xfrm>
      </p:grpSpPr>
      <p:pic>
        <p:nvPicPr>
          <p:cNvPr id="2" name="Imagen 1">
            <a:extLst>
              <a:ext uri="{FF2B5EF4-FFF2-40B4-BE49-F238E27FC236}">
                <a16:creationId xmlns:a16="http://schemas.microsoft.com/office/drawing/2014/main" id="{8775C338-FA94-B361-4AF6-C4FA9299095A}"/>
              </a:ext>
            </a:extLst>
          </p:cNvPr>
          <p:cNvPicPr>
            <a:picLocks noChangeAspect="1"/>
          </p:cNvPicPr>
          <p:nvPr/>
        </p:nvPicPr>
        <p:blipFill rotWithShape="1">
          <a:blip r:embed="rId3"/>
          <a:srcRect l="34915" r="2495"/>
          <a:stretch/>
        </p:blipFill>
        <p:spPr>
          <a:xfrm>
            <a:off x="0" y="1"/>
            <a:ext cx="4465350" cy="5143500"/>
          </a:xfrm>
          <a:prstGeom prst="rect">
            <a:avLst/>
          </a:prstGeom>
        </p:spPr>
      </p:pic>
      <p:pic>
        <p:nvPicPr>
          <p:cNvPr id="4" name="Imagen 3">
            <a:extLst>
              <a:ext uri="{FF2B5EF4-FFF2-40B4-BE49-F238E27FC236}">
                <a16:creationId xmlns:a16="http://schemas.microsoft.com/office/drawing/2014/main" id="{2D369D1B-5042-E83F-BB4E-7E6B4B34A93A}"/>
              </a:ext>
            </a:extLst>
          </p:cNvPr>
          <p:cNvPicPr>
            <a:picLocks noChangeAspect="1"/>
          </p:cNvPicPr>
          <p:nvPr/>
        </p:nvPicPr>
        <p:blipFill>
          <a:blip r:embed="rId4"/>
          <a:stretch>
            <a:fillRect/>
          </a:stretch>
        </p:blipFill>
        <p:spPr>
          <a:xfrm>
            <a:off x="8219458" y="888169"/>
            <a:ext cx="608543" cy="592940"/>
          </a:xfrm>
          <a:prstGeom prst="rect">
            <a:avLst/>
          </a:prstGeom>
        </p:spPr>
      </p:pic>
      <p:sp>
        <p:nvSpPr>
          <p:cNvPr id="5" name="CuadroTexto 4">
            <a:extLst>
              <a:ext uri="{FF2B5EF4-FFF2-40B4-BE49-F238E27FC236}">
                <a16:creationId xmlns:a16="http://schemas.microsoft.com/office/drawing/2014/main" id="{61D0991E-F6BB-1724-536B-225D8A51444A}"/>
              </a:ext>
            </a:extLst>
          </p:cNvPr>
          <p:cNvSpPr txBox="1"/>
          <p:nvPr/>
        </p:nvSpPr>
        <p:spPr>
          <a:xfrm>
            <a:off x="4639483" y="1009619"/>
            <a:ext cx="4504517" cy="707886"/>
          </a:xfrm>
          <a:prstGeom prst="rect">
            <a:avLst/>
          </a:prstGeom>
          <a:noFill/>
        </p:spPr>
        <p:txBody>
          <a:bodyPr wrap="square" rtlCol="0">
            <a:spAutoFit/>
          </a:bodyPr>
          <a:lstStyle/>
          <a:p>
            <a:r>
              <a:rPr lang="es-ES" sz="2000" b="1" dirty="0">
                <a:solidFill>
                  <a:schemeClr val="tx1">
                    <a:lumMod val="75000"/>
                    <a:lumOff val="25000"/>
                  </a:schemeClr>
                </a:solidFill>
              </a:rPr>
              <a:t>Sistema de </a:t>
            </a:r>
            <a:r>
              <a:rPr lang="es-MX" sz="2000" b="1" i="0" dirty="0">
                <a:solidFill>
                  <a:srgbClr val="0D0D0D"/>
                </a:solidFill>
                <a:effectLst/>
                <a:latin typeface="Söhne"/>
              </a:rPr>
              <a:t>Expediente clínico electrónico y agendamiento de citas</a:t>
            </a:r>
            <a:endParaRPr lang="es-ES" sz="2000" b="1" dirty="0">
              <a:solidFill>
                <a:schemeClr val="tx1">
                  <a:lumMod val="75000"/>
                  <a:lumOff val="25000"/>
                </a:schemeClr>
              </a:solidFill>
            </a:endParaRPr>
          </a:p>
        </p:txBody>
      </p:sp>
      <p:sp>
        <p:nvSpPr>
          <p:cNvPr id="6" name="CuadroTexto 5">
            <a:extLst>
              <a:ext uri="{FF2B5EF4-FFF2-40B4-BE49-F238E27FC236}">
                <a16:creationId xmlns:a16="http://schemas.microsoft.com/office/drawing/2014/main" id="{1D119C26-721E-61EE-76C5-7FCDC47BF2CC}"/>
              </a:ext>
            </a:extLst>
          </p:cNvPr>
          <p:cNvSpPr txBox="1"/>
          <p:nvPr/>
        </p:nvSpPr>
        <p:spPr>
          <a:xfrm>
            <a:off x="4524738" y="2223041"/>
            <a:ext cx="4362651" cy="1138773"/>
          </a:xfrm>
          <a:prstGeom prst="rect">
            <a:avLst/>
          </a:prstGeom>
          <a:noFill/>
        </p:spPr>
        <p:txBody>
          <a:bodyPr wrap="square" rtlCol="0">
            <a:spAutoFit/>
          </a:bodyPr>
          <a:lstStyle/>
          <a:p>
            <a:pPr defTabSz="943239" hangingPunct="0"/>
            <a:r>
              <a:rPr lang="es-MX" sz="2000" b="1" dirty="0"/>
              <a:t>Objetivo general:</a:t>
            </a:r>
          </a:p>
          <a:p>
            <a:pPr defTabSz="943239" hangingPunct="0"/>
            <a:r>
              <a:rPr lang="es-MX" sz="1600" dirty="0"/>
              <a:t>Diseño e implementación de un software para optimizar la gestión clínica y mejorar el agendamiento de citas. </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0E0B19D0-F1F9-C28E-D7A9-BA2FCB39CE8C}"/>
              </a:ext>
            </a:extLst>
          </p:cNvPr>
          <p:cNvSpPr/>
          <p:nvPr/>
        </p:nvSpPr>
        <p:spPr>
          <a:xfrm>
            <a:off x="4572000" y="1927871"/>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2F3FBA6A-446F-E0DE-31E8-489C88D9F39A}"/>
              </a:ext>
            </a:extLst>
          </p:cNvPr>
          <p:cNvPicPr>
            <a:picLocks noChangeAspect="1"/>
          </p:cNvPicPr>
          <p:nvPr/>
        </p:nvPicPr>
        <p:blipFill>
          <a:blip r:embed="rId5"/>
          <a:srcRect/>
          <a:stretch/>
        </p:blipFill>
        <p:spPr>
          <a:xfrm>
            <a:off x="7793718" y="3874948"/>
            <a:ext cx="884924" cy="884924"/>
          </a:xfrm>
          <a:prstGeom prst="rect">
            <a:avLst/>
          </a:prstGeom>
        </p:spPr>
      </p:pic>
    </p:spTree>
    <p:extLst>
      <p:ext uri="{BB962C8B-B14F-4D97-AF65-F5344CB8AC3E}">
        <p14:creationId xmlns:p14="http://schemas.microsoft.com/office/powerpoint/2010/main" val="1156932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9AF916-6FD2-F206-D6AD-D62B4087DE26}"/>
            </a:ext>
          </a:extLst>
        </p:cNvPr>
        <p:cNvGrpSpPr/>
        <p:nvPr/>
      </p:nvGrpSpPr>
      <p:grpSpPr>
        <a:xfrm>
          <a:off x="0" y="0"/>
          <a:ext cx="0" cy="0"/>
          <a:chOff x="0" y="0"/>
          <a:chExt cx="0" cy="0"/>
        </a:xfrm>
      </p:grpSpPr>
      <p:pic>
        <p:nvPicPr>
          <p:cNvPr id="4" name="Imagen 3">
            <a:extLst>
              <a:ext uri="{FF2B5EF4-FFF2-40B4-BE49-F238E27FC236}">
                <a16:creationId xmlns:a16="http://schemas.microsoft.com/office/drawing/2014/main" id="{82666C28-00EC-8956-41D8-7BB13BFD3A47}"/>
              </a:ext>
            </a:extLst>
          </p:cNvPr>
          <p:cNvPicPr>
            <a:picLocks noChangeAspect="1"/>
          </p:cNvPicPr>
          <p:nvPr/>
        </p:nvPicPr>
        <p:blipFill>
          <a:blip r:embed="rId2"/>
          <a:stretch>
            <a:fillRect/>
          </a:stretch>
        </p:blipFill>
        <p:spPr>
          <a:xfrm>
            <a:off x="8269412" y="1028295"/>
            <a:ext cx="608543" cy="592940"/>
          </a:xfrm>
          <a:prstGeom prst="rect">
            <a:avLst/>
          </a:prstGeom>
        </p:spPr>
      </p:pic>
      <p:sp>
        <p:nvSpPr>
          <p:cNvPr id="5" name="CuadroTexto 4">
            <a:extLst>
              <a:ext uri="{FF2B5EF4-FFF2-40B4-BE49-F238E27FC236}">
                <a16:creationId xmlns:a16="http://schemas.microsoft.com/office/drawing/2014/main" id="{7F523059-8587-A391-827E-4F923699C8A1}"/>
              </a:ext>
            </a:extLst>
          </p:cNvPr>
          <p:cNvSpPr txBox="1"/>
          <p:nvPr/>
        </p:nvSpPr>
        <p:spPr>
          <a:xfrm>
            <a:off x="771490" y="639931"/>
            <a:ext cx="4285931" cy="646331"/>
          </a:xfrm>
          <a:prstGeom prst="rect">
            <a:avLst/>
          </a:prstGeom>
          <a:noFill/>
        </p:spPr>
        <p:txBody>
          <a:bodyPr wrap="square" rtlCol="0">
            <a:spAutoFit/>
          </a:bodyPr>
          <a:lstStyle/>
          <a:p>
            <a:r>
              <a:rPr lang="es-ES" sz="3600" b="1" dirty="0">
                <a:solidFill>
                  <a:schemeClr val="tx1">
                    <a:lumMod val="75000"/>
                    <a:lumOff val="25000"/>
                  </a:schemeClr>
                </a:solidFill>
              </a:rPr>
              <a:t>Objetivos específicos</a:t>
            </a:r>
          </a:p>
        </p:txBody>
      </p:sp>
      <p:sp>
        <p:nvSpPr>
          <p:cNvPr id="6" name="CuadroTexto 5">
            <a:extLst>
              <a:ext uri="{FF2B5EF4-FFF2-40B4-BE49-F238E27FC236}">
                <a16:creationId xmlns:a16="http://schemas.microsoft.com/office/drawing/2014/main" id="{1BB1E94C-F9BB-6CD5-4139-8B2252503837}"/>
              </a:ext>
            </a:extLst>
          </p:cNvPr>
          <p:cNvSpPr txBox="1"/>
          <p:nvPr/>
        </p:nvSpPr>
        <p:spPr>
          <a:xfrm>
            <a:off x="1073948" y="1528121"/>
            <a:ext cx="7497921" cy="2554545"/>
          </a:xfrm>
          <a:prstGeom prst="rect">
            <a:avLst/>
          </a:prstGeom>
          <a:noFill/>
        </p:spPr>
        <p:txBody>
          <a:bodyPr wrap="square" rtlCol="0">
            <a:spAutoFit/>
          </a:bodyPr>
          <a:lstStyle/>
          <a:p>
            <a:pPr marL="342900" indent="-342900" algn="just" defTabSz="943239" hangingPunct="0">
              <a:buFont typeface="+mj-lt"/>
              <a:buAutoNum type="arabicPeriod"/>
            </a:pPr>
            <a:r>
              <a:rPr kumimoji="0" lang="es-ES" sz="1600" b="1" i="0" u="none" strike="noStrike" cap="none" spc="0" normalizeH="0" baseline="0" dirty="0">
                <a:ln>
                  <a:noFill/>
                </a:ln>
                <a:solidFill>
                  <a:srgbClr val="404040"/>
                </a:solidFill>
                <a:effectLst/>
                <a:uFillTx/>
                <a:latin typeface="Calibir"/>
                <a:ea typeface="Helvetica Neue"/>
                <a:cs typeface="Calibir"/>
                <a:sym typeface="Helvetica Neue"/>
              </a:rPr>
              <a:t>Desarrollar un sistema con gestió</a:t>
            </a:r>
            <a:r>
              <a:rPr lang="es-ES" sz="1600" b="1" dirty="0">
                <a:solidFill>
                  <a:srgbClr val="404040"/>
                </a:solidFill>
                <a:latin typeface="Calibir"/>
                <a:ea typeface="Helvetica Neue"/>
                <a:cs typeface="Calibir"/>
                <a:sym typeface="Helvetica Neue"/>
              </a:rPr>
              <a:t>n de datos: </a:t>
            </a:r>
            <a:r>
              <a:rPr lang="es-ES" sz="1600" dirty="0">
                <a:solidFill>
                  <a:srgbClr val="404040"/>
                </a:solidFill>
                <a:latin typeface="Calibir"/>
                <a:ea typeface="Helvetica Neue"/>
                <a:cs typeface="Calibir"/>
                <a:sym typeface="Helvetica Neue"/>
              </a:rPr>
              <a:t>Permitirá a la clínica almacenar, organizar y acceder eficientemente a los historiales clínicos de los pacientes, garantizando la confidencialidad y seguridad de la información.</a:t>
            </a:r>
          </a:p>
          <a:p>
            <a:pPr marL="342900" indent="-342900" algn="just" defTabSz="943239" hangingPunct="0">
              <a:buFont typeface="+mj-lt"/>
              <a:buAutoNum type="arabicPeriod"/>
            </a:pPr>
            <a:r>
              <a:rPr lang="es-ES" sz="1600" b="1" dirty="0">
                <a:solidFill>
                  <a:srgbClr val="404040"/>
                </a:solidFill>
                <a:latin typeface="Calibir"/>
                <a:ea typeface="Helvetica Neue"/>
                <a:cs typeface="Calibir"/>
                <a:sym typeface="Helvetica Neue"/>
              </a:rPr>
              <a:t>Implementación de funciones para la creación, actualización y consulta de historiales: </a:t>
            </a:r>
            <a:r>
              <a:rPr lang="es-ES" sz="1600" dirty="0">
                <a:solidFill>
                  <a:srgbClr val="404040"/>
                </a:solidFill>
                <a:latin typeface="Calibir"/>
                <a:ea typeface="Helvetica Neue"/>
                <a:cs typeface="Calibir"/>
                <a:sym typeface="Helvetica Neue"/>
              </a:rPr>
              <a:t>Se optimizan los procesos de registro para la información por parte del personal medico y administrativo.</a:t>
            </a:r>
          </a:p>
          <a:p>
            <a:pPr marL="342900" indent="-342900" algn="just" defTabSz="943239" hangingPunct="0">
              <a:buFont typeface="+mj-lt"/>
              <a:buAutoNum type="arabicPeriod"/>
            </a:pPr>
            <a:r>
              <a:rPr kumimoji="0" lang="es-ES" sz="1600" b="1" i="0" u="none" strike="noStrike" cap="none" spc="0" normalizeH="0" baseline="0" dirty="0">
                <a:ln>
                  <a:noFill/>
                </a:ln>
                <a:solidFill>
                  <a:srgbClr val="404040"/>
                </a:solidFill>
                <a:effectLst/>
                <a:uFillTx/>
                <a:latin typeface="Calibir"/>
                <a:ea typeface="Helvetica Neue"/>
                <a:cs typeface="Calibir"/>
                <a:sym typeface="Helvetica Neue"/>
              </a:rPr>
              <a:t>Dis</a:t>
            </a:r>
            <a:r>
              <a:rPr lang="es-ES" sz="1600" b="1" dirty="0">
                <a:solidFill>
                  <a:srgbClr val="404040"/>
                </a:solidFill>
                <a:latin typeface="Calibir"/>
                <a:ea typeface="Helvetica Neue"/>
                <a:cs typeface="Calibir"/>
                <a:sym typeface="Helvetica Neue"/>
              </a:rPr>
              <a:t>eño de una interfaz intuitiva y amigable: </a:t>
            </a:r>
            <a:r>
              <a:rPr lang="es-ES" sz="1600" dirty="0">
                <a:solidFill>
                  <a:srgbClr val="404040"/>
                </a:solidFill>
                <a:latin typeface="Calibir"/>
                <a:ea typeface="Helvetica Neue"/>
                <a:cs typeface="Calibir"/>
                <a:sym typeface="Helvetica Neue"/>
              </a:rPr>
              <a:t>Permitirá que los usuarios del software incluyendo a los médicos, asistentes y el personal administrativo. Pueda acceder fácilmente a los datos relevantes, realizar búsquedas avanzadas y generar informes personalizados según la necesidad de la clínica.</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857BE5A4-2D41-6478-A3F8-44C0C6A169B0}"/>
              </a:ext>
            </a:extLst>
          </p:cNvPr>
          <p:cNvSpPr/>
          <p:nvPr/>
        </p:nvSpPr>
        <p:spPr>
          <a:xfrm>
            <a:off x="859075" y="1324765"/>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1" name="Imagen 10">
            <a:extLst>
              <a:ext uri="{FF2B5EF4-FFF2-40B4-BE49-F238E27FC236}">
                <a16:creationId xmlns:a16="http://schemas.microsoft.com/office/drawing/2014/main" id="{F410C319-D0BB-EB72-B3D5-2210B99109E5}"/>
              </a:ext>
            </a:extLst>
          </p:cNvPr>
          <p:cNvPicPr>
            <a:picLocks noChangeAspect="1"/>
          </p:cNvPicPr>
          <p:nvPr/>
        </p:nvPicPr>
        <p:blipFill>
          <a:blip r:embed="rId3"/>
          <a:srcRect/>
          <a:stretch/>
        </p:blipFill>
        <p:spPr>
          <a:xfrm>
            <a:off x="7793718" y="3874948"/>
            <a:ext cx="884924" cy="884924"/>
          </a:xfrm>
          <a:prstGeom prst="rect">
            <a:avLst/>
          </a:prstGeom>
        </p:spPr>
      </p:pic>
    </p:spTree>
    <p:extLst>
      <p:ext uri="{BB962C8B-B14F-4D97-AF65-F5344CB8AC3E}">
        <p14:creationId xmlns:p14="http://schemas.microsoft.com/office/powerpoint/2010/main" val="51118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9D216-1150-A977-8ABE-FD2F811E89F8}"/>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E3C13DED-06DA-0D42-28D7-5C43582F0CD4}"/>
              </a:ext>
            </a:extLst>
          </p:cNvPr>
          <p:cNvSpPr txBox="1"/>
          <p:nvPr/>
        </p:nvSpPr>
        <p:spPr>
          <a:xfrm>
            <a:off x="771491" y="697920"/>
            <a:ext cx="6046998" cy="646331"/>
          </a:xfrm>
          <a:prstGeom prst="rect">
            <a:avLst/>
          </a:prstGeom>
          <a:noFill/>
        </p:spPr>
        <p:txBody>
          <a:bodyPr wrap="square" rtlCol="0">
            <a:spAutoFit/>
          </a:bodyPr>
          <a:lstStyle/>
          <a:p>
            <a:r>
              <a:rPr lang="es-ES" sz="3600" b="1" dirty="0">
                <a:solidFill>
                  <a:schemeClr val="tx1">
                    <a:lumMod val="75000"/>
                    <a:lumOff val="25000"/>
                  </a:schemeClr>
                </a:solidFill>
              </a:rPr>
              <a:t>Planteamiento del problema</a:t>
            </a:r>
          </a:p>
        </p:txBody>
      </p:sp>
      <p:sp>
        <p:nvSpPr>
          <p:cNvPr id="6" name="CuadroTexto 5">
            <a:extLst>
              <a:ext uri="{FF2B5EF4-FFF2-40B4-BE49-F238E27FC236}">
                <a16:creationId xmlns:a16="http://schemas.microsoft.com/office/drawing/2014/main" id="{BA818B65-E61A-7D67-0925-DB607672DFBC}"/>
              </a:ext>
            </a:extLst>
          </p:cNvPr>
          <p:cNvSpPr txBox="1"/>
          <p:nvPr/>
        </p:nvSpPr>
        <p:spPr>
          <a:xfrm>
            <a:off x="589725" y="1502023"/>
            <a:ext cx="7775341" cy="2554545"/>
          </a:xfrm>
          <a:prstGeom prst="rect">
            <a:avLst/>
          </a:prstGeom>
          <a:noFill/>
        </p:spPr>
        <p:txBody>
          <a:bodyPr wrap="square" rtlCol="0">
            <a:spAutoFit/>
          </a:bodyPr>
          <a:lstStyle/>
          <a:p>
            <a:pPr algn="just" defTabSz="943239" hangingPunct="0"/>
            <a:r>
              <a:rPr kumimoji="0" lang="es-MX" sz="1600" b="0" i="0" u="none" strike="noStrike" cap="none" spc="0" normalizeH="0" baseline="0" dirty="0">
                <a:ln>
                  <a:noFill/>
                </a:ln>
                <a:solidFill>
                  <a:srgbClr val="404040"/>
                </a:solidFill>
                <a:effectLst/>
                <a:uFillTx/>
                <a:latin typeface="Calibir"/>
                <a:ea typeface="Helvetica Neue"/>
                <a:cs typeface="Calibir"/>
                <a:sym typeface="Helvetica Neue"/>
              </a:rPr>
              <a:t>En OdontoMedical, el manejo de expedientes en formato escrito dificulta el acceso al historial de pacientes, aumenta el riesgo de pérdida o daño, limita el acceso y almacenamiento, y puede afectar la legibilidad y precisión de los registros clínicos. También, al no tener un sistema de agendamiento se dificulta la coordinación eficiente de las citas, esto quiere decir que puede haber errores al agendar las citas por medio telefónico, ya que todo se maneja por escrito en hojas</a:t>
            </a:r>
          </a:p>
          <a:p>
            <a:pPr algn="just" defTabSz="943239" hangingPunct="0"/>
            <a:endParaRPr lang="es-MX" sz="1600" dirty="0">
              <a:solidFill>
                <a:srgbClr val="404040"/>
              </a:solidFill>
              <a:latin typeface="Calibir"/>
              <a:ea typeface="Helvetica Neue"/>
              <a:cs typeface="Calibir"/>
              <a:sym typeface="Helvetica Neue"/>
            </a:endParaRPr>
          </a:p>
          <a:p>
            <a:pPr algn="just" defTabSz="943239" hangingPunct="0"/>
            <a:r>
              <a:rPr lang="es-MX" sz="1600" b="1" dirty="0">
                <a:solidFill>
                  <a:srgbClr val="404040"/>
                </a:solidFill>
                <a:latin typeface="Calibir"/>
                <a:ea typeface="Helvetica Neue"/>
                <a:cs typeface="Calibir"/>
                <a:sym typeface="Helvetica Neue"/>
              </a:rPr>
              <a:t>Posible solución:</a:t>
            </a:r>
          </a:p>
          <a:p>
            <a:pPr algn="just" defTabSz="943239" hangingPunct="0"/>
            <a:r>
              <a:rPr kumimoji="0" lang="es-MX" sz="1600" i="0" u="none" strike="noStrike" cap="none" spc="0" normalizeH="0" baseline="0" dirty="0">
                <a:ln>
                  <a:noFill/>
                </a:ln>
                <a:solidFill>
                  <a:srgbClr val="404040"/>
                </a:solidFill>
                <a:effectLst/>
                <a:uFillTx/>
                <a:latin typeface="Calibir"/>
                <a:ea typeface="Helvetica Neue"/>
                <a:cs typeface="Calibir"/>
                <a:sym typeface="Helvetica Neue"/>
              </a:rPr>
              <a:t>Implementar un sistema digitalizado para optimizar el tiempo de búsqueda y procesamiento de datos</a:t>
            </a:r>
            <a:endParaRPr kumimoji="0" lang="es-ES" sz="1600"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70632E35-B384-7DDB-6B4F-D107D2403726}"/>
              </a:ext>
            </a:extLst>
          </p:cNvPr>
          <p:cNvSpPr/>
          <p:nvPr/>
        </p:nvSpPr>
        <p:spPr>
          <a:xfrm>
            <a:off x="859075" y="132201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8BEBC476-01A3-B35A-84B7-C20E76AF3AFE}"/>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2413240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E7CB8-66D1-5219-5A3E-8EF528DB51B9}"/>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7CBC8B30-F156-9012-F63C-EB550CA4D4F5}"/>
              </a:ext>
            </a:extLst>
          </p:cNvPr>
          <p:cNvSpPr txBox="1"/>
          <p:nvPr/>
        </p:nvSpPr>
        <p:spPr>
          <a:xfrm>
            <a:off x="771491" y="1434895"/>
            <a:ext cx="4127887" cy="646331"/>
          </a:xfrm>
          <a:prstGeom prst="rect">
            <a:avLst/>
          </a:prstGeom>
          <a:noFill/>
        </p:spPr>
        <p:txBody>
          <a:bodyPr wrap="square" rtlCol="0">
            <a:spAutoFit/>
          </a:bodyPr>
          <a:lstStyle/>
          <a:p>
            <a:r>
              <a:rPr lang="es-ES" sz="3600" b="1" dirty="0">
                <a:solidFill>
                  <a:schemeClr val="tx1">
                    <a:lumMod val="75000"/>
                    <a:lumOff val="25000"/>
                  </a:schemeClr>
                </a:solidFill>
              </a:rPr>
              <a:t>Pregunta problema</a:t>
            </a:r>
          </a:p>
        </p:txBody>
      </p:sp>
      <p:sp>
        <p:nvSpPr>
          <p:cNvPr id="6" name="CuadroTexto 5">
            <a:extLst>
              <a:ext uri="{FF2B5EF4-FFF2-40B4-BE49-F238E27FC236}">
                <a16:creationId xmlns:a16="http://schemas.microsoft.com/office/drawing/2014/main" id="{88A2B220-83B7-1E54-9C79-E007DB508B02}"/>
              </a:ext>
            </a:extLst>
          </p:cNvPr>
          <p:cNvSpPr txBox="1"/>
          <p:nvPr/>
        </p:nvSpPr>
        <p:spPr>
          <a:xfrm>
            <a:off x="771491" y="2305771"/>
            <a:ext cx="7593576" cy="923330"/>
          </a:xfrm>
          <a:prstGeom prst="rect">
            <a:avLst/>
          </a:prstGeom>
          <a:noFill/>
        </p:spPr>
        <p:txBody>
          <a:bodyPr wrap="square" rtlCol="0">
            <a:spAutoFit/>
          </a:bodyPr>
          <a:lstStyle/>
          <a:p>
            <a:pPr algn="just" defTabSz="943239" hangingPunct="0"/>
            <a:r>
              <a:rPr kumimoji="0" lang="es-ES" b="1" i="0" u="none" strike="noStrike" cap="none" spc="0" normalizeH="0" baseline="0" dirty="0">
                <a:ln>
                  <a:noFill/>
                </a:ln>
                <a:solidFill>
                  <a:srgbClr val="404040"/>
                </a:solidFill>
                <a:effectLst/>
                <a:uFillTx/>
                <a:latin typeface="Calibir"/>
                <a:ea typeface="Helvetica Neue"/>
                <a:cs typeface="Calibir"/>
                <a:sym typeface="Helvetica Neue"/>
              </a:rPr>
              <a:t>¿Cómo se puede con las nuevas tecnologías ayudar a mejorar la eficiencia, precisión en registros clínicos y Agendamiento de citas en la clínica OdontoMedical?</a:t>
            </a:r>
          </a:p>
        </p:txBody>
      </p:sp>
      <p:sp>
        <p:nvSpPr>
          <p:cNvPr id="7" name="Rectángulo 6">
            <a:extLst>
              <a:ext uri="{FF2B5EF4-FFF2-40B4-BE49-F238E27FC236}">
                <a16:creationId xmlns:a16="http://schemas.microsoft.com/office/drawing/2014/main" id="{31FEA994-8C25-617A-CE08-1B2191FA2250}"/>
              </a:ext>
            </a:extLst>
          </p:cNvPr>
          <p:cNvSpPr/>
          <p:nvPr/>
        </p:nvSpPr>
        <p:spPr>
          <a:xfrm>
            <a:off x="859075" y="2035749"/>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65595AD-CA8F-8678-1A7F-06989632F952}"/>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2120982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p:cNvSpPr txBox="1"/>
          <p:nvPr/>
        </p:nvSpPr>
        <p:spPr>
          <a:xfrm>
            <a:off x="771491" y="1296258"/>
            <a:ext cx="2389387" cy="646331"/>
          </a:xfrm>
          <a:prstGeom prst="rect">
            <a:avLst/>
          </a:prstGeom>
          <a:noFill/>
        </p:spPr>
        <p:txBody>
          <a:bodyPr wrap="square" rtlCol="0">
            <a:spAutoFit/>
          </a:bodyPr>
          <a:lstStyle/>
          <a:p>
            <a:r>
              <a:rPr lang="es-ES" sz="3600" b="1" dirty="0">
                <a:solidFill>
                  <a:schemeClr val="tx1">
                    <a:lumMod val="75000"/>
                    <a:lumOff val="25000"/>
                  </a:schemeClr>
                </a:solidFill>
              </a:rPr>
              <a:t>Alcance</a:t>
            </a:r>
          </a:p>
        </p:txBody>
      </p:sp>
      <p:sp>
        <p:nvSpPr>
          <p:cNvPr id="6" name="CuadroTexto 5"/>
          <p:cNvSpPr txBox="1"/>
          <p:nvPr/>
        </p:nvSpPr>
        <p:spPr>
          <a:xfrm>
            <a:off x="771491" y="2109434"/>
            <a:ext cx="7627442" cy="1323439"/>
          </a:xfrm>
          <a:prstGeom prst="rect">
            <a:avLst/>
          </a:prstGeom>
          <a:noFill/>
        </p:spPr>
        <p:txBody>
          <a:bodyPr wrap="square" rtlCol="0">
            <a:spAutoFit/>
          </a:bodyPr>
          <a:lstStyle/>
          <a:p>
            <a:pPr algn="just" defTabSz="943239" hangingPunct="0"/>
            <a:r>
              <a:rPr kumimoji="0" lang="es-MX" sz="1600" b="0" i="0" u="none" strike="noStrike" cap="none" spc="0" normalizeH="0" baseline="0" dirty="0">
                <a:ln>
                  <a:noFill/>
                </a:ln>
                <a:solidFill>
                  <a:srgbClr val="404040"/>
                </a:solidFill>
                <a:effectLst/>
                <a:uFillTx/>
                <a:latin typeface="Calibir"/>
                <a:ea typeface="Helvetica Neue"/>
                <a:cs typeface="Calibir"/>
                <a:sym typeface="Helvetica Neue"/>
              </a:rPr>
              <a:t>Desarrollar un software para mejorar la gestión de historiales clínicos y tener más eficacia, facilidad a la hora de agendar sus citas, capacitar de forma continua además de garantizar seguridad y privacidad. Solo se hará para el límite de funcionamiento de </a:t>
            </a:r>
            <a:r>
              <a:rPr lang="es-MX" sz="1600" dirty="0">
                <a:solidFill>
                  <a:srgbClr val="404040"/>
                </a:solidFill>
                <a:latin typeface="Calibir"/>
                <a:ea typeface="Helvetica Neue"/>
                <a:cs typeface="Calibir"/>
                <a:sym typeface="Helvetica Neue"/>
              </a:rPr>
              <a:t>la única </a:t>
            </a:r>
            <a:r>
              <a:rPr kumimoji="0" lang="es-MX" sz="1600" b="0" i="0" u="none" strike="noStrike" cap="none" spc="0" normalizeH="0" baseline="0" dirty="0">
                <a:ln>
                  <a:noFill/>
                </a:ln>
                <a:solidFill>
                  <a:srgbClr val="404040"/>
                </a:solidFill>
                <a:effectLst/>
                <a:uFillTx/>
                <a:latin typeface="Calibir"/>
                <a:ea typeface="Helvetica Neue"/>
                <a:cs typeface="Calibir"/>
                <a:sym typeface="Helvetica Neue"/>
              </a:rPr>
              <a:t>sede que se encuentra en </a:t>
            </a:r>
            <a:r>
              <a:rPr lang="es-ES" sz="1600" b="1" dirty="0"/>
              <a:t>Carrera 75 No. 25c-34 LOCAL 3, Modelia, Bogotá, </a:t>
            </a:r>
            <a:r>
              <a:rPr kumimoji="0" lang="es-MX" sz="1600" b="0" i="0" u="none" strike="noStrike" cap="none" spc="0" normalizeH="0" baseline="0" dirty="0">
                <a:ln>
                  <a:noFill/>
                </a:ln>
                <a:solidFill>
                  <a:srgbClr val="404040"/>
                </a:solidFill>
                <a:effectLst/>
                <a:uFillTx/>
                <a:latin typeface="Calibir"/>
                <a:ea typeface="Helvetica Neue"/>
                <a:cs typeface="Calibir"/>
                <a:sym typeface="Helvetica Neue"/>
              </a:rPr>
              <a:t>por políticas del negocio.</a:t>
            </a: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E39993DD-73D5-5268-217E-D1A28AE34691}"/>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3774840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7E704-B697-0F55-032F-C80612044834}"/>
            </a:ext>
          </a:extLst>
        </p:cNvPr>
        <p:cNvGrpSpPr/>
        <p:nvPr/>
      </p:nvGrpSpPr>
      <p:grpSpPr>
        <a:xfrm>
          <a:off x="0" y="0"/>
          <a:ext cx="0" cy="0"/>
          <a:chOff x="0" y="0"/>
          <a:chExt cx="0" cy="0"/>
        </a:xfrm>
      </p:grpSpPr>
      <p:sp>
        <p:nvSpPr>
          <p:cNvPr id="5" name="CuadroTexto 4">
            <a:extLst>
              <a:ext uri="{FF2B5EF4-FFF2-40B4-BE49-F238E27FC236}">
                <a16:creationId xmlns:a16="http://schemas.microsoft.com/office/drawing/2014/main" id="{2B0A1676-C7BD-FCBE-68CC-927CD0B9FC9A}"/>
              </a:ext>
            </a:extLst>
          </p:cNvPr>
          <p:cNvSpPr txBox="1"/>
          <p:nvPr/>
        </p:nvSpPr>
        <p:spPr>
          <a:xfrm>
            <a:off x="771491" y="1217209"/>
            <a:ext cx="3192001" cy="646331"/>
          </a:xfrm>
          <a:prstGeom prst="rect">
            <a:avLst/>
          </a:prstGeom>
          <a:noFill/>
        </p:spPr>
        <p:txBody>
          <a:bodyPr wrap="square" rtlCol="0">
            <a:spAutoFit/>
          </a:bodyPr>
          <a:lstStyle/>
          <a:p>
            <a:r>
              <a:rPr lang="es-ES" sz="3600" b="1" dirty="0">
                <a:solidFill>
                  <a:schemeClr val="tx1">
                    <a:lumMod val="75000"/>
                    <a:lumOff val="25000"/>
                  </a:schemeClr>
                </a:solidFill>
              </a:rPr>
              <a:t>Justificación</a:t>
            </a:r>
          </a:p>
        </p:txBody>
      </p:sp>
      <p:sp>
        <p:nvSpPr>
          <p:cNvPr id="6" name="CuadroTexto 5">
            <a:extLst>
              <a:ext uri="{FF2B5EF4-FFF2-40B4-BE49-F238E27FC236}">
                <a16:creationId xmlns:a16="http://schemas.microsoft.com/office/drawing/2014/main" id="{19313F7B-3CD9-8C8E-10DC-051882FF7F28}"/>
              </a:ext>
            </a:extLst>
          </p:cNvPr>
          <p:cNvSpPr txBox="1"/>
          <p:nvPr/>
        </p:nvSpPr>
        <p:spPr>
          <a:xfrm>
            <a:off x="771490" y="2109434"/>
            <a:ext cx="7412954" cy="1015663"/>
          </a:xfrm>
          <a:prstGeom prst="rect">
            <a:avLst/>
          </a:prstGeom>
          <a:noFill/>
        </p:spPr>
        <p:txBody>
          <a:bodyPr wrap="square" rtlCol="0">
            <a:spAutoFit/>
          </a:bodyPr>
          <a:lstStyle/>
          <a:p>
            <a:pPr algn="just" defTabSz="943239" hangingPunct="0"/>
            <a:r>
              <a:rPr kumimoji="0" lang="es-ES" sz="2000" b="0" i="0" u="none" strike="noStrike" cap="none" spc="0" normalizeH="0" baseline="0" dirty="0">
                <a:ln>
                  <a:noFill/>
                </a:ln>
                <a:solidFill>
                  <a:srgbClr val="404040"/>
                </a:solidFill>
                <a:effectLst/>
                <a:uFillTx/>
                <a:latin typeface="Calibir"/>
                <a:ea typeface="Helvetica Neue"/>
                <a:cs typeface="Calibir"/>
                <a:sym typeface="Helvetica Neue"/>
              </a:rPr>
              <a:t>El proyecto “</a:t>
            </a:r>
            <a:r>
              <a:rPr kumimoji="0" lang="es-ES" sz="2000" b="1" i="0" u="none" strike="noStrike" cap="none" spc="0" normalizeH="0" baseline="0" dirty="0">
                <a:ln>
                  <a:noFill/>
                </a:ln>
                <a:solidFill>
                  <a:srgbClr val="404040"/>
                </a:solidFill>
                <a:effectLst/>
                <a:uFillTx/>
                <a:latin typeface="Calibir"/>
                <a:ea typeface="Helvetica Neue"/>
                <a:cs typeface="Calibir"/>
                <a:sym typeface="Helvetica Neue"/>
              </a:rPr>
              <a:t>DentiSoftware</a:t>
            </a:r>
            <a:r>
              <a:rPr kumimoji="0" lang="es-ES" sz="2000" b="0" i="0" u="none" strike="noStrike" cap="none" spc="0" normalizeH="0" baseline="0" dirty="0">
                <a:ln>
                  <a:noFill/>
                </a:ln>
                <a:solidFill>
                  <a:srgbClr val="404040"/>
                </a:solidFill>
                <a:effectLst/>
                <a:uFillTx/>
                <a:latin typeface="Calibir"/>
                <a:ea typeface="Helvetica Neue"/>
                <a:cs typeface="Calibir"/>
                <a:sym typeface="Helvetica Neue"/>
              </a:rPr>
              <a:t>” se basa en las necesidades de la clínica,</a:t>
            </a:r>
            <a:r>
              <a:rPr kumimoji="0" lang="es-MX" sz="2000" b="0" i="0" u="none" strike="noStrike" cap="none" spc="0" normalizeH="0" baseline="0" dirty="0">
                <a:ln>
                  <a:noFill/>
                </a:ln>
                <a:solidFill>
                  <a:srgbClr val="404040"/>
                </a:solidFill>
                <a:effectLst/>
                <a:uFillTx/>
                <a:latin typeface="Calibir"/>
                <a:ea typeface="Helvetica Neue"/>
                <a:cs typeface="Calibir"/>
                <a:sym typeface="Helvetica Neue"/>
              </a:rPr>
              <a:t> la creación y desarrollo de este sistema de información integral es fundamental</a:t>
            </a:r>
            <a:r>
              <a:rPr lang="es-MX" sz="2000" dirty="0">
                <a:solidFill>
                  <a:srgbClr val="404040"/>
                </a:solidFill>
                <a:latin typeface="Calibir"/>
                <a:ea typeface="Helvetica Neue"/>
                <a:cs typeface="Calibir"/>
                <a:sym typeface="Helvetica Neue"/>
              </a:rPr>
              <a:t> </a:t>
            </a:r>
            <a:r>
              <a:rPr kumimoji="0" lang="es-MX" sz="2000" b="0" i="0" u="none" strike="noStrike" cap="none" spc="0" normalizeH="0" baseline="0" dirty="0">
                <a:ln>
                  <a:noFill/>
                </a:ln>
                <a:solidFill>
                  <a:srgbClr val="404040"/>
                </a:solidFill>
                <a:effectLst/>
                <a:uFillTx/>
                <a:latin typeface="Calibir"/>
                <a:ea typeface="Helvetica Neue"/>
                <a:cs typeface="Calibir"/>
                <a:sym typeface="Helvetica Neue"/>
              </a:rPr>
              <a:t>para modernizar los procesos en OdontoMedical</a:t>
            </a:r>
            <a:r>
              <a:rPr lang="es-MX" sz="2000" dirty="0">
                <a:solidFill>
                  <a:srgbClr val="404040"/>
                </a:solidFill>
                <a:latin typeface="Calibir"/>
                <a:ea typeface="Helvetica Neue"/>
                <a:cs typeface="Calibir"/>
                <a:sym typeface="Helvetica Neue"/>
              </a:rPr>
              <a:t>.</a:t>
            </a:r>
            <a:endParaRPr kumimoji="0" lang="es-ES" sz="2000" b="1" i="0" u="none" strike="noStrike" cap="none" spc="0" normalizeH="0" baseline="0" dirty="0">
              <a:ln>
                <a:noFill/>
              </a:ln>
              <a:solidFill>
                <a:srgbClr val="404040"/>
              </a:solidFill>
              <a:effectLst/>
              <a:uFillTx/>
              <a:latin typeface="Calibir"/>
              <a:ea typeface="Helvetica Neue"/>
              <a:cs typeface="Calibir"/>
              <a:sym typeface="Helvetica Neue"/>
            </a:endParaRPr>
          </a:p>
        </p:txBody>
      </p:sp>
      <p:sp>
        <p:nvSpPr>
          <p:cNvPr id="7" name="Rectángulo 6">
            <a:extLst>
              <a:ext uri="{FF2B5EF4-FFF2-40B4-BE49-F238E27FC236}">
                <a16:creationId xmlns:a16="http://schemas.microsoft.com/office/drawing/2014/main" id="{D754828B-76AC-75F6-A141-7971B12E1203}"/>
              </a:ext>
            </a:extLst>
          </p:cNvPr>
          <p:cNvSpPr/>
          <p:nvPr/>
        </p:nvSpPr>
        <p:spPr>
          <a:xfrm>
            <a:off x="859075" y="1896870"/>
            <a:ext cx="718487"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10" name="Imagen 9">
            <a:extLst>
              <a:ext uri="{FF2B5EF4-FFF2-40B4-BE49-F238E27FC236}">
                <a16:creationId xmlns:a16="http://schemas.microsoft.com/office/drawing/2014/main" id="{F844629F-A828-3350-CF6A-FE6057400442}"/>
              </a:ext>
            </a:extLst>
          </p:cNvPr>
          <p:cNvPicPr>
            <a:picLocks noChangeAspect="1"/>
          </p:cNvPicPr>
          <p:nvPr/>
        </p:nvPicPr>
        <p:blipFill>
          <a:blip r:embed="rId2"/>
          <a:srcRect/>
          <a:stretch/>
        </p:blipFill>
        <p:spPr>
          <a:xfrm>
            <a:off x="7793718" y="3874948"/>
            <a:ext cx="884924" cy="884924"/>
          </a:xfrm>
          <a:prstGeom prst="rect">
            <a:avLst/>
          </a:prstGeom>
        </p:spPr>
      </p:pic>
    </p:spTree>
    <p:extLst>
      <p:ext uri="{BB962C8B-B14F-4D97-AF65-F5344CB8AC3E}">
        <p14:creationId xmlns:p14="http://schemas.microsoft.com/office/powerpoint/2010/main" val="96416434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2223</TotalTime>
  <Words>655</Words>
  <Application>Microsoft Office PowerPoint</Application>
  <PresentationFormat>Presentación en pantalla (16:9)</PresentationFormat>
  <Paragraphs>43</Paragraphs>
  <Slides>11</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11</vt:i4>
      </vt:variant>
    </vt:vector>
  </HeadingPairs>
  <TitlesOfParts>
    <vt:vector size="16" baseType="lpstr">
      <vt:lpstr>Arial</vt:lpstr>
      <vt:lpstr>Calibir</vt:lpstr>
      <vt:lpstr>Calibri</vt:lpstr>
      <vt:lpstr>Söhne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Ambiente</cp:lastModifiedBy>
  <cp:revision>20</cp:revision>
  <dcterms:created xsi:type="dcterms:W3CDTF">2019-11-27T03:16:21Z</dcterms:created>
  <dcterms:modified xsi:type="dcterms:W3CDTF">2024-05-27T20:26:27Z</dcterms:modified>
</cp:coreProperties>
</file>