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64" r:id="rId5"/>
    <p:sldId id="259" r:id="rId6"/>
    <p:sldId id="261" r:id="rId7"/>
    <p:sldId id="270" r:id="rId8"/>
    <p:sldId id="271" r:id="rId9"/>
    <p:sldId id="260" r:id="rId10"/>
    <p:sldId id="262" r:id="rId11"/>
    <p:sldId id="263" r:id="rId12"/>
    <p:sldId id="265" r:id="rId13"/>
    <p:sldId id="272"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30" autoAdjust="0"/>
  </p:normalViewPr>
  <p:slideViewPr>
    <p:cSldViewPr snapToGrid="0">
      <p:cViewPr varScale="1">
        <p:scale>
          <a:sx n="68" d="100"/>
          <a:sy n="68"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5A3C-6B58-4550-9171-6FD1A77873FA}" type="datetimeFigureOut">
              <a:rPr lang="en-US" smtClean="0"/>
              <a:t>6/29/2016</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D9B1F-90E5-4E7B-ACAE-FF41377A0BB2}" type="slidenum">
              <a:rPr lang="en-US" smtClean="0"/>
              <a:t>‹Nº›</a:t>
            </a:fld>
            <a:endParaRPr lang="en-US"/>
          </a:p>
        </p:txBody>
      </p:sp>
    </p:spTree>
    <p:extLst>
      <p:ext uri="{BB962C8B-B14F-4D97-AF65-F5344CB8AC3E}">
        <p14:creationId xmlns:p14="http://schemas.microsoft.com/office/powerpoint/2010/main" val="288661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A problem arises when we need to overcome some obstacle in order to get from our current state to a desired state. Problem solving is the process that an organism implements in order to try to get from the current state to the desired state.</a:t>
            </a:r>
            <a:endParaRPr lang="en-US" dirty="0"/>
          </a:p>
        </p:txBody>
      </p:sp>
      <p:sp>
        <p:nvSpPr>
          <p:cNvPr id="4" name="Marcador de número de diapositiva 3"/>
          <p:cNvSpPr>
            <a:spLocks noGrp="1"/>
          </p:cNvSpPr>
          <p:nvPr>
            <p:ph type="sldNum" sz="quarter" idx="10"/>
          </p:nvPr>
        </p:nvSpPr>
        <p:spPr/>
        <p:txBody>
          <a:bodyPr/>
          <a:lstStyle/>
          <a:p>
            <a:fld id="{A47D9B1F-90E5-4E7B-ACAE-FF41377A0BB2}" type="slidenum">
              <a:rPr lang="en-US" smtClean="0"/>
              <a:t>1</a:t>
            </a:fld>
            <a:endParaRPr lang="en-US"/>
          </a:p>
        </p:txBody>
      </p:sp>
    </p:spTree>
    <p:extLst>
      <p:ext uri="{BB962C8B-B14F-4D97-AF65-F5344CB8AC3E}">
        <p14:creationId xmlns:p14="http://schemas.microsoft.com/office/powerpoint/2010/main" val="1462997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backpropagation</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Once the neural network has been created it needs to be trained. One way of doing this is initialize the neural net with random weights and then feed it a series of inputs which represent, in this example, the different panel configurations. For each configuration we check to see what its output is and adjust the weights accordingly so that whenever it sees something looking like a number 4 it outputs a 1 and for everything else it outputs a zero. This type of training is called </a:t>
            </a:r>
            <a:r>
              <a:rPr lang="en-US" sz="1200" b="0" i="1" kern="1200" dirty="0">
                <a:solidFill>
                  <a:schemeClr val="tx1"/>
                </a:solidFill>
                <a:effectLst/>
                <a:latin typeface="+mn-lt"/>
                <a:ea typeface="+mn-ea"/>
                <a:cs typeface="+mn-cs"/>
              </a:rPr>
              <a:t>supervised learning </a:t>
            </a:r>
            <a:r>
              <a:rPr lang="en-US" sz="1200" b="0" i="0" kern="1200" dirty="0">
                <a:solidFill>
                  <a:schemeClr val="tx1"/>
                </a:solidFill>
                <a:effectLst/>
                <a:latin typeface="+mn-lt"/>
                <a:ea typeface="+mn-ea"/>
                <a:cs typeface="+mn-cs"/>
              </a:rPr>
              <a:t>and the data we feed it is called </a:t>
            </a:r>
            <a:r>
              <a:rPr lang="en-US" sz="1200" b="0" i="0" kern="1200" dirty="0" err="1">
                <a:solidFill>
                  <a:schemeClr val="tx1"/>
                </a:solidFill>
                <a:effectLst/>
                <a:latin typeface="+mn-lt"/>
                <a:ea typeface="+mn-ea"/>
                <a:cs typeface="+mn-cs"/>
              </a:rPr>
              <a:t>a</a:t>
            </a:r>
            <a:r>
              <a:rPr lang="en-US" sz="1200" b="0" i="1" kern="1200" dirty="0" err="1">
                <a:solidFill>
                  <a:schemeClr val="tx1"/>
                </a:solidFill>
                <a:effectLst/>
                <a:latin typeface="+mn-lt"/>
                <a:ea typeface="+mn-ea"/>
                <a:cs typeface="+mn-cs"/>
              </a:rPr>
              <a:t>training</a:t>
            </a:r>
            <a:r>
              <a:rPr lang="en-US" sz="1200" b="0" i="1" kern="1200" dirty="0">
                <a:solidFill>
                  <a:schemeClr val="tx1"/>
                </a:solidFill>
                <a:effectLst/>
                <a:latin typeface="+mn-lt"/>
                <a:ea typeface="+mn-ea"/>
                <a:cs typeface="+mn-cs"/>
              </a:rPr>
              <a:t> set</a:t>
            </a:r>
            <a:r>
              <a:rPr lang="en-US" sz="1200" b="0" i="0" kern="1200" dirty="0">
                <a:solidFill>
                  <a:schemeClr val="tx1"/>
                </a:solidFill>
                <a:effectLst/>
                <a:latin typeface="+mn-lt"/>
                <a:ea typeface="+mn-ea"/>
                <a:cs typeface="+mn-cs"/>
              </a:rPr>
              <a:t>. There are many different ways of adjusting the weights, the most common for this type of problem is called </a:t>
            </a:r>
            <a:r>
              <a:rPr lang="en-US" sz="1200" b="0" i="1" kern="1200" dirty="0">
                <a:solidFill>
                  <a:schemeClr val="tx1"/>
                </a:solidFill>
                <a:effectLst/>
                <a:latin typeface="+mn-lt"/>
                <a:ea typeface="+mn-ea"/>
                <a:cs typeface="+mn-cs"/>
              </a:rPr>
              <a:t>backpropagation</a:t>
            </a:r>
          </a:p>
          <a:p>
            <a:endParaRPr lang="es-MX" sz="1200" b="0"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ANNs contain some form of 'learning rule' which modifies the weights of the connections according to the input patterns that it is presented with. In a sense, ANNs learn by example as do their biological counterparts; a child learns to recognize dogs from examples of dogs.</a:t>
            </a:r>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47D9B1F-90E5-4E7B-ACAE-FF41377A0BB2}" type="slidenum">
              <a:rPr lang="en-US" smtClean="0"/>
              <a:t>11</a:t>
            </a:fld>
            <a:endParaRPr lang="en-US"/>
          </a:p>
        </p:txBody>
      </p:sp>
    </p:spTree>
    <p:extLst>
      <p:ext uri="{BB962C8B-B14F-4D97-AF65-F5344CB8AC3E}">
        <p14:creationId xmlns:p14="http://schemas.microsoft.com/office/powerpoint/2010/main" val="217634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Backpropagation</a:t>
            </a:r>
          </a:p>
          <a:p>
            <a:r>
              <a:rPr lang="en-US" sz="1200" b="1" i="0" kern="1200" dirty="0">
                <a:solidFill>
                  <a:schemeClr val="tx1"/>
                </a:solidFill>
                <a:effectLst/>
                <a:latin typeface="+mn-lt"/>
                <a:ea typeface="+mn-ea"/>
                <a:cs typeface="+mn-cs"/>
              </a:rPr>
              <a:t>Epoch</a:t>
            </a:r>
            <a:r>
              <a:rPr lang="en-US" sz="1200" b="0" i="0" kern="1200" dirty="0">
                <a:solidFill>
                  <a:schemeClr val="tx1"/>
                </a:solidFill>
                <a:effectLst/>
                <a:latin typeface="+mn-lt"/>
                <a:ea typeface="+mn-ea"/>
                <a:cs typeface="+mn-cs"/>
              </a:rPr>
              <a:t> is a single pass through the entire training set</a:t>
            </a:r>
          </a:p>
          <a:p>
            <a:endParaRPr lang="es-MX" sz="1200" b="0"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ANNs contain some form of 'learning rule' which modifies the weights of the connections according to the input patterns that it is presented with. In a sense, ANNs learn by example as do their biological counterparts; a child learns to recognize dogs from examples of dogs.</a:t>
            </a:r>
          </a:p>
          <a:p>
            <a:r>
              <a:rPr lang="en-US" sz="1200" b="0" i="0" kern="1200" dirty="0">
                <a:solidFill>
                  <a:schemeClr val="tx1"/>
                </a:solidFill>
                <a:effectLst/>
                <a:latin typeface="+mn-lt"/>
                <a:ea typeface="+mn-ea"/>
                <a:cs typeface="+mn-cs"/>
              </a:rPr>
              <a:t>Although there are many different kinds of learning rules used by neural networks, this demonstration is concerned only with one; </a:t>
            </a:r>
            <a:r>
              <a:rPr lang="en-US" sz="1200" b="1" i="0" kern="1200" dirty="0">
                <a:solidFill>
                  <a:schemeClr val="tx1"/>
                </a:solidFill>
                <a:effectLst/>
                <a:latin typeface="+mn-lt"/>
                <a:ea typeface="+mn-ea"/>
                <a:cs typeface="+mn-cs"/>
              </a:rPr>
              <a:t>the delta rule</a:t>
            </a:r>
            <a:r>
              <a:rPr lang="en-US" sz="1200" b="0" i="0" kern="1200" dirty="0">
                <a:solidFill>
                  <a:schemeClr val="tx1"/>
                </a:solidFill>
                <a:effectLst/>
                <a:latin typeface="+mn-lt"/>
                <a:ea typeface="+mn-ea"/>
                <a:cs typeface="+mn-cs"/>
              </a:rPr>
              <a:t>. The delta rule is often utilized by the most common class of ANNs called '</a:t>
            </a:r>
            <a:r>
              <a:rPr lang="en-US" sz="1200" b="0" i="0" kern="1200" dirty="0" err="1">
                <a:solidFill>
                  <a:schemeClr val="tx1"/>
                </a:solidFill>
                <a:effectLst/>
                <a:latin typeface="+mn-lt"/>
                <a:ea typeface="+mn-ea"/>
                <a:cs typeface="+mn-cs"/>
              </a:rPr>
              <a:t>backpropagational</a:t>
            </a:r>
            <a:r>
              <a:rPr lang="en-US" sz="1200" b="0" i="0" kern="1200" dirty="0">
                <a:solidFill>
                  <a:schemeClr val="tx1"/>
                </a:solidFill>
                <a:effectLst/>
                <a:latin typeface="+mn-lt"/>
                <a:ea typeface="+mn-ea"/>
                <a:cs typeface="+mn-cs"/>
              </a:rPr>
              <a:t> neural networks' (BPNNs). Backpropagation is an abbreviation for the backwards propagation of error.</a:t>
            </a: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the delta rule, as with other types of backpropagation, 'learning' is a supervised process that occurs with each cycle or 'epoch' (i.e. each time the network is presented with a new input pattern) through a forward activation flow of outputs, and the backwards error propagation of weight adjustments. More simply, when a neural network is initially presented with a pattern it makes a random 'guess' as to what it might be. It then sees how far its answer was from the actual one and makes an </a:t>
            </a:r>
            <a:r>
              <a:rPr lang="en-US" sz="1200" b="1" i="0" kern="1200" dirty="0">
                <a:solidFill>
                  <a:schemeClr val="tx1"/>
                </a:solidFill>
                <a:effectLst/>
                <a:latin typeface="+mn-lt"/>
                <a:ea typeface="+mn-ea"/>
                <a:cs typeface="+mn-cs"/>
              </a:rPr>
              <a:t>appropriate adjustment</a:t>
            </a:r>
            <a:r>
              <a:rPr lang="en-US" sz="1200" b="0" i="0" kern="1200" dirty="0">
                <a:solidFill>
                  <a:schemeClr val="tx1"/>
                </a:solidFill>
                <a:effectLst/>
                <a:latin typeface="+mn-lt"/>
                <a:ea typeface="+mn-ea"/>
                <a:cs typeface="+mn-cs"/>
              </a:rPr>
              <a:t> to its connection weights.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Backpropagation performs a</a:t>
            </a:r>
            <a:r>
              <a:rPr lang="en-US" sz="1200" b="1" i="0" kern="1200" dirty="0">
                <a:solidFill>
                  <a:schemeClr val="tx1"/>
                </a:solidFill>
                <a:effectLst/>
                <a:latin typeface="+mn-lt"/>
                <a:ea typeface="+mn-ea"/>
                <a:cs typeface="+mn-cs"/>
              </a:rPr>
              <a:t> gradient descent</a:t>
            </a:r>
            <a:r>
              <a:rPr lang="en-US" sz="1200" b="0" i="0" kern="1200" dirty="0">
                <a:solidFill>
                  <a:schemeClr val="tx1"/>
                </a:solidFill>
                <a:effectLst/>
                <a:latin typeface="+mn-lt"/>
                <a:ea typeface="+mn-ea"/>
                <a:cs typeface="+mn-cs"/>
              </a:rPr>
              <a:t> within the solution's vector space towards a 'global minimum' along the steepest vector of the error surface.</a:t>
            </a:r>
            <a:br>
              <a:rPr lang="en-US" dirty="0"/>
            </a:br>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turns out that we can devise </a:t>
            </a:r>
            <a:r>
              <a:rPr lang="en-US" sz="1200" b="0" i="1" kern="1200" dirty="0">
                <a:solidFill>
                  <a:schemeClr val="tx1"/>
                </a:solidFill>
                <a:effectLst/>
                <a:latin typeface="+mn-lt"/>
                <a:ea typeface="+mn-ea"/>
                <a:cs typeface="+mn-cs"/>
              </a:rPr>
              <a:t>learning algorithms</a:t>
            </a:r>
            <a:r>
              <a:rPr lang="en-US" sz="1200" b="0" i="0" kern="1200" dirty="0">
                <a:solidFill>
                  <a:schemeClr val="tx1"/>
                </a:solidFill>
                <a:effectLst/>
                <a:latin typeface="+mn-lt"/>
                <a:ea typeface="+mn-ea"/>
                <a:cs typeface="+mn-cs"/>
              </a:rPr>
              <a:t> which can automatically </a:t>
            </a:r>
            <a:r>
              <a:rPr lang="en-US" sz="1200" b="1" i="0" kern="1200" dirty="0">
                <a:solidFill>
                  <a:schemeClr val="tx1"/>
                </a:solidFill>
                <a:effectLst/>
                <a:latin typeface="+mn-lt"/>
                <a:ea typeface="+mn-ea"/>
                <a:cs typeface="+mn-cs"/>
              </a:rPr>
              <a:t>tune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weights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a:t>
            </a:r>
            <a:r>
              <a:rPr lang="en-US" sz="1200" b="1" i="0" kern="1200" dirty="0" err="1">
                <a:solidFill>
                  <a:schemeClr val="tx1"/>
                </a:solidFill>
                <a:effectLst/>
                <a:latin typeface="+mn-lt"/>
                <a:ea typeface="+mn-ea"/>
                <a:cs typeface="+mn-cs"/>
              </a:rPr>
              <a:t>biases</a:t>
            </a:r>
            <a:r>
              <a:rPr lang="en-US" sz="1200" b="0" i="0" kern="1200" dirty="0">
                <a:solidFill>
                  <a:schemeClr val="tx1"/>
                </a:solidFill>
                <a:effectLst/>
                <a:latin typeface="+mn-lt"/>
                <a:ea typeface="+mn-ea"/>
                <a:cs typeface="+mn-cs"/>
              </a:rPr>
              <a:t> of a network of artificial neurons. </a:t>
            </a: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Sigmoid/logistic neurons are similar to </a:t>
            </a:r>
            <a:r>
              <a:rPr lang="en-US" sz="1200" b="0" i="0" kern="1200" dirty="0" err="1">
                <a:solidFill>
                  <a:schemeClr val="tx1"/>
                </a:solidFill>
                <a:effectLst/>
                <a:latin typeface="+mn-lt"/>
                <a:ea typeface="+mn-ea"/>
                <a:cs typeface="+mn-cs"/>
              </a:rPr>
              <a:t>perceptrons</a:t>
            </a:r>
            <a:r>
              <a:rPr lang="en-US" sz="1200" b="0" i="0" kern="1200" dirty="0">
                <a:solidFill>
                  <a:schemeClr val="tx1"/>
                </a:solidFill>
                <a:effectLst/>
                <a:latin typeface="+mn-lt"/>
                <a:ea typeface="+mn-ea"/>
                <a:cs typeface="+mn-cs"/>
              </a:rPr>
              <a:t>, but modified so that small changes in their weights and bias cause only a small change in their output.</a:t>
            </a: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z=</a:t>
            </a:r>
            <a:r>
              <a:rPr lang="en-US" sz="1200" b="0" i="0" kern="1200" dirty="0" err="1">
                <a:solidFill>
                  <a:schemeClr val="tx1"/>
                </a:solidFill>
                <a:effectLst/>
                <a:latin typeface="+mn-lt"/>
                <a:ea typeface="+mn-ea"/>
                <a:cs typeface="+mn-cs"/>
              </a:rPr>
              <a:t>w⋅x+bz</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w⋅x+b</a:t>
            </a:r>
            <a:r>
              <a:rPr lang="en-US" sz="1200" b="0" i="0" kern="1200" dirty="0">
                <a:solidFill>
                  <a:schemeClr val="tx1"/>
                </a:solidFill>
                <a:effectLst/>
                <a:latin typeface="+mn-lt"/>
                <a:ea typeface="+mn-ea"/>
                <a:cs typeface="+mn-cs"/>
              </a:rPr>
              <a:t> is large and positive, the output from the sigmoid neuron is approximately 11, just as it would have been for a perceptron.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Suppose on the other hand that z=</a:t>
            </a:r>
            <a:r>
              <a:rPr lang="en-US" sz="1200" b="0" i="0" kern="1200" dirty="0" err="1">
                <a:solidFill>
                  <a:schemeClr val="tx1"/>
                </a:solidFill>
                <a:effectLst/>
                <a:latin typeface="+mn-lt"/>
                <a:ea typeface="+mn-ea"/>
                <a:cs typeface="+mn-cs"/>
              </a:rPr>
              <a:t>w⋅x+bz</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w⋅x+b</a:t>
            </a:r>
            <a:r>
              <a:rPr lang="en-US" sz="1200" b="0" i="0" kern="1200" dirty="0">
                <a:solidFill>
                  <a:schemeClr val="tx1"/>
                </a:solidFill>
                <a:effectLst/>
                <a:latin typeface="+mn-lt"/>
                <a:ea typeface="+mn-ea"/>
                <a:cs typeface="+mn-cs"/>
              </a:rPr>
              <a:t> is very negative. Then e−z→∞e−z→∞, and σ(z)≈0σ(z)≈0. So when z=w</a:t>
            </a:r>
          </a:p>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47D9B1F-90E5-4E7B-ACAE-FF41377A0BB2}" type="slidenum">
              <a:rPr lang="en-US" smtClean="0"/>
              <a:t>12</a:t>
            </a:fld>
            <a:endParaRPr lang="en-US"/>
          </a:p>
        </p:txBody>
      </p:sp>
    </p:spTree>
    <p:extLst>
      <p:ext uri="{BB962C8B-B14F-4D97-AF65-F5344CB8AC3E}">
        <p14:creationId xmlns:p14="http://schemas.microsoft.com/office/powerpoint/2010/main" val="86907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Square makes error positive and </a:t>
            </a:r>
            <a:r>
              <a:rPr lang="en-US" dirty="0" err="1"/>
              <a:t>penalises</a:t>
            </a:r>
            <a:r>
              <a:rPr lang="en-US" dirty="0"/>
              <a:t> large errors more • ½ just makes the </a:t>
            </a:r>
            <a:r>
              <a:rPr lang="en-US" dirty="0" err="1"/>
              <a:t>maths</a:t>
            </a:r>
            <a:r>
              <a:rPr lang="en-US" dirty="0"/>
              <a:t> </a:t>
            </a:r>
            <a:r>
              <a:rPr lang="en-US" dirty="0" err="1"/>
              <a:t>easie</a:t>
            </a:r>
            <a:r>
              <a:rPr lang="en-US" dirty="0"/>
              <a:t> r • Need to change the weights to minimize the error – How? • Use principle of Gradient Descent</a:t>
            </a:r>
          </a:p>
          <a:p>
            <a:endParaRPr lang="es-MX" sz="1200" b="0" i="0" kern="1200" dirty="0">
              <a:solidFill>
                <a:schemeClr val="tx1"/>
              </a:solidFill>
              <a:effectLst/>
              <a:latin typeface="+mn-lt"/>
              <a:ea typeface="+mn-ea"/>
              <a:cs typeface="+mn-cs"/>
            </a:endParaRPr>
          </a:p>
          <a:p>
            <a:r>
              <a:rPr lang="en-US" dirty="0"/>
              <a:t>G di d </a:t>
            </a:r>
            <a:r>
              <a:rPr lang="en-US" dirty="0" err="1"/>
              <a:t>ra</a:t>
            </a:r>
            <a:r>
              <a:rPr lang="en-US" dirty="0"/>
              <a:t> </a:t>
            </a:r>
            <a:r>
              <a:rPr lang="en-US" dirty="0" err="1"/>
              <a:t>ent</a:t>
            </a:r>
            <a:r>
              <a:rPr lang="en-US" dirty="0"/>
              <a:t> descent </a:t>
            </a:r>
            <a:r>
              <a:rPr lang="en-US" dirty="0" err="1"/>
              <a:t>i</a:t>
            </a:r>
            <a:r>
              <a:rPr lang="en-US" dirty="0"/>
              <a:t> </a:t>
            </a:r>
            <a:r>
              <a:rPr lang="en-US" dirty="0" err="1"/>
              <a:t>i</a:t>
            </a:r>
            <a:r>
              <a:rPr lang="en-US" dirty="0"/>
              <a:t> </a:t>
            </a:r>
            <a:r>
              <a:rPr lang="en-US" dirty="0" err="1"/>
              <a:t>i</a:t>
            </a:r>
            <a:r>
              <a:rPr lang="en-US" dirty="0"/>
              <a:t> </a:t>
            </a:r>
            <a:r>
              <a:rPr lang="en-US" dirty="0" err="1"/>
              <a:t>i</a:t>
            </a:r>
            <a:r>
              <a:rPr lang="en-US" dirty="0"/>
              <a:t> l </a:t>
            </a:r>
            <a:r>
              <a:rPr lang="en-US" dirty="0" err="1"/>
              <a:t>ih</a:t>
            </a:r>
            <a:r>
              <a:rPr lang="en-US" dirty="0"/>
              <a:t> h </a:t>
            </a:r>
            <a:r>
              <a:rPr lang="en-US" dirty="0" err="1"/>
              <a:t>h</a:t>
            </a:r>
            <a:r>
              <a:rPr lang="en-US" dirty="0"/>
              <a:t> l </a:t>
            </a:r>
            <a:r>
              <a:rPr lang="en-US" dirty="0" err="1"/>
              <a:t>l</a:t>
            </a:r>
            <a:r>
              <a:rPr lang="en-US" dirty="0"/>
              <a:t> is an optimization </a:t>
            </a:r>
            <a:r>
              <a:rPr lang="en-US" dirty="0" err="1"/>
              <a:t>algorit</a:t>
            </a:r>
            <a:r>
              <a:rPr lang="en-US" dirty="0"/>
              <a:t> </a:t>
            </a:r>
            <a:r>
              <a:rPr lang="en-US" dirty="0" err="1"/>
              <a:t>hm</a:t>
            </a:r>
            <a:r>
              <a:rPr lang="en-US" dirty="0"/>
              <a:t> t hat </a:t>
            </a:r>
            <a:r>
              <a:rPr lang="en-US" dirty="0" err="1"/>
              <a:t>approac</a:t>
            </a:r>
            <a:r>
              <a:rPr lang="en-US" dirty="0"/>
              <a:t> </a:t>
            </a:r>
            <a:r>
              <a:rPr lang="en-US" dirty="0" err="1"/>
              <a:t>hes</a:t>
            </a:r>
            <a:r>
              <a:rPr lang="en-US" dirty="0"/>
              <a:t> a local minimum of a function by taking steps proportional to the negative of the gradient of the function as the current point</a:t>
            </a:r>
          </a:p>
          <a:p>
            <a:endParaRPr lang="es-MX" sz="1200" b="0" i="0" kern="1200" dirty="0">
              <a:solidFill>
                <a:schemeClr val="tx1"/>
              </a:solidFill>
              <a:effectLst/>
              <a:latin typeface="+mn-lt"/>
              <a:ea typeface="+mn-ea"/>
              <a:cs typeface="+mn-cs"/>
            </a:endParaRPr>
          </a:p>
          <a:p>
            <a:r>
              <a:rPr lang="en-US" dirty="0"/>
              <a:t>So, calculate the derivative (gradient) of the Cost Function with respect to the weights, and then change each weight by a small increment in to the weights, and then change each weight by a small increment in the negative (opposite) direction to the gradient</a:t>
            </a:r>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47D9B1F-90E5-4E7B-ACAE-FF41377A0BB2}" type="slidenum">
              <a:rPr lang="en-US" smtClean="0"/>
              <a:t>13</a:t>
            </a:fld>
            <a:endParaRPr lang="en-US"/>
          </a:p>
        </p:txBody>
      </p:sp>
    </p:spTree>
    <p:extLst>
      <p:ext uri="{BB962C8B-B14F-4D97-AF65-F5344CB8AC3E}">
        <p14:creationId xmlns:p14="http://schemas.microsoft.com/office/powerpoint/2010/main" val="3062002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'speed' (Beta-coefficient) and the 'momentum' of the learning</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speed of learning is actually the rate of convergence between the current solution and the global minimum. Momentum helps the network to overcome obstacles (local minima) in the error surface and settle down at or near the global </a:t>
            </a:r>
            <a:r>
              <a:rPr lang="en-US" sz="1200" b="0" i="0" kern="1200" dirty="0" err="1">
                <a:solidFill>
                  <a:schemeClr val="tx1"/>
                </a:solidFill>
                <a:effectLst/>
                <a:latin typeface="+mn-lt"/>
                <a:ea typeface="+mn-ea"/>
                <a:cs typeface="+mn-cs"/>
              </a:rPr>
              <a:t>miniumum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dirty="0"/>
            </a:br>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47D9B1F-90E5-4E7B-ACAE-FF41377A0BB2}" type="slidenum">
              <a:rPr lang="en-US" smtClean="0"/>
              <a:t>14</a:t>
            </a:fld>
            <a:endParaRPr lang="en-US"/>
          </a:p>
        </p:txBody>
      </p:sp>
    </p:spTree>
    <p:extLst>
      <p:ext uri="{BB962C8B-B14F-4D97-AF65-F5344CB8AC3E}">
        <p14:creationId xmlns:p14="http://schemas.microsoft.com/office/powerpoint/2010/main" val="3261176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Neural networks are universal </a:t>
            </a:r>
            <a:r>
              <a:rPr lang="en-US" sz="1200" b="0" i="0" kern="1200" dirty="0" err="1">
                <a:solidFill>
                  <a:schemeClr val="tx1"/>
                </a:solidFill>
                <a:effectLst/>
                <a:latin typeface="+mn-lt"/>
                <a:ea typeface="+mn-ea"/>
                <a:cs typeface="+mn-cs"/>
              </a:rPr>
              <a:t>approximators</a:t>
            </a:r>
            <a:r>
              <a:rPr lang="en-US" sz="1200" b="0" i="0" kern="1200" dirty="0">
                <a:solidFill>
                  <a:schemeClr val="tx1"/>
                </a:solidFill>
                <a:effectLst/>
                <a:latin typeface="+mn-lt"/>
                <a:ea typeface="+mn-ea"/>
                <a:cs typeface="+mn-cs"/>
              </a:rPr>
              <a:t>, and they work best if the system you are using them to model has a high tolerance to error. One would therefore not be advised to use a neural network to balance one's </a:t>
            </a:r>
            <a:r>
              <a:rPr lang="en-US" sz="1200" b="0" i="0" kern="1200" dirty="0" err="1">
                <a:solidFill>
                  <a:schemeClr val="tx1"/>
                </a:solidFill>
                <a:effectLst/>
                <a:latin typeface="+mn-lt"/>
                <a:ea typeface="+mn-ea"/>
                <a:cs typeface="+mn-cs"/>
              </a:rPr>
              <a:t>cheque</a:t>
            </a:r>
            <a:r>
              <a:rPr lang="en-US" sz="1200" b="0" i="0" kern="1200" dirty="0">
                <a:solidFill>
                  <a:schemeClr val="tx1"/>
                </a:solidFill>
                <a:effectLst/>
                <a:latin typeface="+mn-lt"/>
                <a:ea typeface="+mn-ea"/>
                <a:cs typeface="+mn-cs"/>
              </a:rPr>
              <a:t> book! However they work very well for:</a:t>
            </a:r>
          </a:p>
          <a:p>
            <a:r>
              <a:rPr lang="en-US" sz="1200" b="0" i="0" kern="1200" dirty="0">
                <a:solidFill>
                  <a:schemeClr val="tx1"/>
                </a:solidFill>
                <a:effectLst/>
                <a:latin typeface="+mn-lt"/>
                <a:ea typeface="+mn-ea"/>
                <a:cs typeface="+mn-cs"/>
              </a:rPr>
              <a:t>capturing associations or discovering regularities within a set of patterns;</a:t>
            </a:r>
          </a:p>
          <a:p>
            <a:r>
              <a:rPr lang="en-US" sz="1200" b="0" i="0" kern="1200" dirty="0">
                <a:solidFill>
                  <a:schemeClr val="tx1"/>
                </a:solidFill>
                <a:effectLst/>
                <a:latin typeface="+mn-lt"/>
                <a:ea typeface="+mn-ea"/>
                <a:cs typeface="+mn-cs"/>
              </a:rPr>
              <a:t>where the volume, number of variables or diversity of the data is very great;</a:t>
            </a:r>
          </a:p>
          <a:p>
            <a:r>
              <a:rPr lang="en-US" sz="1200" b="0" i="0" kern="1200" dirty="0">
                <a:solidFill>
                  <a:schemeClr val="tx1"/>
                </a:solidFill>
                <a:effectLst/>
                <a:latin typeface="+mn-lt"/>
                <a:ea typeface="+mn-ea"/>
                <a:cs typeface="+mn-cs"/>
              </a:rPr>
              <a:t>the relationships between variables are vaguely understood; or,</a:t>
            </a:r>
          </a:p>
          <a:p>
            <a:r>
              <a:rPr lang="en-US" sz="1200" b="0" i="0" kern="1200" dirty="0">
                <a:solidFill>
                  <a:schemeClr val="tx1"/>
                </a:solidFill>
                <a:effectLst/>
                <a:latin typeface="+mn-lt"/>
                <a:ea typeface="+mn-ea"/>
                <a:cs typeface="+mn-cs"/>
              </a:rPr>
              <a:t>the relationships are difficult to describe adequately with conventional approaches.</a:t>
            </a:r>
          </a:p>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47D9B1F-90E5-4E7B-ACAE-FF41377A0BB2}" type="slidenum">
              <a:rPr lang="en-US" smtClean="0"/>
              <a:t>15</a:t>
            </a:fld>
            <a:endParaRPr lang="en-US"/>
          </a:p>
        </p:txBody>
      </p:sp>
    </p:spTree>
    <p:extLst>
      <p:ext uri="{BB962C8B-B14F-4D97-AF65-F5344CB8AC3E}">
        <p14:creationId xmlns:p14="http://schemas.microsoft.com/office/powerpoint/2010/main" val="339704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err="1">
                <a:solidFill>
                  <a:schemeClr val="tx1"/>
                </a:solidFill>
                <a:effectLst/>
                <a:latin typeface="+mn-lt"/>
                <a:ea typeface="+mn-ea"/>
                <a:cs typeface="+mn-cs"/>
              </a:rPr>
              <a:t>Backpropagational</a:t>
            </a:r>
            <a:r>
              <a:rPr lang="en-US" sz="1200" b="0" i="0" kern="1200" dirty="0">
                <a:solidFill>
                  <a:schemeClr val="tx1"/>
                </a:solidFill>
                <a:effectLst/>
                <a:latin typeface="+mn-lt"/>
                <a:ea typeface="+mn-ea"/>
                <a:cs typeface="+mn-cs"/>
              </a:rPr>
              <a:t> neural networks (and many other types of networks) are in a sense the ultimate 'black boxes'. Apart from defining the general </a:t>
            </a:r>
            <a:r>
              <a:rPr lang="en-US" sz="1200" b="0" i="0" kern="1200" dirty="0" err="1">
                <a:solidFill>
                  <a:schemeClr val="tx1"/>
                </a:solidFill>
                <a:effectLst/>
                <a:latin typeface="+mn-lt"/>
                <a:ea typeface="+mn-ea"/>
                <a:cs typeface="+mn-cs"/>
              </a:rPr>
              <a:t>archetecture</a:t>
            </a:r>
            <a:r>
              <a:rPr lang="en-US" sz="1200" b="0" i="0" kern="1200" dirty="0">
                <a:solidFill>
                  <a:schemeClr val="tx1"/>
                </a:solidFill>
                <a:effectLst/>
                <a:latin typeface="+mn-lt"/>
                <a:ea typeface="+mn-ea"/>
                <a:cs typeface="+mn-cs"/>
              </a:rPr>
              <a:t> of a network and perhaps initially seeding it with a random numbers, the user has no other role than to feed it input and watch it train and await the output. In fact, it has been said that with backpropagation, "you almost don't know what you're doing". Some software freely available software packages (</a:t>
            </a:r>
            <a:r>
              <a:rPr lang="en-US" sz="1200" b="0" i="0" kern="1200" dirty="0" err="1">
                <a:solidFill>
                  <a:schemeClr val="tx1"/>
                </a:solidFill>
                <a:effectLst/>
                <a:latin typeface="+mn-lt"/>
                <a:ea typeface="+mn-ea"/>
                <a:cs typeface="+mn-cs"/>
              </a:rPr>
              <a:t>NevProp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Mactivation</a:t>
            </a:r>
            <a:r>
              <a:rPr lang="en-US" sz="1200" b="0" i="0" kern="1200" dirty="0">
                <a:solidFill>
                  <a:schemeClr val="tx1"/>
                </a:solidFill>
                <a:effectLst/>
                <a:latin typeface="+mn-lt"/>
                <a:ea typeface="+mn-ea"/>
                <a:cs typeface="+mn-cs"/>
              </a:rPr>
              <a:t>) do allow the user to sample the networks 'progress' at regular time intervals, but the learning itself progresses on its own. The final product of this activity is a trained network that provides no equations or coefficients defining a relationship (as in regression) beyond it's own internal mathematics. The network 'IS' the final equation of the relationship.</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Backpropagational</a:t>
            </a:r>
            <a:r>
              <a:rPr lang="en-US" sz="1200" b="0" i="0" kern="1200" dirty="0">
                <a:solidFill>
                  <a:schemeClr val="tx1"/>
                </a:solidFill>
                <a:effectLst/>
                <a:latin typeface="+mn-lt"/>
                <a:ea typeface="+mn-ea"/>
                <a:cs typeface="+mn-cs"/>
              </a:rPr>
              <a:t> networks also tend to be slower to train than other types of networks and sometimes require thousands of epochs. If run on a truly parallel computer system this issue is not really a problem, but if the BPNN is being simulated on a standard serial machine (i.e. a single SPARC, Mac or PC) training can take some time. This is because the machines CPU must compute the function of each node and connection separately, which can be problematic in very large networks with a large amount of data. However, the speed of most current machines is such that this is typically not much of an issue.</a:t>
            </a:r>
          </a:p>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47D9B1F-90E5-4E7B-ACAE-FF41377A0BB2}" type="slidenum">
              <a:rPr lang="en-US" smtClean="0"/>
              <a:t>16</a:t>
            </a:fld>
            <a:endParaRPr lang="en-US"/>
          </a:p>
        </p:txBody>
      </p:sp>
    </p:spTree>
    <p:extLst>
      <p:ext uri="{BB962C8B-B14F-4D97-AF65-F5344CB8AC3E}">
        <p14:creationId xmlns:p14="http://schemas.microsoft.com/office/powerpoint/2010/main" val="3219633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Depending on the nature of the application and the strength of the internal data patterns you can generally expect a network to train quite well. This applies to problems where the relationships may be quite dynamic or non-linear. ANNs provide an analytical alternative to conventional techniques which are often limited by strict assumptions of normality, linearity, variable independence etc. Because an ANN can capture many kinds of relationships it allows the user to quickly and relatively easily model phenomena which otherwise may have been very difficult or </a:t>
            </a:r>
            <a:r>
              <a:rPr lang="en-US" sz="1200" b="0" i="0" kern="1200" dirty="0" err="1">
                <a:solidFill>
                  <a:schemeClr val="tx1"/>
                </a:solidFill>
                <a:effectLst/>
                <a:latin typeface="+mn-lt"/>
                <a:ea typeface="+mn-ea"/>
                <a:cs typeface="+mn-cs"/>
              </a:rPr>
              <a:t>imposible</a:t>
            </a:r>
            <a:r>
              <a:rPr lang="en-US" sz="1200" b="0" i="0" kern="1200" dirty="0">
                <a:solidFill>
                  <a:schemeClr val="tx1"/>
                </a:solidFill>
                <a:effectLst/>
                <a:latin typeface="+mn-lt"/>
                <a:ea typeface="+mn-ea"/>
                <a:cs typeface="+mn-cs"/>
              </a:rPr>
              <a:t> to explain otherwise.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Backpropagational</a:t>
            </a:r>
            <a:r>
              <a:rPr lang="en-US" sz="1200" b="0" i="0" kern="1200" dirty="0">
                <a:solidFill>
                  <a:schemeClr val="tx1"/>
                </a:solidFill>
                <a:effectLst/>
                <a:latin typeface="+mn-lt"/>
                <a:ea typeface="+mn-ea"/>
                <a:cs typeface="+mn-cs"/>
              </a:rPr>
              <a:t> networks also tend to be slower to train than other types of networks and sometimes require thousands of epochs. If run on a truly parallel computer system this issue is not really a problem, but if the BPNN is being simulated on a standard serial machine (i.e. a single SPARC, Mac or PC) training can take some time. This is because the machines CPU must compute the function of each node and connection separately, which can be problematic in very large networks with a large amount of data. However, the speed of most current machines is such that this is typically not much of an issue.</a:t>
            </a:r>
          </a:p>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47D9B1F-90E5-4E7B-ACAE-FF41377A0BB2}" type="slidenum">
              <a:rPr lang="en-US" smtClean="0"/>
              <a:t>17</a:t>
            </a:fld>
            <a:endParaRPr lang="en-US"/>
          </a:p>
        </p:txBody>
      </p:sp>
    </p:spTree>
    <p:extLst>
      <p:ext uri="{BB962C8B-B14F-4D97-AF65-F5344CB8AC3E}">
        <p14:creationId xmlns:p14="http://schemas.microsoft.com/office/powerpoint/2010/main" val="272640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Always</a:t>
            </a:r>
            <a:r>
              <a:rPr lang="es-MX" baseline="0" dirty="0"/>
              <a:t> show </a:t>
            </a:r>
            <a:r>
              <a:rPr lang="es-MX" baseline="0" dirty="0" err="1"/>
              <a:t>the</a:t>
            </a:r>
            <a:r>
              <a:rPr lang="es-MX" baseline="0" dirty="0"/>
              <a:t> </a:t>
            </a:r>
            <a:r>
              <a:rPr lang="es-MX" baseline="0" dirty="0" err="1"/>
              <a:t>three</a:t>
            </a:r>
            <a:r>
              <a:rPr lang="es-MX" baseline="0" dirty="0"/>
              <a:t> boxes, </a:t>
            </a:r>
            <a:r>
              <a:rPr lang="es-MX" baseline="0" dirty="0" err="1"/>
              <a:t>this</a:t>
            </a:r>
            <a:r>
              <a:rPr lang="es-MX" baseline="0" dirty="0"/>
              <a:t> </a:t>
            </a:r>
            <a:r>
              <a:rPr lang="es-MX" baseline="0" dirty="0" err="1"/>
              <a:t>is</a:t>
            </a:r>
            <a:r>
              <a:rPr lang="es-MX" baseline="0" dirty="0"/>
              <a:t> </a:t>
            </a:r>
            <a:r>
              <a:rPr lang="es-MX" baseline="0" dirty="0" err="1"/>
              <a:t>the</a:t>
            </a:r>
            <a:r>
              <a:rPr lang="es-MX" baseline="0" dirty="0"/>
              <a:t> </a:t>
            </a:r>
            <a:r>
              <a:rPr lang="es-MX" baseline="0" dirty="0" err="1"/>
              <a:t>first</a:t>
            </a:r>
            <a:r>
              <a:rPr lang="es-MX" baseline="0" dirty="0"/>
              <a:t> </a:t>
            </a:r>
            <a:r>
              <a:rPr lang="es-MX" baseline="0" dirty="0" err="1"/>
              <a:t>slide</a:t>
            </a:r>
            <a:r>
              <a:rPr lang="es-MX" baseline="0" dirty="0"/>
              <a:t>…</a:t>
            </a:r>
            <a:endParaRPr lang="es-MX" dirty="0"/>
          </a:p>
          <a:p>
            <a:endParaRPr lang="es-MX" dirty="0"/>
          </a:p>
          <a:p>
            <a:r>
              <a:rPr lang="es-MX" dirty="0"/>
              <a:t>Entender conducta humana</a:t>
            </a:r>
          </a:p>
          <a:p>
            <a:endParaRPr lang="es-MX" dirty="0"/>
          </a:p>
          <a:p>
            <a:r>
              <a:rPr lang="es-MX" dirty="0"/>
              <a:t>Uno de los temas más apasionantes</a:t>
            </a:r>
            <a:r>
              <a:rPr lang="es-MX" baseline="0" dirty="0"/>
              <a:t> que he podido estudiar es la decisión. Hay teorías que hablan de libertad, otras de determinismo absoluto del ambiente. Sin embargo (aparecen las cajas) el hecho es que tomar decisiones es algo </a:t>
            </a:r>
            <a:r>
              <a:rPr lang="es-MX" baseline="0" dirty="0" err="1"/>
              <a:t>pervasivo</a:t>
            </a:r>
            <a:r>
              <a:rPr lang="es-MX" baseline="0" dirty="0"/>
              <a:t> en nuestra sociedad. </a:t>
            </a:r>
          </a:p>
          <a:p>
            <a:endParaRPr lang="es-MX" baseline="0" dirty="0"/>
          </a:p>
          <a:p>
            <a:endParaRPr lang="es-MX" baseline="0" dirty="0"/>
          </a:p>
          <a:p>
            <a:r>
              <a:rPr lang="es-MX" baseline="0" dirty="0"/>
              <a:t>Dentro de una de estas cajas hay un objeto de gran valor. En las otras dos cajas hay basura.</a:t>
            </a:r>
          </a:p>
          <a:p>
            <a:r>
              <a:rPr lang="es-MX" baseline="0" dirty="0"/>
              <a:t>Tienes solo una oportunidad de elegir. Te puedes llevar a tu casa el objeto de gran valor o bien perder la oportunidad.</a:t>
            </a:r>
          </a:p>
          <a:p>
            <a:endParaRPr lang="es-MX" baseline="0" dirty="0"/>
          </a:p>
          <a:p>
            <a:r>
              <a:rPr lang="es-MX" baseline="0" dirty="0"/>
              <a:t>Cuál sería la forma racional de decidir?</a:t>
            </a:r>
          </a:p>
          <a:p>
            <a:r>
              <a:rPr lang="es-MX" baseline="0" dirty="0"/>
              <a:t>**Ante la incertidumbre lo racional es explorar el entorno en busca de información. </a:t>
            </a:r>
          </a:p>
          <a:p>
            <a:endParaRPr lang="es-MX" baseline="0" dirty="0"/>
          </a:p>
          <a:p>
            <a:r>
              <a:rPr lang="es-MX" baseline="0" dirty="0"/>
              <a:t>La realidad es que en casi todo momento nos encontramos ante estos dilemas. Si tan solo </a:t>
            </a:r>
            <a:r>
              <a:rPr lang="es-MX" baseline="0" dirty="0" err="1"/>
              <a:t>pudieramos</a:t>
            </a:r>
            <a:r>
              <a:rPr lang="es-MX" baseline="0" dirty="0"/>
              <a:t> abrir un poco la caja, echar un vistazo. </a:t>
            </a:r>
          </a:p>
          <a:p>
            <a:endParaRPr lang="es-MX" baseline="0" dirty="0"/>
          </a:p>
          <a:p>
            <a:r>
              <a:rPr lang="es-MX" baseline="0" dirty="0"/>
              <a:t>El único problema es que el conocimiento tiene un costo. </a:t>
            </a:r>
          </a:p>
          <a:p>
            <a:endParaRPr lang="es-MX" baseline="0" dirty="0"/>
          </a:p>
          <a:p>
            <a:r>
              <a:rPr lang="es-MX" baseline="0" dirty="0"/>
              <a:t>Digamos que invertimos en automatizar ciertos procesos, y equipo de almacenamiento para guardar transacciones estructuradas en un </a:t>
            </a:r>
            <a:r>
              <a:rPr lang="es-MX" baseline="0" dirty="0" err="1"/>
              <a:t>datawarehouse</a:t>
            </a:r>
            <a:r>
              <a:rPr lang="es-MX" baseline="0" dirty="0"/>
              <a:t>, algo de BI y esto nos permite entender el contenido de C. </a:t>
            </a:r>
          </a:p>
          <a:p>
            <a:endParaRPr lang="es-MX"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s-MX" baseline="0" dirty="0"/>
              <a:t>***Con BD podemos ir mucho más lejos. Es decir, las condiciones creadas alrededor de BD nos permite entender nuestro entorno a gran detalle y tomar decisiones.</a:t>
            </a:r>
          </a:p>
          <a:p>
            <a:endParaRPr lang="es-MX" baseline="0" dirty="0"/>
          </a:p>
          <a:p>
            <a:r>
              <a:rPr lang="es-MX" baseline="0" dirty="0"/>
              <a:t>Considerar no solamente un cantidad absurda de datos estructurados, sino añadir texto, video, audio. Procesar el lenguaje natural para entender lo que nuestros clientes opinan sobre nuestros productos y servicios. Invertimos en mayor almacenamiento, mejor procesamiento y podemos ver qué hay detrás de A.  </a:t>
            </a:r>
          </a:p>
          <a:p>
            <a:endParaRPr lang="es-MX" baseline="0" dirty="0"/>
          </a:p>
          <a:p>
            <a:r>
              <a:rPr lang="es-MX" baseline="0" dirty="0"/>
              <a:t>Alguien puede alegar que con estas dos acciones hemos logrado nuestro objetivo. </a:t>
            </a:r>
          </a:p>
          <a:p>
            <a:endParaRPr lang="es-MX" baseline="0" dirty="0"/>
          </a:p>
          <a:p>
            <a:r>
              <a:rPr lang="es-MX" baseline="0" dirty="0"/>
              <a:t>Sin embargo porqué no seguir adelante. Quién me garantiza que lo que está dentro de la caja B es bueno para mí. Hasta ahora descubrimos que había en C y en A </a:t>
            </a:r>
            <a:r>
              <a:rPr lang="es-MX" baseline="0" dirty="0" err="1"/>
              <a:t>a</a:t>
            </a:r>
            <a:r>
              <a:rPr lang="es-MX" baseline="0" dirty="0"/>
              <a:t> través de entender el pasado; pero que tal si utilizo mis recursos para adelantarme y tratar de predecir el comportamiento de alguna variable. Esta es otra de las bondades de BD. </a:t>
            </a:r>
          </a:p>
          <a:p>
            <a:endParaRPr lang="es-MX"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s-MX" baseline="0" dirty="0"/>
              <a:t>BD nos permite entender nuestro entorno a gran detalle y tomar decisiones.</a:t>
            </a:r>
          </a:p>
          <a:p>
            <a:endParaRPr lang="es-MX" baseline="0" dirty="0"/>
          </a:p>
          <a:p>
            <a:r>
              <a:rPr lang="es-MX" baseline="0" dirty="0"/>
              <a:t>Finalmente estamos </a:t>
            </a:r>
          </a:p>
          <a:p>
            <a:endParaRPr lang="es-MX" baseline="0" dirty="0"/>
          </a:p>
          <a:p>
            <a:endParaRPr lang="es-MX" baseline="0" dirty="0"/>
          </a:p>
          <a:p>
            <a:r>
              <a:rPr lang="es-MX" baseline="0" dirty="0"/>
              <a:t>B: es realmente valioso???</a:t>
            </a:r>
          </a:p>
          <a:p>
            <a:endParaRPr lang="es-MX" baseline="0" dirty="0"/>
          </a:p>
          <a:p>
            <a:endParaRPr lang="es-MX" baseline="0" dirty="0"/>
          </a:p>
          <a:p>
            <a:r>
              <a:rPr lang="es-MX" baseline="0" dirty="0"/>
              <a:t>BD nos permite entender nuestro entorno a gran detalle y tomar decisiones.</a:t>
            </a:r>
          </a:p>
          <a:p>
            <a:endParaRPr lang="es-MX" baseline="0" dirty="0"/>
          </a:p>
          <a:p>
            <a:r>
              <a:rPr lang="es-MX" baseline="0" dirty="0"/>
              <a:t>Comenzaré…</a:t>
            </a:r>
          </a:p>
          <a:p>
            <a:endParaRPr lang="es-MX" dirty="0"/>
          </a:p>
          <a:p>
            <a:pPr lvl="0"/>
            <a:r>
              <a:rPr lang="en-US" dirty="0">
                <a:ea typeface="ＭＳ Ｐゴシック" charset="0"/>
              </a:rPr>
              <a:t>Today, mobility, social, big data, and the advent of cloud computing are representative of such shifts offering a new means for IT to help organizations accelerate progress towards solving their most pressing challenges (including speeding innovation, enhancing agility, improving financial management). These shifts can unleash the power of IT to not only support but help shape the business. </a:t>
            </a:r>
          </a:p>
          <a:p>
            <a:pPr lvl="0"/>
            <a:endParaRPr lang="en-US" dirty="0">
              <a:ea typeface="ＭＳ Ｐゴシック" charset="0"/>
            </a:endParaRPr>
          </a:p>
          <a:p>
            <a:endParaRPr lang="es-MX" dirty="0"/>
          </a:p>
          <a:p>
            <a:endParaRPr lang="es-MX" dirty="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extLst>
      <p:ext uri="{BB962C8B-B14F-4D97-AF65-F5344CB8AC3E}">
        <p14:creationId xmlns:p14="http://schemas.microsoft.com/office/powerpoint/2010/main" val="285709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better understand artificial neural computing it is important to know first how a conventional 'serial' computer and it's software process information. A serial computer has a central processor that can address an array of memory locations where data and instructions are stored. Computations are made by the processor reading an instruction as well as any data the instruction requires from memory addresses, the instruction is then executed and the results are saved in a specified memory location as required. In a serial system (and a standard parallel one as well) the computational steps are deterministic, sequential and logical, and the state of a given variable can be tracked from one operation to </a:t>
            </a:r>
            <a:r>
              <a:rPr lang="en-US" sz="1200" b="0" i="0" kern="1200" dirty="0" err="1">
                <a:solidFill>
                  <a:schemeClr val="tx1"/>
                </a:solidFill>
                <a:effectLst/>
                <a:latin typeface="+mn-lt"/>
                <a:ea typeface="+mn-ea"/>
                <a:cs typeface="+mn-cs"/>
              </a:rPr>
              <a:t>another.In</a:t>
            </a:r>
            <a:r>
              <a:rPr lang="en-US" sz="1200" b="0" i="0" kern="1200" dirty="0">
                <a:solidFill>
                  <a:schemeClr val="tx1"/>
                </a:solidFill>
                <a:effectLst/>
                <a:latin typeface="+mn-lt"/>
                <a:ea typeface="+mn-ea"/>
                <a:cs typeface="+mn-cs"/>
              </a:rPr>
              <a:t> comparison, ANNs are not sequential or necessarily deterministic. There are no complex central processors, rather there are many simple ones which generally do nothing more than take the weighted sum of their inputs from other processors. ANNs do not execute programed instructions; they respond in parallel (either simulated or actual) to the pattern of inputs presented to it. There are also no separate memory addresses for storing data. Instead, information is contained in the overall activation 'state' of the network. 'Knowledge' is thus represented by the network itself, which is quite literally more than the sum of its individual components.</a:t>
            </a:r>
          </a:p>
          <a:p>
            <a:endParaRPr lang="en-US" dirty="0"/>
          </a:p>
        </p:txBody>
      </p:sp>
      <p:sp>
        <p:nvSpPr>
          <p:cNvPr id="4" name="Marcador de número de diapositiva 3"/>
          <p:cNvSpPr>
            <a:spLocks noGrp="1"/>
          </p:cNvSpPr>
          <p:nvPr>
            <p:ph type="sldNum" sz="quarter" idx="10"/>
          </p:nvPr>
        </p:nvSpPr>
        <p:spPr/>
        <p:txBody>
          <a:bodyPr/>
          <a:lstStyle/>
          <a:p>
            <a:fld id="{A47D9B1F-90E5-4E7B-ACAE-FF41377A0BB2}" type="slidenum">
              <a:rPr lang="en-US" smtClean="0"/>
              <a:t>4</a:t>
            </a:fld>
            <a:endParaRPr lang="en-US"/>
          </a:p>
        </p:txBody>
      </p:sp>
    </p:spTree>
    <p:extLst>
      <p:ext uri="{BB962C8B-B14F-4D97-AF65-F5344CB8AC3E}">
        <p14:creationId xmlns:p14="http://schemas.microsoft.com/office/powerpoint/2010/main" val="353381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Our brains are made up of about 100 billion tiny units called </a:t>
            </a:r>
            <a:r>
              <a:rPr lang="en-US" sz="1200" b="0" i="1" kern="1200" dirty="0">
                <a:solidFill>
                  <a:schemeClr val="tx1"/>
                </a:solidFill>
                <a:effectLst/>
                <a:latin typeface="+mn-lt"/>
                <a:ea typeface="+mn-ea"/>
                <a:cs typeface="+mn-cs"/>
              </a:rPr>
              <a:t>neurons</a:t>
            </a:r>
            <a:r>
              <a:rPr lang="en-US" sz="1200" b="0" i="0" kern="1200" dirty="0">
                <a:solidFill>
                  <a:schemeClr val="tx1"/>
                </a:solidFill>
                <a:effectLst/>
                <a:latin typeface="+mn-lt"/>
                <a:ea typeface="+mn-ea"/>
                <a:cs typeface="+mn-cs"/>
              </a:rPr>
              <a:t>. Each neuron is connected to thousands of other neurons and communicates with them via electrochemical signals. Signals coming into the neuron are received via junctions called </a:t>
            </a:r>
            <a:r>
              <a:rPr lang="en-US" sz="1200" b="0" i="1" kern="1200" dirty="0">
                <a:solidFill>
                  <a:schemeClr val="tx1"/>
                </a:solidFill>
                <a:effectLst/>
                <a:latin typeface="+mn-lt"/>
                <a:ea typeface="+mn-ea"/>
                <a:cs typeface="+mn-cs"/>
              </a:rPr>
              <a:t>synapses</a:t>
            </a:r>
            <a:r>
              <a:rPr lang="en-US" sz="1200" b="0" i="0" kern="1200" dirty="0">
                <a:solidFill>
                  <a:schemeClr val="tx1"/>
                </a:solidFill>
                <a:effectLst/>
                <a:latin typeface="+mn-lt"/>
                <a:ea typeface="+mn-ea"/>
                <a:cs typeface="+mn-cs"/>
              </a:rPr>
              <a:t>, these in turn are located at the end of branches of the neuron cell called </a:t>
            </a:r>
            <a:r>
              <a:rPr lang="en-US" sz="1200" b="0" i="1" kern="1200" dirty="0">
                <a:solidFill>
                  <a:schemeClr val="tx1"/>
                </a:solidFill>
                <a:effectLst/>
                <a:latin typeface="+mn-lt"/>
                <a:ea typeface="+mn-ea"/>
                <a:cs typeface="+mn-cs"/>
              </a:rPr>
              <a:t>dendrites</a:t>
            </a:r>
            <a:r>
              <a:rPr lang="en-US" sz="1200" b="0" i="0" kern="1200" dirty="0">
                <a:solidFill>
                  <a:schemeClr val="tx1"/>
                </a:solidFill>
                <a:effectLst/>
                <a:latin typeface="+mn-lt"/>
                <a:ea typeface="+mn-ea"/>
                <a:cs typeface="+mn-cs"/>
              </a:rPr>
              <a:t>. The neuron continuously receives signals from these inputs and then performs a little bit of magic. What the neuron does (this is over simplified I might add) is sum up the inputs to itself in some way and then, if the end result is greater than some threshold value, the neuron fires. It generates a voltage and outputs a signal along something called an </a:t>
            </a:r>
            <a:r>
              <a:rPr lang="en-US" sz="1200" b="0" i="1" kern="1200" dirty="0">
                <a:solidFill>
                  <a:schemeClr val="tx1"/>
                </a:solidFill>
                <a:effectLst/>
                <a:latin typeface="+mn-lt"/>
                <a:ea typeface="+mn-ea"/>
                <a:cs typeface="+mn-cs"/>
              </a:rPr>
              <a:t>axon</a:t>
            </a:r>
            <a:r>
              <a:rPr lang="en-US" sz="1200" b="0" i="0" kern="1200" dirty="0">
                <a:solidFill>
                  <a:schemeClr val="tx1"/>
                </a:solidFill>
                <a:effectLst/>
                <a:latin typeface="+mn-lt"/>
                <a:ea typeface="+mn-ea"/>
                <a:cs typeface="+mn-cs"/>
              </a:rPr>
              <a:t>.</a:t>
            </a: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ANNs are processing devices (algorithms or actual hardware) that are loosely modeled after the neuronal structure of the </a:t>
            </a:r>
            <a:r>
              <a:rPr lang="en-US" sz="1200" b="0" i="0" kern="1200" dirty="0" err="1">
                <a:solidFill>
                  <a:schemeClr val="tx1"/>
                </a:solidFill>
                <a:effectLst/>
                <a:latin typeface="+mn-lt"/>
                <a:ea typeface="+mn-ea"/>
                <a:cs typeface="+mn-cs"/>
              </a:rPr>
              <a:t>mamalian</a:t>
            </a:r>
            <a:r>
              <a:rPr lang="en-US" sz="1200" b="0" i="0" kern="1200" dirty="0">
                <a:solidFill>
                  <a:schemeClr val="tx1"/>
                </a:solidFill>
                <a:effectLst/>
                <a:latin typeface="+mn-lt"/>
                <a:ea typeface="+mn-ea"/>
                <a:cs typeface="+mn-cs"/>
              </a:rPr>
              <a:t> cerebral cortex but on much smaller scales. A large ANN might have hundreds or thousands of processor units, whereas a </a:t>
            </a:r>
            <a:r>
              <a:rPr lang="en-US" sz="1200" b="0" i="0" kern="1200" dirty="0" err="1">
                <a:solidFill>
                  <a:schemeClr val="tx1"/>
                </a:solidFill>
                <a:effectLst/>
                <a:latin typeface="+mn-lt"/>
                <a:ea typeface="+mn-ea"/>
                <a:cs typeface="+mn-cs"/>
              </a:rPr>
              <a:t>mamalian</a:t>
            </a:r>
            <a:r>
              <a:rPr lang="en-US" sz="1200" b="0" i="0" kern="1200" dirty="0">
                <a:solidFill>
                  <a:schemeClr val="tx1"/>
                </a:solidFill>
                <a:effectLst/>
                <a:latin typeface="+mn-lt"/>
                <a:ea typeface="+mn-ea"/>
                <a:cs typeface="+mn-cs"/>
              </a:rPr>
              <a:t> brain has billions of neurons with a corresponding increase in magnitude of their overall interaction and emergent behavior. Although ANN researchers are generally not concerned with whether their networks accurately resemble biological systems, some have. For example, researchers have accurately simulated the function of the retina and modeled the eye rather well.</a:t>
            </a:r>
            <a:endParaRPr lang="en-US" dirty="0"/>
          </a:p>
        </p:txBody>
      </p:sp>
      <p:sp>
        <p:nvSpPr>
          <p:cNvPr id="4" name="Marcador de número de diapositiva 3"/>
          <p:cNvSpPr>
            <a:spLocks noGrp="1"/>
          </p:cNvSpPr>
          <p:nvPr>
            <p:ph type="sldNum" sz="quarter" idx="10"/>
          </p:nvPr>
        </p:nvSpPr>
        <p:spPr/>
        <p:txBody>
          <a:bodyPr/>
          <a:lstStyle/>
          <a:p>
            <a:fld id="{A47D9B1F-90E5-4E7B-ACAE-FF41377A0BB2}" type="slidenum">
              <a:rPr lang="en-US" smtClean="0"/>
              <a:t>5</a:t>
            </a:fld>
            <a:endParaRPr lang="en-US"/>
          </a:p>
        </p:txBody>
      </p:sp>
    </p:spTree>
    <p:extLst>
      <p:ext uri="{BB962C8B-B14F-4D97-AF65-F5344CB8AC3E}">
        <p14:creationId xmlns:p14="http://schemas.microsoft.com/office/powerpoint/2010/main" val="242610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Each input into the neuron has its own weight associated with it illustrated by the red circle. A weight is simply a floating point number and it's these we adjust when we eventually come to train the network. The weights in most neural nets can be both negative and positive, therefore providing </a:t>
            </a:r>
            <a:r>
              <a:rPr lang="en-US" sz="1200" b="0" i="0" kern="1200" dirty="0" err="1">
                <a:solidFill>
                  <a:schemeClr val="tx1"/>
                </a:solidFill>
                <a:effectLst/>
                <a:latin typeface="+mn-lt"/>
                <a:ea typeface="+mn-ea"/>
                <a:cs typeface="+mn-cs"/>
              </a:rPr>
              <a:t>excitory</a:t>
            </a:r>
            <a:r>
              <a:rPr lang="en-US" sz="1200" b="0" i="0" kern="1200" dirty="0">
                <a:solidFill>
                  <a:schemeClr val="tx1"/>
                </a:solidFill>
                <a:effectLst/>
                <a:latin typeface="+mn-lt"/>
                <a:ea typeface="+mn-ea"/>
                <a:cs typeface="+mn-cs"/>
              </a:rPr>
              <a:t> or inhibitory influences to each input. As each input enters the nucleus (blue circle) it's multiplied by its weight. The nucleus then sums all these new input values which gives us the </a:t>
            </a:r>
            <a:r>
              <a:rPr lang="en-US" sz="1200" b="0" i="1" kern="1200" dirty="0">
                <a:solidFill>
                  <a:schemeClr val="tx1"/>
                </a:solidFill>
                <a:effectLst/>
                <a:latin typeface="+mn-lt"/>
                <a:ea typeface="+mn-ea"/>
                <a:cs typeface="+mn-cs"/>
              </a:rPr>
              <a:t>activation</a:t>
            </a:r>
            <a:r>
              <a:rPr lang="en-US" sz="1200" b="0" i="0" kern="1200" dirty="0">
                <a:solidFill>
                  <a:schemeClr val="tx1"/>
                </a:solidFill>
                <a:effectLst/>
                <a:latin typeface="+mn-lt"/>
                <a:ea typeface="+mn-ea"/>
                <a:cs typeface="+mn-cs"/>
              </a:rPr>
              <a:t> (again a floating point number which can be negative or positive). If the activation is greater than a threshold value - lets use the number 1 as an example - the neuron outputs a signal. If the activation is less than 1 the neuron outputs zero. This is typically called a</a:t>
            </a:r>
            <a:r>
              <a:rPr lang="en-US" sz="1200" b="0" i="1" kern="1200" dirty="0">
                <a:solidFill>
                  <a:schemeClr val="tx1"/>
                </a:solidFill>
                <a:effectLst/>
                <a:latin typeface="+mn-lt"/>
                <a:ea typeface="+mn-ea"/>
                <a:cs typeface="+mn-cs"/>
              </a:rPr>
              <a:t> step</a:t>
            </a:r>
            <a:r>
              <a:rPr lang="en-US" sz="1200" b="0" i="0" kern="1200" dirty="0">
                <a:solidFill>
                  <a:schemeClr val="tx1"/>
                </a:solidFill>
                <a:effectLst/>
                <a:latin typeface="+mn-lt"/>
                <a:ea typeface="+mn-ea"/>
                <a:cs typeface="+mn-cs"/>
              </a:rPr>
              <a:t> function (take a peek at the following diagram and have a guess 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neuron can have any number of inputs from one to n, where n is the total number of inputs. The inputs may be represented  therefore as x</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x</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x</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a:t>
            </a:r>
            <a:r>
              <a:rPr lang="en-US" sz="1200" b="0" i="0" kern="1200" baseline="-25000" dirty="0" err="1">
                <a:solidFill>
                  <a:schemeClr val="tx1"/>
                </a:solidFill>
                <a:effectLst/>
                <a:latin typeface="+mn-lt"/>
                <a:ea typeface="+mn-ea"/>
                <a:cs typeface="+mn-cs"/>
              </a:rPr>
              <a:t>n</a:t>
            </a: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neuron can have any number of inputs from one to n, where n is the total number of inputs. The inputs may be represented  therefore as x</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x</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x</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a:t>
            </a:r>
            <a:r>
              <a:rPr lang="en-US" sz="1200" b="0" i="0" kern="1200" baseline="-25000" dirty="0" err="1">
                <a:solidFill>
                  <a:schemeClr val="tx1"/>
                </a:solidFill>
                <a:effectLst/>
                <a:latin typeface="+mn-lt"/>
                <a:ea typeface="+mn-ea"/>
                <a:cs typeface="+mn-cs"/>
              </a:rPr>
              <a:t>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baseline="-250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the corresponding weights for the inputs as w</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w</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w</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t>
            </a:r>
            <a:r>
              <a:rPr lang="en-US" sz="1200" b="0" i="0" kern="1200" baseline="-25000" dirty="0" err="1">
                <a:solidFill>
                  <a:schemeClr val="tx1"/>
                </a:solidFill>
                <a:effectLst/>
                <a:latin typeface="+mn-lt"/>
                <a:ea typeface="+mn-ea"/>
                <a:cs typeface="+mn-cs"/>
              </a:rPr>
              <a:t>n</a:t>
            </a:r>
            <a:r>
              <a:rPr lang="en-US" sz="1200" b="0" i="0" kern="1200" baseline="-25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Now, the summation of the weights multiplied by the inputs we talked about above can be written as x</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w</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 x</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w</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x</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w</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x</a:t>
            </a:r>
            <a:r>
              <a:rPr lang="en-US" sz="1200" b="0" i="0" kern="1200" baseline="-25000" dirty="0" err="1">
                <a:solidFill>
                  <a:schemeClr val="tx1"/>
                </a:solidFill>
                <a:effectLst/>
                <a:latin typeface="+mn-lt"/>
                <a:ea typeface="+mn-ea"/>
                <a:cs typeface="+mn-cs"/>
              </a:rPr>
              <a:t>n</a:t>
            </a:r>
            <a:r>
              <a:rPr lang="en-US" sz="1200" b="0" i="0" kern="1200" dirty="0" err="1">
                <a:solidFill>
                  <a:schemeClr val="tx1"/>
                </a:solidFill>
                <a:effectLst/>
                <a:latin typeface="+mn-lt"/>
                <a:ea typeface="+mn-ea"/>
                <a:cs typeface="+mn-cs"/>
              </a:rPr>
              <a:t>w</a:t>
            </a:r>
            <a:r>
              <a:rPr lang="en-US" sz="1200" b="0" i="0" kern="1200" baseline="-25000" dirty="0" err="1">
                <a:solidFill>
                  <a:schemeClr val="tx1"/>
                </a:solidFill>
                <a:effectLst/>
                <a:latin typeface="+mn-lt"/>
                <a:ea typeface="+mn-ea"/>
                <a:cs typeface="+mn-cs"/>
              </a:rPr>
              <a:t>n</a:t>
            </a:r>
            <a:r>
              <a:rPr lang="en-US" sz="1200" b="0" i="0" kern="1200" baseline="-25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which I hope you remember is the activation value.</a:t>
            </a:r>
            <a:br>
              <a:rPr lang="en-US" sz="1200" b="0" i="0" kern="1200" baseline="-250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a = x</a:t>
            </a:r>
            <a:r>
              <a:rPr lang="en-US" sz="1200" b="0" i="1" kern="1200" baseline="-25000" dirty="0">
                <a:solidFill>
                  <a:schemeClr val="tx1"/>
                </a:solidFill>
                <a:effectLst/>
                <a:latin typeface="+mn-lt"/>
                <a:ea typeface="+mn-ea"/>
                <a:cs typeface="+mn-cs"/>
              </a:rPr>
              <a:t>1</a:t>
            </a:r>
            <a:r>
              <a:rPr lang="en-US" sz="1200" b="0" i="1" kern="1200" dirty="0">
                <a:solidFill>
                  <a:schemeClr val="tx1"/>
                </a:solidFill>
                <a:effectLst/>
                <a:latin typeface="+mn-lt"/>
                <a:ea typeface="+mn-ea"/>
                <a:cs typeface="+mn-cs"/>
              </a:rPr>
              <a:t>w</a:t>
            </a:r>
            <a:r>
              <a:rPr lang="en-US" sz="1200" b="0" i="1" kern="1200" baseline="-25000" dirty="0">
                <a:solidFill>
                  <a:schemeClr val="tx1"/>
                </a:solidFill>
                <a:effectLst/>
                <a:latin typeface="+mn-lt"/>
                <a:ea typeface="+mn-ea"/>
                <a:cs typeface="+mn-cs"/>
              </a:rPr>
              <a:t>1</a:t>
            </a:r>
            <a:r>
              <a:rPr lang="en-US" sz="1200" b="0" i="1" kern="1200" dirty="0">
                <a:solidFill>
                  <a:schemeClr val="tx1"/>
                </a:solidFill>
                <a:effectLst/>
                <a:latin typeface="+mn-lt"/>
                <a:ea typeface="+mn-ea"/>
                <a:cs typeface="+mn-cs"/>
              </a:rPr>
              <a:t>+x</a:t>
            </a:r>
            <a:r>
              <a:rPr lang="en-US" sz="1200" b="0" i="1" kern="1200" baseline="-25000" dirty="0">
                <a:solidFill>
                  <a:schemeClr val="tx1"/>
                </a:solidFill>
                <a:effectLst/>
                <a:latin typeface="+mn-lt"/>
                <a:ea typeface="+mn-ea"/>
                <a:cs typeface="+mn-cs"/>
              </a:rPr>
              <a:t>2</a:t>
            </a:r>
            <a:r>
              <a:rPr lang="en-US" sz="1200" b="0" i="1" kern="1200" dirty="0">
                <a:solidFill>
                  <a:schemeClr val="tx1"/>
                </a:solidFill>
                <a:effectLst/>
                <a:latin typeface="+mn-lt"/>
                <a:ea typeface="+mn-ea"/>
                <a:cs typeface="+mn-cs"/>
              </a:rPr>
              <a:t>w</a:t>
            </a:r>
            <a:r>
              <a:rPr lang="en-US" sz="1200" b="0" i="1" kern="1200" baseline="-25000" dirty="0">
                <a:solidFill>
                  <a:schemeClr val="tx1"/>
                </a:solidFill>
                <a:effectLst/>
                <a:latin typeface="+mn-lt"/>
                <a:ea typeface="+mn-ea"/>
                <a:cs typeface="+mn-cs"/>
              </a:rPr>
              <a:t>2</a:t>
            </a:r>
            <a:r>
              <a:rPr lang="en-US" sz="1200" b="0" i="1" kern="1200" dirty="0">
                <a:solidFill>
                  <a:schemeClr val="tx1"/>
                </a:solidFill>
                <a:effectLst/>
                <a:latin typeface="+mn-lt"/>
                <a:ea typeface="+mn-ea"/>
                <a:cs typeface="+mn-cs"/>
              </a:rPr>
              <a:t>+x</a:t>
            </a:r>
            <a:r>
              <a:rPr lang="en-US" sz="1200" b="0" i="1" kern="1200" baseline="-25000" dirty="0">
                <a:solidFill>
                  <a:schemeClr val="tx1"/>
                </a:solidFill>
                <a:effectLst/>
                <a:latin typeface="+mn-lt"/>
                <a:ea typeface="+mn-ea"/>
                <a:cs typeface="+mn-cs"/>
              </a:rPr>
              <a:t>3</a:t>
            </a:r>
            <a:r>
              <a:rPr lang="en-US" sz="1200" b="0" i="1" kern="1200" dirty="0">
                <a:solidFill>
                  <a:schemeClr val="tx1"/>
                </a:solidFill>
                <a:effectLst/>
                <a:latin typeface="+mn-lt"/>
                <a:ea typeface="+mn-ea"/>
                <a:cs typeface="+mn-cs"/>
              </a:rPr>
              <a:t>w</a:t>
            </a:r>
            <a:r>
              <a:rPr lang="en-US" sz="1200" b="0" i="1" kern="1200" baseline="-25000" dirty="0">
                <a:solidFill>
                  <a:schemeClr val="tx1"/>
                </a:solidFill>
                <a:effectLst/>
                <a:latin typeface="+mn-lt"/>
                <a:ea typeface="+mn-ea"/>
                <a:cs typeface="+mn-cs"/>
              </a:rPr>
              <a:t>3</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x</a:t>
            </a:r>
            <a:r>
              <a:rPr lang="en-US" sz="1200" b="0" i="1" kern="1200" baseline="-25000" dirty="0" err="1">
                <a:solidFill>
                  <a:schemeClr val="tx1"/>
                </a:solidFill>
                <a:effectLst/>
                <a:latin typeface="+mn-lt"/>
                <a:ea typeface="+mn-ea"/>
                <a:cs typeface="+mn-cs"/>
              </a:rPr>
              <a:t>n</a:t>
            </a:r>
            <a:r>
              <a:rPr lang="en-US" sz="1200" b="0" i="1" kern="1200" dirty="0" err="1">
                <a:solidFill>
                  <a:schemeClr val="tx1"/>
                </a:solidFill>
                <a:effectLst/>
                <a:latin typeface="+mn-lt"/>
                <a:ea typeface="+mn-ea"/>
                <a:cs typeface="+mn-cs"/>
              </a:rPr>
              <a:t>w</a:t>
            </a:r>
            <a:r>
              <a:rPr lang="en-US" sz="1200" b="0" i="1" kern="1200" baseline="-25000" dirty="0" err="1">
                <a:solidFill>
                  <a:schemeClr val="tx1"/>
                </a:solidFill>
                <a:effectLst/>
                <a:latin typeface="+mn-lt"/>
                <a:ea typeface="+mn-ea"/>
                <a:cs typeface="+mn-cs"/>
              </a:rPr>
              <a:t>n</a:t>
            </a:r>
            <a:endParaRPr lang="en-US" sz="1200" b="0" i="0" kern="1200" dirty="0">
              <a:solidFill>
                <a:schemeClr val="tx1"/>
              </a:solidFill>
              <a:effectLst/>
              <a:latin typeface="+mn-lt"/>
              <a:ea typeface="+mn-ea"/>
              <a:cs typeface="+mn-cs"/>
            </a:endParaRPr>
          </a:p>
          <a:p>
            <a:endParaRPr lang="es-MX" dirty="0"/>
          </a:p>
          <a:p>
            <a:r>
              <a:rPr lang="en-US" sz="1200" b="0" i="0" kern="1200" dirty="0">
                <a:solidFill>
                  <a:schemeClr val="tx1"/>
                </a:solidFill>
                <a:effectLst/>
                <a:latin typeface="+mn-lt"/>
                <a:ea typeface="+mn-ea"/>
                <a:cs typeface="+mn-cs"/>
              </a:rPr>
              <a:t>Rosenblatt proposed a simple rule to compute the output. He introduced </a:t>
            </a:r>
            <a:r>
              <a:rPr lang="en-US" sz="1200" b="0" i="1" kern="1200" dirty="0">
                <a:solidFill>
                  <a:schemeClr val="tx1"/>
                </a:solidFill>
                <a:effectLst/>
                <a:latin typeface="+mn-lt"/>
                <a:ea typeface="+mn-ea"/>
                <a:cs typeface="+mn-cs"/>
              </a:rPr>
              <a:t>weights</a:t>
            </a:r>
            <a:r>
              <a:rPr lang="en-US" sz="1200" b="0" i="0" kern="1200" dirty="0">
                <a:solidFill>
                  <a:schemeClr val="tx1"/>
                </a:solidFill>
                <a:effectLst/>
                <a:latin typeface="+mn-lt"/>
                <a:ea typeface="+mn-ea"/>
                <a:cs typeface="+mn-cs"/>
              </a:rPr>
              <a:t>, w1,w2,…w1,w2,…, real numbers expressing the importance of the respective inputs to the output. The neuron's output, </a:t>
            </a: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output={01if ∑</a:t>
            </a:r>
            <a:r>
              <a:rPr lang="en-US" sz="1200" b="0" i="0" kern="1200" dirty="0" err="1">
                <a:solidFill>
                  <a:schemeClr val="tx1"/>
                </a:solidFill>
                <a:effectLst/>
                <a:latin typeface="+mn-lt"/>
                <a:ea typeface="+mn-ea"/>
                <a:cs typeface="+mn-cs"/>
              </a:rPr>
              <a:t>jwjxj</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thresholdif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jwjxj</a:t>
            </a:r>
            <a:r>
              <a:rPr lang="en-US" sz="1200" b="0" i="0" kern="1200" dirty="0">
                <a:solidFill>
                  <a:schemeClr val="tx1"/>
                </a:solidFill>
                <a:effectLst/>
                <a:latin typeface="+mn-lt"/>
                <a:ea typeface="+mn-ea"/>
                <a:cs typeface="+mn-cs"/>
              </a:rPr>
              <a:t>&gt; threshold(1)(1)output={0if ∑</a:t>
            </a:r>
            <a:r>
              <a:rPr lang="en-US" sz="1200" b="0" i="0" kern="1200" dirty="0" err="1">
                <a:solidFill>
                  <a:schemeClr val="tx1"/>
                </a:solidFill>
                <a:effectLst/>
                <a:latin typeface="+mn-lt"/>
                <a:ea typeface="+mn-ea"/>
                <a:cs typeface="+mn-cs"/>
              </a:rPr>
              <a:t>jwjxj</a:t>
            </a:r>
            <a:r>
              <a:rPr lang="en-US" sz="1200" b="0" i="0" kern="1200" dirty="0">
                <a:solidFill>
                  <a:schemeClr val="tx1"/>
                </a:solidFill>
                <a:effectLst/>
                <a:latin typeface="+mn-lt"/>
                <a:ea typeface="+mn-ea"/>
                <a:cs typeface="+mn-cs"/>
              </a:rPr>
              <a:t>≤ threshold1if ∑</a:t>
            </a:r>
            <a:r>
              <a:rPr lang="en-US" sz="1200" b="0" i="0" kern="1200" dirty="0" err="1">
                <a:solidFill>
                  <a:schemeClr val="tx1"/>
                </a:solidFill>
                <a:effectLst/>
                <a:latin typeface="+mn-lt"/>
                <a:ea typeface="+mn-ea"/>
                <a:cs typeface="+mn-cs"/>
              </a:rPr>
              <a:t>jwjxj</a:t>
            </a:r>
            <a:r>
              <a:rPr lang="en-US" sz="1200" b="0" i="0" kern="1200" dirty="0">
                <a:solidFill>
                  <a:schemeClr val="tx1"/>
                </a:solidFill>
                <a:effectLst/>
                <a:latin typeface="+mn-lt"/>
                <a:ea typeface="+mn-ea"/>
                <a:cs typeface="+mn-cs"/>
              </a:rPr>
              <a:t>&gt; threshold</a:t>
            </a:r>
            <a:endParaRPr lang="en-US" dirty="0"/>
          </a:p>
        </p:txBody>
      </p:sp>
      <p:sp>
        <p:nvSpPr>
          <p:cNvPr id="4" name="Marcador de número de diapositiva 3"/>
          <p:cNvSpPr>
            <a:spLocks noGrp="1"/>
          </p:cNvSpPr>
          <p:nvPr>
            <p:ph type="sldNum" sz="quarter" idx="10"/>
          </p:nvPr>
        </p:nvSpPr>
        <p:spPr/>
        <p:txBody>
          <a:bodyPr/>
          <a:lstStyle/>
          <a:p>
            <a:fld id="{A47D9B1F-90E5-4E7B-ACAE-FF41377A0BB2}" type="slidenum">
              <a:rPr lang="en-US" smtClean="0"/>
              <a:t>6</a:t>
            </a:fld>
            <a:endParaRPr lang="en-US"/>
          </a:p>
        </p:txBody>
      </p:sp>
    </p:spTree>
    <p:extLst>
      <p:ext uri="{BB962C8B-B14F-4D97-AF65-F5344CB8AC3E}">
        <p14:creationId xmlns:p14="http://schemas.microsoft.com/office/powerpoint/2010/main" val="212892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Suppose the weekend is coming up, and you've heard that there's going to be a cheese festival in your city. You like cheese, and are trying to decide whether or not to go to the festival. You might make your decision by weighing up three factors:</a:t>
            </a:r>
          </a:p>
          <a:p>
            <a:r>
              <a:rPr lang="en-US" sz="1200" b="0" i="0" kern="1200" dirty="0">
                <a:solidFill>
                  <a:schemeClr val="tx1"/>
                </a:solidFill>
                <a:effectLst/>
                <a:latin typeface="+mn-lt"/>
                <a:ea typeface="+mn-ea"/>
                <a:cs typeface="+mn-cs"/>
              </a:rPr>
              <a:t>Is the weather good?</a:t>
            </a:r>
          </a:p>
          <a:p>
            <a:r>
              <a:rPr lang="en-US" sz="1200" b="0" i="0" kern="1200" dirty="0">
                <a:solidFill>
                  <a:schemeClr val="tx1"/>
                </a:solidFill>
                <a:effectLst/>
                <a:latin typeface="+mn-lt"/>
                <a:ea typeface="+mn-ea"/>
                <a:cs typeface="+mn-cs"/>
              </a:rPr>
              <a:t>Does your boyfriend or girlfriend want to accompany you?</a:t>
            </a:r>
          </a:p>
          <a:p>
            <a:r>
              <a:rPr lang="en-US" sz="1200" b="0" i="0" kern="1200" dirty="0">
                <a:solidFill>
                  <a:schemeClr val="tx1"/>
                </a:solidFill>
                <a:effectLst/>
                <a:latin typeface="+mn-lt"/>
                <a:ea typeface="+mn-ea"/>
                <a:cs typeface="+mn-cs"/>
              </a:rPr>
              <a:t>Is the festival near public transit? (You don't own a car).</a:t>
            </a:r>
          </a:p>
          <a:p>
            <a:r>
              <a:rPr lang="en-US" sz="1200" b="0" i="0" kern="1200" dirty="0">
                <a:solidFill>
                  <a:schemeClr val="tx1"/>
                </a:solidFill>
                <a:effectLst/>
                <a:latin typeface="+mn-lt"/>
                <a:ea typeface="+mn-ea"/>
                <a:cs typeface="+mn-cs"/>
              </a:rPr>
              <a:t>We can represent these three factors by corresponding binary variables x1,x2x1,x2, and x3x3. For instance, we'd have x1=1x1=1 if the weather is good, and x1=0x1=0 if the weather is bad. Similarly, x2=1x2=1 if your boyfriend or girlfriend wants to go, and x2=0x2=0 if not. And similarly again for x3x3 and public transit.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suppose you absolutely adore cheese, so much so that you're happy to go to the festival even if your boyfriend or girlfriend is uninterested and the festival is hard to get to. But perhaps you really loathe bad weather, and there's no way you'd go to the festival if the weather is bad. You can use </a:t>
            </a:r>
            <a:r>
              <a:rPr lang="en-US" sz="1200" b="0" i="0" kern="1200" dirty="0" err="1">
                <a:solidFill>
                  <a:schemeClr val="tx1"/>
                </a:solidFill>
                <a:effectLst/>
                <a:latin typeface="+mn-lt"/>
                <a:ea typeface="+mn-ea"/>
                <a:cs typeface="+mn-cs"/>
              </a:rPr>
              <a:t>perceptrons</a:t>
            </a:r>
            <a:r>
              <a:rPr lang="en-US" sz="1200" b="0" i="0" kern="1200" dirty="0">
                <a:solidFill>
                  <a:schemeClr val="tx1"/>
                </a:solidFill>
                <a:effectLst/>
                <a:latin typeface="+mn-lt"/>
                <a:ea typeface="+mn-ea"/>
                <a:cs typeface="+mn-cs"/>
              </a:rPr>
              <a:t> to model this kind of decision-making. One way to do this is to choose a weight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w1=6w1=6 for the weather, and w2=2w2=2 and w3=2w3=2 for the other conditions. Finally, suppose you choose a threshold of 55 for the perceptron.  Dropping the threshold means you're more willing to go to the festival.</a:t>
            </a:r>
            <a:endParaRPr lang="en-US" dirty="0"/>
          </a:p>
        </p:txBody>
      </p:sp>
      <p:sp>
        <p:nvSpPr>
          <p:cNvPr id="4" name="Marcador de número de diapositiva 3"/>
          <p:cNvSpPr>
            <a:spLocks noGrp="1"/>
          </p:cNvSpPr>
          <p:nvPr>
            <p:ph type="sldNum" sz="quarter" idx="10"/>
          </p:nvPr>
        </p:nvSpPr>
        <p:spPr/>
        <p:txBody>
          <a:bodyPr/>
          <a:lstStyle/>
          <a:p>
            <a:fld id="{A47D9B1F-90E5-4E7B-ACAE-FF41377A0BB2}" type="slidenum">
              <a:rPr lang="en-US" smtClean="0"/>
              <a:t>7</a:t>
            </a:fld>
            <a:endParaRPr lang="en-US"/>
          </a:p>
        </p:txBody>
      </p:sp>
    </p:spTree>
    <p:extLst>
      <p:ext uri="{BB962C8B-B14F-4D97-AF65-F5344CB8AC3E}">
        <p14:creationId xmlns:p14="http://schemas.microsoft.com/office/powerpoint/2010/main" val="201387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Suppose the weekend is coming up, and you've heard that there's going to be a cheese festival in your city. You like cheese, and are trying to decide whether or not to go to the festival. You might make your decision by weighing up three factors:</a:t>
            </a:r>
          </a:p>
          <a:p>
            <a:r>
              <a:rPr lang="en-US" sz="1200" b="0" i="0" kern="1200" dirty="0">
                <a:solidFill>
                  <a:schemeClr val="tx1"/>
                </a:solidFill>
                <a:effectLst/>
                <a:latin typeface="+mn-lt"/>
                <a:ea typeface="+mn-ea"/>
                <a:cs typeface="+mn-cs"/>
              </a:rPr>
              <a:t>Is the weather good?</a:t>
            </a:r>
          </a:p>
          <a:p>
            <a:r>
              <a:rPr lang="en-US" sz="1200" b="0" i="0" kern="1200" dirty="0">
                <a:solidFill>
                  <a:schemeClr val="tx1"/>
                </a:solidFill>
                <a:effectLst/>
                <a:latin typeface="+mn-lt"/>
                <a:ea typeface="+mn-ea"/>
                <a:cs typeface="+mn-cs"/>
              </a:rPr>
              <a:t>Does your boyfriend or girlfriend want to accompany you?</a:t>
            </a:r>
          </a:p>
          <a:p>
            <a:r>
              <a:rPr lang="en-US" sz="1200" b="0" i="0" kern="1200" dirty="0">
                <a:solidFill>
                  <a:schemeClr val="tx1"/>
                </a:solidFill>
                <a:effectLst/>
                <a:latin typeface="+mn-lt"/>
                <a:ea typeface="+mn-ea"/>
                <a:cs typeface="+mn-cs"/>
              </a:rPr>
              <a:t>Is the festival near public transit? (You don't own a car).</a:t>
            </a:r>
          </a:p>
          <a:p>
            <a:r>
              <a:rPr lang="en-US" sz="1200" b="0" i="0" kern="1200" dirty="0">
                <a:solidFill>
                  <a:schemeClr val="tx1"/>
                </a:solidFill>
                <a:effectLst/>
                <a:latin typeface="+mn-lt"/>
                <a:ea typeface="+mn-ea"/>
                <a:cs typeface="+mn-cs"/>
              </a:rPr>
              <a:t>We can represent these three factors by corresponding binary variables x1,x2x1,x2, and x3x3. For instance, we'd have x1=1x1=1 if the weather is good, and x1=0x1=0 if the weather is bad. Similarly, x2=1x2=1 if your boyfriend or girlfriend wants to go, and x2=0x2=0 if not. And similarly again for x3x3 and public transit.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suppose you absolutely adore cheese, so much so that you're happy to go to the festival even if your boyfriend or girlfriend is uninterested and the festival is hard to get to. But perhaps you really loathe bad weather, and there's no way you'd go to the festival if the weather is bad. You can use </a:t>
            </a:r>
            <a:r>
              <a:rPr lang="en-US" sz="1200" b="0" i="0" kern="1200" dirty="0" err="1">
                <a:solidFill>
                  <a:schemeClr val="tx1"/>
                </a:solidFill>
                <a:effectLst/>
                <a:latin typeface="+mn-lt"/>
                <a:ea typeface="+mn-ea"/>
                <a:cs typeface="+mn-cs"/>
              </a:rPr>
              <a:t>perceptrons</a:t>
            </a:r>
            <a:r>
              <a:rPr lang="en-US" sz="1200" b="0" i="0" kern="1200" dirty="0">
                <a:solidFill>
                  <a:schemeClr val="tx1"/>
                </a:solidFill>
                <a:effectLst/>
                <a:latin typeface="+mn-lt"/>
                <a:ea typeface="+mn-ea"/>
                <a:cs typeface="+mn-cs"/>
              </a:rPr>
              <a:t> to model this kind of decision-making. One way to do this is to choose a weight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w1=6w1=6 for the weather, and w2=2w2=2 and w3=2w3=2 for the other conditions. Finally, suppose you choose a threshold of 55 for the perceptron.  Dropping the threshold means you're more willing to go to the festival.</a:t>
            </a:r>
            <a:endParaRPr lang="en-US" dirty="0"/>
          </a:p>
        </p:txBody>
      </p:sp>
      <p:sp>
        <p:nvSpPr>
          <p:cNvPr id="4" name="Marcador de número de diapositiva 3"/>
          <p:cNvSpPr>
            <a:spLocks noGrp="1"/>
          </p:cNvSpPr>
          <p:nvPr>
            <p:ph type="sldNum" sz="quarter" idx="10"/>
          </p:nvPr>
        </p:nvSpPr>
        <p:spPr/>
        <p:txBody>
          <a:bodyPr/>
          <a:lstStyle/>
          <a:p>
            <a:fld id="{A47D9B1F-90E5-4E7B-ACAE-FF41377A0BB2}" type="slidenum">
              <a:rPr lang="en-US" smtClean="0"/>
              <a:t>8</a:t>
            </a:fld>
            <a:endParaRPr lang="en-US"/>
          </a:p>
        </p:txBody>
      </p:sp>
    </p:spTree>
    <p:extLst>
      <p:ext uri="{BB962C8B-B14F-4D97-AF65-F5344CB8AC3E}">
        <p14:creationId xmlns:p14="http://schemas.microsoft.com/office/powerpoint/2010/main" val="3934683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Neural networks are made up of many artificial neurons. An artificial neuron is simply an electronically modelled biological neuron. How many neurons are used depends on the task at hand. It could be as few as three or as many as several thousand.</a:t>
            </a:r>
          </a:p>
          <a:p>
            <a:r>
              <a:rPr lang="en-US" sz="1200" b="0" i="0" kern="1200" dirty="0">
                <a:solidFill>
                  <a:schemeClr val="tx1"/>
                </a:solidFill>
                <a:effectLst/>
                <a:latin typeface="+mn-lt"/>
                <a:ea typeface="+mn-ea"/>
                <a:cs typeface="+mn-cs"/>
              </a:rPr>
              <a:t>There are many different ways of connecting  artificial neurons together to create a neural network but I shall be concentrating on the most common which is called a </a:t>
            </a:r>
            <a:r>
              <a:rPr lang="en-US" sz="1200" b="0" i="1" kern="1200" dirty="0">
                <a:solidFill>
                  <a:schemeClr val="tx1"/>
                </a:solidFill>
                <a:effectLst/>
                <a:latin typeface="+mn-lt"/>
                <a:ea typeface="+mn-ea"/>
                <a:cs typeface="+mn-cs"/>
              </a:rPr>
              <a:t>feedforward</a:t>
            </a:r>
            <a:r>
              <a:rPr lang="en-US" sz="1200" b="0" i="0" kern="1200" dirty="0">
                <a:solidFill>
                  <a:schemeClr val="tx1"/>
                </a:solidFill>
                <a:effectLst/>
                <a:latin typeface="+mn-lt"/>
                <a:ea typeface="+mn-ea"/>
                <a:cs typeface="+mn-cs"/>
              </a:rPr>
              <a:t> network.</a:t>
            </a:r>
          </a:p>
          <a:p>
            <a:r>
              <a:rPr lang="en-US" sz="1200" b="0" i="0" kern="1200" dirty="0">
                <a:solidFill>
                  <a:schemeClr val="tx1"/>
                </a:solidFill>
                <a:effectLst/>
                <a:latin typeface="+mn-lt"/>
                <a:ea typeface="+mn-ea"/>
                <a:cs typeface="+mn-cs"/>
              </a:rPr>
              <a:t>Well, we have to link several of these neurons up in some way. One way of doing this is by </a:t>
            </a:r>
            <a:r>
              <a:rPr lang="en-US" sz="1200" b="0" i="0" kern="1200" dirty="0" err="1">
                <a:solidFill>
                  <a:schemeClr val="tx1"/>
                </a:solidFill>
                <a:effectLst/>
                <a:latin typeface="+mn-lt"/>
                <a:ea typeface="+mn-ea"/>
                <a:cs typeface="+mn-cs"/>
              </a:rPr>
              <a:t>organising</a:t>
            </a:r>
            <a:r>
              <a:rPr lang="en-US" sz="1200" b="0" i="0" kern="1200" dirty="0">
                <a:solidFill>
                  <a:schemeClr val="tx1"/>
                </a:solidFill>
                <a:effectLst/>
                <a:latin typeface="+mn-lt"/>
                <a:ea typeface="+mn-ea"/>
                <a:cs typeface="+mn-cs"/>
              </a:rPr>
              <a:t> the neurons into a design called a </a:t>
            </a:r>
            <a:r>
              <a:rPr lang="en-US" sz="1200" b="0" i="1" kern="1200" dirty="0">
                <a:solidFill>
                  <a:schemeClr val="tx1"/>
                </a:solidFill>
                <a:effectLst/>
                <a:latin typeface="+mn-lt"/>
                <a:ea typeface="+mn-ea"/>
                <a:cs typeface="+mn-cs"/>
              </a:rPr>
              <a:t>feedforward network</a:t>
            </a:r>
            <a:r>
              <a:rPr lang="en-US" sz="1200" b="0" i="0" kern="1200" dirty="0">
                <a:solidFill>
                  <a:schemeClr val="tx1"/>
                </a:solidFill>
                <a:effectLst/>
                <a:latin typeface="+mn-lt"/>
                <a:ea typeface="+mn-ea"/>
                <a:cs typeface="+mn-cs"/>
              </a:rPr>
              <a:t>. It gets its name from the way the neurons in each layer feed their output forward to the next layer until we get the final output from the neural network. This is what a very simple feedforward network looks like:</a:t>
            </a: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input is sent to every neuron in the hidden layer and then each hidden layer’s neuron’s output is connected to every neuron in the next layer. There can be any number of hidden layers within a feedforward network but one is usually enough to suffice for most problems you will tackle. Also the number of neurons I've chosen for the above diagram was completely arbitrary. There can be any number of neurons in each layer, it all depends on the problem. </a:t>
            </a:r>
            <a:endParaRPr lang="es-MX" sz="1200" b="0" i="0" kern="1200" dirty="0">
              <a:solidFill>
                <a:schemeClr val="tx1"/>
              </a:solidFill>
              <a:effectLst/>
              <a:latin typeface="+mn-lt"/>
              <a:ea typeface="+mn-ea"/>
              <a:cs typeface="+mn-cs"/>
            </a:endParaRP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a:t>
            </a:r>
            <a:r>
              <a:rPr lang="en-US" sz="1200" b="0" i="0" kern="1200" dirty="0" err="1">
                <a:solidFill>
                  <a:schemeClr val="tx1"/>
                </a:solidFill>
                <a:effectLst/>
                <a:latin typeface="+mn-lt"/>
                <a:ea typeface="+mn-ea"/>
                <a:cs typeface="+mn-cs"/>
              </a:rPr>
              <a:t>neworks</a:t>
            </a:r>
            <a:r>
              <a:rPr lang="en-US" sz="1200" b="0" i="0" kern="1200" dirty="0">
                <a:solidFill>
                  <a:schemeClr val="tx1"/>
                </a:solidFill>
                <a:effectLst/>
                <a:latin typeface="+mn-lt"/>
                <a:ea typeface="+mn-ea"/>
                <a:cs typeface="+mn-cs"/>
              </a:rPr>
              <a:t> are typically organized in layers. Layers are made up of a number of interconnected 'nodes' which contain an 'activation function'. Patterns are presented to the network via the 'input layer', which communicates to one or more 'hidden layers' where the actual processing is done via a system of weighted 'connections'. The hidden layers then link to an 'output layer' where the answer is output as shown</a:t>
            </a:r>
          </a:p>
          <a:p>
            <a:endParaRPr lang="es-MX" sz="1200" b="0" i="0" kern="1200" dirty="0">
              <a:solidFill>
                <a:schemeClr val="tx1"/>
              </a:solidFill>
              <a:effectLst/>
              <a:latin typeface="+mn-lt"/>
              <a:ea typeface="+mn-ea"/>
              <a:cs typeface="+mn-cs"/>
            </a:endParaRPr>
          </a:p>
          <a:p>
            <a:endParaRPr lang="es-MX"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first</a:t>
            </a:r>
            <a:r>
              <a:rPr lang="en-US" sz="1200" b="0" i="1" kern="1200" dirty="0" err="1">
                <a:solidFill>
                  <a:schemeClr val="tx1"/>
                </a:solidFill>
                <a:effectLst/>
                <a:latin typeface="+mn-lt"/>
                <a:ea typeface="+mn-ea"/>
                <a:cs typeface="+mn-cs"/>
              </a:rPr>
              <a:t>layer</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perceptrons</a:t>
            </a:r>
            <a:r>
              <a:rPr lang="en-US" sz="1200" b="0" i="0" kern="1200" dirty="0">
                <a:solidFill>
                  <a:schemeClr val="tx1"/>
                </a:solidFill>
                <a:effectLst/>
                <a:latin typeface="+mn-lt"/>
                <a:ea typeface="+mn-ea"/>
                <a:cs typeface="+mn-cs"/>
              </a:rPr>
              <a:t> - is making three very simple decisions, by weighing the input evidence.</a:t>
            </a:r>
            <a:br>
              <a:rPr lang="en-US" sz="1200" b="1"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Second layer: In this way a perceptron in the second layer can make a decision at a more complex and more abstract level than </a:t>
            </a:r>
            <a:r>
              <a:rPr lang="en-US" sz="1200" b="0" i="0" kern="1200" dirty="0" err="1">
                <a:solidFill>
                  <a:schemeClr val="tx1"/>
                </a:solidFill>
                <a:effectLst/>
                <a:latin typeface="+mn-lt"/>
                <a:ea typeface="+mn-ea"/>
                <a:cs typeface="+mn-cs"/>
              </a:rPr>
              <a:t>perceptrons</a:t>
            </a:r>
            <a:r>
              <a:rPr lang="en-US" sz="1200" b="0" i="0" kern="1200" dirty="0">
                <a:solidFill>
                  <a:schemeClr val="tx1"/>
                </a:solidFill>
                <a:effectLst/>
                <a:latin typeface="+mn-lt"/>
                <a:ea typeface="+mn-ea"/>
                <a:cs typeface="+mn-cs"/>
              </a:rPr>
              <a:t> in the first layer.</a:t>
            </a:r>
          </a:p>
          <a:p>
            <a:r>
              <a:rPr lang="en-US" sz="1200" b="1" i="0" kern="1200" dirty="0">
                <a:solidFill>
                  <a:schemeClr val="tx1"/>
                </a:solidFill>
                <a:effectLst/>
                <a:latin typeface="+mn-lt"/>
                <a:ea typeface="+mn-ea"/>
                <a:cs typeface="+mn-cs"/>
              </a:rPr>
              <a:t>a many-layer network of </a:t>
            </a:r>
            <a:r>
              <a:rPr lang="en-US" sz="1200" b="1" i="0" kern="1200" dirty="0" err="1">
                <a:solidFill>
                  <a:schemeClr val="tx1"/>
                </a:solidFill>
                <a:effectLst/>
                <a:latin typeface="+mn-lt"/>
                <a:ea typeface="+mn-ea"/>
                <a:cs typeface="+mn-cs"/>
              </a:rPr>
              <a:t>perceptrons</a:t>
            </a:r>
            <a:r>
              <a:rPr lang="en-US" sz="1200" b="1" i="0" kern="1200" dirty="0">
                <a:solidFill>
                  <a:schemeClr val="tx1"/>
                </a:solidFill>
                <a:effectLst/>
                <a:latin typeface="+mn-lt"/>
                <a:ea typeface="+mn-ea"/>
                <a:cs typeface="+mn-cs"/>
              </a:rPr>
              <a:t> can engage in sophisticated decision making.</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Simplifying: using dot product and bias</a:t>
            </a:r>
          </a:p>
          <a:p>
            <a:r>
              <a:rPr lang="en-US" sz="1200" b="0" i="0" kern="1200" dirty="0">
                <a:solidFill>
                  <a:schemeClr val="tx1"/>
                </a:solidFill>
                <a:effectLst/>
                <a:latin typeface="+mn-lt"/>
                <a:ea typeface="+mn-ea"/>
                <a:cs typeface="+mn-cs"/>
              </a:rPr>
              <a:t>output={01if w⋅x+b≤0if </a:t>
            </a:r>
            <a:r>
              <a:rPr lang="en-US" sz="1200" b="0" i="0" kern="1200" dirty="0" err="1">
                <a:solidFill>
                  <a:schemeClr val="tx1"/>
                </a:solidFill>
                <a:effectLst/>
                <a:latin typeface="+mn-lt"/>
                <a:ea typeface="+mn-ea"/>
                <a:cs typeface="+mn-cs"/>
              </a:rPr>
              <a:t>w⋅x+b</a:t>
            </a:r>
            <a:r>
              <a:rPr lang="en-US" sz="1200" b="0" i="0" kern="1200" dirty="0">
                <a:solidFill>
                  <a:schemeClr val="tx1"/>
                </a:solidFill>
                <a:effectLst/>
                <a:latin typeface="+mn-lt"/>
                <a:ea typeface="+mn-ea"/>
                <a:cs typeface="+mn-cs"/>
              </a:rPr>
              <a:t>&gt;0</a:t>
            </a:r>
            <a:endParaRPr lang="es-MX" sz="1200" b="0" i="0" kern="1200" dirty="0">
              <a:solidFill>
                <a:schemeClr val="tx1"/>
              </a:solidFill>
              <a:effectLst/>
              <a:latin typeface="+mn-lt"/>
              <a:ea typeface="+mn-ea"/>
              <a:cs typeface="+mn-cs"/>
            </a:endParaRPr>
          </a:p>
          <a:p>
            <a:endParaRPr lang="es-MX" sz="1200" b="0" i="0" kern="1200" dirty="0">
              <a:solidFill>
                <a:schemeClr val="tx1"/>
              </a:solidFill>
              <a:effectLst/>
              <a:latin typeface="+mn-lt"/>
              <a:ea typeface="+mn-ea"/>
              <a:cs typeface="+mn-cs"/>
            </a:endParaRPr>
          </a:p>
          <a:p>
            <a:endParaRPr lang="es-MX" sz="1200" b="0" i="0" kern="1200" dirty="0">
              <a:solidFill>
                <a:schemeClr val="tx1"/>
              </a:solidFill>
              <a:effectLst/>
              <a:latin typeface="+mn-lt"/>
              <a:ea typeface="+mn-ea"/>
              <a:cs typeface="+mn-cs"/>
            </a:endParaRPr>
          </a:p>
          <a:p>
            <a:endParaRPr lang="es-MX" sz="1200" b="0" i="0" kern="1200" dirty="0">
              <a:solidFill>
                <a:schemeClr val="tx1"/>
              </a:solidFill>
              <a:effectLst/>
              <a:latin typeface="+mn-lt"/>
              <a:ea typeface="+mn-ea"/>
              <a:cs typeface="+mn-cs"/>
            </a:endParaRPr>
          </a:p>
          <a:p>
            <a:endParaRPr lang="es-MX" sz="1200" b="0" i="0" kern="1200" dirty="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A47D9B1F-90E5-4E7B-ACAE-FF41377A0BB2}" type="slidenum">
              <a:rPr lang="en-US" smtClean="0"/>
              <a:t>9</a:t>
            </a:fld>
            <a:endParaRPr lang="en-US"/>
          </a:p>
        </p:txBody>
      </p:sp>
    </p:spTree>
    <p:extLst>
      <p:ext uri="{BB962C8B-B14F-4D97-AF65-F5344CB8AC3E}">
        <p14:creationId xmlns:p14="http://schemas.microsoft.com/office/powerpoint/2010/main" val="37873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let's design a neural network that will detect the number '4'. Given a panel made up of a grid of lights which can be either on or off, we want our neural net to let us know whenever it thinks it sees the character '4'. The panel is eight cells square and looks like this:</a:t>
            </a: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would like to design a neural net that will accept the state of the panel as an input and will output either a 1 or zero. A 1 to indicate that it thinks the character ‘4’ is being displayed and 0 if it thinks it's not being displayed. Therefore the neural net will have 64 inputs, each one representing a particular cell in the panel and a hidden layer consisting of a number of neurons (more on this later) all feeding their output into just one neuron in the output layer. </a:t>
            </a: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carry in our heads a supercomputer, tuned by </a:t>
            </a:r>
            <a:r>
              <a:rPr lang="en-US" sz="1200" b="0" i="0" kern="1200" dirty="0" err="1">
                <a:solidFill>
                  <a:schemeClr val="tx1"/>
                </a:solidFill>
                <a:effectLst/>
                <a:latin typeface="+mn-lt"/>
                <a:ea typeface="+mn-ea"/>
                <a:cs typeface="+mn-cs"/>
              </a:rPr>
              <a:t>evoltion</a:t>
            </a:r>
            <a:r>
              <a:rPr lang="en-US" sz="1200" b="0" i="0" kern="1200" dirty="0">
                <a:solidFill>
                  <a:schemeClr val="tx1"/>
                </a:solidFill>
                <a:effectLst/>
                <a:latin typeface="+mn-lt"/>
                <a:ea typeface="+mn-ea"/>
                <a:cs typeface="+mn-cs"/>
              </a:rPr>
              <a:t> over hundreds of millions of years, and superbly adapted to understand the visual world.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nearly all that work is done unconsciously. And so we don't usually appreciate how tough a problem our visual systems solve.</a:t>
            </a:r>
          </a:p>
          <a:p>
            <a:endParaRPr lang="es-MX"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idea is to take a large number of handwritten digits, known as training examples, and then develop a system which can learn from those training examples.</a:t>
            </a:r>
            <a:endParaRPr lang="es-MX" sz="1200" b="0" i="0" kern="1200" dirty="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A47D9B1F-90E5-4E7B-ACAE-FF41377A0BB2}" type="slidenum">
              <a:rPr lang="en-US" smtClean="0"/>
              <a:t>10</a:t>
            </a:fld>
            <a:endParaRPr lang="en-US"/>
          </a:p>
        </p:txBody>
      </p:sp>
    </p:spTree>
    <p:extLst>
      <p:ext uri="{BB962C8B-B14F-4D97-AF65-F5344CB8AC3E}">
        <p14:creationId xmlns:p14="http://schemas.microsoft.com/office/powerpoint/2010/main" val="345768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A5E08F96-D393-4840-8BD3-52BF2783F7E5}" type="datetimeFigureOut">
              <a:rPr lang="en-US" smtClean="0"/>
              <a:t>6/29/2016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343746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A5E08F96-D393-4840-8BD3-52BF2783F7E5}" type="datetimeFigureOut">
              <a:rPr lang="en-US" smtClean="0"/>
              <a:t>6/29/2016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19373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A5E08F96-D393-4840-8BD3-52BF2783F7E5}" type="datetimeFigureOut">
              <a:rPr lang="en-US" smtClean="0"/>
              <a:t>6/29/2016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1548820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0"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04758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A5E08F96-D393-4840-8BD3-52BF2783F7E5}" type="datetimeFigureOut">
              <a:rPr lang="en-US" smtClean="0"/>
              <a:t>6/29/2016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213445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5E08F96-D393-4840-8BD3-52BF2783F7E5}" type="datetimeFigureOut">
              <a:rPr lang="en-US" smtClean="0"/>
              <a:t>6/29/2016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249779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A5E08F96-D393-4840-8BD3-52BF2783F7E5}" type="datetimeFigureOut">
              <a:rPr lang="en-US" smtClean="0"/>
              <a:t>6/29/2016</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15643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A5E08F96-D393-4840-8BD3-52BF2783F7E5}" type="datetimeFigureOut">
              <a:rPr lang="en-US" smtClean="0"/>
              <a:t>6/29/2016</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29127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A5E08F96-D393-4840-8BD3-52BF2783F7E5}" type="datetimeFigureOut">
              <a:rPr lang="en-US" smtClean="0"/>
              <a:t>6/29/2016</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405742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5E08F96-D393-4840-8BD3-52BF2783F7E5}" type="datetimeFigureOut">
              <a:rPr lang="en-US" smtClean="0"/>
              <a:t>6/29/2016</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217409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5E08F96-D393-4840-8BD3-52BF2783F7E5}" type="datetimeFigureOut">
              <a:rPr lang="en-US" smtClean="0"/>
              <a:t>6/29/2016</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246933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5E08F96-D393-4840-8BD3-52BF2783F7E5}" type="datetimeFigureOut">
              <a:rPr lang="en-US" smtClean="0"/>
              <a:t>6/29/2016</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94B535E-0311-405E-8401-B9CED6AC4836}" type="slidenum">
              <a:rPr lang="en-US" smtClean="0"/>
              <a:t>‹Nº›</a:t>
            </a:fld>
            <a:endParaRPr lang="en-US"/>
          </a:p>
        </p:txBody>
      </p:sp>
    </p:spTree>
    <p:extLst>
      <p:ext uri="{BB962C8B-B14F-4D97-AF65-F5344CB8AC3E}">
        <p14:creationId xmlns:p14="http://schemas.microsoft.com/office/powerpoint/2010/main" val="88741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08F96-D393-4840-8BD3-52BF2783F7E5}" type="datetimeFigureOut">
              <a:rPr lang="en-US" smtClean="0"/>
              <a:t>6/29/2016</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B535E-0311-405E-8401-B9CED6AC4836}" type="slidenum">
              <a:rPr lang="en-US" smtClean="0"/>
              <a:t>‹Nº›</a:t>
            </a:fld>
            <a:endParaRPr lang="en-US"/>
          </a:p>
        </p:txBody>
      </p:sp>
    </p:spTree>
    <p:extLst>
      <p:ext uri="{BB962C8B-B14F-4D97-AF65-F5344CB8AC3E}">
        <p14:creationId xmlns:p14="http://schemas.microsoft.com/office/powerpoint/2010/main" val="642364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a:t>Decision</a:t>
            </a:r>
            <a:r>
              <a:rPr lang="es-MX" dirty="0"/>
              <a:t> </a:t>
            </a:r>
            <a:r>
              <a:rPr lang="es-MX" dirty="0" err="1"/>
              <a:t>Making</a:t>
            </a:r>
            <a:endParaRPr lang="en-US" dirty="0"/>
          </a:p>
        </p:txBody>
      </p:sp>
      <p:sp>
        <p:nvSpPr>
          <p:cNvPr id="3" name="Subtítulo 2"/>
          <p:cNvSpPr>
            <a:spLocks noGrp="1"/>
          </p:cNvSpPr>
          <p:nvPr>
            <p:ph type="subTitle" idx="1"/>
          </p:nvPr>
        </p:nvSpPr>
        <p:spPr/>
        <p:txBody>
          <a:bodyPr/>
          <a:lstStyle/>
          <a:p>
            <a:r>
              <a:rPr lang="es-MX" dirty="0"/>
              <a:t>CHOICE</a:t>
            </a:r>
          </a:p>
        </p:txBody>
      </p:sp>
    </p:spTree>
    <p:extLst>
      <p:ext uri="{BB962C8B-B14F-4D97-AF65-F5344CB8AC3E}">
        <p14:creationId xmlns:p14="http://schemas.microsoft.com/office/powerpoint/2010/main" val="273953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Character</a:t>
            </a:r>
            <a:r>
              <a:rPr lang="es-MX" dirty="0"/>
              <a:t> </a:t>
            </a:r>
            <a:r>
              <a:rPr lang="es-MX" dirty="0" err="1"/>
              <a:t>Recognition</a:t>
            </a:r>
            <a:endParaRPr lang="en-US" dirty="0"/>
          </a:p>
        </p:txBody>
      </p:sp>
      <p:sp>
        <p:nvSpPr>
          <p:cNvPr id="3" name="Marcador de contenido 2"/>
          <p:cNvSpPr>
            <a:spLocks noGrp="1"/>
          </p:cNvSpPr>
          <p:nvPr>
            <p:ph idx="1"/>
          </p:nvPr>
        </p:nvSpPr>
        <p:spPr/>
        <p:txBody>
          <a:bodyPr>
            <a:normAutofit/>
          </a:bodyPr>
          <a:lstStyle/>
          <a:p>
            <a:r>
              <a:rPr lang="es-MX" b="1" dirty="0"/>
              <a:t>8 x 8 </a:t>
            </a:r>
            <a:r>
              <a:rPr lang="es-MX" b="1" dirty="0" err="1"/>
              <a:t>grid</a:t>
            </a:r>
            <a:endParaRPr lang="es-MX" b="1" dirty="0"/>
          </a:p>
          <a:p>
            <a:r>
              <a:rPr lang="es-MX" b="1" dirty="0" err="1"/>
              <a:t>Humans</a:t>
            </a:r>
            <a:r>
              <a:rPr lang="es-MX" b="1" dirty="0"/>
              <a:t> = </a:t>
            </a:r>
            <a:r>
              <a:rPr lang="es-MX" b="1" dirty="0" err="1"/>
              <a:t>supercomputers</a:t>
            </a:r>
            <a:endParaRPr lang="es-MX" b="1" dirty="0"/>
          </a:p>
          <a:p>
            <a:endParaRPr lang="es-MX" b="1" dirty="0"/>
          </a:p>
          <a:p>
            <a:endParaRPr lang="en-US" b="1"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8845" y="1690688"/>
            <a:ext cx="3759200" cy="3759200"/>
          </a:xfrm>
          <a:prstGeom prst="rect">
            <a:avLst/>
          </a:prstGeom>
        </p:spPr>
      </p:pic>
    </p:spTree>
    <p:extLst>
      <p:ext uri="{BB962C8B-B14F-4D97-AF65-F5344CB8AC3E}">
        <p14:creationId xmlns:p14="http://schemas.microsoft.com/office/powerpoint/2010/main" val="425380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Training: </a:t>
            </a:r>
            <a:r>
              <a:rPr lang="es-MX" dirty="0" err="1"/>
              <a:t>backpropagation</a:t>
            </a:r>
            <a:endParaRPr lang="en-US" dirty="0"/>
          </a:p>
        </p:txBody>
      </p:sp>
      <p:sp>
        <p:nvSpPr>
          <p:cNvPr id="3" name="Marcador de contenido 2"/>
          <p:cNvSpPr>
            <a:spLocks noGrp="1"/>
          </p:cNvSpPr>
          <p:nvPr>
            <p:ph idx="1"/>
          </p:nvPr>
        </p:nvSpPr>
        <p:spPr/>
        <p:txBody>
          <a:bodyPr>
            <a:normAutofit/>
          </a:bodyPr>
          <a:lstStyle/>
          <a:p>
            <a:r>
              <a:rPr lang="es-MX" b="1" dirty="0" err="1"/>
              <a:t>Initialize</a:t>
            </a:r>
            <a:r>
              <a:rPr lang="es-MX" b="1" dirty="0"/>
              <a:t>: </a:t>
            </a:r>
            <a:r>
              <a:rPr lang="es-MX" b="1" dirty="0" err="1"/>
              <a:t>random</a:t>
            </a:r>
            <a:endParaRPr lang="es-MX" b="1" dirty="0"/>
          </a:p>
          <a:p>
            <a:r>
              <a:rPr lang="es-MX" b="1" dirty="0"/>
              <a:t>Input training set (</a:t>
            </a:r>
            <a:r>
              <a:rPr lang="es-MX" b="1" dirty="0" err="1"/>
              <a:t>supervised</a:t>
            </a:r>
            <a:r>
              <a:rPr lang="es-MX" b="1" dirty="0"/>
              <a:t> </a:t>
            </a:r>
            <a:r>
              <a:rPr lang="es-MX" b="1" dirty="0" err="1"/>
              <a:t>learning</a:t>
            </a:r>
            <a:r>
              <a:rPr lang="es-MX" b="1" dirty="0"/>
              <a:t>)</a:t>
            </a:r>
          </a:p>
          <a:p>
            <a:r>
              <a:rPr lang="es-MX" b="1" dirty="0" err="1"/>
              <a:t>Adjust</a:t>
            </a:r>
            <a:r>
              <a:rPr lang="es-MX" b="1" dirty="0"/>
              <a:t> W and B </a:t>
            </a:r>
          </a:p>
          <a:p>
            <a:endParaRPr lang="es-MX" b="1" dirty="0"/>
          </a:p>
          <a:p>
            <a:endParaRPr lang="en-US" b="1" dirty="0"/>
          </a:p>
        </p:txBody>
      </p:sp>
    </p:spTree>
    <p:extLst>
      <p:ext uri="{BB962C8B-B14F-4D97-AF65-F5344CB8AC3E}">
        <p14:creationId xmlns:p14="http://schemas.microsoft.com/office/powerpoint/2010/main" val="188336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Backpropagation</a:t>
            </a:r>
            <a:endParaRPr lang="en-US" dirty="0"/>
          </a:p>
        </p:txBody>
      </p:sp>
      <p:sp>
        <p:nvSpPr>
          <p:cNvPr id="3" name="Marcador de contenido 2"/>
          <p:cNvSpPr>
            <a:spLocks noGrp="1"/>
          </p:cNvSpPr>
          <p:nvPr>
            <p:ph idx="1"/>
          </p:nvPr>
        </p:nvSpPr>
        <p:spPr/>
        <p:txBody>
          <a:bodyPr>
            <a:normAutofit/>
          </a:bodyPr>
          <a:lstStyle/>
          <a:p>
            <a:r>
              <a:rPr lang="es-MX" b="1" dirty="0" err="1"/>
              <a:t>Learning</a:t>
            </a:r>
            <a:r>
              <a:rPr lang="es-MX" b="1" dirty="0"/>
              <a:t> rule</a:t>
            </a:r>
          </a:p>
          <a:p>
            <a:r>
              <a:rPr lang="es-MX" b="1" dirty="0" err="1"/>
              <a:t>The</a:t>
            </a:r>
            <a:r>
              <a:rPr lang="es-MX" b="1" dirty="0"/>
              <a:t> delta rule</a:t>
            </a:r>
          </a:p>
          <a:p>
            <a:r>
              <a:rPr lang="es-MX" b="1" dirty="0" err="1"/>
              <a:t>Epoch</a:t>
            </a:r>
            <a:r>
              <a:rPr lang="es-MX" b="1" dirty="0"/>
              <a:t> = </a:t>
            </a:r>
            <a:r>
              <a:rPr lang="es-MX" b="1" dirty="0" err="1"/>
              <a:t>cycle</a:t>
            </a:r>
            <a:r>
              <a:rPr lang="es-MX" b="1" dirty="0"/>
              <a:t> </a:t>
            </a:r>
            <a:r>
              <a:rPr lang="es-MX" b="1" dirty="0">
                <a:sym typeface="Wingdings" panose="05000000000000000000" pitchFamily="2" charset="2"/>
              </a:rPr>
              <a:t> new input, forward </a:t>
            </a:r>
            <a:r>
              <a:rPr lang="es-MX" b="1" dirty="0" err="1">
                <a:sym typeface="Wingdings" panose="05000000000000000000" pitchFamily="2" charset="2"/>
              </a:rPr>
              <a:t>activation</a:t>
            </a:r>
            <a:r>
              <a:rPr lang="es-MX" b="1" dirty="0">
                <a:sym typeface="Wingdings" panose="05000000000000000000" pitchFamily="2" charset="2"/>
              </a:rPr>
              <a:t>, </a:t>
            </a:r>
            <a:r>
              <a:rPr lang="es-MX" b="1" dirty="0" err="1">
                <a:sym typeface="Wingdings" panose="05000000000000000000" pitchFamily="2" charset="2"/>
              </a:rPr>
              <a:t>backwards</a:t>
            </a:r>
            <a:r>
              <a:rPr lang="es-MX" b="1" dirty="0">
                <a:sym typeface="Wingdings" panose="05000000000000000000" pitchFamily="2" charset="2"/>
              </a:rPr>
              <a:t> error </a:t>
            </a:r>
            <a:r>
              <a:rPr lang="es-MX" b="1" dirty="0" err="1">
                <a:sym typeface="Wingdings" panose="05000000000000000000" pitchFamily="2" charset="2"/>
              </a:rPr>
              <a:t>propagation</a:t>
            </a:r>
            <a:r>
              <a:rPr lang="es-MX" b="1" dirty="0">
                <a:sym typeface="Wingdings" panose="05000000000000000000" pitchFamily="2" charset="2"/>
              </a:rPr>
              <a:t>: </a:t>
            </a:r>
            <a:r>
              <a:rPr lang="es-MX" b="1" dirty="0" err="1">
                <a:sym typeface="Wingdings" panose="05000000000000000000" pitchFamily="2" charset="2"/>
              </a:rPr>
              <a:t>adjustment</a:t>
            </a:r>
            <a:r>
              <a:rPr lang="es-MX" b="1" dirty="0">
                <a:sym typeface="Wingdings" panose="05000000000000000000" pitchFamily="2" charset="2"/>
              </a:rPr>
              <a:t>. </a:t>
            </a:r>
          </a:p>
          <a:p>
            <a:r>
              <a:rPr lang="es-MX" b="1" dirty="0" err="1">
                <a:sym typeface="Wingdings" panose="05000000000000000000" pitchFamily="2" charset="2"/>
              </a:rPr>
              <a:t>Random</a:t>
            </a:r>
            <a:r>
              <a:rPr lang="es-MX" b="1" dirty="0">
                <a:sym typeface="Wingdings" panose="05000000000000000000" pitchFamily="2" charset="2"/>
              </a:rPr>
              <a:t> </a:t>
            </a:r>
            <a:r>
              <a:rPr lang="es-MX" b="1" dirty="0" err="1">
                <a:sym typeface="Wingdings" panose="05000000000000000000" pitchFamily="2" charset="2"/>
              </a:rPr>
              <a:t>guess</a:t>
            </a:r>
            <a:r>
              <a:rPr lang="es-MX" b="1" dirty="0">
                <a:sym typeface="Wingdings" panose="05000000000000000000" pitchFamily="2" charset="2"/>
              </a:rPr>
              <a:t>, </a:t>
            </a:r>
            <a:r>
              <a:rPr lang="es-MX" b="1" dirty="0" err="1">
                <a:sym typeface="Wingdings" panose="05000000000000000000" pitchFamily="2" charset="2"/>
              </a:rPr>
              <a:t>how</a:t>
            </a:r>
            <a:r>
              <a:rPr lang="es-MX" b="1" dirty="0">
                <a:sym typeface="Wingdings" panose="05000000000000000000" pitchFamily="2" charset="2"/>
              </a:rPr>
              <a:t> </a:t>
            </a:r>
            <a:r>
              <a:rPr lang="es-MX" b="1" dirty="0" err="1">
                <a:sym typeface="Wingdings" panose="05000000000000000000" pitchFamily="2" charset="2"/>
              </a:rPr>
              <a:t>far</a:t>
            </a:r>
            <a:r>
              <a:rPr lang="es-MX" b="1" dirty="0">
                <a:sym typeface="Wingdings" panose="05000000000000000000" pitchFamily="2" charset="2"/>
              </a:rPr>
              <a:t>? </a:t>
            </a:r>
            <a:r>
              <a:rPr lang="es-MX" b="1" dirty="0" err="1">
                <a:sym typeface="Wingdings" panose="05000000000000000000" pitchFamily="2" charset="2"/>
              </a:rPr>
              <a:t>Adjust</a:t>
            </a:r>
            <a:r>
              <a:rPr lang="es-MX" b="1" dirty="0">
                <a:sym typeface="Wingdings" panose="05000000000000000000" pitchFamily="2" charset="2"/>
              </a:rPr>
              <a:t> to W and B. </a:t>
            </a:r>
          </a:p>
          <a:p>
            <a:r>
              <a:rPr lang="es-MX" b="1" dirty="0" err="1">
                <a:sym typeface="Wingdings" panose="05000000000000000000" pitchFamily="2" charset="2"/>
              </a:rPr>
              <a:t>Gradient</a:t>
            </a:r>
            <a:r>
              <a:rPr lang="es-MX" b="1" dirty="0">
                <a:sym typeface="Wingdings" panose="05000000000000000000" pitchFamily="2" charset="2"/>
              </a:rPr>
              <a:t> </a:t>
            </a:r>
            <a:r>
              <a:rPr lang="es-MX" b="1" dirty="0" err="1">
                <a:sym typeface="Wingdings" panose="05000000000000000000" pitchFamily="2" charset="2"/>
              </a:rPr>
              <a:t>descent</a:t>
            </a:r>
            <a:endParaRPr lang="es-MX" b="1" dirty="0">
              <a:sym typeface="Wingdings" panose="05000000000000000000" pitchFamily="2" charset="2"/>
            </a:endParaRPr>
          </a:p>
          <a:p>
            <a:r>
              <a:rPr lang="es-MX" b="1" dirty="0">
                <a:sym typeface="Wingdings" panose="05000000000000000000" pitchFamily="2" charset="2"/>
              </a:rPr>
              <a:t>Small </a:t>
            </a:r>
            <a:r>
              <a:rPr lang="es-MX" b="1" dirty="0" err="1">
                <a:sym typeface="Wingdings" panose="05000000000000000000" pitchFamily="2" charset="2"/>
              </a:rPr>
              <a:t>changes</a:t>
            </a:r>
            <a:r>
              <a:rPr lang="es-MX" b="1" dirty="0">
                <a:sym typeface="Wingdings" panose="05000000000000000000" pitchFamily="2" charset="2"/>
              </a:rPr>
              <a:t> in W and B  </a:t>
            </a:r>
            <a:r>
              <a:rPr lang="es-MX" b="1" dirty="0" err="1">
                <a:sym typeface="Wingdings" panose="05000000000000000000" pitchFamily="2" charset="2"/>
              </a:rPr>
              <a:t>small</a:t>
            </a:r>
            <a:r>
              <a:rPr lang="es-MX" b="1" dirty="0">
                <a:sym typeface="Wingdings" panose="05000000000000000000" pitchFamily="2" charset="2"/>
              </a:rPr>
              <a:t> </a:t>
            </a:r>
            <a:r>
              <a:rPr lang="es-MX" b="1" dirty="0" err="1">
                <a:sym typeface="Wingdings" panose="05000000000000000000" pitchFamily="2" charset="2"/>
              </a:rPr>
              <a:t>changes</a:t>
            </a:r>
            <a:r>
              <a:rPr lang="es-MX" b="1" dirty="0">
                <a:sym typeface="Wingdings" panose="05000000000000000000" pitchFamily="2" charset="2"/>
              </a:rPr>
              <a:t> in O. </a:t>
            </a:r>
          </a:p>
          <a:p>
            <a:r>
              <a:rPr lang="es-MX" b="1" dirty="0" err="1">
                <a:sym typeface="Wingdings" panose="05000000000000000000" pitchFamily="2" charset="2"/>
              </a:rPr>
              <a:t>Sigmoid</a:t>
            </a:r>
            <a:r>
              <a:rPr lang="es-MX" b="1" dirty="0">
                <a:sym typeface="Wingdings" panose="05000000000000000000" pitchFamily="2" charset="2"/>
              </a:rPr>
              <a:t>/</a:t>
            </a:r>
            <a:r>
              <a:rPr lang="es-MX" b="1" dirty="0" err="1">
                <a:sym typeface="Wingdings" panose="05000000000000000000" pitchFamily="2" charset="2"/>
              </a:rPr>
              <a:t>logistic</a:t>
            </a:r>
            <a:r>
              <a:rPr lang="es-MX" b="1" dirty="0">
                <a:sym typeface="Wingdings" panose="05000000000000000000" pitchFamily="2" charset="2"/>
              </a:rPr>
              <a:t> </a:t>
            </a:r>
            <a:r>
              <a:rPr lang="es-MX" b="1" dirty="0" err="1">
                <a:sym typeface="Wingdings" panose="05000000000000000000" pitchFamily="2" charset="2"/>
              </a:rPr>
              <a:t>neurons</a:t>
            </a:r>
            <a:endParaRPr lang="es-MX" b="1" dirty="0">
              <a:sym typeface="Wingdings" panose="05000000000000000000" pitchFamily="2" charset="2"/>
            </a:endParaRPr>
          </a:p>
          <a:p>
            <a:endParaRPr lang="es-MX" b="1" dirty="0">
              <a:sym typeface="Wingdings" panose="05000000000000000000" pitchFamily="2" charset="2"/>
            </a:endParaRPr>
          </a:p>
          <a:p>
            <a:endParaRPr lang="es-MX" b="1" dirty="0"/>
          </a:p>
          <a:p>
            <a:endParaRPr lang="es-MX" b="1" dirty="0"/>
          </a:p>
          <a:p>
            <a:endParaRPr lang="es-MX" b="1" dirty="0"/>
          </a:p>
          <a:p>
            <a:endParaRPr lang="en-US" b="1" dirty="0"/>
          </a:p>
        </p:txBody>
      </p:sp>
    </p:spTree>
    <p:extLst>
      <p:ext uri="{BB962C8B-B14F-4D97-AF65-F5344CB8AC3E}">
        <p14:creationId xmlns:p14="http://schemas.microsoft.com/office/powerpoint/2010/main" val="390763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Backpropagation</a:t>
            </a:r>
            <a:endParaRPr lang="en-US" dirty="0"/>
          </a:p>
        </p:txBody>
      </p:sp>
      <p:sp>
        <p:nvSpPr>
          <p:cNvPr id="3" name="Marcador de contenido 2"/>
          <p:cNvSpPr>
            <a:spLocks noGrp="1"/>
          </p:cNvSpPr>
          <p:nvPr>
            <p:ph idx="1"/>
          </p:nvPr>
        </p:nvSpPr>
        <p:spPr/>
        <p:txBody>
          <a:bodyPr>
            <a:normAutofit/>
          </a:bodyPr>
          <a:lstStyle/>
          <a:p>
            <a:endParaRPr lang="es-MX" b="1" dirty="0">
              <a:sym typeface="Wingdings" panose="05000000000000000000" pitchFamily="2" charset="2"/>
            </a:endParaRPr>
          </a:p>
          <a:p>
            <a:endParaRPr lang="es-MX" b="1" dirty="0">
              <a:sym typeface="Wingdings" panose="05000000000000000000" pitchFamily="2" charset="2"/>
            </a:endParaRPr>
          </a:p>
          <a:p>
            <a:r>
              <a:rPr lang="es-MX" b="1" dirty="0" err="1">
                <a:sym typeface="Wingdings" panose="05000000000000000000" pitchFamily="2" charset="2"/>
              </a:rPr>
              <a:t>Gradient</a:t>
            </a:r>
            <a:r>
              <a:rPr lang="es-MX" b="1" dirty="0">
                <a:sym typeface="Wingdings" panose="05000000000000000000" pitchFamily="2" charset="2"/>
              </a:rPr>
              <a:t> </a:t>
            </a:r>
            <a:r>
              <a:rPr lang="es-MX" b="1" dirty="0" err="1">
                <a:sym typeface="Wingdings" panose="05000000000000000000" pitchFamily="2" charset="2"/>
              </a:rPr>
              <a:t>Descent</a:t>
            </a:r>
            <a:r>
              <a:rPr lang="es-MX" b="1" dirty="0">
                <a:sym typeface="Wingdings" panose="05000000000000000000" pitchFamily="2" charset="2"/>
              </a:rPr>
              <a:t>: </a:t>
            </a:r>
            <a:r>
              <a:rPr lang="es-MX" b="1" dirty="0" err="1">
                <a:sym typeface="Wingdings" panose="05000000000000000000" pitchFamily="2" charset="2"/>
              </a:rPr>
              <a:t>derivative</a:t>
            </a:r>
            <a:r>
              <a:rPr lang="es-MX" b="1" dirty="0">
                <a:sym typeface="Wingdings" panose="05000000000000000000" pitchFamily="2" charset="2"/>
              </a:rPr>
              <a:t> of CF </a:t>
            </a:r>
            <a:r>
              <a:rPr lang="es-MX" b="1" dirty="0" err="1">
                <a:sym typeface="Wingdings" panose="05000000000000000000" pitchFamily="2" charset="2"/>
              </a:rPr>
              <a:t>with</a:t>
            </a:r>
            <a:r>
              <a:rPr lang="es-MX" b="1" dirty="0">
                <a:sym typeface="Wingdings" panose="05000000000000000000" pitchFamily="2" charset="2"/>
              </a:rPr>
              <a:t> </a:t>
            </a:r>
            <a:r>
              <a:rPr lang="es-MX" b="1" dirty="0" err="1">
                <a:sym typeface="Wingdings" panose="05000000000000000000" pitchFamily="2" charset="2"/>
              </a:rPr>
              <a:t>respect</a:t>
            </a:r>
            <a:r>
              <a:rPr lang="es-MX" b="1" dirty="0">
                <a:sym typeface="Wingdings" panose="05000000000000000000" pitchFamily="2" charset="2"/>
              </a:rPr>
              <a:t> of W, </a:t>
            </a:r>
            <a:r>
              <a:rPr lang="es-MX" b="1" dirty="0" err="1">
                <a:sym typeface="Wingdings" panose="05000000000000000000" pitchFamily="2" charset="2"/>
              </a:rPr>
              <a:t>change</a:t>
            </a:r>
            <a:r>
              <a:rPr lang="es-MX" b="1" dirty="0">
                <a:sym typeface="Wingdings" panose="05000000000000000000" pitchFamily="2" charset="2"/>
              </a:rPr>
              <a:t> </a:t>
            </a:r>
            <a:r>
              <a:rPr lang="es-MX" b="1" dirty="0" err="1">
                <a:sym typeface="Wingdings" panose="05000000000000000000" pitchFamily="2" charset="2"/>
              </a:rPr>
              <a:t>each</a:t>
            </a:r>
            <a:r>
              <a:rPr lang="es-MX" b="1" dirty="0">
                <a:sym typeface="Wingdings" panose="05000000000000000000" pitchFamily="2" charset="2"/>
              </a:rPr>
              <a:t> W </a:t>
            </a:r>
            <a:r>
              <a:rPr lang="es-MX" b="1" dirty="0" err="1">
                <a:sym typeface="Wingdings" panose="05000000000000000000" pitchFamily="2" charset="2"/>
              </a:rPr>
              <a:t>by</a:t>
            </a:r>
            <a:r>
              <a:rPr lang="es-MX" b="1" dirty="0">
                <a:sym typeface="Wingdings" panose="05000000000000000000" pitchFamily="2" charset="2"/>
              </a:rPr>
              <a:t> a </a:t>
            </a:r>
            <a:r>
              <a:rPr lang="es-MX" b="1" dirty="0" err="1">
                <a:sym typeface="Wingdings" panose="05000000000000000000" pitchFamily="2" charset="2"/>
              </a:rPr>
              <a:t>small</a:t>
            </a:r>
            <a:r>
              <a:rPr lang="es-MX" b="1" dirty="0">
                <a:sym typeface="Wingdings" panose="05000000000000000000" pitchFamily="2" charset="2"/>
              </a:rPr>
              <a:t> </a:t>
            </a:r>
            <a:r>
              <a:rPr lang="es-MX" b="1" dirty="0" err="1">
                <a:sym typeface="Wingdings" panose="05000000000000000000" pitchFamily="2" charset="2"/>
              </a:rPr>
              <a:t>increment</a:t>
            </a:r>
            <a:r>
              <a:rPr lang="es-MX" b="1" dirty="0">
                <a:sym typeface="Wingdings" panose="05000000000000000000" pitchFamily="2" charset="2"/>
              </a:rPr>
              <a:t> in </a:t>
            </a:r>
            <a:r>
              <a:rPr lang="es-MX" b="1" dirty="0" err="1">
                <a:sym typeface="Wingdings" panose="05000000000000000000" pitchFamily="2" charset="2"/>
              </a:rPr>
              <a:t>the</a:t>
            </a:r>
            <a:r>
              <a:rPr lang="es-MX" b="1" dirty="0">
                <a:sym typeface="Wingdings" panose="05000000000000000000" pitchFamily="2" charset="2"/>
              </a:rPr>
              <a:t> NEGATIVE </a:t>
            </a:r>
            <a:r>
              <a:rPr lang="es-MX" b="1" dirty="0" err="1">
                <a:sym typeface="Wingdings" panose="05000000000000000000" pitchFamily="2" charset="2"/>
              </a:rPr>
              <a:t>direction</a:t>
            </a:r>
            <a:r>
              <a:rPr lang="es-MX" b="1" dirty="0">
                <a:sym typeface="Wingdings" panose="05000000000000000000" pitchFamily="2" charset="2"/>
              </a:rPr>
              <a:t> of </a:t>
            </a:r>
            <a:r>
              <a:rPr lang="es-MX" b="1" dirty="0" err="1">
                <a:sym typeface="Wingdings" panose="05000000000000000000" pitchFamily="2" charset="2"/>
              </a:rPr>
              <a:t>the</a:t>
            </a:r>
            <a:r>
              <a:rPr lang="es-MX" b="1" dirty="0">
                <a:sym typeface="Wingdings" panose="05000000000000000000" pitchFamily="2" charset="2"/>
              </a:rPr>
              <a:t> </a:t>
            </a:r>
            <a:r>
              <a:rPr lang="es-MX" b="1" dirty="0" err="1">
                <a:sym typeface="Wingdings" panose="05000000000000000000" pitchFamily="2" charset="2"/>
              </a:rPr>
              <a:t>gradient</a:t>
            </a:r>
            <a:r>
              <a:rPr lang="es-MX" b="1" dirty="0">
                <a:sym typeface="Wingdings" panose="05000000000000000000" pitchFamily="2" charset="2"/>
              </a:rPr>
              <a:t>. </a:t>
            </a:r>
          </a:p>
          <a:p>
            <a:endParaRPr lang="es-MX" b="1" dirty="0">
              <a:sym typeface="Wingdings" panose="05000000000000000000" pitchFamily="2" charset="2"/>
            </a:endParaRPr>
          </a:p>
          <a:p>
            <a:r>
              <a:rPr lang="es-MX" b="1" dirty="0" err="1">
                <a:sym typeface="Wingdings" panose="05000000000000000000" pitchFamily="2" charset="2"/>
              </a:rPr>
              <a:t>Gradient</a:t>
            </a:r>
            <a:r>
              <a:rPr lang="es-MX" b="1" dirty="0">
                <a:sym typeface="Wingdings" panose="05000000000000000000" pitchFamily="2" charset="2"/>
              </a:rPr>
              <a:t>: </a:t>
            </a:r>
          </a:p>
          <a:p>
            <a:endParaRPr lang="es-MX" b="1" dirty="0"/>
          </a:p>
          <a:p>
            <a:r>
              <a:rPr lang="en-US" dirty="0"/>
              <a:t>Where δ = </a:t>
            </a:r>
            <a:r>
              <a:rPr lang="en-US" dirty="0" err="1"/>
              <a:t>ytarget</a:t>
            </a:r>
            <a:r>
              <a:rPr lang="en-US" dirty="0"/>
              <a:t> – y and η is a constant that controls the learning rate (amount of increment/update </a:t>
            </a:r>
            <a:r>
              <a:rPr lang="en-US" dirty="0" err="1"/>
              <a:t>Δw</a:t>
            </a:r>
            <a:r>
              <a:rPr lang="en-US" dirty="0"/>
              <a:t> at each training step).</a:t>
            </a:r>
            <a:endParaRPr lang="es-MX" b="1" dirty="0"/>
          </a:p>
          <a:p>
            <a:endParaRPr lang="es-MX" b="1" dirty="0"/>
          </a:p>
          <a:p>
            <a:endParaRPr lang="en-US" b="1" dirty="0"/>
          </a:p>
        </p:txBody>
      </p:sp>
      <p:pic>
        <p:nvPicPr>
          <p:cNvPr id="4" name="Imagen 3"/>
          <p:cNvPicPr>
            <a:picLocks noChangeAspect="1"/>
          </p:cNvPicPr>
          <p:nvPr/>
        </p:nvPicPr>
        <p:blipFill>
          <a:blip r:embed="rId3"/>
          <a:stretch>
            <a:fillRect/>
          </a:stretch>
        </p:blipFill>
        <p:spPr>
          <a:xfrm>
            <a:off x="6930849" y="1698802"/>
            <a:ext cx="3590925" cy="1066800"/>
          </a:xfrm>
          <a:prstGeom prst="rect">
            <a:avLst/>
          </a:prstGeom>
        </p:spPr>
      </p:pic>
      <p:sp>
        <p:nvSpPr>
          <p:cNvPr id="5" name="Marcador de contenido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b="1" dirty="0" err="1"/>
              <a:t>Cost</a:t>
            </a:r>
            <a:r>
              <a:rPr lang="es-MX" b="1" dirty="0"/>
              <a:t> </a:t>
            </a:r>
            <a:r>
              <a:rPr lang="es-MX" b="1" dirty="0" err="1"/>
              <a:t>function</a:t>
            </a:r>
            <a:endParaRPr lang="es-MX" b="1" dirty="0"/>
          </a:p>
          <a:p>
            <a:endParaRPr lang="es-MX" b="1" dirty="0">
              <a:sym typeface="Wingdings" panose="05000000000000000000" pitchFamily="2" charset="2"/>
            </a:endParaRPr>
          </a:p>
          <a:p>
            <a:endParaRPr lang="es-MX" b="1" dirty="0">
              <a:sym typeface="Wingdings" panose="05000000000000000000" pitchFamily="2" charset="2"/>
            </a:endParaRPr>
          </a:p>
          <a:p>
            <a:endParaRPr lang="es-MX" b="1" dirty="0"/>
          </a:p>
          <a:p>
            <a:endParaRPr lang="es-MX" b="1" dirty="0"/>
          </a:p>
          <a:p>
            <a:endParaRPr lang="es-MX" b="1" dirty="0"/>
          </a:p>
          <a:p>
            <a:endParaRPr lang="en-US" b="1" dirty="0"/>
          </a:p>
        </p:txBody>
      </p:sp>
      <p:pic>
        <p:nvPicPr>
          <p:cNvPr id="7" name="Imagen 6"/>
          <p:cNvPicPr>
            <a:picLocks noChangeAspect="1"/>
          </p:cNvPicPr>
          <p:nvPr/>
        </p:nvPicPr>
        <p:blipFill>
          <a:blip r:embed="rId4"/>
          <a:stretch>
            <a:fillRect/>
          </a:stretch>
        </p:blipFill>
        <p:spPr>
          <a:xfrm>
            <a:off x="3043237" y="4001294"/>
            <a:ext cx="6105525" cy="962025"/>
          </a:xfrm>
          <a:prstGeom prst="rect">
            <a:avLst/>
          </a:prstGeom>
        </p:spPr>
      </p:pic>
    </p:spTree>
    <p:extLst>
      <p:ext uri="{BB962C8B-B14F-4D97-AF65-F5344CB8AC3E}">
        <p14:creationId xmlns:p14="http://schemas.microsoft.com/office/powerpoint/2010/main" val="193887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742369"/>
            <a:ext cx="10515600" cy="1325563"/>
          </a:xfrm>
        </p:spPr>
        <p:txBody>
          <a:bodyPr>
            <a:normAutofit fontScale="90000"/>
          </a:bodyPr>
          <a:lstStyle/>
          <a:p>
            <a:br>
              <a:rPr lang="es-MX" dirty="0"/>
            </a:br>
            <a:br>
              <a:rPr lang="es-MX" dirty="0"/>
            </a:br>
            <a:r>
              <a:rPr lang="es-MX" dirty="0" err="1"/>
              <a:t>Speed</a:t>
            </a:r>
            <a:r>
              <a:rPr lang="es-MX" dirty="0"/>
              <a:t>: </a:t>
            </a:r>
            <a:r>
              <a:rPr lang="es-MX" dirty="0" err="1"/>
              <a:t>convergence</a:t>
            </a:r>
            <a:r>
              <a:rPr lang="es-MX" dirty="0"/>
              <a:t> to global </a:t>
            </a:r>
            <a:r>
              <a:rPr lang="es-MX" dirty="0" err="1"/>
              <a:t>minimum</a:t>
            </a:r>
            <a:br>
              <a:rPr lang="es-MX" dirty="0"/>
            </a:br>
            <a:br>
              <a:rPr lang="es-MX" dirty="0"/>
            </a:br>
            <a:r>
              <a:rPr lang="es-MX" dirty="0" err="1"/>
              <a:t>Momentum</a:t>
            </a:r>
            <a:r>
              <a:rPr lang="es-MX" dirty="0"/>
              <a:t>: </a:t>
            </a:r>
            <a:r>
              <a:rPr lang="es-MX" dirty="0" err="1"/>
              <a:t>overcome</a:t>
            </a:r>
            <a:r>
              <a:rPr lang="es-MX" dirty="0"/>
              <a:t> local </a:t>
            </a:r>
            <a:r>
              <a:rPr lang="es-MX" dirty="0" err="1"/>
              <a:t>minima</a:t>
            </a:r>
            <a:endParaRPr lang="en-US" dirty="0"/>
          </a:p>
        </p:txBody>
      </p:sp>
      <p:sp>
        <p:nvSpPr>
          <p:cNvPr id="3" name="Marcador de contenido 2"/>
          <p:cNvSpPr>
            <a:spLocks noGrp="1"/>
          </p:cNvSpPr>
          <p:nvPr>
            <p:ph idx="1"/>
          </p:nvPr>
        </p:nvSpPr>
        <p:spPr/>
        <p:txBody>
          <a:bodyPr>
            <a:normAutofit/>
          </a:bodyPr>
          <a:lstStyle/>
          <a:p>
            <a:endParaRPr lang="es-MX" b="1" dirty="0">
              <a:sym typeface="Wingdings" panose="05000000000000000000" pitchFamily="2" charset="2"/>
            </a:endParaRPr>
          </a:p>
          <a:p>
            <a:endParaRPr lang="es-MX" b="1" dirty="0"/>
          </a:p>
          <a:p>
            <a:endParaRPr lang="es-MX" b="1" dirty="0"/>
          </a:p>
          <a:p>
            <a:endParaRPr lang="es-MX" b="1" dirty="0"/>
          </a:p>
          <a:p>
            <a:endParaRPr lang="es-MX" b="1" dirty="0"/>
          </a:p>
          <a:p>
            <a:r>
              <a:rPr lang="en-US" dirty="0"/>
              <a:t>Once a neural network is 'trained' to a satisfactory level it may be used as an analytical tool on other data. </a:t>
            </a:r>
            <a:endParaRPr lang="en-US" b="1" dirty="0"/>
          </a:p>
        </p:txBody>
      </p:sp>
      <p:sp>
        <p:nvSpPr>
          <p:cNvPr id="4" name="Título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err="1"/>
              <a:t>Parameters</a:t>
            </a:r>
            <a:endParaRPr lang="en-US" dirty="0"/>
          </a:p>
        </p:txBody>
      </p:sp>
    </p:spTree>
    <p:extLst>
      <p:ext uri="{BB962C8B-B14F-4D97-AF65-F5344CB8AC3E}">
        <p14:creationId xmlns:p14="http://schemas.microsoft.com/office/powerpoint/2010/main" val="255108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When</a:t>
            </a:r>
            <a:r>
              <a:rPr lang="es-MX" dirty="0"/>
              <a:t> to use </a:t>
            </a:r>
            <a:r>
              <a:rPr lang="es-MX" dirty="0" err="1"/>
              <a:t>them</a:t>
            </a:r>
            <a:r>
              <a:rPr lang="es-MX" dirty="0"/>
              <a:t>?</a:t>
            </a:r>
            <a:endParaRPr lang="en-US" dirty="0"/>
          </a:p>
        </p:txBody>
      </p:sp>
      <p:sp>
        <p:nvSpPr>
          <p:cNvPr id="3" name="Marcador de contenido 2"/>
          <p:cNvSpPr>
            <a:spLocks noGrp="1"/>
          </p:cNvSpPr>
          <p:nvPr>
            <p:ph idx="1"/>
          </p:nvPr>
        </p:nvSpPr>
        <p:spPr/>
        <p:txBody>
          <a:bodyPr>
            <a:normAutofit/>
          </a:bodyPr>
          <a:lstStyle/>
          <a:p>
            <a:r>
              <a:rPr lang="es-MX" b="1" dirty="0"/>
              <a:t>Universal </a:t>
            </a:r>
            <a:r>
              <a:rPr lang="es-MX" b="1" dirty="0" err="1"/>
              <a:t>approximators</a:t>
            </a:r>
            <a:endParaRPr lang="es-MX" b="1" dirty="0"/>
          </a:p>
          <a:p>
            <a:r>
              <a:rPr lang="en-US" dirty="0"/>
              <a:t>capturing associations or discovering regularities</a:t>
            </a:r>
          </a:p>
          <a:p>
            <a:r>
              <a:rPr lang="en-US" dirty="0"/>
              <a:t>where the volume, number of variables or diversity of the data is very great</a:t>
            </a:r>
          </a:p>
          <a:p>
            <a:r>
              <a:rPr lang="en-US" dirty="0"/>
              <a:t>the relationships between variables are vaguely understood</a:t>
            </a:r>
          </a:p>
          <a:p>
            <a:r>
              <a:rPr lang="en-US" dirty="0"/>
              <a:t>the relationships are difficult to describe adequately with conventional approaches.</a:t>
            </a:r>
            <a:endParaRPr lang="es-MX" b="1" dirty="0">
              <a:sym typeface="Wingdings" panose="05000000000000000000" pitchFamily="2" charset="2"/>
            </a:endParaRPr>
          </a:p>
          <a:p>
            <a:endParaRPr lang="es-MX" b="1" dirty="0">
              <a:sym typeface="Wingdings" panose="05000000000000000000" pitchFamily="2" charset="2"/>
            </a:endParaRPr>
          </a:p>
          <a:p>
            <a:endParaRPr lang="es-MX" b="1" dirty="0"/>
          </a:p>
          <a:p>
            <a:pPr marL="0" indent="0">
              <a:buNone/>
            </a:pPr>
            <a:endParaRPr lang="es-MX" b="1" dirty="0"/>
          </a:p>
          <a:p>
            <a:endParaRPr lang="es-MX" b="1" dirty="0"/>
          </a:p>
          <a:p>
            <a:endParaRPr lang="en-US" b="1" dirty="0"/>
          </a:p>
        </p:txBody>
      </p:sp>
    </p:spTree>
    <p:extLst>
      <p:ext uri="{BB962C8B-B14F-4D97-AF65-F5344CB8AC3E}">
        <p14:creationId xmlns:p14="http://schemas.microsoft.com/office/powerpoint/2010/main" val="144572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Disadvantages</a:t>
            </a:r>
            <a:endParaRPr lang="en-US" dirty="0"/>
          </a:p>
        </p:txBody>
      </p:sp>
      <p:sp>
        <p:nvSpPr>
          <p:cNvPr id="3" name="Marcador de contenido 2"/>
          <p:cNvSpPr>
            <a:spLocks noGrp="1"/>
          </p:cNvSpPr>
          <p:nvPr>
            <p:ph idx="1"/>
          </p:nvPr>
        </p:nvSpPr>
        <p:spPr/>
        <p:txBody>
          <a:bodyPr>
            <a:normAutofit/>
          </a:bodyPr>
          <a:lstStyle/>
          <a:p>
            <a:endParaRPr lang="es-MX" b="1" dirty="0">
              <a:sym typeface="Wingdings" panose="05000000000000000000" pitchFamily="2" charset="2"/>
            </a:endParaRPr>
          </a:p>
          <a:p>
            <a:r>
              <a:rPr lang="es-MX" b="1" dirty="0"/>
              <a:t>Black box</a:t>
            </a:r>
          </a:p>
          <a:p>
            <a:r>
              <a:rPr lang="es-MX" b="1" dirty="0"/>
              <a:t>Train and </a:t>
            </a:r>
            <a:r>
              <a:rPr lang="es-MX" b="1" dirty="0" err="1"/>
              <a:t>wait</a:t>
            </a:r>
            <a:r>
              <a:rPr lang="es-MX" b="1" dirty="0"/>
              <a:t> (</a:t>
            </a:r>
            <a:r>
              <a:rPr lang="es-MX" b="1" dirty="0" err="1"/>
              <a:t>learning</a:t>
            </a:r>
            <a:r>
              <a:rPr lang="es-MX" b="1" dirty="0"/>
              <a:t> </a:t>
            </a:r>
            <a:r>
              <a:rPr lang="es-MX" b="1" dirty="0" err="1"/>
              <a:t>progresses</a:t>
            </a:r>
            <a:r>
              <a:rPr lang="es-MX" b="1" dirty="0"/>
              <a:t> </a:t>
            </a:r>
            <a:r>
              <a:rPr lang="es-MX" b="1" dirty="0" err="1"/>
              <a:t>on</a:t>
            </a:r>
            <a:r>
              <a:rPr lang="es-MX" b="1" dirty="0"/>
              <a:t> </a:t>
            </a:r>
            <a:r>
              <a:rPr lang="es-MX" b="1" dirty="0" err="1"/>
              <a:t>its</a:t>
            </a:r>
            <a:r>
              <a:rPr lang="es-MX" b="1" dirty="0"/>
              <a:t> </a:t>
            </a:r>
            <a:r>
              <a:rPr lang="es-MX" b="1" dirty="0" err="1"/>
              <a:t>own</a:t>
            </a:r>
            <a:r>
              <a:rPr lang="es-MX" b="1" dirty="0"/>
              <a:t>)</a:t>
            </a:r>
          </a:p>
          <a:p>
            <a:r>
              <a:rPr lang="es-MX" b="1" dirty="0" err="1"/>
              <a:t>The</a:t>
            </a:r>
            <a:r>
              <a:rPr lang="es-MX" b="1" dirty="0"/>
              <a:t> </a:t>
            </a:r>
            <a:r>
              <a:rPr lang="es-MX" b="1" dirty="0" err="1"/>
              <a:t>network</a:t>
            </a:r>
            <a:r>
              <a:rPr lang="es-MX" b="1" dirty="0"/>
              <a:t> </a:t>
            </a:r>
            <a:r>
              <a:rPr lang="es-MX" b="1" dirty="0" err="1"/>
              <a:t>is</a:t>
            </a:r>
            <a:r>
              <a:rPr lang="es-MX" b="1" dirty="0"/>
              <a:t> </a:t>
            </a:r>
            <a:r>
              <a:rPr lang="es-MX" b="1" dirty="0" err="1"/>
              <a:t>the</a:t>
            </a:r>
            <a:r>
              <a:rPr lang="es-MX" b="1" dirty="0"/>
              <a:t> </a:t>
            </a:r>
            <a:r>
              <a:rPr lang="es-MX" b="1" dirty="0" err="1"/>
              <a:t>equation</a:t>
            </a:r>
            <a:endParaRPr lang="es-MX" b="1" dirty="0"/>
          </a:p>
          <a:p>
            <a:r>
              <a:rPr lang="es-MX" b="1" dirty="0" err="1"/>
              <a:t>Slower</a:t>
            </a:r>
            <a:r>
              <a:rPr lang="es-MX" b="1" dirty="0"/>
              <a:t> to </a:t>
            </a:r>
            <a:r>
              <a:rPr lang="es-MX" b="1" dirty="0" err="1"/>
              <a:t>train</a:t>
            </a:r>
            <a:r>
              <a:rPr lang="es-MX" b="1" dirty="0"/>
              <a:t>, </a:t>
            </a:r>
            <a:r>
              <a:rPr lang="es-MX" b="1" dirty="0" err="1"/>
              <a:t>many</a:t>
            </a:r>
            <a:r>
              <a:rPr lang="es-MX" b="1" dirty="0"/>
              <a:t> </a:t>
            </a:r>
            <a:r>
              <a:rPr lang="es-MX" b="1" dirty="0" err="1"/>
              <a:t>epochs</a:t>
            </a:r>
            <a:r>
              <a:rPr lang="es-MX" b="1" dirty="0"/>
              <a:t>. </a:t>
            </a:r>
          </a:p>
          <a:p>
            <a:pPr marL="0" indent="0">
              <a:buNone/>
            </a:pPr>
            <a:endParaRPr lang="es-MX" b="1" dirty="0"/>
          </a:p>
          <a:p>
            <a:endParaRPr lang="es-MX" b="1" dirty="0"/>
          </a:p>
          <a:p>
            <a:endParaRPr lang="en-US" b="1" dirty="0"/>
          </a:p>
        </p:txBody>
      </p:sp>
    </p:spTree>
    <p:extLst>
      <p:ext uri="{BB962C8B-B14F-4D97-AF65-F5344CB8AC3E}">
        <p14:creationId xmlns:p14="http://schemas.microsoft.com/office/powerpoint/2010/main" val="237913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Advantages</a:t>
            </a:r>
            <a:endParaRPr lang="en-US" dirty="0"/>
          </a:p>
        </p:txBody>
      </p:sp>
      <p:sp>
        <p:nvSpPr>
          <p:cNvPr id="3" name="Marcador de contenido 2"/>
          <p:cNvSpPr>
            <a:spLocks noGrp="1"/>
          </p:cNvSpPr>
          <p:nvPr>
            <p:ph idx="1"/>
          </p:nvPr>
        </p:nvSpPr>
        <p:spPr/>
        <p:txBody>
          <a:bodyPr>
            <a:normAutofit/>
          </a:bodyPr>
          <a:lstStyle/>
          <a:p>
            <a:endParaRPr lang="es-MX" b="1" dirty="0">
              <a:sym typeface="Wingdings" panose="05000000000000000000" pitchFamily="2" charset="2"/>
            </a:endParaRPr>
          </a:p>
          <a:p>
            <a:r>
              <a:rPr lang="es-MX" dirty="0" err="1"/>
              <a:t>Detect</a:t>
            </a:r>
            <a:r>
              <a:rPr lang="es-MX" b="1" dirty="0"/>
              <a:t> </a:t>
            </a:r>
            <a:r>
              <a:rPr lang="en-US" dirty="0"/>
              <a:t>relationships may be quite dynamic or non-linear</a:t>
            </a:r>
          </a:p>
          <a:p>
            <a:r>
              <a:rPr lang="en-US" dirty="0"/>
              <a:t>Alternative to conventional techniques which are often limited by strict assumptions of normality, linearity, variable independence etc.</a:t>
            </a:r>
          </a:p>
          <a:p>
            <a:r>
              <a:rPr lang="en-US" dirty="0"/>
              <a:t>Quickly and relatively easily model phenomena  </a:t>
            </a:r>
            <a:r>
              <a:rPr lang="es-MX" b="1" dirty="0"/>
              <a:t> </a:t>
            </a:r>
          </a:p>
          <a:p>
            <a:endParaRPr lang="es-MX" b="1" dirty="0"/>
          </a:p>
          <a:p>
            <a:endParaRPr lang="en-US" b="1" dirty="0"/>
          </a:p>
        </p:txBody>
      </p:sp>
    </p:spTree>
    <p:extLst>
      <p:ext uri="{BB962C8B-B14F-4D97-AF65-F5344CB8AC3E}">
        <p14:creationId xmlns:p14="http://schemas.microsoft.com/office/powerpoint/2010/main" val="53460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s-MX" dirty="0"/>
              <a:t>Pick a box…</a:t>
            </a:r>
            <a:endParaRPr lang="en-US" dirty="0"/>
          </a:p>
        </p:txBody>
      </p:sp>
      <p:grpSp>
        <p:nvGrpSpPr>
          <p:cNvPr id="12" name="Group 11"/>
          <p:cNvGrpSpPr/>
          <p:nvPr/>
        </p:nvGrpSpPr>
        <p:grpSpPr>
          <a:xfrm>
            <a:off x="7691717" y="3111152"/>
            <a:ext cx="2191103" cy="2130237"/>
            <a:chOff x="5480027" y="1528389"/>
            <a:chExt cx="1643327" cy="1597678"/>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027" y="1528389"/>
              <a:ext cx="1643327" cy="1597678"/>
            </a:xfrm>
            <a:prstGeom prst="rect">
              <a:avLst/>
            </a:prstGeom>
          </p:spPr>
        </p:pic>
        <p:sp>
          <p:nvSpPr>
            <p:cNvPr id="6" name="TextBox 5"/>
            <p:cNvSpPr txBox="1"/>
            <p:nvPr/>
          </p:nvSpPr>
          <p:spPr>
            <a:xfrm>
              <a:off x="5724437" y="2193374"/>
              <a:ext cx="357309" cy="592422"/>
            </a:xfrm>
            <a:prstGeom prst="rect">
              <a:avLst/>
            </a:prstGeom>
            <a:noFill/>
          </p:spPr>
          <p:txBody>
            <a:bodyPr wrap="none" rtlCol="0">
              <a:spAutoFit/>
            </a:bodyPr>
            <a:lstStyle/>
            <a:p>
              <a:pPr defTabSz="573603">
                <a:spcAft>
                  <a:spcPts val="533"/>
                </a:spcAft>
                <a:buSzPct val="100000"/>
              </a:pPr>
              <a:r>
                <a:rPr lang="es-MX" sz="4533" b="1" dirty="0">
                  <a:solidFill>
                    <a:srgbClr val="000000"/>
                  </a:solidFill>
                  <a:latin typeface="HP Simplified" pitchFamily="34" charset="0"/>
                  <a:cs typeface="HP Simplified" pitchFamily="34" charset="0"/>
                </a:rPr>
                <a:t>C</a:t>
              </a:r>
              <a:endParaRPr lang="en-US" sz="4533" b="1" dirty="0">
                <a:solidFill>
                  <a:srgbClr val="000000"/>
                </a:solidFill>
                <a:latin typeface="HP Simplified" pitchFamily="34" charset="0"/>
                <a:cs typeface="HP Simplified" pitchFamily="34" charset="0"/>
              </a:endParaRPr>
            </a:p>
          </p:txBody>
        </p:sp>
      </p:grpSp>
      <p:grpSp>
        <p:nvGrpSpPr>
          <p:cNvPr id="16" name="Group 15"/>
          <p:cNvGrpSpPr/>
          <p:nvPr/>
        </p:nvGrpSpPr>
        <p:grpSpPr>
          <a:xfrm>
            <a:off x="4808667" y="3111152"/>
            <a:ext cx="2191103" cy="2130237"/>
            <a:chOff x="3606500" y="2333364"/>
            <a:chExt cx="1643327" cy="159767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500" y="2333364"/>
              <a:ext cx="1643327" cy="1597678"/>
            </a:xfrm>
            <a:prstGeom prst="rect">
              <a:avLst/>
            </a:prstGeom>
          </p:spPr>
        </p:pic>
        <p:sp>
          <p:nvSpPr>
            <p:cNvPr id="10" name="TextBox 9"/>
            <p:cNvSpPr txBox="1"/>
            <p:nvPr/>
          </p:nvSpPr>
          <p:spPr>
            <a:xfrm>
              <a:off x="3895732" y="3012084"/>
              <a:ext cx="384961" cy="592422"/>
            </a:xfrm>
            <a:prstGeom prst="rect">
              <a:avLst/>
            </a:prstGeom>
            <a:noFill/>
          </p:spPr>
          <p:txBody>
            <a:bodyPr wrap="none" rtlCol="0">
              <a:spAutoFit/>
            </a:bodyPr>
            <a:lstStyle/>
            <a:p>
              <a:pPr defTabSz="573603">
                <a:spcAft>
                  <a:spcPts val="533"/>
                </a:spcAft>
                <a:buSzPct val="100000"/>
              </a:pPr>
              <a:r>
                <a:rPr lang="es-MX" sz="4533" b="1" dirty="0">
                  <a:solidFill>
                    <a:srgbClr val="000000"/>
                  </a:solidFill>
                  <a:latin typeface="HP Simplified" pitchFamily="34" charset="0"/>
                  <a:cs typeface="HP Simplified" pitchFamily="34" charset="0"/>
                </a:rPr>
                <a:t>B</a:t>
              </a:r>
              <a:endParaRPr lang="en-US" sz="4533" b="1" dirty="0">
                <a:solidFill>
                  <a:srgbClr val="000000"/>
                </a:solidFill>
                <a:latin typeface="HP Simplified" pitchFamily="34" charset="0"/>
                <a:cs typeface="HP Simplified" pitchFamily="34" charset="0"/>
              </a:endParaRPr>
            </a:p>
          </p:txBody>
        </p:sp>
      </p:grpSp>
      <p:grpSp>
        <p:nvGrpSpPr>
          <p:cNvPr id="17" name="Group 16"/>
          <p:cNvGrpSpPr/>
          <p:nvPr/>
        </p:nvGrpSpPr>
        <p:grpSpPr>
          <a:xfrm>
            <a:off x="1951914" y="3111152"/>
            <a:ext cx="2191103" cy="2130237"/>
            <a:chOff x="1463935" y="2333364"/>
            <a:chExt cx="1643327" cy="159767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935" y="2333364"/>
              <a:ext cx="1643327" cy="1597678"/>
            </a:xfrm>
            <a:prstGeom prst="rect">
              <a:avLst/>
            </a:prstGeom>
          </p:spPr>
        </p:pic>
        <p:sp>
          <p:nvSpPr>
            <p:cNvPr id="11" name="TextBox 10"/>
            <p:cNvSpPr txBox="1"/>
            <p:nvPr/>
          </p:nvSpPr>
          <p:spPr>
            <a:xfrm>
              <a:off x="1690414" y="2969053"/>
              <a:ext cx="389770" cy="592422"/>
            </a:xfrm>
            <a:prstGeom prst="rect">
              <a:avLst/>
            </a:prstGeom>
            <a:noFill/>
          </p:spPr>
          <p:txBody>
            <a:bodyPr wrap="none" rtlCol="0">
              <a:spAutoFit/>
            </a:bodyPr>
            <a:lstStyle/>
            <a:p>
              <a:pPr defTabSz="573603">
                <a:spcAft>
                  <a:spcPts val="533"/>
                </a:spcAft>
                <a:buSzPct val="100000"/>
              </a:pPr>
              <a:r>
                <a:rPr lang="es-MX" sz="4533" b="1" dirty="0">
                  <a:solidFill>
                    <a:srgbClr val="000000"/>
                  </a:solidFill>
                  <a:latin typeface="HP Simplified" pitchFamily="34" charset="0"/>
                  <a:cs typeface="HP Simplified" pitchFamily="34" charset="0"/>
                </a:rPr>
                <a:t>A</a:t>
              </a:r>
              <a:endParaRPr lang="en-US" sz="4533" b="1" dirty="0">
                <a:solidFill>
                  <a:srgbClr val="000000"/>
                </a:solidFill>
                <a:latin typeface="HP Simplified" pitchFamily="34" charset="0"/>
                <a:cs typeface="HP Simplified" pitchFamily="34" charset="0"/>
              </a:endParaRPr>
            </a:p>
          </p:txBody>
        </p:sp>
      </p:grpSp>
      <p:grpSp>
        <p:nvGrpSpPr>
          <p:cNvPr id="14" name="Group 13"/>
          <p:cNvGrpSpPr/>
          <p:nvPr/>
        </p:nvGrpSpPr>
        <p:grpSpPr>
          <a:xfrm>
            <a:off x="7469482" y="3111152"/>
            <a:ext cx="2413337" cy="2146600"/>
            <a:chOff x="5313351" y="3126067"/>
            <a:chExt cx="1810003" cy="160995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3351" y="3126067"/>
              <a:ext cx="1810003" cy="1609950"/>
            </a:xfrm>
            <a:prstGeom prst="rect">
              <a:avLst/>
            </a:prstGeom>
          </p:spPr>
        </p:pic>
        <p:sp>
          <p:nvSpPr>
            <p:cNvPr id="13" name="TextBox 12"/>
            <p:cNvSpPr txBox="1"/>
            <p:nvPr/>
          </p:nvSpPr>
          <p:spPr>
            <a:xfrm>
              <a:off x="5814074" y="3891587"/>
              <a:ext cx="357309" cy="592422"/>
            </a:xfrm>
            <a:prstGeom prst="rect">
              <a:avLst/>
            </a:prstGeom>
            <a:noFill/>
          </p:spPr>
          <p:txBody>
            <a:bodyPr wrap="none" rtlCol="0">
              <a:spAutoFit/>
            </a:bodyPr>
            <a:lstStyle/>
            <a:p>
              <a:pPr defTabSz="573603">
                <a:spcAft>
                  <a:spcPts val="533"/>
                </a:spcAft>
                <a:buSzPct val="100000"/>
              </a:pPr>
              <a:r>
                <a:rPr lang="es-MX" sz="4533" b="1" dirty="0">
                  <a:solidFill>
                    <a:srgbClr val="000000"/>
                  </a:solidFill>
                  <a:latin typeface="HP Simplified" pitchFamily="34" charset="0"/>
                  <a:cs typeface="HP Simplified" pitchFamily="34" charset="0"/>
                </a:rPr>
                <a:t>C</a:t>
              </a:r>
              <a:endParaRPr lang="en-US" sz="4533" b="1" dirty="0">
                <a:solidFill>
                  <a:srgbClr val="000000"/>
                </a:solidFill>
                <a:latin typeface="HP Simplified" pitchFamily="34" charset="0"/>
                <a:cs typeface="HP Simplified" pitchFamily="34" charset="0"/>
              </a:endParaRPr>
            </a:p>
          </p:txBody>
        </p:sp>
      </p:gr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9481" y="1586096"/>
            <a:ext cx="2154444" cy="1525056"/>
          </a:xfrm>
          <a:prstGeom prst="rect">
            <a:avLst/>
          </a:prstGeom>
        </p:spPr>
      </p:pic>
      <p:grpSp>
        <p:nvGrpSpPr>
          <p:cNvPr id="19" name="Group 18"/>
          <p:cNvGrpSpPr/>
          <p:nvPr/>
        </p:nvGrpSpPr>
        <p:grpSpPr>
          <a:xfrm>
            <a:off x="1840796" y="3094789"/>
            <a:ext cx="2413337" cy="2146600"/>
            <a:chOff x="5313351" y="3126067"/>
            <a:chExt cx="1810003" cy="1609950"/>
          </a:xfrm>
        </p:grpSpPr>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3351" y="3126067"/>
              <a:ext cx="1810003" cy="1609950"/>
            </a:xfrm>
            <a:prstGeom prst="rect">
              <a:avLst/>
            </a:prstGeom>
          </p:spPr>
        </p:pic>
        <p:sp>
          <p:nvSpPr>
            <p:cNvPr id="21" name="TextBox 20"/>
            <p:cNvSpPr txBox="1"/>
            <p:nvPr/>
          </p:nvSpPr>
          <p:spPr>
            <a:xfrm>
              <a:off x="5814074" y="3891587"/>
              <a:ext cx="389771" cy="592422"/>
            </a:xfrm>
            <a:prstGeom prst="rect">
              <a:avLst/>
            </a:prstGeom>
            <a:noFill/>
          </p:spPr>
          <p:txBody>
            <a:bodyPr wrap="none" rtlCol="0">
              <a:spAutoFit/>
            </a:bodyPr>
            <a:lstStyle/>
            <a:p>
              <a:pPr defTabSz="573603">
                <a:spcAft>
                  <a:spcPts val="533"/>
                </a:spcAft>
                <a:buSzPct val="100000"/>
              </a:pPr>
              <a:r>
                <a:rPr lang="es-MX" sz="4533" b="1" dirty="0">
                  <a:solidFill>
                    <a:srgbClr val="000000"/>
                  </a:solidFill>
                  <a:latin typeface="HP Simplified" pitchFamily="34" charset="0"/>
                  <a:cs typeface="HP Simplified" pitchFamily="34" charset="0"/>
                </a:rPr>
                <a:t>A</a:t>
              </a:r>
              <a:endParaRPr lang="en-US" sz="4533" b="1" dirty="0">
                <a:solidFill>
                  <a:srgbClr val="000000"/>
                </a:solidFill>
                <a:latin typeface="HP Simplified" pitchFamily="34" charset="0"/>
                <a:cs typeface="HP Simplified" pitchFamily="34" charset="0"/>
              </a:endParaRPr>
            </a:p>
          </p:txBody>
        </p:sp>
      </p:gr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6496" y="1586097"/>
            <a:ext cx="1151561" cy="1537393"/>
          </a:xfrm>
          <a:prstGeom prst="rect">
            <a:avLst/>
          </a:prstGeom>
        </p:spPr>
      </p:pic>
    </p:spTree>
    <p:extLst>
      <p:ext uri="{BB962C8B-B14F-4D97-AF65-F5344CB8AC3E}">
        <p14:creationId xmlns:p14="http://schemas.microsoft.com/office/powerpoint/2010/main" val="9387439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31" presetClass="entr" presetSubtype="0" fill="hold" nodeType="afterEffect">
                                  <p:stCondLst>
                                    <p:cond delay="50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 calcmode="lin" valueType="num">
                                      <p:cBhvr>
                                        <p:cTn id="14" dur="500" fill="hold"/>
                                        <p:tgtEl>
                                          <p:spTgt spid="15"/>
                                        </p:tgtEl>
                                        <p:attrNameLst>
                                          <p:attrName>style.rotation</p:attrName>
                                        </p:attrNameLst>
                                      </p:cBhvr>
                                      <p:tavLst>
                                        <p:tav tm="0">
                                          <p:val>
                                            <p:fltVal val="90"/>
                                          </p:val>
                                        </p:tav>
                                        <p:tav tm="100000">
                                          <p:val>
                                            <p:fltVal val="0"/>
                                          </p:val>
                                        </p:tav>
                                      </p:tavLst>
                                    </p:anim>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0"/>
                            </p:stCondLst>
                            <p:childTnLst>
                              <p:par>
                                <p:cTn id="23" presetID="31" presetClass="entr" presetSubtype="0" fill="hold" nodeType="afterEffect">
                                  <p:stCondLst>
                                    <p:cond delay="50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 calcmode="lin" valueType="num">
                                      <p:cBhvr>
                                        <p:cTn id="27" dur="500" fill="hold"/>
                                        <p:tgtEl>
                                          <p:spTgt spid="18"/>
                                        </p:tgtEl>
                                        <p:attrNameLst>
                                          <p:attrName>style.rotation</p:attrName>
                                        </p:attrNameLst>
                                      </p:cBhvr>
                                      <p:tavLst>
                                        <p:tav tm="0">
                                          <p:val>
                                            <p:fltVal val="90"/>
                                          </p:val>
                                        </p:tav>
                                        <p:tav tm="100000">
                                          <p:val>
                                            <p:fltVal val="0"/>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Neural Network</a:t>
            </a:r>
            <a:endParaRPr lang="en-US" dirty="0"/>
          </a:p>
        </p:txBody>
      </p:sp>
      <p:sp>
        <p:nvSpPr>
          <p:cNvPr id="3" name="Marcador de contenido 2"/>
          <p:cNvSpPr>
            <a:spLocks noGrp="1"/>
          </p:cNvSpPr>
          <p:nvPr>
            <p:ph idx="1"/>
          </p:nvPr>
        </p:nvSpPr>
        <p:spPr/>
        <p:txBody>
          <a:bodyPr/>
          <a:lstStyle/>
          <a:p>
            <a:r>
              <a:rPr lang="en-US" dirty="0"/>
              <a:t>Simulate the brain electronically</a:t>
            </a:r>
          </a:p>
          <a:p>
            <a:r>
              <a:rPr lang="es-MX" dirty="0" err="1"/>
              <a:t>Support</a:t>
            </a:r>
            <a:r>
              <a:rPr lang="es-MX" dirty="0"/>
              <a:t> </a:t>
            </a:r>
            <a:r>
              <a:rPr lang="es-MX" dirty="0" err="1"/>
              <a:t>decision</a:t>
            </a:r>
            <a:r>
              <a:rPr lang="es-MX" dirty="0"/>
              <a:t> </a:t>
            </a:r>
            <a:r>
              <a:rPr lang="es-MX" dirty="0" err="1"/>
              <a:t>making</a:t>
            </a:r>
            <a:r>
              <a:rPr lang="es-MX" dirty="0"/>
              <a:t>…</a:t>
            </a:r>
          </a:p>
          <a:p>
            <a:r>
              <a:rPr lang="en-US" i="1" dirty="0"/>
              <a:t>...a computing system made up of a number of simple, highly interconnected processing elements, which process information by their dynamic state response to external inputs.</a:t>
            </a:r>
            <a:endParaRPr lang="en-US" dirty="0"/>
          </a:p>
          <a:p>
            <a:endParaRPr lang="en-US" b="1" dirty="0"/>
          </a:p>
        </p:txBody>
      </p:sp>
    </p:spTree>
    <p:extLst>
      <p:ext uri="{BB962C8B-B14F-4D97-AF65-F5344CB8AC3E}">
        <p14:creationId xmlns:p14="http://schemas.microsoft.com/office/powerpoint/2010/main" val="6610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Serial </a:t>
            </a:r>
            <a:r>
              <a:rPr lang="es-MX" dirty="0" err="1"/>
              <a:t>computing</a:t>
            </a:r>
            <a:r>
              <a:rPr lang="es-MX" dirty="0"/>
              <a:t> vs NN</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407264884"/>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8185911"/>
                    </a:ext>
                  </a:extLst>
                </a:gridCol>
                <a:gridCol w="5257800">
                  <a:extLst>
                    <a:ext uri="{9D8B030D-6E8A-4147-A177-3AD203B41FA5}">
                      <a16:colId xmlns:a16="http://schemas.microsoft.com/office/drawing/2014/main" val="203752930"/>
                    </a:ext>
                  </a:extLst>
                </a:gridCol>
              </a:tblGrid>
              <a:tr h="370840">
                <a:tc>
                  <a:txBody>
                    <a:bodyPr/>
                    <a:lstStyle/>
                    <a:p>
                      <a:r>
                        <a:rPr lang="es-MX" dirty="0"/>
                        <a:t>Serial Computing</a:t>
                      </a:r>
                      <a:endParaRPr lang="en-US" dirty="0"/>
                    </a:p>
                  </a:txBody>
                  <a:tcPr/>
                </a:tc>
                <a:tc>
                  <a:txBody>
                    <a:bodyPr/>
                    <a:lstStyle/>
                    <a:p>
                      <a:r>
                        <a:rPr lang="es-MX" dirty="0"/>
                        <a:t>NN</a:t>
                      </a:r>
                      <a:endParaRPr lang="en-US" dirty="0"/>
                    </a:p>
                  </a:txBody>
                  <a:tcPr/>
                </a:tc>
                <a:extLst>
                  <a:ext uri="{0D108BD9-81ED-4DB2-BD59-A6C34878D82A}">
                    <a16:rowId xmlns:a16="http://schemas.microsoft.com/office/drawing/2014/main" val="375539110"/>
                  </a:ext>
                </a:extLst>
              </a:tr>
              <a:tr h="370840">
                <a:tc>
                  <a:txBody>
                    <a:bodyPr/>
                    <a:lstStyle/>
                    <a:p>
                      <a:r>
                        <a:rPr lang="es-MX" dirty="0"/>
                        <a:t>Central</a:t>
                      </a:r>
                      <a:r>
                        <a:rPr lang="es-MX" baseline="0" dirty="0"/>
                        <a:t> </a:t>
                      </a:r>
                      <a:r>
                        <a:rPr lang="es-MX" baseline="0" dirty="0" err="1"/>
                        <a:t>Complex</a:t>
                      </a:r>
                      <a:r>
                        <a:rPr lang="es-MX" baseline="0" dirty="0"/>
                        <a:t> </a:t>
                      </a:r>
                      <a:r>
                        <a:rPr lang="es-MX" baseline="0" dirty="0" err="1"/>
                        <a:t>Processor</a:t>
                      </a:r>
                      <a:endParaRPr lang="en-US" dirty="0"/>
                    </a:p>
                  </a:txBody>
                  <a:tcPr/>
                </a:tc>
                <a:tc>
                  <a:txBody>
                    <a:bodyPr/>
                    <a:lstStyle/>
                    <a:p>
                      <a:r>
                        <a:rPr lang="es-MX" dirty="0" err="1"/>
                        <a:t>Many</a:t>
                      </a:r>
                      <a:r>
                        <a:rPr lang="es-MX" dirty="0"/>
                        <a:t> simple </a:t>
                      </a:r>
                      <a:r>
                        <a:rPr lang="es-MX" dirty="0" err="1"/>
                        <a:t>processors</a:t>
                      </a:r>
                      <a:endParaRPr lang="en-US" dirty="0"/>
                    </a:p>
                  </a:txBody>
                  <a:tcPr/>
                </a:tc>
                <a:extLst>
                  <a:ext uri="{0D108BD9-81ED-4DB2-BD59-A6C34878D82A}">
                    <a16:rowId xmlns:a16="http://schemas.microsoft.com/office/drawing/2014/main" val="1131112496"/>
                  </a:ext>
                </a:extLst>
              </a:tr>
              <a:tr h="370840">
                <a:tc>
                  <a:txBody>
                    <a:bodyPr/>
                    <a:lstStyle/>
                    <a:p>
                      <a:r>
                        <a:rPr lang="es-MX" dirty="0" err="1"/>
                        <a:t>Address</a:t>
                      </a:r>
                      <a:r>
                        <a:rPr lang="es-MX" dirty="0"/>
                        <a:t> and </a:t>
                      </a:r>
                      <a:r>
                        <a:rPr lang="es-MX" dirty="0" err="1"/>
                        <a:t>array</a:t>
                      </a:r>
                      <a:r>
                        <a:rPr lang="es-MX" dirty="0"/>
                        <a:t> of </a:t>
                      </a:r>
                      <a:r>
                        <a:rPr lang="es-MX" dirty="0" err="1"/>
                        <a:t>memory</a:t>
                      </a:r>
                      <a:endParaRPr lang="en-US" dirty="0"/>
                    </a:p>
                  </a:txBody>
                  <a:tcPr/>
                </a:tc>
                <a:tc>
                  <a:txBody>
                    <a:bodyPr/>
                    <a:lstStyle/>
                    <a:p>
                      <a:r>
                        <a:rPr lang="es-MX" dirty="0" err="1"/>
                        <a:t>Weighted</a:t>
                      </a:r>
                      <a:r>
                        <a:rPr lang="es-MX" dirty="0"/>
                        <a:t> sum</a:t>
                      </a:r>
                      <a:endParaRPr lang="en-US" dirty="0"/>
                    </a:p>
                  </a:txBody>
                  <a:tcPr/>
                </a:tc>
                <a:extLst>
                  <a:ext uri="{0D108BD9-81ED-4DB2-BD59-A6C34878D82A}">
                    <a16:rowId xmlns:a16="http://schemas.microsoft.com/office/drawing/2014/main" val="1516860963"/>
                  </a:ext>
                </a:extLst>
              </a:tr>
              <a:tr h="370840">
                <a:tc>
                  <a:txBody>
                    <a:bodyPr/>
                    <a:lstStyle/>
                    <a:p>
                      <a:r>
                        <a:rPr lang="es-MX" dirty="0"/>
                        <a:t>Data &amp;</a:t>
                      </a:r>
                      <a:r>
                        <a:rPr lang="es-MX" baseline="0" dirty="0"/>
                        <a:t> </a:t>
                      </a:r>
                      <a:r>
                        <a:rPr lang="es-MX" baseline="0" dirty="0" err="1"/>
                        <a:t>Instructions</a:t>
                      </a:r>
                      <a:endParaRPr lang="en-US" dirty="0"/>
                    </a:p>
                  </a:txBody>
                  <a:tcPr/>
                </a:tc>
                <a:tc>
                  <a:txBody>
                    <a:bodyPr/>
                    <a:lstStyle/>
                    <a:p>
                      <a:r>
                        <a:rPr lang="es-MX" dirty="0" err="1"/>
                        <a:t>Respond</a:t>
                      </a:r>
                      <a:r>
                        <a:rPr lang="es-MX" baseline="0" dirty="0"/>
                        <a:t> to input</a:t>
                      </a:r>
                      <a:endParaRPr lang="en-US" dirty="0"/>
                    </a:p>
                  </a:txBody>
                  <a:tcPr/>
                </a:tc>
                <a:extLst>
                  <a:ext uri="{0D108BD9-81ED-4DB2-BD59-A6C34878D82A}">
                    <a16:rowId xmlns:a16="http://schemas.microsoft.com/office/drawing/2014/main" val="3369743482"/>
                  </a:ext>
                </a:extLst>
              </a:tr>
              <a:tr h="370840">
                <a:tc>
                  <a:txBody>
                    <a:bodyPr/>
                    <a:lstStyle/>
                    <a:p>
                      <a:r>
                        <a:rPr lang="es-MX" dirty="0" err="1"/>
                        <a:t>Computations</a:t>
                      </a:r>
                      <a:r>
                        <a:rPr lang="es-MX" dirty="0"/>
                        <a:t> use </a:t>
                      </a:r>
                      <a:r>
                        <a:rPr lang="es-MX" dirty="0" err="1"/>
                        <a:t>these</a:t>
                      </a:r>
                      <a:r>
                        <a:rPr lang="es-MX" dirty="0"/>
                        <a:t> </a:t>
                      </a:r>
                      <a:r>
                        <a:rPr lang="es-MX" dirty="0" err="1"/>
                        <a:t>elements</a:t>
                      </a:r>
                      <a:endParaRPr lang="en-US" dirty="0"/>
                    </a:p>
                  </a:txBody>
                  <a:tcPr/>
                </a:tc>
                <a:tc>
                  <a:txBody>
                    <a:bodyPr/>
                    <a:lstStyle/>
                    <a:p>
                      <a:r>
                        <a:rPr lang="es-MX" dirty="0" err="1"/>
                        <a:t>Information</a:t>
                      </a:r>
                      <a:r>
                        <a:rPr lang="es-MX" dirty="0"/>
                        <a:t> </a:t>
                      </a:r>
                      <a:r>
                        <a:rPr lang="es-MX" dirty="0" err="1"/>
                        <a:t>is</a:t>
                      </a:r>
                      <a:r>
                        <a:rPr lang="es-MX" dirty="0"/>
                        <a:t> </a:t>
                      </a:r>
                      <a:r>
                        <a:rPr lang="es-MX" dirty="0" err="1"/>
                        <a:t>stored</a:t>
                      </a:r>
                      <a:r>
                        <a:rPr lang="es-MX" dirty="0"/>
                        <a:t> in </a:t>
                      </a:r>
                      <a:r>
                        <a:rPr lang="es-MX" dirty="0" err="1"/>
                        <a:t>the</a:t>
                      </a:r>
                      <a:r>
                        <a:rPr lang="es-MX" dirty="0"/>
                        <a:t> </a:t>
                      </a:r>
                      <a:r>
                        <a:rPr lang="es-MX" dirty="0" err="1"/>
                        <a:t>state</a:t>
                      </a:r>
                      <a:r>
                        <a:rPr lang="es-MX" dirty="0"/>
                        <a:t> of </a:t>
                      </a:r>
                      <a:r>
                        <a:rPr lang="es-MX" dirty="0" err="1"/>
                        <a:t>the</a:t>
                      </a:r>
                      <a:r>
                        <a:rPr lang="es-MX" dirty="0"/>
                        <a:t> </a:t>
                      </a:r>
                      <a:r>
                        <a:rPr lang="es-MX" dirty="0" err="1"/>
                        <a:t>network</a:t>
                      </a:r>
                      <a:endParaRPr lang="es-MX" dirty="0"/>
                    </a:p>
                    <a:p>
                      <a:r>
                        <a:rPr lang="es-MX" dirty="0" err="1"/>
                        <a:t>Knowledge</a:t>
                      </a:r>
                      <a:r>
                        <a:rPr lang="es-MX" baseline="0" dirty="0"/>
                        <a:t> = </a:t>
                      </a:r>
                      <a:r>
                        <a:rPr lang="es-MX" baseline="0" dirty="0" err="1"/>
                        <a:t>the</a:t>
                      </a:r>
                      <a:r>
                        <a:rPr lang="es-MX" baseline="0" dirty="0"/>
                        <a:t> </a:t>
                      </a:r>
                      <a:r>
                        <a:rPr lang="es-MX" baseline="0" dirty="0" err="1"/>
                        <a:t>network</a:t>
                      </a:r>
                      <a:endParaRPr lang="en-US" dirty="0"/>
                    </a:p>
                  </a:txBody>
                  <a:tcPr/>
                </a:tc>
                <a:extLst>
                  <a:ext uri="{0D108BD9-81ED-4DB2-BD59-A6C34878D82A}">
                    <a16:rowId xmlns:a16="http://schemas.microsoft.com/office/drawing/2014/main" val="1819526979"/>
                  </a:ext>
                </a:extLst>
              </a:tr>
              <a:tr h="370840">
                <a:tc>
                  <a:txBody>
                    <a:bodyPr/>
                    <a:lstStyle/>
                    <a:p>
                      <a:r>
                        <a:rPr lang="en-US" sz="1800" b="0" i="0" kern="1200" dirty="0">
                          <a:solidFill>
                            <a:schemeClr val="tx1"/>
                          </a:solidFill>
                          <a:effectLst/>
                          <a:latin typeface="+mn-lt"/>
                          <a:ea typeface="+mn-ea"/>
                          <a:cs typeface="+mn-cs"/>
                        </a:rPr>
                        <a:t>computational steps are deterministic, sequential and logical</a:t>
                      </a:r>
                      <a:endParaRPr lang="en-US" dirty="0"/>
                    </a:p>
                  </a:txBody>
                  <a:tcPr/>
                </a:tc>
                <a:tc>
                  <a:txBody>
                    <a:bodyPr/>
                    <a:lstStyle/>
                    <a:p>
                      <a:r>
                        <a:rPr lang="es-MX" dirty="0" err="1"/>
                        <a:t>Not</a:t>
                      </a:r>
                      <a:r>
                        <a:rPr lang="es-MX" dirty="0"/>
                        <a:t> </a:t>
                      </a:r>
                      <a:r>
                        <a:rPr lang="es-MX" dirty="0" err="1"/>
                        <a:t>sequential</a:t>
                      </a:r>
                      <a:r>
                        <a:rPr lang="es-MX" dirty="0"/>
                        <a:t> </a:t>
                      </a:r>
                      <a:r>
                        <a:rPr lang="es-MX" dirty="0" err="1"/>
                        <a:t>or</a:t>
                      </a:r>
                      <a:r>
                        <a:rPr lang="es-MX" dirty="0"/>
                        <a:t> </a:t>
                      </a:r>
                      <a:r>
                        <a:rPr lang="es-MX" dirty="0" err="1"/>
                        <a:t>deterministic</a:t>
                      </a:r>
                      <a:endParaRPr lang="en-US" dirty="0"/>
                    </a:p>
                  </a:txBody>
                  <a:tcPr/>
                </a:tc>
                <a:extLst>
                  <a:ext uri="{0D108BD9-81ED-4DB2-BD59-A6C34878D82A}">
                    <a16:rowId xmlns:a16="http://schemas.microsoft.com/office/drawing/2014/main" val="648974726"/>
                  </a:ext>
                </a:extLst>
              </a:tr>
            </a:tbl>
          </a:graphicData>
        </a:graphic>
      </p:graphicFrame>
    </p:spTree>
    <p:extLst>
      <p:ext uri="{BB962C8B-B14F-4D97-AF65-F5344CB8AC3E}">
        <p14:creationId xmlns:p14="http://schemas.microsoft.com/office/powerpoint/2010/main" val="92170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The</a:t>
            </a:r>
            <a:r>
              <a:rPr lang="es-MX" dirty="0"/>
              <a:t> </a:t>
            </a:r>
            <a:r>
              <a:rPr lang="es-MX" dirty="0" err="1"/>
              <a:t>Brain</a:t>
            </a:r>
            <a:endParaRPr lang="en-US" dirty="0"/>
          </a:p>
        </p:txBody>
      </p:sp>
      <p:sp>
        <p:nvSpPr>
          <p:cNvPr id="3" name="Marcador de contenido 2"/>
          <p:cNvSpPr>
            <a:spLocks noGrp="1"/>
          </p:cNvSpPr>
          <p:nvPr>
            <p:ph idx="1"/>
          </p:nvPr>
        </p:nvSpPr>
        <p:spPr/>
        <p:txBody>
          <a:bodyPr/>
          <a:lstStyle/>
          <a:p>
            <a:r>
              <a:rPr lang="en-US" b="1" dirty="0"/>
              <a:t>100 B neurons</a:t>
            </a:r>
          </a:p>
          <a:p>
            <a:r>
              <a:rPr lang="en-US" b="1" dirty="0"/>
              <a:t>Signals</a:t>
            </a:r>
          </a:p>
          <a:p>
            <a:r>
              <a:rPr lang="en-US" b="1" dirty="0"/>
              <a:t>Junction </a:t>
            </a:r>
            <a:r>
              <a:rPr lang="es-MX" b="1" dirty="0">
                <a:sym typeface="Wingdings" panose="05000000000000000000" pitchFamily="2" charset="2"/>
              </a:rPr>
              <a:t> </a:t>
            </a:r>
            <a:r>
              <a:rPr lang="es-MX" b="1" dirty="0" err="1">
                <a:sym typeface="Wingdings" panose="05000000000000000000" pitchFamily="2" charset="2"/>
              </a:rPr>
              <a:t>Synapses</a:t>
            </a:r>
            <a:r>
              <a:rPr lang="es-MX" b="1" dirty="0">
                <a:sym typeface="Wingdings" panose="05000000000000000000" pitchFamily="2" charset="2"/>
              </a:rPr>
              <a:t> (</a:t>
            </a:r>
            <a:r>
              <a:rPr lang="es-MX" b="1" dirty="0" err="1">
                <a:sym typeface="Wingdings" panose="05000000000000000000" pitchFamily="2" charset="2"/>
              </a:rPr>
              <a:t>dendrites</a:t>
            </a:r>
            <a:r>
              <a:rPr lang="es-MX" b="1" dirty="0">
                <a:sym typeface="Wingdings" panose="05000000000000000000" pitchFamily="2" charset="2"/>
              </a:rPr>
              <a:t>)</a:t>
            </a:r>
          </a:p>
          <a:p>
            <a:r>
              <a:rPr lang="es-MX" b="1" dirty="0">
                <a:sym typeface="Wingdings" panose="05000000000000000000" pitchFamily="2" charset="2"/>
              </a:rPr>
              <a:t>Sum up inputs</a:t>
            </a:r>
          </a:p>
          <a:p>
            <a:r>
              <a:rPr lang="es-MX" b="1" dirty="0" err="1">
                <a:sym typeface="Wingdings" panose="05000000000000000000" pitchFamily="2" charset="2"/>
              </a:rPr>
              <a:t>Threshold</a:t>
            </a:r>
            <a:r>
              <a:rPr lang="es-MX" b="1" dirty="0">
                <a:sym typeface="Wingdings" panose="05000000000000000000" pitchFamily="2" charset="2"/>
              </a:rPr>
              <a:t>?  </a:t>
            </a:r>
            <a:r>
              <a:rPr lang="es-MX" b="1" dirty="0" err="1">
                <a:sym typeface="Wingdings" panose="05000000000000000000" pitchFamily="2" charset="2"/>
              </a:rPr>
              <a:t>Fire</a:t>
            </a:r>
            <a:r>
              <a:rPr lang="es-MX" b="1" dirty="0">
                <a:sym typeface="Wingdings" panose="05000000000000000000" pitchFamily="2" charset="2"/>
              </a:rPr>
              <a:t> (</a:t>
            </a:r>
            <a:r>
              <a:rPr lang="es-MX" b="1" dirty="0" err="1">
                <a:sym typeface="Wingdings" panose="05000000000000000000" pitchFamily="2" charset="2"/>
              </a:rPr>
              <a:t>axon</a:t>
            </a:r>
            <a:r>
              <a:rPr lang="es-MX" b="1" dirty="0">
                <a:sym typeface="Wingdings" panose="05000000000000000000" pitchFamily="2" charset="2"/>
              </a:rPr>
              <a:t>)</a:t>
            </a:r>
            <a:endParaRPr lang="en-US" b="1"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217" y="1332705"/>
            <a:ext cx="5778136" cy="3634405"/>
          </a:xfrm>
          <a:prstGeom prst="rect">
            <a:avLst/>
          </a:prstGeom>
        </p:spPr>
      </p:pic>
    </p:spTree>
    <p:extLst>
      <p:ext uri="{BB962C8B-B14F-4D97-AF65-F5344CB8AC3E}">
        <p14:creationId xmlns:p14="http://schemas.microsoft.com/office/powerpoint/2010/main" val="427256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Perceptron</a:t>
            </a:r>
            <a:endParaRPr lang="en-US" dirty="0"/>
          </a:p>
        </p:txBody>
      </p:sp>
      <p:sp>
        <p:nvSpPr>
          <p:cNvPr id="3" name="Marcador de contenido 2"/>
          <p:cNvSpPr>
            <a:spLocks noGrp="1"/>
          </p:cNvSpPr>
          <p:nvPr>
            <p:ph idx="1"/>
          </p:nvPr>
        </p:nvSpPr>
        <p:spPr/>
        <p:txBody>
          <a:bodyPr/>
          <a:lstStyle/>
          <a:p>
            <a:r>
              <a:rPr lang="es-MX" b="1" dirty="0" err="1"/>
              <a:t>Each</a:t>
            </a:r>
            <a:r>
              <a:rPr lang="es-MX" b="1" dirty="0"/>
              <a:t> input </a:t>
            </a:r>
            <a:r>
              <a:rPr lang="es-MX" b="1" dirty="0">
                <a:sym typeface="Wingdings" panose="05000000000000000000" pitchFamily="2" charset="2"/>
              </a:rPr>
              <a:t> +-</a:t>
            </a:r>
            <a:r>
              <a:rPr lang="es-MX" b="1" dirty="0" err="1">
                <a:sym typeface="Wingdings" panose="05000000000000000000" pitchFamily="2" charset="2"/>
              </a:rPr>
              <a:t>Weight</a:t>
            </a:r>
            <a:r>
              <a:rPr lang="es-MX" b="1" dirty="0">
                <a:sym typeface="Wingdings" panose="05000000000000000000" pitchFamily="2" charset="2"/>
              </a:rPr>
              <a:t> (training)</a:t>
            </a:r>
          </a:p>
          <a:p>
            <a:r>
              <a:rPr lang="en-US" dirty="0" err="1"/>
              <a:t>Excitory</a:t>
            </a:r>
            <a:r>
              <a:rPr lang="en-US" dirty="0"/>
              <a:t> or inhibitory influences </a:t>
            </a:r>
          </a:p>
          <a:p>
            <a:r>
              <a:rPr lang="es-MX" b="1" dirty="0">
                <a:sym typeface="Wingdings" panose="05000000000000000000" pitchFamily="2" charset="2"/>
              </a:rPr>
              <a:t>Sum(X * W) = </a:t>
            </a:r>
            <a:r>
              <a:rPr lang="es-MX" b="1" dirty="0" err="1">
                <a:sym typeface="Wingdings" panose="05000000000000000000" pitchFamily="2" charset="2"/>
              </a:rPr>
              <a:t>activation</a:t>
            </a:r>
            <a:endParaRPr lang="es-MX" b="1" dirty="0">
              <a:sym typeface="Wingdings" panose="05000000000000000000" pitchFamily="2" charset="2"/>
            </a:endParaRPr>
          </a:p>
          <a:p>
            <a:r>
              <a:rPr lang="es-MX" b="1" dirty="0" err="1">
                <a:sym typeface="Wingdings" panose="05000000000000000000" pitchFamily="2" charset="2"/>
              </a:rPr>
              <a:t>Threshold</a:t>
            </a:r>
            <a:r>
              <a:rPr lang="es-MX" b="1" dirty="0">
                <a:sym typeface="Wingdings" panose="05000000000000000000" pitchFamily="2" charset="2"/>
              </a:rPr>
              <a:t>/</a:t>
            </a:r>
            <a:r>
              <a:rPr lang="es-MX" b="1" dirty="0" err="1">
                <a:sym typeface="Wingdings" panose="05000000000000000000" pitchFamily="2" charset="2"/>
              </a:rPr>
              <a:t>bias</a:t>
            </a:r>
            <a:r>
              <a:rPr lang="es-MX" b="1" dirty="0">
                <a:sym typeface="Wingdings" panose="05000000000000000000" pitchFamily="2" charset="2"/>
              </a:rPr>
              <a:t>?  </a:t>
            </a:r>
            <a:r>
              <a:rPr lang="es-MX" b="1" dirty="0" err="1">
                <a:sym typeface="Wingdings" panose="05000000000000000000" pitchFamily="2" charset="2"/>
              </a:rPr>
              <a:t>signal</a:t>
            </a:r>
            <a:endParaRPr lang="es-MX" b="1" dirty="0">
              <a:sym typeface="Wingdings" panose="05000000000000000000" pitchFamily="2" charset="2"/>
            </a:endParaRPr>
          </a:p>
          <a:p>
            <a:pPr marL="0" indent="0">
              <a:buNone/>
            </a:pPr>
            <a:endParaRPr lang="es-MX" b="1" dirty="0">
              <a:sym typeface="Wingdings" panose="05000000000000000000" pitchFamily="2" charset="2"/>
            </a:endParaRPr>
          </a:p>
          <a:p>
            <a:endParaRPr lang="en-US" b="1"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530" y="1247245"/>
            <a:ext cx="5519913" cy="3486969"/>
          </a:xfrm>
          <a:prstGeom prst="rect">
            <a:avLst/>
          </a:prstGeom>
        </p:spPr>
      </p:pic>
    </p:spTree>
    <p:extLst>
      <p:ext uri="{BB962C8B-B14F-4D97-AF65-F5344CB8AC3E}">
        <p14:creationId xmlns:p14="http://schemas.microsoft.com/office/powerpoint/2010/main" val="2711513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An</a:t>
            </a:r>
            <a:r>
              <a:rPr lang="es-MX" dirty="0"/>
              <a:t> </a:t>
            </a:r>
            <a:r>
              <a:rPr lang="es-MX" dirty="0" err="1"/>
              <a:t>example</a:t>
            </a:r>
            <a:r>
              <a:rPr lang="es-MX" dirty="0"/>
              <a:t>…</a:t>
            </a:r>
            <a:endParaRPr lang="en-US" dirty="0"/>
          </a:p>
        </p:txBody>
      </p:sp>
      <p:sp>
        <p:nvSpPr>
          <p:cNvPr id="3" name="Marcador de contenido 2"/>
          <p:cNvSpPr>
            <a:spLocks noGrp="1"/>
          </p:cNvSpPr>
          <p:nvPr>
            <p:ph idx="1"/>
          </p:nvPr>
        </p:nvSpPr>
        <p:spPr/>
        <p:txBody>
          <a:bodyPr>
            <a:normAutofit fontScale="77500" lnSpcReduction="20000"/>
          </a:bodyPr>
          <a:lstStyle/>
          <a:p>
            <a:r>
              <a:rPr lang="en-US" dirty="0"/>
              <a:t>use </a:t>
            </a:r>
            <a:r>
              <a:rPr lang="en-US" dirty="0" err="1"/>
              <a:t>perceptrons</a:t>
            </a:r>
            <a:r>
              <a:rPr lang="en-US" dirty="0"/>
              <a:t> to model this kind of decision-making!!!</a:t>
            </a:r>
            <a:endParaRPr lang="es-MX" b="1" dirty="0"/>
          </a:p>
          <a:p>
            <a:r>
              <a:rPr lang="es-MX" b="1" dirty="0" err="1"/>
              <a:t>Weekend</a:t>
            </a:r>
            <a:r>
              <a:rPr lang="es-MX" b="1" dirty="0"/>
              <a:t> </a:t>
            </a:r>
            <a:r>
              <a:rPr lang="es-MX" b="1" dirty="0" err="1"/>
              <a:t>is</a:t>
            </a:r>
            <a:r>
              <a:rPr lang="es-MX" b="1" dirty="0"/>
              <a:t> </a:t>
            </a:r>
            <a:r>
              <a:rPr lang="es-MX" b="1" dirty="0" err="1"/>
              <a:t>coming</a:t>
            </a:r>
            <a:r>
              <a:rPr lang="es-MX" b="1" dirty="0"/>
              <a:t>…</a:t>
            </a:r>
          </a:p>
          <a:p>
            <a:r>
              <a:rPr lang="es-MX" b="1" dirty="0" err="1">
                <a:sym typeface="Wingdings" panose="05000000000000000000" pitchFamily="2" charset="2"/>
              </a:rPr>
              <a:t>There</a:t>
            </a:r>
            <a:r>
              <a:rPr lang="es-MX" b="1" dirty="0">
                <a:sym typeface="Wingdings" panose="05000000000000000000" pitchFamily="2" charset="2"/>
              </a:rPr>
              <a:t> </a:t>
            </a:r>
            <a:r>
              <a:rPr lang="es-MX" b="1" dirty="0" err="1">
                <a:sym typeface="Wingdings" panose="05000000000000000000" pitchFamily="2" charset="2"/>
              </a:rPr>
              <a:t>is</a:t>
            </a:r>
            <a:r>
              <a:rPr lang="es-MX" b="1" dirty="0">
                <a:sym typeface="Wingdings" panose="05000000000000000000" pitchFamily="2" charset="2"/>
              </a:rPr>
              <a:t> a </a:t>
            </a:r>
            <a:r>
              <a:rPr lang="es-MX" b="1" dirty="0" err="1">
                <a:sym typeface="Wingdings" panose="05000000000000000000" pitchFamily="2" charset="2"/>
              </a:rPr>
              <a:t>concert</a:t>
            </a:r>
            <a:r>
              <a:rPr lang="es-MX" b="1" dirty="0">
                <a:sym typeface="Wingdings" panose="05000000000000000000" pitchFamily="2" charset="2"/>
              </a:rPr>
              <a:t>.</a:t>
            </a:r>
          </a:p>
          <a:p>
            <a:r>
              <a:rPr lang="en-US" dirty="0"/>
              <a:t>decide whether or not to go</a:t>
            </a:r>
          </a:p>
          <a:p>
            <a:r>
              <a:rPr lang="en-US" dirty="0"/>
              <a:t>weighing up three factors (</a:t>
            </a:r>
            <a:r>
              <a:rPr lang="en-US" dirty="0" err="1"/>
              <a:t>Xs</a:t>
            </a:r>
            <a:r>
              <a:rPr lang="en-US" dirty="0"/>
              <a:t>):</a:t>
            </a:r>
          </a:p>
          <a:p>
            <a:pPr lvl="1"/>
            <a:r>
              <a:rPr lang="en-US" dirty="0"/>
              <a:t>Is the weather good?</a:t>
            </a:r>
          </a:p>
          <a:p>
            <a:pPr lvl="1"/>
            <a:r>
              <a:rPr lang="en-US" dirty="0"/>
              <a:t>Does your boyfriend or girlfriend want to accompany you?</a:t>
            </a:r>
          </a:p>
          <a:p>
            <a:pPr lvl="1"/>
            <a:r>
              <a:rPr lang="en-US" dirty="0"/>
              <a:t>Is the festival near public transit? (You don't own a car).</a:t>
            </a:r>
          </a:p>
          <a:p>
            <a:r>
              <a:rPr lang="en-US" dirty="0"/>
              <a:t>x1=1 if the weather is good</a:t>
            </a:r>
          </a:p>
          <a:p>
            <a:r>
              <a:rPr lang="en-US" dirty="0"/>
              <a:t>loathe bad weather? W?</a:t>
            </a:r>
          </a:p>
          <a:p>
            <a:r>
              <a:rPr lang="es-MX" dirty="0" err="1"/>
              <a:t>Threshold</a:t>
            </a:r>
            <a:r>
              <a:rPr lang="es-MX" dirty="0"/>
              <a:t>?</a:t>
            </a:r>
          </a:p>
          <a:p>
            <a:r>
              <a:rPr lang="en-US" b="1" dirty="0"/>
              <a:t>A perceptron can weigh up different kinds of evidence in order to make decisions</a:t>
            </a:r>
            <a:endParaRPr lang="en-US" dirty="0"/>
          </a:p>
          <a:p>
            <a:endParaRPr lang="en-US" dirty="0"/>
          </a:p>
          <a:p>
            <a:endParaRPr lang="en-US" b="1"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888" y="2385803"/>
            <a:ext cx="3408892" cy="2153422"/>
          </a:xfrm>
          <a:prstGeom prst="rect">
            <a:avLst/>
          </a:prstGeom>
        </p:spPr>
      </p:pic>
    </p:spTree>
    <p:extLst>
      <p:ext uri="{BB962C8B-B14F-4D97-AF65-F5344CB8AC3E}">
        <p14:creationId xmlns:p14="http://schemas.microsoft.com/office/powerpoint/2010/main" val="114901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NAND </a:t>
            </a:r>
            <a:r>
              <a:rPr lang="es-MX" dirty="0" err="1"/>
              <a:t>function</a:t>
            </a:r>
            <a:r>
              <a:rPr lang="es-MX" dirty="0"/>
              <a:t> </a:t>
            </a:r>
            <a:r>
              <a:rPr lang="es-MX" dirty="0" err="1"/>
              <a:t>using</a:t>
            </a:r>
            <a:r>
              <a:rPr lang="es-MX" dirty="0"/>
              <a:t> </a:t>
            </a:r>
            <a:r>
              <a:rPr lang="es-MX" dirty="0" err="1"/>
              <a:t>perceptron</a:t>
            </a:r>
            <a:r>
              <a:rPr lang="es-MX" dirty="0"/>
              <a:t>?</a:t>
            </a:r>
            <a:endParaRPr lang="en-US" dirty="0"/>
          </a:p>
        </p:txBody>
      </p:sp>
      <p:sp>
        <p:nvSpPr>
          <p:cNvPr id="3" name="Marcador de contenido 2"/>
          <p:cNvSpPr>
            <a:spLocks noGrp="1"/>
          </p:cNvSpPr>
          <p:nvPr>
            <p:ph idx="1"/>
          </p:nvPr>
        </p:nvSpPr>
        <p:spPr>
          <a:xfrm>
            <a:off x="646289" y="1690688"/>
            <a:ext cx="10515600" cy="4351338"/>
          </a:xfrm>
        </p:spPr>
        <p:txBody>
          <a:bodyPr>
            <a:normAutofit/>
          </a:bodyPr>
          <a:lstStyle/>
          <a:p>
            <a:r>
              <a:rPr lang="en-US" dirty="0"/>
              <a:t>Simulate circuits </a:t>
            </a:r>
          </a:p>
          <a:p>
            <a:endParaRPr lang="es-MX" dirty="0"/>
          </a:p>
          <a:p>
            <a:r>
              <a:rPr lang="es-MX" dirty="0" err="1"/>
              <a:t>Excercise</a:t>
            </a:r>
            <a:r>
              <a:rPr lang="es-MX" dirty="0"/>
              <a:t>: </a:t>
            </a:r>
            <a:r>
              <a:rPr lang="es-MX" dirty="0" err="1"/>
              <a:t>design</a:t>
            </a:r>
            <a:r>
              <a:rPr lang="es-MX" dirty="0"/>
              <a:t> a NAND </a:t>
            </a:r>
            <a:r>
              <a:rPr lang="es-MX" dirty="0" err="1"/>
              <a:t>circuit</a:t>
            </a:r>
            <a:r>
              <a:rPr lang="es-MX" dirty="0"/>
              <a:t> </a:t>
            </a:r>
            <a:r>
              <a:rPr lang="es-MX" dirty="0" err="1"/>
              <a:t>with</a:t>
            </a:r>
            <a:r>
              <a:rPr lang="es-MX" dirty="0"/>
              <a:t> </a:t>
            </a:r>
            <a:r>
              <a:rPr lang="es-MX" dirty="0" err="1"/>
              <a:t>perceptron</a:t>
            </a:r>
            <a:r>
              <a:rPr lang="es-MX" dirty="0"/>
              <a:t>.</a:t>
            </a:r>
            <a:endParaRPr lang="en-US" dirty="0"/>
          </a:p>
          <a:p>
            <a:endParaRPr lang="en-US" dirty="0"/>
          </a:p>
          <a:p>
            <a:r>
              <a:rPr lang="en-US" b="1" dirty="0"/>
              <a:t>because NAND gates are universal for computation, it follows that </a:t>
            </a:r>
            <a:r>
              <a:rPr lang="en-US" b="1" dirty="0" err="1"/>
              <a:t>perceptrons</a:t>
            </a:r>
            <a:r>
              <a:rPr lang="en-US" b="1" dirty="0"/>
              <a:t> are also universal for computation.</a:t>
            </a:r>
          </a:p>
        </p:txBody>
      </p:sp>
    </p:spTree>
    <p:extLst>
      <p:ext uri="{BB962C8B-B14F-4D97-AF65-F5344CB8AC3E}">
        <p14:creationId xmlns:p14="http://schemas.microsoft.com/office/powerpoint/2010/main" val="85698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FeedForward</a:t>
            </a:r>
            <a:r>
              <a:rPr lang="es-MX" dirty="0"/>
              <a:t> Neural Network</a:t>
            </a:r>
            <a:endParaRPr lang="en-US" dirty="0"/>
          </a:p>
        </p:txBody>
      </p:sp>
      <p:sp>
        <p:nvSpPr>
          <p:cNvPr id="3" name="Marcador de contenido 2"/>
          <p:cNvSpPr>
            <a:spLocks noGrp="1"/>
          </p:cNvSpPr>
          <p:nvPr>
            <p:ph idx="1"/>
          </p:nvPr>
        </p:nvSpPr>
        <p:spPr/>
        <p:txBody>
          <a:bodyPr>
            <a:normAutofit fontScale="92500" lnSpcReduction="10000"/>
          </a:bodyPr>
          <a:lstStyle/>
          <a:p>
            <a:r>
              <a:rPr lang="es-MX" b="1" dirty="0"/>
              <a:t>A </a:t>
            </a:r>
            <a:r>
              <a:rPr lang="es-MX" b="1" dirty="0" err="1"/>
              <a:t>Design</a:t>
            </a:r>
            <a:endParaRPr lang="es-MX" b="1" dirty="0"/>
          </a:p>
          <a:p>
            <a:r>
              <a:rPr lang="es-MX" b="1" dirty="0" err="1"/>
              <a:t>Many</a:t>
            </a:r>
            <a:r>
              <a:rPr lang="es-MX" b="1" dirty="0"/>
              <a:t> artificial </a:t>
            </a:r>
            <a:r>
              <a:rPr lang="es-MX" b="1" dirty="0" err="1"/>
              <a:t>neurons</a:t>
            </a:r>
            <a:endParaRPr lang="es-MX" b="1" dirty="0"/>
          </a:p>
          <a:p>
            <a:r>
              <a:rPr lang="es-MX" b="1" dirty="0" err="1"/>
              <a:t>Most</a:t>
            </a:r>
            <a:r>
              <a:rPr lang="es-MX" b="1" dirty="0"/>
              <a:t> </a:t>
            </a:r>
            <a:r>
              <a:rPr lang="es-MX" b="1" dirty="0" err="1"/>
              <a:t>common</a:t>
            </a:r>
            <a:r>
              <a:rPr lang="es-MX" b="1" dirty="0"/>
              <a:t>: </a:t>
            </a:r>
            <a:r>
              <a:rPr lang="es-MX" b="1" dirty="0" err="1"/>
              <a:t>FeedForward</a:t>
            </a:r>
            <a:endParaRPr lang="es-MX" b="1" dirty="0"/>
          </a:p>
          <a:p>
            <a:r>
              <a:rPr lang="es-MX" b="1" dirty="0" err="1"/>
              <a:t>Principle</a:t>
            </a:r>
            <a:r>
              <a:rPr lang="es-MX" b="1" dirty="0"/>
              <a:t>: </a:t>
            </a:r>
            <a:r>
              <a:rPr lang="en-US" dirty="0"/>
              <a:t>each layer feed their output forward to the next layer until we get the final output</a:t>
            </a:r>
          </a:p>
          <a:p>
            <a:r>
              <a:rPr lang="en-US" dirty="0"/>
              <a:t>All input to Hidden Layer</a:t>
            </a:r>
          </a:p>
          <a:p>
            <a:r>
              <a:rPr lang="en-US" dirty="0"/>
              <a:t>All Hidden Layer to Output Layer</a:t>
            </a:r>
          </a:p>
          <a:p>
            <a:r>
              <a:rPr lang="en-US" dirty="0"/>
              <a:t>1 HL usually enough</a:t>
            </a:r>
          </a:p>
          <a:p>
            <a:r>
              <a:rPr lang="en-US" dirty="0"/>
              <a:t>Design depends on the problem</a:t>
            </a:r>
          </a:p>
          <a:p>
            <a:r>
              <a:rPr lang="en-US" dirty="0"/>
              <a:t>More layers, more abstractions </a:t>
            </a:r>
            <a:endParaRPr lang="es-MX" b="1" dirty="0"/>
          </a:p>
          <a:p>
            <a:endParaRPr lang="en-US" b="1"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080000" cy="4064000"/>
          </a:xfrm>
          <a:prstGeom prst="rect">
            <a:avLst/>
          </a:prstGeom>
        </p:spPr>
      </p:pic>
    </p:spTree>
    <p:extLst>
      <p:ext uri="{BB962C8B-B14F-4D97-AF65-F5344CB8AC3E}">
        <p14:creationId xmlns:p14="http://schemas.microsoft.com/office/powerpoint/2010/main" val="25693429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8922</TotalTime>
  <Words>1542</Words>
  <Application>Microsoft Office PowerPoint</Application>
  <PresentationFormat>Panorámica</PresentationFormat>
  <Paragraphs>280</Paragraphs>
  <Slides>17</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MS PGothic</vt:lpstr>
      <vt:lpstr>Arial</vt:lpstr>
      <vt:lpstr>Calibri</vt:lpstr>
      <vt:lpstr>Calibri Light</vt:lpstr>
      <vt:lpstr>HP Simplified</vt:lpstr>
      <vt:lpstr>Wingdings</vt:lpstr>
      <vt:lpstr>Tema de Office</vt:lpstr>
      <vt:lpstr>Decision Making</vt:lpstr>
      <vt:lpstr>Pick a box…</vt:lpstr>
      <vt:lpstr>Neural Network</vt:lpstr>
      <vt:lpstr>Serial computing vs NN</vt:lpstr>
      <vt:lpstr>The Brain</vt:lpstr>
      <vt:lpstr>Perceptron</vt:lpstr>
      <vt:lpstr>An example…</vt:lpstr>
      <vt:lpstr>NAND function using perceptron?</vt:lpstr>
      <vt:lpstr>FeedForward Neural Network</vt:lpstr>
      <vt:lpstr>Character Recognition</vt:lpstr>
      <vt:lpstr>Training: backpropagation</vt:lpstr>
      <vt:lpstr>Backpropagation</vt:lpstr>
      <vt:lpstr>Backpropagation</vt:lpstr>
      <vt:lpstr>  Speed: convergence to global minimum  Momentum: overcome local minima</vt:lpstr>
      <vt:lpstr>When to use them?</vt:lpstr>
      <vt:lpstr>Disadvantages</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creator>Alberto De Obeso</dc:creator>
  <cp:lastModifiedBy>Alberto De Obeso</cp:lastModifiedBy>
  <cp:revision>32</cp:revision>
  <dcterms:created xsi:type="dcterms:W3CDTF">2016-06-29T20:23:13Z</dcterms:created>
  <dcterms:modified xsi:type="dcterms:W3CDTF">2016-07-06T01:05:22Z</dcterms:modified>
</cp:coreProperties>
</file>