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380" r:id="rId5"/>
    <p:sldId id="535" r:id="rId6"/>
    <p:sldId id="566" r:id="rId7"/>
    <p:sldId id="567" r:id="rId8"/>
    <p:sldId id="569" r:id="rId9"/>
    <p:sldId id="685" r:id="rId10"/>
    <p:sldId id="678" r:id="rId11"/>
    <p:sldId id="687" r:id="rId12"/>
    <p:sldId id="686" r:id="rId13"/>
    <p:sldId id="680" r:id="rId14"/>
    <p:sldId id="683" r:id="rId15"/>
    <p:sldId id="684" r:id="rId16"/>
  </p:sldIdLst>
  <p:sldSz cx="9144000" cy="6858000" type="letter"/>
  <p:notesSz cx="7315200" cy="9601200"/>
  <p:defaultTextStyle>
    <a:defPPr>
      <a:defRPr lang="es-ES"/>
    </a:defPPr>
    <a:lvl1pPr algn="l" rtl="0" eaLnBrk="0" fontAlgn="base" hangingPunct="0">
      <a:spcBef>
        <a:spcPct val="20000"/>
      </a:spcBef>
      <a:spcAft>
        <a:spcPct val="0"/>
      </a:spcAft>
      <a:buClr>
        <a:schemeClr val="accent2"/>
      </a:buClr>
      <a:buSzPct val="75000"/>
      <a:buFont typeface="Wingdings" pitchFamily="2" charset="2"/>
      <a:defRPr sz="2600" kern="1200">
        <a:solidFill>
          <a:schemeClr val="tx1"/>
        </a:solidFill>
        <a:latin typeface="Times New Roman" pitchFamily="18" charset="0"/>
        <a:ea typeface="+mn-ea"/>
        <a:cs typeface="+mn-cs"/>
      </a:defRPr>
    </a:lvl1pPr>
    <a:lvl2pPr marL="457200" algn="l" rtl="0" eaLnBrk="0" fontAlgn="base" hangingPunct="0">
      <a:spcBef>
        <a:spcPct val="20000"/>
      </a:spcBef>
      <a:spcAft>
        <a:spcPct val="0"/>
      </a:spcAft>
      <a:buClr>
        <a:schemeClr val="accent2"/>
      </a:buClr>
      <a:buSzPct val="75000"/>
      <a:buFont typeface="Wingdings" pitchFamily="2" charset="2"/>
      <a:defRPr sz="2600" kern="1200">
        <a:solidFill>
          <a:schemeClr val="tx1"/>
        </a:solidFill>
        <a:latin typeface="Times New Roman" pitchFamily="18" charset="0"/>
        <a:ea typeface="+mn-ea"/>
        <a:cs typeface="+mn-cs"/>
      </a:defRPr>
    </a:lvl2pPr>
    <a:lvl3pPr marL="914400" algn="l" rtl="0" eaLnBrk="0" fontAlgn="base" hangingPunct="0">
      <a:spcBef>
        <a:spcPct val="20000"/>
      </a:spcBef>
      <a:spcAft>
        <a:spcPct val="0"/>
      </a:spcAft>
      <a:buClr>
        <a:schemeClr val="accent2"/>
      </a:buClr>
      <a:buSzPct val="75000"/>
      <a:buFont typeface="Wingdings" pitchFamily="2" charset="2"/>
      <a:defRPr sz="2600" kern="1200">
        <a:solidFill>
          <a:schemeClr val="tx1"/>
        </a:solidFill>
        <a:latin typeface="Times New Roman" pitchFamily="18" charset="0"/>
        <a:ea typeface="+mn-ea"/>
        <a:cs typeface="+mn-cs"/>
      </a:defRPr>
    </a:lvl3pPr>
    <a:lvl4pPr marL="1371600" algn="l" rtl="0" eaLnBrk="0" fontAlgn="base" hangingPunct="0">
      <a:spcBef>
        <a:spcPct val="20000"/>
      </a:spcBef>
      <a:spcAft>
        <a:spcPct val="0"/>
      </a:spcAft>
      <a:buClr>
        <a:schemeClr val="accent2"/>
      </a:buClr>
      <a:buSzPct val="75000"/>
      <a:buFont typeface="Wingdings" pitchFamily="2" charset="2"/>
      <a:defRPr sz="2600" kern="1200">
        <a:solidFill>
          <a:schemeClr val="tx1"/>
        </a:solidFill>
        <a:latin typeface="Times New Roman" pitchFamily="18" charset="0"/>
        <a:ea typeface="+mn-ea"/>
        <a:cs typeface="+mn-cs"/>
      </a:defRPr>
    </a:lvl4pPr>
    <a:lvl5pPr marL="1828800" algn="l" rtl="0" eaLnBrk="0" fontAlgn="base" hangingPunct="0">
      <a:spcBef>
        <a:spcPct val="20000"/>
      </a:spcBef>
      <a:spcAft>
        <a:spcPct val="0"/>
      </a:spcAft>
      <a:buClr>
        <a:schemeClr val="accent2"/>
      </a:buClr>
      <a:buSzPct val="75000"/>
      <a:buFont typeface="Wingdings" pitchFamily="2" charset="2"/>
      <a:defRPr sz="2600" kern="1200">
        <a:solidFill>
          <a:schemeClr val="tx1"/>
        </a:solidFill>
        <a:latin typeface="Times New Roman" pitchFamily="18" charset="0"/>
        <a:ea typeface="+mn-ea"/>
        <a:cs typeface="+mn-cs"/>
      </a:defRPr>
    </a:lvl5pPr>
    <a:lvl6pPr marL="2286000" algn="l" defTabSz="914400" rtl="0" eaLnBrk="1" latinLnBrk="0" hangingPunct="1">
      <a:defRPr sz="2600" kern="1200">
        <a:solidFill>
          <a:schemeClr val="tx1"/>
        </a:solidFill>
        <a:latin typeface="Times New Roman" pitchFamily="18" charset="0"/>
        <a:ea typeface="+mn-ea"/>
        <a:cs typeface="+mn-cs"/>
      </a:defRPr>
    </a:lvl6pPr>
    <a:lvl7pPr marL="2743200" algn="l" defTabSz="914400" rtl="0" eaLnBrk="1" latinLnBrk="0" hangingPunct="1">
      <a:defRPr sz="2600" kern="1200">
        <a:solidFill>
          <a:schemeClr val="tx1"/>
        </a:solidFill>
        <a:latin typeface="Times New Roman" pitchFamily="18" charset="0"/>
        <a:ea typeface="+mn-ea"/>
        <a:cs typeface="+mn-cs"/>
      </a:defRPr>
    </a:lvl7pPr>
    <a:lvl8pPr marL="3200400" algn="l" defTabSz="914400" rtl="0" eaLnBrk="1" latinLnBrk="0" hangingPunct="1">
      <a:defRPr sz="2600" kern="1200">
        <a:solidFill>
          <a:schemeClr val="tx1"/>
        </a:solidFill>
        <a:latin typeface="Times New Roman" pitchFamily="18" charset="0"/>
        <a:ea typeface="+mn-ea"/>
        <a:cs typeface="+mn-cs"/>
      </a:defRPr>
    </a:lvl8pPr>
    <a:lvl9pPr marL="3657600" algn="l" defTabSz="914400" rtl="0" eaLnBrk="1" latinLnBrk="0" hangingPunct="1">
      <a:defRPr sz="26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16" autoAdjust="0"/>
    <p:restoredTop sz="90520" autoAdjust="0"/>
  </p:normalViewPr>
  <p:slideViewPr>
    <p:cSldViewPr>
      <p:cViewPr varScale="1">
        <p:scale>
          <a:sx n="65" d="100"/>
          <a:sy n="65" d="100"/>
        </p:scale>
        <p:origin x="190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30" d="100"/>
          <a:sy n="130" d="100"/>
        </p:scale>
        <p:origin x="168" y="-2934"/>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3413" y="281419"/>
            <a:ext cx="6048375" cy="510313"/>
          </a:xfrm>
          <a:prstGeom prst="rect">
            <a:avLst/>
          </a:prstGeom>
          <a:noFill/>
          <a:ln w="12700">
            <a:noFill/>
            <a:miter lim="800000"/>
            <a:headEnd/>
            <a:tailEnd/>
          </a:ln>
          <a:effectLst/>
        </p:spPr>
        <p:txBody>
          <a:bodyPr lIns="95575" tIns="46949" rIns="95575" bIns="46949" anchor="ctr">
            <a:spAutoFit/>
          </a:bodyPr>
          <a:lstStyle/>
          <a:p>
            <a:pPr algn="ctr" defTabSz="966788">
              <a:spcBef>
                <a:spcPct val="0"/>
              </a:spcBef>
              <a:buClrTx/>
              <a:buSzTx/>
              <a:buFontTx/>
              <a:buNone/>
              <a:defRPr/>
            </a:pPr>
            <a:r>
              <a:rPr lang="en-US" sz="900" dirty="0"/>
              <a:t>2015 Colloquium of the Doctoral Program in Engineering Sciences at ITESO  </a:t>
            </a:r>
          </a:p>
          <a:p>
            <a:pPr algn="ctr" defTabSz="966788">
              <a:spcBef>
                <a:spcPct val="0"/>
              </a:spcBef>
              <a:buClrTx/>
              <a:buSzTx/>
              <a:buFontTx/>
              <a:buNone/>
              <a:defRPr/>
            </a:pPr>
            <a:r>
              <a:rPr lang="en-US" sz="900" dirty="0"/>
              <a:t> Tlaquepaque, Mexico, October 2015 </a:t>
            </a:r>
          </a:p>
          <a:p>
            <a:pPr algn="ctr" defTabSz="966788">
              <a:spcBef>
                <a:spcPct val="0"/>
              </a:spcBef>
              <a:buClrTx/>
              <a:buSzTx/>
              <a:buFontTx/>
              <a:buNone/>
              <a:defRPr/>
            </a:pPr>
            <a:r>
              <a:rPr lang="en-US" sz="900" dirty="0"/>
              <a:t>  </a:t>
            </a:r>
            <a:endParaRPr lang="en-GB" sz="900" dirty="0"/>
          </a:p>
        </p:txBody>
      </p:sp>
      <p:sp>
        <p:nvSpPr>
          <p:cNvPr id="164866" name="Text Box 2"/>
          <p:cNvSpPr txBox="1">
            <a:spLocks noChangeArrowheads="1"/>
          </p:cNvSpPr>
          <p:nvPr/>
        </p:nvSpPr>
        <p:spPr bwMode="auto">
          <a:xfrm>
            <a:off x="777875" y="8904288"/>
            <a:ext cx="5903913" cy="366721"/>
          </a:xfrm>
          <a:prstGeom prst="rect">
            <a:avLst/>
          </a:prstGeom>
          <a:noFill/>
          <a:ln w="12700" algn="ctr">
            <a:noFill/>
            <a:miter lim="800000"/>
            <a:headEnd/>
            <a:tailEnd/>
          </a:ln>
          <a:effectLst/>
        </p:spPr>
        <p:txBody>
          <a:bodyPr lIns="90442" tIns="44427" rIns="90442" bIns="44427">
            <a:spAutoFit/>
          </a:bodyPr>
          <a:lstStyle/>
          <a:p>
            <a:pPr algn="ctr" defTabSz="966788">
              <a:spcBef>
                <a:spcPct val="0"/>
              </a:spcBef>
              <a:buClrTx/>
              <a:buSzTx/>
              <a:buFontTx/>
              <a:buNone/>
              <a:defRPr/>
            </a:pPr>
            <a:r>
              <a:rPr lang="en-GB" sz="900" dirty="0"/>
              <a:t>Title of the Presentation </a:t>
            </a:r>
          </a:p>
          <a:p>
            <a:pPr algn="ctr" defTabSz="966788">
              <a:spcBef>
                <a:spcPct val="0"/>
              </a:spcBef>
              <a:buClrTx/>
              <a:buSzTx/>
              <a:buFontTx/>
              <a:buNone/>
              <a:defRPr/>
            </a:pPr>
            <a:r>
              <a:rPr lang="en-US" sz="900" dirty="0"/>
              <a:t>Main author (PhD student name) and other authors (if applicable) </a:t>
            </a:r>
          </a:p>
        </p:txBody>
      </p:sp>
      <p:sp>
        <p:nvSpPr>
          <p:cNvPr id="164867" name="Line 3"/>
          <p:cNvSpPr>
            <a:spLocks noChangeShapeType="1"/>
          </p:cNvSpPr>
          <p:nvPr/>
        </p:nvSpPr>
        <p:spPr bwMode="auto">
          <a:xfrm>
            <a:off x="777875" y="696913"/>
            <a:ext cx="5832475" cy="0"/>
          </a:xfrm>
          <a:prstGeom prst="line">
            <a:avLst/>
          </a:prstGeom>
          <a:noFill/>
          <a:ln w="6350">
            <a:solidFill>
              <a:schemeClr val="tx1"/>
            </a:solidFill>
            <a:round/>
            <a:headEnd/>
            <a:tailEnd/>
          </a:ln>
          <a:effectLst/>
        </p:spPr>
        <p:txBody>
          <a:bodyPr lIns="90488" tIns="44450" rIns="90488" bIns="44450">
            <a:spAutoFit/>
          </a:bodyPr>
          <a:lstStyle/>
          <a:p>
            <a:pPr>
              <a:defRPr/>
            </a:pPr>
            <a:endParaRPr lang="es-ES"/>
          </a:p>
        </p:txBody>
      </p:sp>
      <p:sp>
        <p:nvSpPr>
          <p:cNvPr id="164868" name="Line 4"/>
          <p:cNvSpPr>
            <a:spLocks noChangeShapeType="1"/>
          </p:cNvSpPr>
          <p:nvPr/>
        </p:nvSpPr>
        <p:spPr bwMode="auto">
          <a:xfrm>
            <a:off x="777875" y="8904288"/>
            <a:ext cx="5832475" cy="0"/>
          </a:xfrm>
          <a:prstGeom prst="line">
            <a:avLst/>
          </a:prstGeom>
          <a:noFill/>
          <a:ln w="6350">
            <a:solidFill>
              <a:schemeClr val="tx1"/>
            </a:solidFill>
            <a:round/>
            <a:headEnd/>
            <a:tailEnd/>
          </a:ln>
          <a:effectLst/>
        </p:spPr>
        <p:txBody>
          <a:bodyPr lIns="90488" tIns="44450" rIns="90488" bIns="44450">
            <a:spAutoFit/>
          </a:bodyPr>
          <a:lstStyle/>
          <a:p>
            <a:pPr>
              <a:defRPr/>
            </a:pPr>
            <a:endParaRPr lang="es-ES"/>
          </a:p>
        </p:txBody>
      </p:sp>
    </p:spTree>
    <p:extLst>
      <p:ext uri="{BB962C8B-B14F-4D97-AF65-F5344CB8AC3E}">
        <p14:creationId xmlns:p14="http://schemas.microsoft.com/office/powerpoint/2010/main" val="1294097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4725" y="4560888"/>
            <a:ext cx="5365750" cy="4319587"/>
          </a:xfrm>
          <a:prstGeom prst="rect">
            <a:avLst/>
          </a:prstGeom>
          <a:noFill/>
          <a:ln w="12700">
            <a:noFill/>
            <a:miter lim="800000"/>
            <a:headEnd/>
            <a:tailEnd/>
          </a:ln>
          <a:effectLst/>
        </p:spPr>
        <p:txBody>
          <a:bodyPr vert="horz" wrap="square" lIns="95575" tIns="46949" rIns="95575" bIns="46949" numCol="1" anchor="t" anchorCtr="0" compatLnSpc="1">
            <a:prstTxWarp prst="textNoShape">
              <a:avLst/>
            </a:prstTxWarp>
          </a:bodyPr>
          <a:lstStyle/>
          <a:p>
            <a:pPr lvl="0"/>
            <a:r>
              <a:rPr lang="es-ES" noProof="0"/>
              <a:t>Click to edit Master notes styles</a:t>
            </a:r>
          </a:p>
          <a:p>
            <a:pPr lvl="1"/>
            <a:r>
              <a:rPr lang="es-ES" noProof="0"/>
              <a:t>Second Level</a:t>
            </a:r>
          </a:p>
          <a:p>
            <a:pPr lvl="2"/>
            <a:r>
              <a:rPr lang="es-ES" noProof="0"/>
              <a:t>Third Level</a:t>
            </a:r>
          </a:p>
          <a:p>
            <a:pPr lvl="3"/>
            <a:r>
              <a:rPr lang="es-ES" noProof="0"/>
              <a:t>Fourth Level</a:t>
            </a:r>
          </a:p>
          <a:p>
            <a:pPr lvl="4"/>
            <a:r>
              <a:rPr lang="es-ES" noProof="0"/>
              <a:t>Fifth Level</a:t>
            </a:r>
          </a:p>
        </p:txBody>
      </p:sp>
      <p:sp>
        <p:nvSpPr>
          <p:cNvPr id="44035" name="Rectangle 3"/>
          <p:cNvSpPr>
            <a:spLocks noGrp="1" noRot="1" noChangeAspect="1" noChangeArrowheads="1" noTextEdit="1"/>
          </p:cNvSpPr>
          <p:nvPr>
            <p:ph type="sldImg" idx="2"/>
          </p:nvPr>
        </p:nvSpPr>
        <p:spPr bwMode="auto">
          <a:xfrm>
            <a:off x="1260475" y="727075"/>
            <a:ext cx="4781550" cy="3586163"/>
          </a:xfrm>
          <a:prstGeom prst="rect">
            <a:avLst/>
          </a:prstGeom>
          <a:noFill/>
          <a:ln w="12700">
            <a:solidFill>
              <a:schemeClr val="tx1"/>
            </a:solidFill>
            <a:miter lim="800000"/>
            <a:headEnd/>
            <a:tailEnd/>
          </a:ln>
        </p:spPr>
      </p:sp>
      <p:sp>
        <p:nvSpPr>
          <p:cNvPr id="2053" name="Rectangle 5"/>
          <p:cNvSpPr>
            <a:spLocks noChangeArrowheads="1"/>
          </p:cNvSpPr>
          <p:nvPr/>
        </p:nvSpPr>
        <p:spPr bwMode="auto">
          <a:xfrm>
            <a:off x="74613" y="9191625"/>
            <a:ext cx="1057275" cy="311150"/>
          </a:xfrm>
          <a:prstGeom prst="rect">
            <a:avLst/>
          </a:prstGeom>
          <a:noFill/>
          <a:ln w="12700">
            <a:noFill/>
            <a:miter lim="800000"/>
            <a:headEnd/>
            <a:tailEnd/>
          </a:ln>
          <a:effectLst/>
        </p:spPr>
        <p:txBody>
          <a:bodyPr wrap="none" lIns="95575" tIns="46949" rIns="95575" bIns="46949" anchor="ctr">
            <a:spAutoFit/>
          </a:bodyPr>
          <a:lstStyle/>
          <a:p>
            <a:pPr defTabSz="966788">
              <a:spcBef>
                <a:spcPct val="0"/>
              </a:spcBef>
              <a:buClrTx/>
              <a:buSzTx/>
              <a:buFontTx/>
              <a:buNone/>
              <a:defRPr/>
            </a:pPr>
            <a:fld id="{3B56968B-E0BE-40ED-924F-B741961D771C}" type="datetime1">
              <a:rPr lang="es-ES" sz="1500"/>
              <a:pPr defTabSz="966788">
                <a:spcBef>
                  <a:spcPct val="0"/>
                </a:spcBef>
                <a:buClrTx/>
                <a:buSzTx/>
                <a:buFontTx/>
                <a:buNone/>
                <a:defRPr/>
              </a:pPr>
              <a:t>27/11/2019</a:t>
            </a:fld>
            <a:endParaRPr lang="es-ES" sz="1500"/>
          </a:p>
        </p:txBody>
      </p:sp>
      <p:sp>
        <p:nvSpPr>
          <p:cNvPr id="2054" name="Rectangle 6"/>
          <p:cNvSpPr>
            <a:spLocks noChangeArrowheads="1"/>
          </p:cNvSpPr>
          <p:nvPr/>
        </p:nvSpPr>
        <p:spPr bwMode="auto">
          <a:xfrm>
            <a:off x="6726238" y="9191625"/>
            <a:ext cx="514350" cy="311150"/>
          </a:xfrm>
          <a:prstGeom prst="rect">
            <a:avLst/>
          </a:prstGeom>
          <a:noFill/>
          <a:ln w="12700">
            <a:noFill/>
            <a:miter lim="800000"/>
            <a:headEnd/>
            <a:tailEnd/>
          </a:ln>
          <a:effectLst/>
        </p:spPr>
        <p:txBody>
          <a:bodyPr wrap="none" lIns="95575" tIns="46949" rIns="95575" bIns="46949" anchor="ctr">
            <a:spAutoFit/>
          </a:bodyPr>
          <a:lstStyle/>
          <a:p>
            <a:pPr algn="r" defTabSz="966788">
              <a:spcBef>
                <a:spcPct val="0"/>
              </a:spcBef>
              <a:buClrTx/>
              <a:buSzTx/>
              <a:buFontTx/>
              <a:buNone/>
              <a:defRPr/>
            </a:pPr>
            <a:fld id="{ACCC4C02-73E1-45D7-B5E2-F0E44F7A98CD}" type="slidenum">
              <a:rPr lang="es-ES" sz="1500"/>
              <a:pPr algn="r" defTabSz="966788">
                <a:spcBef>
                  <a:spcPct val="0"/>
                </a:spcBef>
                <a:buClrTx/>
                <a:buSzTx/>
                <a:buFontTx/>
                <a:buNone/>
                <a:defRPr/>
              </a:pPr>
              <a:t>‹Nº›</a:t>
            </a:fld>
            <a:endParaRPr lang="es-ES" sz="1500"/>
          </a:p>
        </p:txBody>
      </p:sp>
    </p:spTree>
    <p:extLst>
      <p:ext uri="{BB962C8B-B14F-4D97-AF65-F5344CB8AC3E}">
        <p14:creationId xmlns:p14="http://schemas.microsoft.com/office/powerpoint/2010/main" val="29017904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solidFill>
            <a:srgbClr val="FFFFFF"/>
          </a:solidFill>
          <a:ln/>
        </p:spPr>
      </p:sp>
      <p:sp>
        <p:nvSpPr>
          <p:cNvPr id="45059" name="Rectangle 3"/>
          <p:cNvSpPr>
            <a:spLocks noGrp="1" noChangeArrowheads="1"/>
          </p:cNvSpPr>
          <p:nvPr>
            <p:ph type="body" idx="1"/>
          </p:nvPr>
        </p:nvSpPr>
        <p:spPr>
          <a:solidFill>
            <a:srgbClr val="FFFFFF"/>
          </a:solidFill>
          <a:ln>
            <a:solidFill>
              <a:srgbClr val="000000"/>
            </a:solidFill>
          </a:ln>
        </p:spPr>
        <p:txBody>
          <a:bodyPr lIns="91379" tIns="45691" rIns="91379" bIns="45691"/>
          <a:lstStyle/>
          <a:p>
            <a:pPr eaLnBrk="1" hangingPunct="1"/>
            <a:endParaRPr lang="en-US"/>
          </a:p>
        </p:txBody>
      </p:sp>
    </p:spTree>
    <p:extLst>
      <p:ext uri="{BB962C8B-B14F-4D97-AF65-F5344CB8AC3E}">
        <p14:creationId xmlns:p14="http://schemas.microsoft.com/office/powerpoint/2010/main" val="2990517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4285947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770304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184146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521613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793690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110104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675346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937869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92515" name="Rectangle 3"/>
          <p:cNvSpPr>
            <a:spLocks noGrp="1" noChangeArrowheads="1"/>
          </p:cNvSpPr>
          <p:nvPr>
            <p:ph type="ctrTitle"/>
          </p:nvPr>
        </p:nvSpPr>
        <p:spPr>
          <a:xfrm>
            <a:off x="685800" y="2130425"/>
            <a:ext cx="7772400" cy="1470025"/>
          </a:xfrm>
        </p:spPr>
        <p:txBody>
          <a:bodyPr/>
          <a:lstStyle>
            <a:lvl1pPr algn="ctr">
              <a:defRPr/>
            </a:lvl1pPr>
          </a:lstStyle>
          <a:p>
            <a:r>
              <a:rPr lang="es-MX"/>
              <a:t>Haga clic para cambiar el estilo de título	</a:t>
            </a:r>
          </a:p>
        </p:txBody>
      </p:sp>
      <p:sp>
        <p:nvSpPr>
          <p:cNvPr id="192516" name="Rectangle 4"/>
          <p:cNvSpPr>
            <a:spLocks noGrp="1" noChangeArrowheads="1"/>
          </p:cNvSpPr>
          <p:nvPr>
            <p:ph type="subTitle" idx="1"/>
          </p:nvPr>
        </p:nvSpPr>
        <p:spPr>
          <a:xfrm>
            <a:off x="1371600" y="3886200"/>
            <a:ext cx="6400800" cy="882650"/>
          </a:xfrm>
        </p:spPr>
        <p:txBody>
          <a:bodyPr/>
          <a:lstStyle>
            <a:lvl1pPr marL="0" indent="114300" algn="ctr">
              <a:buFont typeface="Wingdings" pitchFamily="2" charset="2"/>
              <a:buNone/>
              <a:defRPr/>
            </a:lvl1pPr>
          </a:lstStyle>
          <a:p>
            <a:r>
              <a:rPr lang="es-MX"/>
              <a:t>Haga clic para modificar el estilo de subtítulo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188913"/>
            <a:ext cx="8139113" cy="647700"/>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250825" y="1268413"/>
            <a:ext cx="4244975" cy="1984375"/>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contenido"/>
          <p:cNvSpPr>
            <a:spLocks noGrp="1"/>
          </p:cNvSpPr>
          <p:nvPr>
            <p:ph sz="half" idx="2"/>
          </p:nvPr>
        </p:nvSpPr>
        <p:spPr>
          <a:xfrm>
            <a:off x="4648200" y="1268413"/>
            <a:ext cx="4244975" cy="19843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0" y="908050"/>
            <a:ext cx="8026400" cy="0"/>
          </a:xfrm>
          <a:prstGeom prst="line">
            <a:avLst/>
          </a:prstGeom>
          <a:noFill/>
          <a:ln w="50800">
            <a:solidFill>
              <a:schemeClr val="accent2"/>
            </a:solidFill>
            <a:round/>
            <a:headEnd/>
            <a:tailEnd/>
          </a:ln>
          <a:effectLst/>
        </p:spPr>
        <p:txBody>
          <a:bodyPr/>
          <a:lstStyle/>
          <a:p>
            <a:pPr>
              <a:defRPr/>
            </a:pPr>
            <a:endParaRPr lang="es-ES"/>
          </a:p>
        </p:txBody>
      </p:sp>
      <p:sp>
        <p:nvSpPr>
          <p:cNvPr id="9219" name="Rectangle 3"/>
          <p:cNvSpPr>
            <a:spLocks noGrp="1" noChangeArrowheads="1"/>
          </p:cNvSpPr>
          <p:nvPr>
            <p:ph type="title"/>
          </p:nvPr>
        </p:nvSpPr>
        <p:spPr bwMode="auto">
          <a:xfrm>
            <a:off x="609600" y="188913"/>
            <a:ext cx="8139113" cy="647700"/>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lvl="0"/>
            <a:r>
              <a:rPr lang="es-ES"/>
              <a:t>Click to edit Master title style</a:t>
            </a:r>
          </a:p>
        </p:txBody>
      </p:sp>
      <p:sp>
        <p:nvSpPr>
          <p:cNvPr id="9220" name="Rectangle 4"/>
          <p:cNvSpPr>
            <a:spLocks noGrp="1" noChangeArrowheads="1"/>
          </p:cNvSpPr>
          <p:nvPr>
            <p:ph type="body" idx="1"/>
          </p:nvPr>
        </p:nvSpPr>
        <p:spPr bwMode="auto">
          <a:xfrm>
            <a:off x="250825" y="1268413"/>
            <a:ext cx="8642350" cy="198437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spAutoFit/>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p>
        </p:txBody>
      </p:sp>
      <p:sp>
        <p:nvSpPr>
          <p:cNvPr id="1030" name="Rectangle 6"/>
          <p:cNvSpPr>
            <a:spLocks noChangeArrowheads="1"/>
          </p:cNvSpPr>
          <p:nvPr userDrawn="1"/>
        </p:nvSpPr>
        <p:spPr bwMode="auto">
          <a:xfrm>
            <a:off x="8686800" y="6705600"/>
            <a:ext cx="457200" cy="152400"/>
          </a:xfrm>
          <a:prstGeom prst="rect">
            <a:avLst/>
          </a:prstGeom>
          <a:noFill/>
          <a:ln w="12700">
            <a:noFill/>
            <a:miter lim="800000"/>
            <a:headEnd/>
            <a:tailEnd/>
          </a:ln>
          <a:effectLst/>
        </p:spPr>
        <p:txBody>
          <a:bodyPr lIns="0" tIns="0" rIns="0" bIns="0">
            <a:spAutoFit/>
          </a:bodyPr>
          <a:lstStyle/>
          <a:p>
            <a:pPr algn="r">
              <a:spcBef>
                <a:spcPct val="25000"/>
              </a:spcBef>
              <a:buFont typeface="Monotype Sorts" charset="2"/>
              <a:buNone/>
              <a:defRPr/>
            </a:pPr>
            <a:fld id="{F35B02B0-B23C-4BA2-8E75-9BF43663A392}" type="slidenum">
              <a:rPr lang="es-ES" sz="1000"/>
              <a:pPr algn="r">
                <a:spcBef>
                  <a:spcPct val="25000"/>
                </a:spcBef>
                <a:buFont typeface="Monotype Sorts" charset="2"/>
                <a:buNone/>
                <a:defRPr/>
              </a:pPr>
              <a:t>‹Nº›</a:t>
            </a:fld>
            <a:endParaRPr lang="es-ES" sz="1000"/>
          </a:p>
        </p:txBody>
      </p:sp>
      <p:pic>
        <p:nvPicPr>
          <p:cNvPr id="8" name="7 Imagen" descr="logo_ITESO_super-pequeño.png"/>
          <p:cNvPicPr>
            <a:picLocks noChangeAspect="1"/>
          </p:cNvPicPr>
          <p:nvPr userDrawn="1"/>
        </p:nvPicPr>
        <p:blipFill>
          <a:blip r:embed="rId5" cstate="print"/>
          <a:srcRect l="9818" t="6574" r="11638" b="21114"/>
          <a:stretch>
            <a:fillRect/>
          </a:stretch>
        </p:blipFill>
        <p:spPr>
          <a:xfrm>
            <a:off x="36000" y="6282000"/>
            <a:ext cx="392727" cy="540000"/>
          </a:xfrm>
          <a:prstGeom prst="rect">
            <a:avLst/>
          </a:prstGeom>
        </p:spPr>
      </p:pic>
    </p:spTree>
  </p:cSld>
  <p:clrMap bg1="lt1" tx1="dk1" bg2="lt2" tx2="dk2" accent1="accent1" accent2="accent2" accent3="accent3" accent4="accent4" accent5="accent5" accent6="accent6" hlink="hlink" folHlink="folHlink"/>
  <p:sldLayoutIdLst>
    <p:sldLayoutId id="2147483784" r:id="rId1"/>
    <p:sldLayoutId id="2147483781" r:id="rId2"/>
    <p:sldLayoutId id="2147483782" r:id="rId3"/>
  </p:sldLayoutIdLst>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Times New Roman" pitchFamily="18" charset="0"/>
        </a:defRPr>
      </a:lvl2pPr>
      <a:lvl3pPr algn="l" rtl="0" eaLnBrk="0" fontAlgn="base" hangingPunct="0">
        <a:spcBef>
          <a:spcPct val="0"/>
        </a:spcBef>
        <a:spcAft>
          <a:spcPct val="0"/>
        </a:spcAft>
        <a:defRPr sz="3200">
          <a:solidFill>
            <a:schemeClr val="tx2"/>
          </a:solidFill>
          <a:latin typeface="Times New Roman" pitchFamily="18" charset="0"/>
        </a:defRPr>
      </a:lvl3pPr>
      <a:lvl4pPr algn="l" rtl="0" eaLnBrk="0" fontAlgn="base" hangingPunct="0">
        <a:spcBef>
          <a:spcPct val="0"/>
        </a:spcBef>
        <a:spcAft>
          <a:spcPct val="0"/>
        </a:spcAft>
        <a:defRPr sz="3200">
          <a:solidFill>
            <a:schemeClr val="tx2"/>
          </a:solidFill>
          <a:latin typeface="Times New Roman" pitchFamily="18" charset="0"/>
        </a:defRPr>
      </a:lvl4pPr>
      <a:lvl5pPr algn="l" rtl="0" eaLnBrk="0" fontAlgn="base" hangingPunct="0">
        <a:spcBef>
          <a:spcPct val="0"/>
        </a:spcBef>
        <a:spcAft>
          <a:spcPct val="0"/>
        </a:spcAft>
        <a:defRPr sz="3200">
          <a:solidFill>
            <a:schemeClr val="tx2"/>
          </a:solidFill>
          <a:latin typeface="Times New Roman" pitchFamily="18" charset="0"/>
        </a:defRPr>
      </a:lvl5pPr>
      <a:lvl6pPr marL="457200" algn="l" rtl="0" eaLnBrk="0" fontAlgn="base" hangingPunct="0">
        <a:spcBef>
          <a:spcPct val="0"/>
        </a:spcBef>
        <a:spcAft>
          <a:spcPct val="0"/>
        </a:spcAft>
        <a:defRPr sz="3200">
          <a:solidFill>
            <a:schemeClr val="tx2"/>
          </a:solidFill>
          <a:latin typeface="Times New Roman" pitchFamily="18" charset="0"/>
        </a:defRPr>
      </a:lvl6pPr>
      <a:lvl7pPr marL="914400" algn="l" rtl="0" eaLnBrk="0" fontAlgn="base" hangingPunct="0">
        <a:spcBef>
          <a:spcPct val="0"/>
        </a:spcBef>
        <a:spcAft>
          <a:spcPct val="0"/>
        </a:spcAft>
        <a:defRPr sz="3200">
          <a:solidFill>
            <a:schemeClr val="tx2"/>
          </a:solidFill>
          <a:latin typeface="Times New Roman" pitchFamily="18" charset="0"/>
        </a:defRPr>
      </a:lvl7pPr>
      <a:lvl8pPr marL="1371600" algn="l" rtl="0" eaLnBrk="0" fontAlgn="base" hangingPunct="0">
        <a:spcBef>
          <a:spcPct val="0"/>
        </a:spcBef>
        <a:spcAft>
          <a:spcPct val="0"/>
        </a:spcAft>
        <a:defRPr sz="3200">
          <a:solidFill>
            <a:schemeClr val="tx2"/>
          </a:solidFill>
          <a:latin typeface="Times New Roman" pitchFamily="18" charset="0"/>
        </a:defRPr>
      </a:lvl8pPr>
      <a:lvl9pPr marL="1828800" algn="l" rtl="0" eaLnBrk="0" fontAlgn="base" hangingPunct="0">
        <a:spcBef>
          <a:spcPct val="0"/>
        </a:spcBef>
        <a:spcAft>
          <a:spcPct val="0"/>
        </a:spcAft>
        <a:defRPr sz="3200">
          <a:solidFill>
            <a:schemeClr val="tx2"/>
          </a:solidFill>
          <a:latin typeface="Times New Roman" pitchFamily="18" charset="0"/>
        </a:defRPr>
      </a:lvl9pPr>
    </p:titleStyle>
    <p:bodyStyle>
      <a:lvl1pPr marL="457200" indent="-342900" algn="l" rtl="0" eaLnBrk="0" fontAlgn="base" hangingPunct="0">
        <a:spcBef>
          <a:spcPct val="20000"/>
        </a:spcBef>
        <a:spcAft>
          <a:spcPct val="0"/>
        </a:spcAft>
        <a:buClr>
          <a:schemeClr val="accent2"/>
        </a:buClr>
        <a:buSzPct val="75000"/>
        <a:buFont typeface="Wingdings" pitchFamily="2" charset="2"/>
        <a:buChar char="§"/>
        <a:defRPr sz="2600">
          <a:solidFill>
            <a:schemeClr val="tx1"/>
          </a:solidFill>
          <a:latin typeface="+mn-lt"/>
          <a:ea typeface="+mn-ea"/>
          <a:cs typeface="+mn-cs"/>
        </a:defRPr>
      </a:lvl1pPr>
      <a:lvl2pPr marL="914400" indent="-285750" algn="l" rtl="0" eaLnBrk="0" fontAlgn="base" hangingPunct="0">
        <a:spcBef>
          <a:spcPct val="20000"/>
        </a:spcBef>
        <a:spcAft>
          <a:spcPct val="0"/>
        </a:spcAft>
        <a:defRPr sz="2400">
          <a:solidFill>
            <a:schemeClr val="tx1"/>
          </a:solidFill>
          <a:latin typeface="+mn-lt"/>
        </a:defRPr>
      </a:lvl2pPr>
      <a:lvl3pPr marL="1257300" indent="-228600" algn="l" rtl="0" eaLnBrk="0" fontAlgn="base" hangingPunct="0">
        <a:spcBef>
          <a:spcPct val="20000"/>
        </a:spcBef>
        <a:spcAft>
          <a:spcPct val="0"/>
        </a:spcAft>
        <a:defRPr sz="2000">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sz="2000">
          <a:solidFill>
            <a:schemeClr val="tx1"/>
          </a:solidFill>
          <a:latin typeface="+mn-lt"/>
        </a:defRPr>
      </a:lvl5pPr>
      <a:lvl6pPr marL="2514600" indent="-228600" algn="l" rtl="0" eaLnBrk="0" fontAlgn="base" hangingPunct="0">
        <a:spcBef>
          <a:spcPct val="20000"/>
        </a:spcBef>
        <a:spcAft>
          <a:spcPct val="0"/>
        </a:spcAft>
        <a:defRPr sz="2000">
          <a:solidFill>
            <a:schemeClr val="tx1"/>
          </a:solidFill>
          <a:latin typeface="+mn-lt"/>
        </a:defRPr>
      </a:lvl6pPr>
      <a:lvl7pPr marL="2971800" indent="-228600" algn="l" rtl="0" eaLnBrk="0" fontAlgn="base" hangingPunct="0">
        <a:spcBef>
          <a:spcPct val="20000"/>
        </a:spcBef>
        <a:spcAft>
          <a:spcPct val="0"/>
        </a:spcAft>
        <a:defRPr sz="2000">
          <a:solidFill>
            <a:schemeClr val="tx1"/>
          </a:solidFill>
          <a:latin typeface="+mn-lt"/>
        </a:defRPr>
      </a:lvl7pPr>
      <a:lvl8pPr marL="3429000" indent="-228600" algn="l" rtl="0" eaLnBrk="0" fontAlgn="base" hangingPunct="0">
        <a:spcBef>
          <a:spcPct val="20000"/>
        </a:spcBef>
        <a:spcAft>
          <a:spcPct val="0"/>
        </a:spcAft>
        <a:defRPr sz="2000">
          <a:solidFill>
            <a:schemeClr val="tx1"/>
          </a:solidFill>
          <a:latin typeface="+mn-lt"/>
        </a:defRPr>
      </a:lvl8pPr>
      <a:lvl9pPr marL="3886200" indent="-228600" algn="l" rtl="0" eaLnBrk="0" fontAlgn="base" hangingPunct="0">
        <a:spcBef>
          <a:spcPct val="20000"/>
        </a:spcBef>
        <a:spcAft>
          <a:spcPct val="0"/>
        </a:spcAft>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395534" y="1628800"/>
            <a:ext cx="8352929" cy="3889375"/>
          </a:xfrm>
          <a:noFill/>
        </p:spPr>
        <p:txBody>
          <a:bodyPr anchor="ctr"/>
          <a:lstStyle/>
          <a:p>
            <a:pPr>
              <a:spcAft>
                <a:spcPct val="50000"/>
              </a:spcAft>
            </a:pPr>
            <a:r>
              <a:rPr lang="es-ES_tradnl" b="1" dirty="0" err="1"/>
              <a:t>fMoW</a:t>
            </a:r>
            <a:r>
              <a:rPr lang="es-ES_tradnl" b="1" dirty="0"/>
              <a:t> </a:t>
            </a:r>
            <a:r>
              <a:rPr lang="es-ES_tradnl" b="1" dirty="0" err="1"/>
              <a:t>Classification</a:t>
            </a:r>
            <a:br>
              <a:rPr lang="es-ES_tradnl" b="1" dirty="0"/>
            </a:br>
            <a:br>
              <a:rPr lang="es-ES_tradnl" sz="1600" b="1" dirty="0"/>
            </a:br>
            <a:r>
              <a:rPr lang="es-ES_tradnl" sz="2800" dirty="0">
                <a:solidFill>
                  <a:schemeClr val="tx1"/>
                </a:solidFill>
              </a:rPr>
              <a:t>Carlos Alberto Cordero Robles</a:t>
            </a:r>
            <a:br>
              <a:rPr lang="es-ES_tradnl" sz="2800" b="1" dirty="0">
                <a:solidFill>
                  <a:schemeClr val="tx1"/>
                </a:solidFill>
              </a:rPr>
            </a:br>
            <a:br>
              <a:rPr lang="es-ES_tradnl" sz="2000" b="1" dirty="0">
                <a:solidFill>
                  <a:schemeClr val="tx1"/>
                </a:solidFill>
              </a:rPr>
            </a:br>
            <a:r>
              <a:rPr lang="es-ES_tradnl" sz="1800" dirty="0">
                <a:solidFill>
                  <a:schemeClr val="tx1"/>
                </a:solidFill>
              </a:rPr>
              <a:t>Deep </a:t>
            </a:r>
            <a:r>
              <a:rPr lang="es-ES_tradnl" sz="1800" dirty="0" err="1">
                <a:solidFill>
                  <a:schemeClr val="tx1"/>
                </a:solidFill>
              </a:rPr>
              <a:t>Learning</a:t>
            </a:r>
            <a:r>
              <a:rPr lang="es-ES_tradnl" sz="1800" dirty="0">
                <a:solidFill>
                  <a:schemeClr val="tx1"/>
                </a:solidFill>
              </a:rPr>
              <a:t> </a:t>
            </a:r>
            <a:r>
              <a:rPr lang="es-ES_tradnl" sz="1800" dirty="0" err="1">
                <a:solidFill>
                  <a:schemeClr val="tx1"/>
                </a:solidFill>
              </a:rPr>
              <a:t>Fall</a:t>
            </a:r>
            <a:r>
              <a:rPr lang="es-ES_tradnl" sz="1800" dirty="0">
                <a:solidFill>
                  <a:schemeClr val="tx1"/>
                </a:solidFill>
              </a:rPr>
              <a:t> 2019</a:t>
            </a:r>
            <a:br>
              <a:rPr lang="es-ES_tradnl" sz="2000" b="1" dirty="0">
                <a:solidFill>
                  <a:schemeClr val="tx1"/>
                </a:solidFill>
              </a:rPr>
            </a:br>
            <a:r>
              <a:rPr lang="es-ES_tradnl" sz="1800" dirty="0">
                <a:solidFill>
                  <a:schemeClr val="tx1"/>
                </a:solidFill>
              </a:rPr>
              <a:t>ITESO – Universidad Jesuita de Guadalajara, </a:t>
            </a:r>
            <a:r>
              <a:rPr lang="es-ES_tradnl" sz="1800" dirty="0" err="1">
                <a:solidFill>
                  <a:schemeClr val="tx1"/>
                </a:solidFill>
              </a:rPr>
              <a:t>Mexico</a:t>
            </a:r>
            <a:endParaRPr lang="es-ES_tradnl" sz="1800" dirty="0"/>
          </a:p>
        </p:txBody>
      </p:sp>
      <p:sp>
        <p:nvSpPr>
          <p:cNvPr id="11267" name="Text Box 3"/>
          <p:cNvSpPr txBox="1">
            <a:spLocks noChangeArrowheads="1"/>
          </p:cNvSpPr>
          <p:nvPr/>
        </p:nvSpPr>
        <p:spPr bwMode="auto">
          <a:xfrm>
            <a:off x="684212" y="6221457"/>
            <a:ext cx="7775575" cy="520655"/>
          </a:xfrm>
          <a:prstGeom prst="rect">
            <a:avLst/>
          </a:prstGeom>
          <a:noFill/>
          <a:ln w="12700" algn="ctr">
            <a:noFill/>
            <a:miter lim="800000"/>
            <a:headEnd/>
            <a:tailEnd/>
          </a:ln>
        </p:spPr>
        <p:txBody>
          <a:bodyPr lIns="90488" tIns="44450" rIns="90488" bIns="44450">
            <a:spAutoFit/>
          </a:bodyPr>
          <a:lstStyle/>
          <a:p>
            <a:pPr algn="ctr">
              <a:spcBef>
                <a:spcPts val="0"/>
              </a:spcBef>
            </a:pPr>
            <a:endParaRPr lang="es-ES_tradnl" sz="1400"/>
          </a:p>
          <a:p>
            <a:pPr marL="457200" indent="-342900" algn="ctr">
              <a:spcBef>
                <a:spcPct val="0"/>
              </a:spcBef>
            </a:pPr>
            <a:r>
              <a:rPr lang="es-ES_tradnl" sz="1400"/>
              <a:t>Tlaquepaque, Mexico, noviembre #, 2019 </a:t>
            </a:r>
          </a:p>
        </p:txBody>
      </p:sp>
      <p:pic>
        <p:nvPicPr>
          <p:cNvPr id="11272" name="9 Imagen" descr="Logo_Horizontal.JPG"/>
          <p:cNvPicPr>
            <a:picLocks noChangeAspect="1"/>
          </p:cNvPicPr>
          <p:nvPr/>
        </p:nvPicPr>
        <p:blipFill>
          <a:blip r:embed="rId3" cstate="print"/>
          <a:srcRect/>
          <a:stretch>
            <a:fillRect/>
          </a:stretch>
        </p:blipFill>
        <p:spPr bwMode="auto">
          <a:xfrm>
            <a:off x="2932237" y="764704"/>
            <a:ext cx="3279521" cy="1512912"/>
          </a:xfrm>
          <a:prstGeom prst="rect">
            <a:avLst/>
          </a:prstGeom>
          <a:noFill/>
          <a:ln w="9525">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s-ES_tradnl"/>
              <a:t>Resultados</a:t>
            </a:r>
          </a:p>
        </p:txBody>
      </p:sp>
      <p:sp>
        <p:nvSpPr>
          <p:cNvPr id="10" name="Marcador de contenido 2">
            <a:extLst>
              <a:ext uri="{FF2B5EF4-FFF2-40B4-BE49-F238E27FC236}">
                <a16:creationId xmlns:a16="http://schemas.microsoft.com/office/drawing/2014/main" id="{98AAD85A-FD7D-0F40-AD7D-8F881227E5DE}"/>
              </a:ext>
            </a:extLst>
          </p:cNvPr>
          <p:cNvSpPr>
            <a:spLocks noGrp="1"/>
          </p:cNvSpPr>
          <p:nvPr>
            <p:ph idx="1"/>
          </p:nvPr>
        </p:nvSpPr>
        <p:spPr>
          <a:xfrm>
            <a:off x="357981" y="4653136"/>
            <a:ext cx="8642350" cy="1290097"/>
          </a:xfrm>
        </p:spPr>
        <p:txBody>
          <a:bodyPr/>
          <a:lstStyle/>
          <a:p>
            <a:r>
              <a:rPr lang="es-ES_tradnl" dirty="0"/>
              <a:t>At </a:t>
            </a:r>
            <a:r>
              <a:rPr lang="es-ES_tradnl" dirty="0" err="1"/>
              <a:t>the</a:t>
            </a:r>
            <a:r>
              <a:rPr lang="es-ES_tradnl" dirty="0"/>
              <a:t> momento </a:t>
            </a:r>
            <a:r>
              <a:rPr lang="es-ES_tradnl" dirty="0" err="1"/>
              <a:t>what</a:t>
            </a:r>
            <a:r>
              <a:rPr lang="es-ES_tradnl" dirty="0"/>
              <a:t> I </a:t>
            </a:r>
            <a:r>
              <a:rPr lang="es-ES_tradnl" dirty="0" err="1"/>
              <a:t>have</a:t>
            </a:r>
            <a:r>
              <a:rPr lang="es-ES_tradnl" dirty="0"/>
              <a:t> </a:t>
            </a:r>
            <a:r>
              <a:rPr lang="es-ES_tradnl" dirty="0" err="1"/>
              <a:t>is</a:t>
            </a:r>
            <a:r>
              <a:rPr lang="es-ES_tradnl" dirty="0"/>
              <a:t> </a:t>
            </a:r>
            <a:r>
              <a:rPr lang="es-ES_tradnl" dirty="0" err="1"/>
              <a:t>the</a:t>
            </a:r>
            <a:r>
              <a:rPr lang="es-ES_tradnl" dirty="0"/>
              <a:t> </a:t>
            </a:r>
            <a:r>
              <a:rPr lang="es-ES_tradnl" dirty="0" err="1"/>
              <a:t>database</a:t>
            </a:r>
            <a:r>
              <a:rPr lang="es-ES_tradnl" dirty="0"/>
              <a:t> </a:t>
            </a:r>
            <a:r>
              <a:rPr lang="es-ES_tradnl" dirty="0" err="1"/>
              <a:t>cleaned</a:t>
            </a:r>
            <a:r>
              <a:rPr lang="es-ES_tradnl" dirty="0"/>
              <a:t> and </a:t>
            </a:r>
            <a:r>
              <a:rPr lang="es-ES_tradnl" dirty="0" err="1"/>
              <a:t>croped</a:t>
            </a:r>
            <a:r>
              <a:rPr lang="es-ES_tradnl" dirty="0"/>
              <a:t>. </a:t>
            </a:r>
            <a:r>
              <a:rPr lang="es-ES_tradnl" dirty="0" err="1"/>
              <a:t>The</a:t>
            </a:r>
            <a:r>
              <a:rPr lang="es-ES_tradnl" dirty="0"/>
              <a:t> </a:t>
            </a:r>
            <a:r>
              <a:rPr lang="es-ES_tradnl" dirty="0" err="1"/>
              <a:t>next</a:t>
            </a:r>
            <a:r>
              <a:rPr lang="es-ES_tradnl" dirty="0"/>
              <a:t> step </a:t>
            </a:r>
            <a:r>
              <a:rPr lang="es-ES_tradnl" dirty="0" err="1"/>
              <a:t>is</a:t>
            </a:r>
            <a:r>
              <a:rPr lang="es-ES_tradnl" dirty="0"/>
              <a:t> </a:t>
            </a:r>
            <a:r>
              <a:rPr lang="es-ES_tradnl" dirty="0" err="1"/>
              <a:t>to</a:t>
            </a:r>
            <a:r>
              <a:rPr lang="es-ES_tradnl" dirty="0"/>
              <a:t> créate </a:t>
            </a:r>
            <a:r>
              <a:rPr lang="es-ES_tradnl" dirty="0" err="1"/>
              <a:t>the</a:t>
            </a:r>
            <a:r>
              <a:rPr lang="es-ES_tradnl" dirty="0"/>
              <a:t> </a:t>
            </a:r>
            <a:r>
              <a:rPr lang="es-ES_tradnl" dirty="0" err="1"/>
              <a:t>model</a:t>
            </a:r>
            <a:r>
              <a:rPr lang="es-ES_tradnl" dirty="0"/>
              <a:t> and </a:t>
            </a:r>
            <a:r>
              <a:rPr lang="es-ES_tradnl" dirty="0" err="1"/>
              <a:t>start</a:t>
            </a:r>
            <a:r>
              <a:rPr lang="es-ES_tradnl" dirty="0"/>
              <a:t> training.</a:t>
            </a:r>
          </a:p>
        </p:txBody>
      </p:sp>
      <p:pic>
        <p:nvPicPr>
          <p:cNvPr id="2" name="Imagen 1">
            <a:extLst>
              <a:ext uri="{FF2B5EF4-FFF2-40B4-BE49-F238E27FC236}">
                <a16:creationId xmlns:a16="http://schemas.microsoft.com/office/drawing/2014/main" id="{46EAE293-FC21-4177-8BFB-B036E8DE5CC9}"/>
              </a:ext>
            </a:extLst>
          </p:cNvPr>
          <p:cNvPicPr>
            <a:picLocks noChangeAspect="1"/>
          </p:cNvPicPr>
          <p:nvPr/>
        </p:nvPicPr>
        <p:blipFill>
          <a:blip r:embed="rId3"/>
          <a:stretch>
            <a:fillRect/>
          </a:stretch>
        </p:blipFill>
        <p:spPr>
          <a:xfrm>
            <a:off x="683568" y="2190091"/>
            <a:ext cx="2219325" cy="2219325"/>
          </a:xfrm>
          <a:prstGeom prst="rect">
            <a:avLst/>
          </a:prstGeom>
        </p:spPr>
      </p:pic>
      <p:pic>
        <p:nvPicPr>
          <p:cNvPr id="3" name="Imagen 2">
            <a:extLst>
              <a:ext uri="{FF2B5EF4-FFF2-40B4-BE49-F238E27FC236}">
                <a16:creationId xmlns:a16="http://schemas.microsoft.com/office/drawing/2014/main" id="{16202948-214E-4CEF-82D0-EC16EF81836A}"/>
              </a:ext>
            </a:extLst>
          </p:cNvPr>
          <p:cNvPicPr>
            <a:picLocks noChangeAspect="1"/>
          </p:cNvPicPr>
          <p:nvPr/>
        </p:nvPicPr>
        <p:blipFill>
          <a:blip r:embed="rId4"/>
          <a:stretch>
            <a:fillRect/>
          </a:stretch>
        </p:blipFill>
        <p:spPr>
          <a:xfrm>
            <a:off x="3203848" y="2161033"/>
            <a:ext cx="2209800" cy="2238375"/>
          </a:xfrm>
          <a:prstGeom prst="rect">
            <a:avLst/>
          </a:prstGeom>
        </p:spPr>
      </p:pic>
      <p:pic>
        <p:nvPicPr>
          <p:cNvPr id="4" name="Imagen 3">
            <a:extLst>
              <a:ext uri="{FF2B5EF4-FFF2-40B4-BE49-F238E27FC236}">
                <a16:creationId xmlns:a16="http://schemas.microsoft.com/office/drawing/2014/main" id="{69A83529-23E6-4E3A-994B-D1D2C1513980}"/>
              </a:ext>
            </a:extLst>
          </p:cNvPr>
          <p:cNvPicPr>
            <a:picLocks noChangeAspect="1"/>
          </p:cNvPicPr>
          <p:nvPr/>
        </p:nvPicPr>
        <p:blipFill>
          <a:blip r:embed="rId5"/>
          <a:stretch>
            <a:fillRect/>
          </a:stretch>
        </p:blipFill>
        <p:spPr>
          <a:xfrm>
            <a:off x="5714603" y="2150191"/>
            <a:ext cx="2190750" cy="2200275"/>
          </a:xfrm>
          <a:prstGeom prst="rect">
            <a:avLst/>
          </a:prstGeom>
        </p:spPr>
      </p:pic>
    </p:spTree>
    <p:extLst>
      <p:ext uri="{BB962C8B-B14F-4D97-AF65-F5344CB8AC3E}">
        <p14:creationId xmlns:p14="http://schemas.microsoft.com/office/powerpoint/2010/main" val="1201002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Conclusiones</a:t>
            </a:r>
          </a:p>
        </p:txBody>
      </p:sp>
      <p:sp>
        <p:nvSpPr>
          <p:cNvPr id="6" name="Marcador de contenido 5">
            <a:extLst>
              <a:ext uri="{FF2B5EF4-FFF2-40B4-BE49-F238E27FC236}">
                <a16:creationId xmlns:a16="http://schemas.microsoft.com/office/drawing/2014/main" id="{AC808115-5A7D-8E4E-9127-2EC4FDB0A16F}"/>
              </a:ext>
            </a:extLst>
          </p:cNvPr>
          <p:cNvSpPr>
            <a:spLocks noGrp="1"/>
          </p:cNvSpPr>
          <p:nvPr>
            <p:ph idx="1"/>
          </p:nvPr>
        </p:nvSpPr>
        <p:spPr>
          <a:xfrm>
            <a:off x="250825" y="1268413"/>
            <a:ext cx="8642350" cy="2170338"/>
          </a:xfrm>
        </p:spPr>
        <p:txBody>
          <a:bodyPr/>
          <a:lstStyle/>
          <a:p>
            <a:r>
              <a:rPr lang="en-US" dirty="0"/>
              <a:t>The database is a millstone when we are working with </a:t>
            </a:r>
            <a:r>
              <a:rPr lang="en-US" dirty="0" err="1"/>
              <a:t>DeepLearning</a:t>
            </a:r>
            <a:r>
              <a:rPr lang="en-US" dirty="0"/>
              <a:t>. First of all it has to be well classified but after that it has to be treated because a wrong treatment will impact directly in time or/and computer processing.</a:t>
            </a:r>
            <a:endParaRPr lang="es-MX" dirty="0"/>
          </a:p>
          <a:p>
            <a:endParaRPr lang="es-ES_tradnl" dirty="0"/>
          </a:p>
        </p:txBody>
      </p:sp>
    </p:spTree>
    <p:extLst>
      <p:ext uri="{BB962C8B-B14F-4D97-AF65-F5344CB8AC3E}">
        <p14:creationId xmlns:p14="http://schemas.microsoft.com/office/powerpoint/2010/main" val="2995872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Referencias</a:t>
            </a:r>
          </a:p>
        </p:txBody>
      </p:sp>
      <p:sp>
        <p:nvSpPr>
          <p:cNvPr id="6" name="Marcador de contenido 5">
            <a:extLst>
              <a:ext uri="{FF2B5EF4-FFF2-40B4-BE49-F238E27FC236}">
                <a16:creationId xmlns:a16="http://schemas.microsoft.com/office/drawing/2014/main" id="{AC808115-5A7D-8E4E-9127-2EC4FDB0A16F}"/>
              </a:ext>
            </a:extLst>
          </p:cNvPr>
          <p:cNvSpPr>
            <a:spLocks noGrp="1"/>
          </p:cNvSpPr>
          <p:nvPr>
            <p:ph idx="1"/>
          </p:nvPr>
        </p:nvSpPr>
        <p:spPr>
          <a:xfrm>
            <a:off x="250825" y="1268413"/>
            <a:ext cx="8642350" cy="3903120"/>
          </a:xfrm>
        </p:spPr>
        <p:txBody>
          <a:bodyPr/>
          <a:lstStyle/>
          <a:p>
            <a:r>
              <a:rPr lang="en-US" sz="1050" dirty="0"/>
              <a:t>[1] “Earth on AWS: Functional Map of the World,” Amazon.com, https://aws.amazon.com/earth/. </a:t>
            </a:r>
          </a:p>
          <a:p>
            <a:r>
              <a:rPr lang="en-US" sz="1050" dirty="0"/>
              <a:t>[2] Mark Pritt, and Gary </a:t>
            </a:r>
            <a:r>
              <a:rPr lang="en-US" sz="1050" dirty="0" err="1"/>
              <a:t>Chern</a:t>
            </a:r>
            <a:r>
              <a:rPr lang="en-US" sz="1050" dirty="0"/>
              <a:t> “Satellite Image Classification with Deep Learning” IEEE 978-1-5386-1235-4/17/$31.00 2017 </a:t>
            </a:r>
          </a:p>
          <a:p>
            <a:r>
              <a:rPr lang="fr-FR" sz="1050" dirty="0"/>
              <a:t>[3] “Applications”, </a:t>
            </a:r>
            <a:r>
              <a:rPr lang="fr-FR" sz="1050" dirty="0" err="1"/>
              <a:t>Keras</a:t>
            </a:r>
            <a:r>
              <a:rPr lang="fr-FR" sz="1050" dirty="0"/>
              <a:t>, https://keras.io/applications/. </a:t>
            </a:r>
          </a:p>
          <a:p>
            <a:r>
              <a:rPr lang="es-MX" sz="1050" dirty="0"/>
              <a:t>[4] F. </a:t>
            </a:r>
            <a:r>
              <a:rPr lang="es-MX" sz="1050" dirty="0" err="1"/>
              <a:t>Yu</a:t>
            </a:r>
            <a:r>
              <a:rPr lang="es-MX" sz="1050" dirty="0"/>
              <a:t>, “CNN </a:t>
            </a:r>
            <a:r>
              <a:rPr lang="es-MX" sz="1050" dirty="0" err="1"/>
              <a:t>Finetune</a:t>
            </a:r>
            <a:r>
              <a:rPr lang="es-MX" sz="1050" dirty="0"/>
              <a:t>”, </a:t>
            </a:r>
            <a:r>
              <a:rPr lang="es-MX" sz="1050" dirty="0" err="1"/>
              <a:t>Github</a:t>
            </a:r>
            <a:r>
              <a:rPr lang="es-MX" sz="1050" dirty="0"/>
              <a:t>, 2017, https://github.com/flyyufelix/ </a:t>
            </a:r>
            <a:r>
              <a:rPr lang="es-MX" sz="1050" dirty="0" err="1"/>
              <a:t>cnn_finetune</a:t>
            </a:r>
            <a:r>
              <a:rPr lang="es-MX" sz="1050" dirty="0"/>
              <a:t>. </a:t>
            </a:r>
          </a:p>
          <a:p>
            <a:r>
              <a:rPr lang="en-US" sz="1050" dirty="0"/>
              <a:t>[5] C. </a:t>
            </a:r>
            <a:r>
              <a:rPr lang="en-US" sz="1050" dirty="0" err="1"/>
              <a:t>Szegedy</a:t>
            </a:r>
            <a:r>
              <a:rPr lang="en-US" sz="1050" dirty="0"/>
              <a:t> et al., “Rethinking the Inception Architecture for Computer Vision,” IEEE Computer Society Conference on Computer Vision and Pattern Recognition (CVPR), 2015. </a:t>
            </a:r>
          </a:p>
          <a:p>
            <a:r>
              <a:rPr lang="en-US" sz="1050" dirty="0"/>
              <a:t>[6] K. He et al., “Deep residual learning for image recognition,” </a:t>
            </a:r>
            <a:r>
              <a:rPr lang="en-US" sz="1050" dirty="0" err="1"/>
              <a:t>arXiv</a:t>
            </a:r>
            <a:r>
              <a:rPr lang="en-US" sz="1050" dirty="0"/>
              <a:t> 1512.03385, Dec 2015. </a:t>
            </a:r>
          </a:p>
          <a:p>
            <a:r>
              <a:rPr lang="en-US" sz="1050" dirty="0"/>
              <a:t>[7] G. Huang, “Dense connected convolutional neural networks,” IEEE Computer Society Conference on Computer Vision and Pattern Recognition (CVPR), 2017. </a:t>
            </a:r>
          </a:p>
          <a:p>
            <a:r>
              <a:rPr lang="en-US" sz="1050" dirty="0"/>
              <a:t>[8] F. </a:t>
            </a:r>
            <a:r>
              <a:rPr lang="en-US" sz="1050" dirty="0" err="1"/>
              <a:t>Chollet</a:t>
            </a:r>
            <a:r>
              <a:rPr lang="en-US" sz="1050" dirty="0"/>
              <a:t>, “</a:t>
            </a:r>
            <a:r>
              <a:rPr lang="en-US" sz="1050" dirty="0" err="1"/>
              <a:t>Xception</a:t>
            </a:r>
            <a:r>
              <a:rPr lang="en-US" sz="1050" dirty="0"/>
              <a:t>: deep learning with </a:t>
            </a:r>
            <a:r>
              <a:rPr lang="en-US" sz="1050" dirty="0" err="1"/>
              <a:t>depthwise</a:t>
            </a:r>
            <a:r>
              <a:rPr lang="en-US" sz="1050" dirty="0"/>
              <a:t> separable convolutions,” </a:t>
            </a:r>
            <a:r>
              <a:rPr lang="en-US" sz="1050" dirty="0" err="1"/>
              <a:t>arXiv</a:t>
            </a:r>
            <a:r>
              <a:rPr lang="en-US" sz="1050" dirty="0"/>
              <a:t> 1610.02357, Oct 2016. </a:t>
            </a:r>
          </a:p>
          <a:p>
            <a:r>
              <a:rPr lang="en-US" sz="1050" dirty="0"/>
              <a:t>[9] Y. Liang, S. Monteiro, and E. Saber, “Transfer learning for high-resolution aerial image classification,” IEEE Workshop Applied Imagery Pattern Recognition (AIPR), Oct 2016. </a:t>
            </a:r>
          </a:p>
          <a:p>
            <a:r>
              <a:rPr lang="en-US" sz="1050" dirty="0"/>
              <a:t>[10] M. </a:t>
            </a:r>
            <a:r>
              <a:rPr lang="en-US" sz="1050" dirty="0" err="1"/>
              <a:t>Castelluccio</a:t>
            </a:r>
            <a:r>
              <a:rPr lang="en-US" sz="1050" dirty="0"/>
              <a:t>, G. Poggi, and L. </a:t>
            </a:r>
            <a:r>
              <a:rPr lang="en-US" sz="1050" dirty="0" err="1"/>
              <a:t>Verdoliva</a:t>
            </a:r>
            <a:r>
              <a:rPr lang="en-US" sz="1050" dirty="0"/>
              <a:t>, “Land Use Classification in Remote Sensing Images by Convolutional Neural Networks,” </a:t>
            </a:r>
            <a:r>
              <a:rPr lang="en-US" sz="1050" dirty="0" err="1"/>
              <a:t>arXiv</a:t>
            </a:r>
            <a:r>
              <a:rPr lang="en-US" sz="1050" dirty="0"/>
              <a:t> 1508.00092, Aug 2015. </a:t>
            </a:r>
          </a:p>
          <a:p>
            <a:r>
              <a:rPr lang="en-US" sz="1050" dirty="0"/>
              <a:t>[11] G. Scott, M. England, W. </a:t>
            </a:r>
            <a:r>
              <a:rPr lang="en-US" sz="1050" dirty="0" err="1"/>
              <a:t>Starms</a:t>
            </a:r>
            <a:r>
              <a:rPr lang="en-US" sz="1050" dirty="0"/>
              <a:t>, R. Marcum, and C. Davis, “Training deep convolutional neural networks for land–cover classification of high-resolution imagery”, IEEE Geoscience and Remote Sensing Letters, vol. 14, no. 4, pp. 549-553, Apr 2017. </a:t>
            </a:r>
          </a:p>
          <a:p>
            <a:r>
              <a:rPr lang="es-MX" sz="1050" dirty="0"/>
              <a:t>[12] A. </a:t>
            </a:r>
            <a:r>
              <a:rPr lang="es-MX" sz="1050" dirty="0" err="1"/>
              <a:t>Razavian</a:t>
            </a:r>
            <a:r>
              <a:rPr lang="es-MX" sz="1050" dirty="0"/>
              <a:t>, H. </a:t>
            </a:r>
            <a:r>
              <a:rPr lang="es-MX" sz="1050" dirty="0" err="1"/>
              <a:t>Azizpour</a:t>
            </a:r>
            <a:r>
              <a:rPr lang="es-MX" sz="1050" dirty="0"/>
              <a:t>, J. Sullivan, and S. </a:t>
            </a:r>
            <a:r>
              <a:rPr lang="es-MX" sz="1050" dirty="0" err="1"/>
              <a:t>Carlsson</a:t>
            </a:r>
            <a:r>
              <a:rPr lang="es-MX" sz="1050" dirty="0"/>
              <a:t>, “CNN </a:t>
            </a:r>
            <a:r>
              <a:rPr lang="es-MX" sz="1050" dirty="0" err="1"/>
              <a:t>features</a:t>
            </a:r>
            <a:r>
              <a:rPr lang="es-MX" sz="1050" dirty="0"/>
              <a:t> off-</a:t>
            </a:r>
            <a:r>
              <a:rPr lang="es-MX" sz="1050" dirty="0" err="1"/>
              <a:t>the</a:t>
            </a:r>
            <a:r>
              <a:rPr lang="es-MX" sz="1050" dirty="0"/>
              <a:t>-</a:t>
            </a:r>
            <a:r>
              <a:rPr lang="es-MX" sz="1050" dirty="0" err="1"/>
              <a:t>shelf</a:t>
            </a:r>
            <a:r>
              <a:rPr lang="es-MX" sz="1050" dirty="0"/>
              <a:t>: </a:t>
            </a:r>
            <a:r>
              <a:rPr lang="es-MX" sz="1050" dirty="0" err="1"/>
              <a:t>an</a:t>
            </a:r>
            <a:r>
              <a:rPr lang="es-MX" sz="1050" dirty="0"/>
              <a:t> </a:t>
            </a:r>
            <a:r>
              <a:rPr lang="es-MX" sz="1050" dirty="0" err="1"/>
              <a:t>astounding</a:t>
            </a:r>
            <a:r>
              <a:rPr lang="es-MX" sz="1050" dirty="0"/>
              <a:t> </a:t>
            </a:r>
            <a:r>
              <a:rPr lang="es-MX" sz="1050" dirty="0" err="1"/>
              <a:t>baseline</a:t>
            </a:r>
            <a:r>
              <a:rPr lang="es-MX" sz="1050" dirty="0"/>
              <a:t> </a:t>
            </a:r>
            <a:r>
              <a:rPr lang="es-MX" sz="1050" dirty="0" err="1"/>
              <a:t>for</a:t>
            </a:r>
            <a:r>
              <a:rPr lang="es-MX" sz="1050" dirty="0"/>
              <a:t> </a:t>
            </a:r>
            <a:r>
              <a:rPr lang="es-MX" sz="1050" dirty="0" err="1"/>
              <a:t>recognition</a:t>
            </a:r>
            <a:r>
              <a:rPr lang="es-MX" sz="1050" dirty="0"/>
              <a:t>,” IEEE </a:t>
            </a:r>
            <a:r>
              <a:rPr lang="es-MX" sz="1050" dirty="0" err="1"/>
              <a:t>Computer</a:t>
            </a:r>
            <a:r>
              <a:rPr lang="es-MX" sz="1050" dirty="0"/>
              <a:t> </a:t>
            </a:r>
            <a:r>
              <a:rPr lang="es-MX" sz="1050" dirty="0" err="1"/>
              <a:t>Society</a:t>
            </a:r>
            <a:r>
              <a:rPr lang="es-MX" sz="1050" dirty="0"/>
              <a:t> </a:t>
            </a:r>
            <a:r>
              <a:rPr lang="es-MX" sz="1050" dirty="0" err="1"/>
              <a:t>Conference</a:t>
            </a:r>
            <a:r>
              <a:rPr lang="es-MX" sz="1050" dirty="0"/>
              <a:t> </a:t>
            </a:r>
            <a:r>
              <a:rPr lang="es-MX" sz="1050" dirty="0" err="1"/>
              <a:t>on</a:t>
            </a:r>
            <a:r>
              <a:rPr lang="es-MX" sz="1050" dirty="0"/>
              <a:t> </a:t>
            </a:r>
            <a:r>
              <a:rPr lang="es-MX" sz="1050" dirty="0" err="1"/>
              <a:t>Computer</a:t>
            </a:r>
            <a:r>
              <a:rPr lang="es-MX" sz="1050" dirty="0"/>
              <a:t> </a:t>
            </a:r>
            <a:r>
              <a:rPr lang="es-MX" sz="1050" dirty="0" err="1"/>
              <a:t>Vision</a:t>
            </a:r>
            <a:r>
              <a:rPr lang="es-MX" sz="1050" dirty="0"/>
              <a:t> and </a:t>
            </a:r>
            <a:r>
              <a:rPr lang="es-MX" sz="1050" dirty="0" err="1"/>
              <a:t>Pattern</a:t>
            </a:r>
            <a:r>
              <a:rPr lang="es-MX" sz="1050" dirty="0"/>
              <a:t> </a:t>
            </a:r>
            <a:r>
              <a:rPr lang="es-MX" sz="1050" dirty="0" err="1"/>
              <a:t>Recognition</a:t>
            </a:r>
            <a:r>
              <a:rPr lang="es-MX" sz="1050" dirty="0"/>
              <a:t> (CVPR), pp. 512-519, 2014. </a:t>
            </a:r>
          </a:p>
          <a:p>
            <a:r>
              <a:rPr lang="en-US" sz="1050" dirty="0"/>
              <a:t>[13] J. </a:t>
            </a:r>
            <a:r>
              <a:rPr lang="en-US" sz="1050" dirty="0" err="1"/>
              <a:t>Yosinski</a:t>
            </a:r>
            <a:r>
              <a:rPr lang="en-US" sz="1050" dirty="0"/>
              <a:t>, J. Clune, Y. </a:t>
            </a:r>
            <a:r>
              <a:rPr lang="en-US" sz="1050" dirty="0" err="1"/>
              <a:t>Bengio</a:t>
            </a:r>
            <a:r>
              <a:rPr lang="en-US" sz="1050" dirty="0"/>
              <a:t>, and H. Lipson, “How transferable are features in deep neural networks?” Proc. 31st Int. Conf. Machine Learning, vol. 32, pp. 647-655, 2014. </a:t>
            </a:r>
          </a:p>
          <a:p>
            <a:r>
              <a:rPr lang="en-US" sz="1050" dirty="0"/>
              <a:t>[14] G. Christie. N. </a:t>
            </a:r>
            <a:r>
              <a:rPr lang="en-US" sz="1050" dirty="0" err="1"/>
              <a:t>Fendley</a:t>
            </a:r>
            <a:r>
              <a:rPr lang="en-US" sz="1050" dirty="0"/>
              <a:t>, J. Wilson, and R. Mukherjee, “Functional map of the world,” </a:t>
            </a:r>
            <a:r>
              <a:rPr lang="en-US" sz="1050" dirty="0" err="1"/>
              <a:t>arXiv</a:t>
            </a:r>
            <a:r>
              <a:rPr lang="en-US" sz="1050" dirty="0"/>
              <a:t> 1711.07846, 21 Nov 2017. </a:t>
            </a:r>
            <a:endParaRPr lang="es-ES_tradnl" sz="1050" dirty="0"/>
          </a:p>
        </p:txBody>
      </p:sp>
    </p:spTree>
    <p:extLst>
      <p:ext uri="{BB962C8B-B14F-4D97-AF65-F5344CB8AC3E}">
        <p14:creationId xmlns:p14="http://schemas.microsoft.com/office/powerpoint/2010/main" val="195587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323850" y="3140968"/>
            <a:ext cx="1295400" cy="317500"/>
          </a:xfrm>
          <a:noFill/>
        </p:spPr>
        <p:txBody>
          <a:bodyPr lIns="0"/>
          <a:lstStyle/>
          <a:p>
            <a:r>
              <a:rPr lang="es-ES_tradnl" sz="2000" b="1" dirty="0" err="1">
                <a:solidFill>
                  <a:schemeClr val="tx1"/>
                </a:solidFill>
              </a:rPr>
              <a:t>Summary</a:t>
            </a:r>
            <a:endParaRPr lang="es-ES_tradnl" sz="2000" b="1" dirty="0">
              <a:solidFill>
                <a:schemeClr val="tx1"/>
              </a:solidFill>
            </a:endParaRPr>
          </a:p>
        </p:txBody>
      </p:sp>
      <p:sp>
        <p:nvSpPr>
          <p:cNvPr id="12291" name="Rectangle 3"/>
          <p:cNvSpPr>
            <a:spLocks noGrp="1" noChangeArrowheads="1"/>
          </p:cNvSpPr>
          <p:nvPr>
            <p:ph type="subTitle" idx="1"/>
          </p:nvPr>
        </p:nvSpPr>
        <p:spPr>
          <a:xfrm>
            <a:off x="323850" y="3544918"/>
            <a:ext cx="8569325" cy="3389133"/>
          </a:xfrm>
        </p:spPr>
        <p:txBody>
          <a:bodyPr/>
          <a:lstStyle/>
          <a:p>
            <a:pPr algn="l"/>
            <a:r>
              <a:rPr lang="en-US" sz="1600" dirty="0"/>
              <a:t>* The project is about classification of satellite Images. The images to classify are provided by a </a:t>
            </a:r>
            <a:r>
              <a:rPr lang="en-US" sz="1600" dirty="0" err="1"/>
              <a:t>fMoW</a:t>
            </a:r>
            <a:r>
              <a:rPr lang="en-US" sz="1600" dirty="0"/>
              <a:t> database originally provided for a contest in 2017, such database is separated in 62 classes.</a:t>
            </a:r>
            <a:endParaRPr lang="es-MX" sz="1600" dirty="0"/>
          </a:p>
          <a:p>
            <a:pPr algn="l"/>
            <a:r>
              <a:rPr lang="en-US" sz="1600" dirty="0"/>
              <a:t>* Many problems are related with satellite images, some of them caused by the database other ones because the processing and in this project, I try to face all of them in order to perform a correct classification using Deep Learning.</a:t>
            </a:r>
            <a:endParaRPr lang="es-MX" sz="1600" dirty="0"/>
          </a:p>
          <a:p>
            <a:pPr algn="l"/>
            <a:r>
              <a:rPr lang="en-US" sz="1600" dirty="0"/>
              <a:t>* The strategy taken was based on a paper published by Mark Pritt [2] where four different architectures are used to and the output of such four architectures is averaged and a </a:t>
            </a:r>
            <a:r>
              <a:rPr lang="en-US" sz="1600" dirty="0" err="1"/>
              <a:t>maxpooling</a:t>
            </a:r>
            <a:r>
              <a:rPr lang="en-US" sz="1600" dirty="0"/>
              <a:t> determines the class. The system is focused in investing few memory and time and to achieve that the systems are pretrained using ImageNet Database and the architectures are a CNN followed by a Fully-Connected network, the CNN is trained using just one epoch and the Fully-Connected with approximately 20 epochs. At this moment the scope of the project is just use one architecture and analyze how to improve its results. Further investigation will be done to incorporate another 3 architectures.</a:t>
            </a:r>
            <a:endParaRPr lang="es-MX" sz="1600" dirty="0"/>
          </a:p>
        </p:txBody>
      </p:sp>
      <p:sp>
        <p:nvSpPr>
          <p:cNvPr id="12292" name="Rectangle 5"/>
          <p:cNvSpPr>
            <a:spLocks noChangeArrowheads="1"/>
          </p:cNvSpPr>
          <p:nvPr/>
        </p:nvSpPr>
        <p:spPr bwMode="auto">
          <a:xfrm>
            <a:off x="1043608" y="188913"/>
            <a:ext cx="7488782" cy="3024187"/>
          </a:xfrm>
          <a:prstGeom prst="rect">
            <a:avLst/>
          </a:prstGeom>
          <a:noFill/>
          <a:ln w="12700">
            <a:noFill/>
            <a:miter lim="800000"/>
            <a:headEnd/>
            <a:tailEnd/>
          </a:ln>
        </p:spPr>
        <p:txBody>
          <a:bodyPr lIns="90488" tIns="44450" rIns="90488" bIns="44450" anchor="ctr"/>
          <a:lstStyle/>
          <a:p>
            <a:endParaRPr lang="es-MX" dirty="0"/>
          </a:p>
          <a:p>
            <a:r>
              <a:rPr lang="en-US" dirty="0"/>
              <a:t> Satellite Image Classification with Deep Learning </a:t>
            </a:r>
            <a:br>
              <a:rPr lang="es-ES_tradnl" sz="1000" b="1" dirty="0">
                <a:solidFill>
                  <a:schemeClr val="tx2"/>
                </a:solidFill>
              </a:rPr>
            </a:br>
            <a:r>
              <a:rPr lang="es-ES_tradnl" sz="2000" dirty="0"/>
              <a:t>Carlos Alberto Codero Robles</a:t>
            </a:r>
            <a:br>
              <a:rPr lang="es-ES_tradnl" sz="1600" dirty="0"/>
            </a:br>
            <a:r>
              <a:rPr lang="es-ES_tradnl" sz="1600" dirty="0"/>
              <a:t>Deep </a:t>
            </a:r>
            <a:r>
              <a:rPr lang="es-ES_tradnl" sz="1600" dirty="0" err="1"/>
              <a:t>Learning</a:t>
            </a:r>
            <a:r>
              <a:rPr lang="es-ES_tradnl" sz="1600" dirty="0"/>
              <a:t> </a:t>
            </a:r>
            <a:r>
              <a:rPr lang="es-ES_tradnl" sz="1600" dirty="0" err="1"/>
              <a:t>Fall</a:t>
            </a:r>
            <a:r>
              <a:rPr lang="es-ES_tradnl" sz="1600" dirty="0"/>
              <a:t> 2019</a:t>
            </a:r>
            <a:br>
              <a:rPr lang="es-ES_tradnl" sz="1600" dirty="0"/>
            </a:br>
            <a:r>
              <a:rPr lang="es-ES_tradnl" sz="1600" dirty="0"/>
              <a:t>ITESO – Universidad Jesuita de Guadalajara</a:t>
            </a:r>
            <a:br>
              <a:rPr lang="es-ES_tradnl" sz="1600" dirty="0"/>
            </a:br>
            <a:endParaRPr lang="es-ES_tradnl" sz="1600" b="1" dirty="0"/>
          </a:p>
        </p:txBody>
      </p:sp>
      <p:pic>
        <p:nvPicPr>
          <p:cNvPr id="12298" name="9 Imagen" descr="Logo_ITESO_vertical_small.JPG"/>
          <p:cNvPicPr>
            <a:picLocks noChangeAspect="1"/>
          </p:cNvPicPr>
          <p:nvPr/>
        </p:nvPicPr>
        <p:blipFill>
          <a:blip r:embed="rId2" cstate="print"/>
          <a:srcRect/>
          <a:stretch>
            <a:fillRect/>
          </a:stretch>
        </p:blipFill>
        <p:spPr bwMode="auto">
          <a:xfrm>
            <a:off x="107504" y="116632"/>
            <a:ext cx="864096" cy="155141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s-ES_tradnl" dirty="0"/>
              <a:t>Content</a:t>
            </a:r>
          </a:p>
        </p:txBody>
      </p:sp>
      <p:sp>
        <p:nvSpPr>
          <p:cNvPr id="13315" name="Rectangle 5"/>
          <p:cNvSpPr>
            <a:spLocks noGrp="1" noChangeArrowheads="1"/>
          </p:cNvSpPr>
          <p:nvPr>
            <p:ph type="body" idx="1"/>
          </p:nvPr>
        </p:nvSpPr>
        <p:spPr>
          <a:xfrm>
            <a:off x="250825" y="1268413"/>
            <a:ext cx="8208963" cy="3490699"/>
          </a:xfrm>
        </p:spPr>
        <p:txBody>
          <a:bodyPr/>
          <a:lstStyle/>
          <a:p>
            <a:pPr>
              <a:spcBef>
                <a:spcPct val="0"/>
              </a:spcBef>
              <a:spcAft>
                <a:spcPct val="50000"/>
              </a:spcAft>
            </a:pPr>
            <a:r>
              <a:rPr lang="es-ES_tradnl" dirty="0" err="1"/>
              <a:t>Introduction</a:t>
            </a:r>
            <a:endParaRPr lang="es-ES_tradnl" dirty="0"/>
          </a:p>
          <a:p>
            <a:pPr>
              <a:spcBef>
                <a:spcPct val="0"/>
              </a:spcBef>
              <a:spcAft>
                <a:spcPct val="50000"/>
              </a:spcAft>
            </a:pPr>
            <a:r>
              <a:rPr lang="es-ES_tradnl" dirty="0" err="1"/>
              <a:t>Problem</a:t>
            </a:r>
            <a:r>
              <a:rPr lang="es-ES_tradnl" dirty="0"/>
              <a:t> </a:t>
            </a:r>
            <a:r>
              <a:rPr lang="es-ES_tradnl" dirty="0" err="1"/>
              <a:t>Description</a:t>
            </a:r>
            <a:endParaRPr lang="es-ES_tradnl" dirty="0"/>
          </a:p>
          <a:p>
            <a:pPr>
              <a:spcBef>
                <a:spcPct val="0"/>
              </a:spcBef>
              <a:spcAft>
                <a:spcPct val="50000"/>
              </a:spcAft>
            </a:pPr>
            <a:r>
              <a:rPr lang="es-ES_tradnl" dirty="0" err="1"/>
              <a:t>Solution</a:t>
            </a:r>
            <a:r>
              <a:rPr lang="es-ES_tradnl" dirty="0"/>
              <a:t> </a:t>
            </a:r>
            <a:r>
              <a:rPr lang="es-ES_tradnl" dirty="0" err="1"/>
              <a:t>Proposal</a:t>
            </a:r>
            <a:endParaRPr lang="es-ES_tradnl" dirty="0"/>
          </a:p>
          <a:p>
            <a:pPr>
              <a:spcBef>
                <a:spcPct val="0"/>
              </a:spcBef>
              <a:spcAft>
                <a:spcPct val="50000"/>
              </a:spcAft>
            </a:pPr>
            <a:r>
              <a:rPr lang="es-ES_tradnl" dirty="0" err="1"/>
              <a:t>Esperimentation</a:t>
            </a:r>
            <a:endParaRPr lang="es-ES_tradnl" dirty="0"/>
          </a:p>
          <a:p>
            <a:pPr>
              <a:spcBef>
                <a:spcPct val="0"/>
              </a:spcBef>
              <a:spcAft>
                <a:spcPct val="50000"/>
              </a:spcAft>
            </a:pPr>
            <a:r>
              <a:rPr lang="es-ES_tradnl" dirty="0" err="1"/>
              <a:t>Results</a:t>
            </a:r>
            <a:endParaRPr lang="es-ES_tradnl" dirty="0"/>
          </a:p>
          <a:p>
            <a:pPr>
              <a:spcBef>
                <a:spcPct val="0"/>
              </a:spcBef>
              <a:spcAft>
                <a:spcPct val="50000"/>
              </a:spcAft>
            </a:pPr>
            <a:r>
              <a:rPr lang="es-ES_tradnl" dirty="0" err="1"/>
              <a:t>Conclusion</a:t>
            </a:r>
            <a:endParaRPr lang="es-ES_tradn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s-ES_tradnl" dirty="0" err="1"/>
              <a:t>Introduction</a:t>
            </a:r>
            <a:endParaRPr lang="es-ES_tradnl" dirty="0"/>
          </a:p>
        </p:txBody>
      </p:sp>
      <p:sp>
        <p:nvSpPr>
          <p:cNvPr id="3" name="Marcador de contenido 2">
            <a:extLst>
              <a:ext uri="{FF2B5EF4-FFF2-40B4-BE49-F238E27FC236}">
                <a16:creationId xmlns:a16="http://schemas.microsoft.com/office/drawing/2014/main" id="{0EE2EFAF-7E86-384A-9807-7F37F13A6FFB}"/>
              </a:ext>
            </a:extLst>
          </p:cNvPr>
          <p:cNvSpPr>
            <a:spLocks noGrp="1"/>
          </p:cNvSpPr>
          <p:nvPr>
            <p:ph idx="1"/>
          </p:nvPr>
        </p:nvSpPr>
        <p:spPr>
          <a:xfrm>
            <a:off x="250825" y="1268413"/>
            <a:ext cx="8642350" cy="3844642"/>
          </a:xfrm>
        </p:spPr>
        <p:txBody>
          <a:bodyPr/>
          <a:lstStyle/>
          <a:p>
            <a:r>
              <a:rPr lang="en-US" sz="2000" dirty="0"/>
              <a:t>Deep Learning is a kind of model of “Machine Learning” that represents different levels of abstractions and layer layers. The last years many amazing achievements in detection and classification when using large Neural Networks CNN and GPUs. </a:t>
            </a:r>
          </a:p>
          <a:p>
            <a:r>
              <a:rPr lang="en-US" sz="2000" dirty="0"/>
              <a:t>Every year, many contest related with satellite images classification are performed. One example of this kind of contest is “ImageNet” and using CNN has dominated the contest. Many works have done on Deep Learning the progress obtained is huge, although the achievements obtained using satellite images is imitated and the reason is the difficulty to process such images efficiently with CNNs. To maintain the processing reasonable the image are imitated to 299x299. We can consider that the main reason of the scarce results is the lack of labeled datasets. </a:t>
            </a:r>
            <a:endParaRPr lang="es-ES_tradnl"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s-ES_tradnl" dirty="0" err="1"/>
              <a:t>Problem</a:t>
            </a:r>
            <a:r>
              <a:rPr lang="es-ES_tradnl" dirty="0"/>
              <a:t> </a:t>
            </a:r>
            <a:r>
              <a:rPr lang="es-ES_tradnl" dirty="0" err="1"/>
              <a:t>Description</a:t>
            </a:r>
            <a:endParaRPr lang="es-ES_tradnl" dirty="0"/>
          </a:p>
        </p:txBody>
      </p:sp>
      <p:sp>
        <p:nvSpPr>
          <p:cNvPr id="3" name="Marcador de contenido 2">
            <a:extLst>
              <a:ext uri="{FF2B5EF4-FFF2-40B4-BE49-F238E27FC236}">
                <a16:creationId xmlns:a16="http://schemas.microsoft.com/office/drawing/2014/main" id="{D9890656-CD76-8141-B04A-4C382E3514DA}"/>
              </a:ext>
            </a:extLst>
          </p:cNvPr>
          <p:cNvSpPr>
            <a:spLocks noGrp="1"/>
          </p:cNvSpPr>
          <p:nvPr>
            <p:ph idx="1"/>
          </p:nvPr>
        </p:nvSpPr>
        <p:spPr>
          <a:xfrm>
            <a:off x="250825" y="1268413"/>
            <a:ext cx="8642350" cy="5051126"/>
          </a:xfrm>
        </p:spPr>
        <p:txBody>
          <a:bodyPr/>
          <a:lstStyle/>
          <a:p>
            <a:r>
              <a:rPr lang="en-US" dirty="0"/>
              <a:t>The problem to solve is recognition in high-resolution multi-spectral satellite imagery. To achieve this, we are going to use CNN. </a:t>
            </a:r>
          </a:p>
          <a:p>
            <a:r>
              <a:rPr lang="en-US" dirty="0"/>
              <a:t>The data base will be IARPA Functional Map of the World (</a:t>
            </a:r>
            <a:r>
              <a:rPr lang="en-US" dirty="0" err="1"/>
              <a:t>fMoW</a:t>
            </a:r>
            <a:r>
              <a:rPr lang="en-US" dirty="0"/>
              <a:t>) that is a data set that gathers information from many telescopes and classify the images in 62 classifications plus false detection. Reference [1] with nominal 0.5 meter per pixel and with more spectral bands as near IR plus the metadata. </a:t>
            </a:r>
          </a:p>
          <a:p>
            <a:r>
              <a:rPr lang="en-US" dirty="0"/>
              <a:t>The architecture that is going to be used is CNN plus a fully connected network. This doesn’t require any algorithm for feature detection. </a:t>
            </a:r>
            <a:endParaRPr lang="es-ES_tradnl"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s-ES_tradnl" dirty="0" err="1"/>
              <a:t>Problem</a:t>
            </a:r>
            <a:r>
              <a:rPr lang="es-ES_tradnl" dirty="0"/>
              <a:t> </a:t>
            </a:r>
            <a:r>
              <a:rPr lang="es-ES_tradnl" dirty="0" err="1"/>
              <a:t>Description</a:t>
            </a:r>
            <a:endParaRPr lang="es-ES_tradnl" dirty="0"/>
          </a:p>
        </p:txBody>
      </p:sp>
      <p:sp>
        <p:nvSpPr>
          <p:cNvPr id="3" name="Marcador de contenido 2">
            <a:extLst>
              <a:ext uri="{FF2B5EF4-FFF2-40B4-BE49-F238E27FC236}">
                <a16:creationId xmlns:a16="http://schemas.microsoft.com/office/drawing/2014/main" id="{D9890656-CD76-8141-B04A-4C382E3514DA}"/>
              </a:ext>
            </a:extLst>
          </p:cNvPr>
          <p:cNvSpPr>
            <a:spLocks noGrp="1"/>
          </p:cNvSpPr>
          <p:nvPr>
            <p:ph idx="1"/>
          </p:nvPr>
        </p:nvSpPr>
        <p:spPr>
          <a:xfrm>
            <a:off x="250825" y="1268413"/>
            <a:ext cx="8642350" cy="5611280"/>
          </a:xfrm>
        </p:spPr>
        <p:txBody>
          <a:bodyPr/>
          <a:lstStyle/>
          <a:p>
            <a:r>
              <a:rPr lang="es-MX" dirty="0" err="1"/>
              <a:t>Complications</a:t>
            </a:r>
            <a:r>
              <a:rPr lang="es-MX" dirty="0"/>
              <a:t>: </a:t>
            </a:r>
          </a:p>
          <a:p>
            <a:r>
              <a:rPr lang="en-US" dirty="0"/>
              <a:t>C.1. One complication is that the satellite images are too big. Normally the images taken are small, otherwise it will take too long to process them. Example for </a:t>
            </a:r>
            <a:r>
              <a:rPr lang="en-US" dirty="0" err="1"/>
              <a:t>ResNet</a:t>
            </a:r>
            <a:r>
              <a:rPr lang="en-US" dirty="0"/>
              <a:t> and </a:t>
            </a:r>
            <a:r>
              <a:rPr lang="en-US" dirty="0" err="1"/>
              <a:t>DenseNet</a:t>
            </a:r>
            <a:r>
              <a:rPr lang="en-US" dirty="0"/>
              <a:t>: 224x224, Inception: 299x299. Normally the dataset (Images) are cropped to fit this size. Satellite images have thousands of pixels and the object to recognize also can have thousands of pixels then it is not useful to crop it. </a:t>
            </a:r>
          </a:p>
          <a:p>
            <a:r>
              <a:rPr lang="en-US" dirty="0"/>
              <a:t>C.2. Other complication is the orientation of the object, for example in an image of a person the head will be most of the time at the top and the feet at the bottom. </a:t>
            </a:r>
          </a:p>
          <a:p>
            <a:r>
              <a:rPr lang="en-US" dirty="0"/>
              <a:t>C.3. Another complication are the clouds. </a:t>
            </a:r>
          </a:p>
          <a:p>
            <a:r>
              <a:rPr lang="es-MX" dirty="0"/>
              <a:t>C.4. </a:t>
            </a:r>
            <a:r>
              <a:rPr lang="es-MX" dirty="0" err="1"/>
              <a:t>Datasets</a:t>
            </a:r>
            <a:r>
              <a:rPr lang="es-MX" dirty="0"/>
              <a:t>. </a:t>
            </a:r>
            <a:endParaRPr lang="es-ES_tradnl" dirty="0"/>
          </a:p>
        </p:txBody>
      </p:sp>
    </p:spTree>
    <p:extLst>
      <p:ext uri="{BB962C8B-B14F-4D97-AF65-F5344CB8AC3E}">
        <p14:creationId xmlns:p14="http://schemas.microsoft.com/office/powerpoint/2010/main" val="635501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spcAft>
                <a:spcPct val="50000"/>
              </a:spcAft>
            </a:pPr>
            <a:r>
              <a:rPr lang="es-ES_tradnl" dirty="0" err="1"/>
              <a:t>Solution</a:t>
            </a:r>
            <a:r>
              <a:rPr lang="es-ES_tradnl" dirty="0"/>
              <a:t> </a:t>
            </a:r>
            <a:r>
              <a:rPr lang="es-ES_tradnl" dirty="0" err="1"/>
              <a:t>Proposal</a:t>
            </a:r>
            <a:endParaRPr lang="es-ES_tradnl" dirty="0"/>
          </a:p>
        </p:txBody>
      </p:sp>
      <p:sp>
        <p:nvSpPr>
          <p:cNvPr id="8" name="Marcador de contenido 2">
            <a:extLst>
              <a:ext uri="{FF2B5EF4-FFF2-40B4-BE49-F238E27FC236}">
                <a16:creationId xmlns:a16="http://schemas.microsoft.com/office/drawing/2014/main" id="{55575716-3422-9E4E-81C7-91C00E86F2D6}"/>
              </a:ext>
            </a:extLst>
          </p:cNvPr>
          <p:cNvSpPr>
            <a:spLocks noGrp="1"/>
          </p:cNvSpPr>
          <p:nvPr>
            <p:ph idx="1"/>
          </p:nvPr>
        </p:nvSpPr>
        <p:spPr>
          <a:xfrm>
            <a:off x="250825" y="1268413"/>
            <a:ext cx="8642350" cy="2970557"/>
          </a:xfrm>
        </p:spPr>
        <p:txBody>
          <a:bodyPr/>
          <a:lstStyle/>
          <a:p>
            <a:r>
              <a:rPr lang="en-US" dirty="0"/>
              <a:t>The dataset that is going to be used (IARPA-</a:t>
            </a:r>
            <a:r>
              <a:rPr lang="en-US" dirty="0" err="1"/>
              <a:t>fMoW</a:t>
            </a:r>
            <a:r>
              <a:rPr lang="en-US" dirty="0"/>
              <a:t>) seems to be large and complete enough to cover C.4. </a:t>
            </a:r>
          </a:p>
          <a:p>
            <a:r>
              <a:rPr lang="en-US" dirty="0"/>
              <a:t>The metadata comes with the bounding box of the image, we can crop the images to such box instead of all the image, that will help to solve C.1. This bounding box can be a little bit enlarged to provide more context of the environment and it also can be adjusted to make it square. </a:t>
            </a:r>
            <a:endParaRPr lang="es-ES_tradnl" dirty="0"/>
          </a:p>
        </p:txBody>
      </p:sp>
    </p:spTree>
    <p:extLst>
      <p:ext uri="{BB962C8B-B14F-4D97-AF65-F5344CB8AC3E}">
        <p14:creationId xmlns:p14="http://schemas.microsoft.com/office/powerpoint/2010/main" val="2053168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spcAft>
                <a:spcPct val="50000"/>
              </a:spcAft>
            </a:pPr>
            <a:r>
              <a:rPr lang="es-ES_tradnl" dirty="0" err="1"/>
              <a:t>Solution</a:t>
            </a:r>
            <a:r>
              <a:rPr lang="es-ES_tradnl" dirty="0"/>
              <a:t> </a:t>
            </a:r>
            <a:r>
              <a:rPr lang="es-ES_tradnl" dirty="0" err="1"/>
              <a:t>Proposal</a:t>
            </a:r>
            <a:endParaRPr lang="es-ES_tradnl" dirty="0"/>
          </a:p>
        </p:txBody>
      </p:sp>
      <p:sp>
        <p:nvSpPr>
          <p:cNvPr id="8" name="Marcador de contenido 2">
            <a:extLst>
              <a:ext uri="{FF2B5EF4-FFF2-40B4-BE49-F238E27FC236}">
                <a16:creationId xmlns:a16="http://schemas.microsoft.com/office/drawing/2014/main" id="{55575716-3422-9E4E-81C7-91C00E86F2D6}"/>
              </a:ext>
            </a:extLst>
          </p:cNvPr>
          <p:cNvSpPr>
            <a:spLocks noGrp="1"/>
          </p:cNvSpPr>
          <p:nvPr>
            <p:ph idx="1"/>
          </p:nvPr>
        </p:nvSpPr>
        <p:spPr>
          <a:xfrm>
            <a:off x="250825" y="1268413"/>
            <a:ext cx="8642350" cy="3598421"/>
          </a:xfrm>
        </p:spPr>
        <p:txBody>
          <a:bodyPr/>
          <a:lstStyle/>
          <a:p>
            <a:r>
              <a:rPr lang="en-US" sz="2000" dirty="0"/>
              <a:t>NIR spectrum trespass the clouds that can provide important information in case of C.3. Although, that means that more than the classical three layers might be used and that is quite costly in computer processing. One solution already proposed in papers[2] is to skip all the images with mire that 40% of cloud cover and box sizes smaller than five pixels. </a:t>
            </a:r>
          </a:p>
          <a:p>
            <a:r>
              <a:rPr lang="en-US" sz="2000" dirty="0"/>
              <a:t>For the sequences, the same method is applied and an average value is taken with all the outputs. </a:t>
            </a:r>
          </a:p>
          <a:p>
            <a:r>
              <a:rPr lang="en-US" sz="2000" dirty="0"/>
              <a:t>The images of the dataset were multiplied by 1 flip and 3 rotations the images 90°,180° and 270°, this also helps to solve point C.2. One image is generating seven more. We are analyzing static objects then image flipping and rotation is not affecting. </a:t>
            </a:r>
            <a:endParaRPr lang="es-ES_tradnl" sz="2000" dirty="0"/>
          </a:p>
        </p:txBody>
      </p:sp>
    </p:spTree>
    <p:extLst>
      <p:ext uri="{BB962C8B-B14F-4D97-AF65-F5344CB8AC3E}">
        <p14:creationId xmlns:p14="http://schemas.microsoft.com/office/powerpoint/2010/main" val="1101286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s-ES_tradnl" dirty="0" err="1"/>
              <a:t>Experimentation</a:t>
            </a:r>
            <a:endParaRPr lang="es-ES_tradnl" dirty="0"/>
          </a:p>
        </p:txBody>
      </p:sp>
      <p:sp>
        <p:nvSpPr>
          <p:cNvPr id="8" name="Marcador de contenido 2">
            <a:extLst>
              <a:ext uri="{FF2B5EF4-FFF2-40B4-BE49-F238E27FC236}">
                <a16:creationId xmlns:a16="http://schemas.microsoft.com/office/drawing/2014/main" id="{55575716-3422-9E4E-81C7-91C00E86F2D6}"/>
              </a:ext>
            </a:extLst>
          </p:cNvPr>
          <p:cNvSpPr>
            <a:spLocks noGrp="1"/>
          </p:cNvSpPr>
          <p:nvPr>
            <p:ph idx="1"/>
          </p:nvPr>
        </p:nvSpPr>
        <p:spPr>
          <a:xfrm>
            <a:off x="250825" y="1268413"/>
            <a:ext cx="8642350" cy="1604029"/>
          </a:xfrm>
        </p:spPr>
        <p:txBody>
          <a:bodyPr/>
          <a:lstStyle/>
          <a:p>
            <a:r>
              <a:rPr lang="en-US" sz="1600" dirty="0"/>
              <a:t>The database was cropped and treated[14]. Only the compacted RGB format will be used for this investigation</a:t>
            </a:r>
            <a:endParaRPr lang="es-MX" sz="1600" dirty="0"/>
          </a:p>
          <a:p>
            <a:r>
              <a:rPr lang="en-US" sz="1600" dirty="0"/>
              <a:t>The architecture selected for this delivery was DenseNet-121[7]. This architecture in particular incorporate to the input of every filter the output of all the previous filters.</a:t>
            </a:r>
            <a:endParaRPr lang="es-MX" sz="1600" dirty="0"/>
          </a:p>
          <a:p>
            <a:endParaRPr lang="es-ES_tradnl" dirty="0"/>
          </a:p>
        </p:txBody>
      </p:sp>
      <p:pic>
        <p:nvPicPr>
          <p:cNvPr id="2" name="Imagen 1">
            <a:extLst>
              <a:ext uri="{FF2B5EF4-FFF2-40B4-BE49-F238E27FC236}">
                <a16:creationId xmlns:a16="http://schemas.microsoft.com/office/drawing/2014/main" id="{4C2538D4-788F-4EE7-84D6-7FDE2B894AA5}"/>
              </a:ext>
            </a:extLst>
          </p:cNvPr>
          <p:cNvPicPr>
            <a:picLocks noChangeAspect="1"/>
          </p:cNvPicPr>
          <p:nvPr/>
        </p:nvPicPr>
        <p:blipFill>
          <a:blip r:embed="rId3"/>
          <a:stretch>
            <a:fillRect/>
          </a:stretch>
        </p:blipFill>
        <p:spPr>
          <a:xfrm>
            <a:off x="1043608" y="2448317"/>
            <a:ext cx="6241758" cy="848250"/>
          </a:xfrm>
          <a:prstGeom prst="rect">
            <a:avLst/>
          </a:prstGeom>
        </p:spPr>
      </p:pic>
      <p:pic>
        <p:nvPicPr>
          <p:cNvPr id="3" name="Imagen 2">
            <a:extLst>
              <a:ext uri="{FF2B5EF4-FFF2-40B4-BE49-F238E27FC236}">
                <a16:creationId xmlns:a16="http://schemas.microsoft.com/office/drawing/2014/main" id="{7D5B9A33-0A68-46C4-BDCC-26CC40A1E0B4}"/>
              </a:ext>
            </a:extLst>
          </p:cNvPr>
          <p:cNvPicPr>
            <a:picLocks noChangeAspect="1"/>
          </p:cNvPicPr>
          <p:nvPr/>
        </p:nvPicPr>
        <p:blipFill>
          <a:blip r:embed="rId4"/>
          <a:stretch>
            <a:fillRect/>
          </a:stretch>
        </p:blipFill>
        <p:spPr>
          <a:xfrm>
            <a:off x="2123728" y="3417301"/>
            <a:ext cx="3856164" cy="3128062"/>
          </a:xfrm>
          <a:prstGeom prst="rect">
            <a:avLst/>
          </a:prstGeom>
        </p:spPr>
      </p:pic>
    </p:spTree>
    <p:extLst>
      <p:ext uri="{BB962C8B-B14F-4D97-AF65-F5344CB8AC3E}">
        <p14:creationId xmlns:p14="http://schemas.microsoft.com/office/powerpoint/2010/main" val="3583471194"/>
      </p:ext>
    </p:extLst>
  </p:cSld>
  <p:clrMapOvr>
    <a:masterClrMapping/>
  </p:clrMapOvr>
</p:sld>
</file>

<file path=ppt/theme/theme1.xml><?xml version="1.0" encoding="utf-8"?>
<a:theme xmlns:a="http://schemas.openxmlformats.org/drawingml/2006/main" name="Conference_Presentation">
  <a:themeElements>
    <a:clrScheme name="">
      <a:dk1>
        <a:srgbClr val="000000"/>
      </a:dk1>
      <a:lt1>
        <a:srgbClr val="618FFD"/>
      </a:lt1>
      <a:dk2>
        <a:srgbClr val="081D58"/>
      </a:dk2>
      <a:lt2>
        <a:srgbClr val="919191"/>
      </a:lt2>
      <a:accent1>
        <a:srgbClr val="FC0128"/>
      </a:accent1>
      <a:accent2>
        <a:srgbClr val="063DE8"/>
      </a:accent2>
      <a:accent3>
        <a:srgbClr val="B7C6FE"/>
      </a:accent3>
      <a:accent4>
        <a:srgbClr val="000000"/>
      </a:accent4>
      <a:accent5>
        <a:srgbClr val="FDAAAC"/>
      </a:accent5>
      <a:accent6>
        <a:srgbClr val="0536D2"/>
      </a:accent6>
      <a:hlink>
        <a:srgbClr val="00DFCA"/>
      </a:hlink>
      <a:folHlink>
        <a:srgbClr val="EAEC5E"/>
      </a:folHlink>
    </a:clrScheme>
    <a:fontScheme name="Conference_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spAutoFit/>
      </a:bodyPr>
      <a:lstStyle>
        <a:defPPr marL="457200" marR="0" indent="-34290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defRPr kumimoji="0" lang="es-ES" sz="2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spAutoFit/>
      </a:bodyPr>
      <a:lstStyle>
        <a:defPPr marL="457200" marR="0" indent="-34290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defRPr kumimoji="0" lang="es-ES" sz="2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nference_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nference_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nference_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ference_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nference_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nference_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nference_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C6DD9CFC47CE5B44AC3D547B9E225D7E" ma:contentTypeVersion="0" ma:contentTypeDescription="Crear nuevo documento." ma:contentTypeScope="" ma:versionID="e7741064258399977241731468e90ae7">
  <xsd:schema xmlns:xsd="http://www.w3.org/2001/XMLSchema" xmlns:xs="http://www.w3.org/2001/XMLSchema" xmlns:p="http://schemas.microsoft.com/office/2006/metadata/properties" targetNamespace="http://schemas.microsoft.com/office/2006/metadata/properties" ma:root="true" ma:fieldsID="ebba8a198e9bb40c3eeca6d0bd41257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51836D-B777-491D-8F6F-0DFF32AB2E3B}">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http://purl.org/dc/term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6F7701D-BEC8-40E7-A2C1-0B056F025D6F}">
  <ds:schemaRefs>
    <ds:schemaRef ds:uri="http://schemas.microsoft.com/sharepoint/v3/contenttype/forms"/>
  </ds:schemaRefs>
</ds:datastoreItem>
</file>

<file path=customXml/itemProps3.xml><?xml version="1.0" encoding="utf-8"?>
<ds:datastoreItem xmlns:ds="http://schemas.openxmlformats.org/officeDocument/2006/customXml" ds:itemID="{F2494175-4A29-42D2-A82F-12F5F1F720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c:\msoffice\powerpnt\template\clrovrhd\sidebarc.ppt</Template>
  <TotalTime>11046</TotalTime>
  <Pages>3</Pages>
  <Words>1477</Words>
  <Application>Microsoft Office PowerPoint</Application>
  <PresentationFormat>Carta (216 x 279 mm)</PresentationFormat>
  <Paragraphs>58</Paragraphs>
  <Slides>12</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Monotype Sorts</vt:lpstr>
      <vt:lpstr>Times New Roman</vt:lpstr>
      <vt:lpstr>Wingdings</vt:lpstr>
      <vt:lpstr>Conference_Presentation</vt:lpstr>
      <vt:lpstr>fMoW Classification  Carlos Alberto Cordero Robles  Deep Learning Fall 2019 ITESO – Universidad Jesuita de Guadalajara, Mexico</vt:lpstr>
      <vt:lpstr>Summary</vt:lpstr>
      <vt:lpstr>Content</vt:lpstr>
      <vt:lpstr>Introduction</vt:lpstr>
      <vt:lpstr>Problem Description</vt:lpstr>
      <vt:lpstr>Problem Description</vt:lpstr>
      <vt:lpstr>Solution Proposal</vt:lpstr>
      <vt:lpstr>Solution Proposal</vt:lpstr>
      <vt:lpstr>Experimentation</vt:lpstr>
      <vt:lpstr>Resultados</vt:lpstr>
      <vt:lpstr>Conclusiones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Format</dc:title>
  <dc:subject/>
  <dc:creator>Dr. J.E. Rayas Sánchez</dc:creator>
  <cp:keywords/>
  <dc:description/>
  <cp:lastModifiedBy>CORDERO ROBLES, CARLOS ALBERTO</cp:lastModifiedBy>
  <cp:revision>801</cp:revision>
  <cp:lastPrinted>2002-03-01T14:31:46Z</cp:lastPrinted>
  <dcterms:created xsi:type="dcterms:W3CDTF">2096-11-11T00:31:24Z</dcterms:created>
  <dcterms:modified xsi:type="dcterms:W3CDTF">2019-11-28T04:26:52Z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0x010100C6DD9CFC47CE5B44AC3D547B9E225D7E</vt:lpwstr>
  </property>
</Properties>
</file>