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64" r:id="rId5"/>
    <p:sldId id="265" r:id="rId6"/>
    <p:sldId id="328" r:id="rId7"/>
    <p:sldId id="324" r:id="rId8"/>
    <p:sldId id="330" r:id="rId9"/>
    <p:sldId id="331" r:id="rId10"/>
    <p:sldId id="334" r:id="rId11"/>
    <p:sldId id="341" r:id="rId12"/>
    <p:sldId id="347" r:id="rId13"/>
    <p:sldId id="348" r:id="rId14"/>
    <p:sldId id="349" r:id="rId15"/>
    <p:sldId id="342" r:id="rId16"/>
    <p:sldId id="326" r:id="rId17"/>
    <p:sldId id="285" r:id="rId18"/>
    <p:sldId id="327" r:id="rId19"/>
    <p:sldId id="267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1" autoAdjust="0"/>
    <p:restoredTop sz="87161" autoAdjust="0"/>
  </p:normalViewPr>
  <p:slideViewPr>
    <p:cSldViewPr showGuides="1">
      <p:cViewPr varScale="1">
        <p:scale>
          <a:sx n="100" d="100"/>
          <a:sy n="100" d="100"/>
        </p:scale>
        <p:origin x="1080" y="9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284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982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181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3889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48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609600"/>
            <a:ext cx="103605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162" y="1981200"/>
            <a:ext cx="10360501" cy="411480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248400"/>
            <a:ext cx="3859795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4" y="6248400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fld id="{7770320C-9AB8-424F-A7DD-9072FD075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2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7" name="Picture 10" descr="http://casaclavigero.iteso.mx/portal/images/logo_ites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06" y="-2047"/>
            <a:ext cx="1428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073322" y="4264248"/>
            <a:ext cx="5029201" cy="1397000"/>
          </a:xfrm>
        </p:spPr>
        <p:txBody>
          <a:bodyPr/>
          <a:lstStyle/>
          <a:p>
            <a:r>
              <a:rPr lang="es-MX" dirty="0"/>
              <a:t>Clase WBS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73324" y="1394048"/>
            <a:ext cx="6469360" cy="2514601"/>
          </a:xfrm>
        </p:spPr>
        <p:txBody>
          <a:bodyPr/>
          <a:lstStyle/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IDI I</a:t>
            </a:r>
          </a:p>
        </p:txBody>
      </p:sp>
      <p:pic>
        <p:nvPicPr>
          <p:cNvPr id="5" name="Picture 167" descr="http://www.desi.iteso.mx/analog/images/iteso_logo_hz_ujg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764" y="156300"/>
            <a:ext cx="6008688" cy="2322512"/>
          </a:xfrm>
          <a:prstGeom prst="rect">
            <a:avLst/>
          </a:prstGeom>
          <a:noFill/>
          <a:ln>
            <a:noFill/>
          </a:ln>
          <a:effectLst>
            <a:outerShdw blurRad="50800" dist="76200" dir="8100000" algn="tr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5"/>
          <p:cNvSpPr>
            <a:spLocks noChangeArrowheads="1"/>
          </p:cNvSpPr>
          <p:nvPr/>
        </p:nvSpPr>
        <p:spPr bwMode="auto">
          <a:xfrm>
            <a:off x="631676" y="6213185"/>
            <a:ext cx="851749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Prof. Edgar Apolo Álvarez Antonio, BCompSc/BE, MISM, PMP®, CompTIA Project +</a:t>
            </a:r>
          </a:p>
          <a:p>
            <a:pPr algn="ctr">
              <a:spcBef>
                <a:spcPct val="50000"/>
              </a:spcBef>
              <a:defRPr/>
            </a:pPr>
            <a:r>
              <a:rPr lang="es-MX" sz="1600" dirty="0">
                <a:latin typeface="Arial Narrow" pitchFamily="34" charset="0"/>
              </a:rPr>
              <a:t>apoloalvarez@hotmail.com</a:t>
            </a:r>
            <a:endParaRPr lang="es-MX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5212" y="1844824"/>
            <a:ext cx="8845624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Descomposición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Es una técnica utilizada para </a:t>
            </a:r>
            <a:r>
              <a:rPr lang="es-MX" dirty="0">
                <a:solidFill>
                  <a:srgbClr val="0070C0"/>
                </a:solidFill>
                <a:latin typeface="Calibri" panose="020F0502020204030204" pitchFamily="34" charset="0"/>
              </a:rPr>
              <a:t>dividir</a:t>
            </a:r>
            <a:r>
              <a:rPr lang="es-MX" dirty="0">
                <a:latin typeface="Calibri" panose="020F0502020204030204" pitchFamily="34" charset="0"/>
              </a:rPr>
              <a:t> y </a:t>
            </a:r>
            <a:r>
              <a:rPr lang="es-MX" dirty="0">
                <a:solidFill>
                  <a:srgbClr val="0070C0"/>
                </a:solidFill>
                <a:latin typeface="Calibri" panose="020F0502020204030204" pitchFamily="34" charset="0"/>
              </a:rPr>
              <a:t>subdividir</a:t>
            </a:r>
            <a:r>
              <a:rPr lang="es-MX" dirty="0">
                <a:latin typeface="Calibri" panose="020F0502020204030204" pitchFamily="34" charset="0"/>
              </a:rPr>
              <a:t> el alcance del proyecto y los entregables del proyecto </a:t>
            </a:r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</a:rPr>
              <a:t>en partes mas pequeñas y manejables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El nivel de descomposición es a menudo guiado por el grado de control necesario para </a:t>
            </a:r>
            <a:r>
              <a:rPr lang="es-MX" dirty="0">
                <a:solidFill>
                  <a:srgbClr val="00B050"/>
                </a:solidFill>
                <a:latin typeface="Calibri" panose="020F0502020204030204" pitchFamily="34" charset="0"/>
              </a:rPr>
              <a:t>dirigir el proyecto de manera efectiva</a:t>
            </a:r>
            <a:r>
              <a:rPr lang="es-MX" dirty="0">
                <a:latin typeface="Calibri" panose="020F0502020204030204" pitchFamily="34" charset="0"/>
              </a:rPr>
              <a:t>.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La descomposición de la totalidad del trabajo del proyecto en paquetes de trabajo generalmente implica las siguientes actividades:</a:t>
            </a:r>
          </a:p>
          <a:p>
            <a:pPr lvl="2" algn="just"/>
            <a:r>
              <a:rPr lang="es-MX" dirty="0">
                <a:latin typeface="Calibri" panose="020F0502020204030204" pitchFamily="34" charset="0"/>
              </a:rPr>
              <a:t>Identificar y analizar los entregables y el trabajo relacionado</a:t>
            </a:r>
          </a:p>
          <a:p>
            <a:pPr lvl="2" algn="just"/>
            <a:r>
              <a:rPr lang="es-MX" dirty="0">
                <a:latin typeface="Calibri" panose="020F0502020204030204" pitchFamily="34" charset="0"/>
              </a:rPr>
              <a:t>Estructurar y organizar la EDT/WBS</a:t>
            </a:r>
          </a:p>
          <a:p>
            <a:pPr lvl="2" algn="just"/>
            <a:r>
              <a:rPr lang="es-MX" dirty="0">
                <a:latin typeface="Calibri" panose="020F0502020204030204" pitchFamily="34" charset="0"/>
              </a:rPr>
              <a:t>Descomponer los niveles superiores de la EDT/WBS en componentes detallados de nivel inferior</a:t>
            </a:r>
          </a:p>
          <a:p>
            <a:pPr lvl="2" algn="just"/>
            <a:r>
              <a:rPr lang="es-MX" dirty="0">
                <a:latin typeface="Calibri" panose="020F0502020204030204" pitchFamily="34" charset="0"/>
              </a:rPr>
              <a:t>Desarrollar y asignar códigos de identificación a los componentes de la EDT/WBS</a:t>
            </a:r>
          </a:p>
          <a:p>
            <a:pPr lvl="2" algn="just"/>
            <a:r>
              <a:rPr lang="es-MX" dirty="0">
                <a:latin typeface="Calibri" panose="020F0502020204030204" pitchFamily="34" charset="0"/>
              </a:rPr>
              <a:t>Verificar que el grado de descomposición de los entregables sea el adecuado.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Herramientas y Técnicas</a:t>
            </a:r>
          </a:p>
        </p:txBody>
      </p:sp>
    </p:spTree>
    <p:extLst>
      <p:ext uri="{BB962C8B-B14F-4D97-AF65-F5344CB8AC3E}">
        <p14:creationId xmlns:p14="http://schemas.microsoft.com/office/powerpoint/2010/main" val="39814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Ejemplos EDT/WBS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600200"/>
            <a:ext cx="7546528" cy="420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Ejemplos EDT/WBS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44" y="1700808"/>
            <a:ext cx="8273240" cy="37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Ejemplos EDT/WBS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10" y="1600200"/>
            <a:ext cx="8191708" cy="45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5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b="1" dirty="0">
                <a:latin typeface="Calibri" panose="020F0502020204030204" pitchFamily="34" charset="0"/>
              </a:rPr>
              <a:t>Línea base del alcance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Es la versión aprobada de un enunciado del alcance, estructura de </a:t>
            </a:r>
            <a:r>
              <a:rPr lang="es-MX" dirty="0" err="1">
                <a:latin typeface="Calibri" panose="020F0502020204030204" pitchFamily="34" charset="0"/>
              </a:rPr>
              <a:t>desgloce</a:t>
            </a:r>
            <a:r>
              <a:rPr lang="es-MX" dirty="0">
                <a:latin typeface="Calibri" panose="020F0502020204030204" pitchFamily="34" charset="0"/>
              </a:rPr>
              <a:t> del trabajo (EDT/WBS) y su diccionario de la EDT/WBS asociado.</a:t>
            </a:r>
          </a:p>
          <a:p>
            <a:pPr lvl="1" algn="just"/>
            <a:r>
              <a:rPr lang="es-MX" sz="2600" b="1" dirty="0">
                <a:latin typeface="Calibri" panose="020F0502020204030204" pitchFamily="34" charset="0"/>
              </a:rPr>
              <a:t>EDT/WBS</a:t>
            </a:r>
          </a:p>
          <a:p>
            <a:pPr lvl="1" algn="just"/>
            <a:r>
              <a:rPr lang="es-MX" sz="2600" b="1" dirty="0">
                <a:latin typeface="Calibri" panose="020F0502020204030204" pitchFamily="34" charset="0"/>
              </a:rPr>
              <a:t>Diccionario EDT</a:t>
            </a:r>
          </a:p>
          <a:p>
            <a:pPr marL="777240" lvl="4" algn="just">
              <a:spcBef>
                <a:spcPts val="1800"/>
              </a:spcBef>
            </a:pPr>
            <a:r>
              <a:rPr lang="es-MX" sz="1800" dirty="0">
                <a:latin typeface="Calibri" panose="020F0502020204030204" pitchFamily="34" charset="0"/>
              </a:rPr>
              <a:t>Documento que proporciona información detallada sobre los entregables, actividades y programación de cada uno de los componentes de la EDT/WBS</a:t>
            </a:r>
            <a:r>
              <a:rPr lang="es-MX" sz="2200" dirty="0">
                <a:latin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Salidas</a:t>
            </a:r>
          </a:p>
        </p:txBody>
      </p:sp>
    </p:spTree>
    <p:extLst>
      <p:ext uri="{BB962C8B-B14F-4D97-AF65-F5344CB8AC3E}">
        <p14:creationId xmlns:p14="http://schemas.microsoft.com/office/powerpoint/2010/main" val="12951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Actividad Grupal</a:t>
            </a:r>
          </a:p>
        </p:txBody>
      </p:sp>
      <p:pic>
        <p:nvPicPr>
          <p:cNvPr id="2050" name="Picture 2" descr="http://www.dqglobal.com/wp-content/uploads/2014/08/Te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2780928"/>
            <a:ext cx="3727409" cy="21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5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Tareas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65212" y="1772816"/>
            <a:ext cx="9565704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Terminar el EDT/WBS del Proyecto.</a:t>
            </a:r>
          </a:p>
          <a:p>
            <a:pPr marL="342900" indent="-342900"/>
            <a:endParaRPr lang="es-MX" dirty="0">
              <a:latin typeface="Arial Narrow" pitchFamily="34" charset="0"/>
            </a:endParaRPr>
          </a:p>
          <a:p>
            <a:pPr marL="342900" indent="-342900"/>
            <a:endParaRPr lang="es-MX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56184" y="1745432"/>
            <a:ext cx="9361040" cy="413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>
                <a:latin typeface="Calibri" panose="020F0502020204030204" pitchFamily="34" charset="0"/>
              </a:rPr>
              <a:t>Mínimo (6): </a:t>
            </a:r>
            <a:r>
              <a:rPr lang="es-ES" dirty="0">
                <a:latin typeface="Calibri" panose="020F0502020204030204" pitchFamily="34" charset="0"/>
              </a:rPr>
              <a:t>El alumno presenta la EDT, y este grafico se caracteriza de la marea siguiente: </a:t>
            </a:r>
          </a:p>
          <a:p>
            <a:pPr lvl="1" algn="just"/>
            <a:r>
              <a:rPr lang="es-ES" dirty="0">
                <a:latin typeface="Calibri" panose="020F0502020204030204" pitchFamily="34" charset="0"/>
              </a:rPr>
              <a:t>En el primer nivel incluye el nombre del proyecto o el entregable mayor. En el segundo nivel presenta los productos a entregar por etapa del proyecto, o las etapas mismas. Es consistente la coherencia entre el Enunciado del alcance y la EDT trabajada.</a:t>
            </a:r>
          </a:p>
          <a:p>
            <a:pPr lvl="1" algn="just"/>
            <a:endParaRPr lang="es-ES" dirty="0">
              <a:latin typeface="Calibri" panose="020F0502020204030204" pitchFamily="34" charset="0"/>
            </a:endParaRPr>
          </a:p>
          <a:p>
            <a:pPr algn="just"/>
            <a:r>
              <a:rPr lang="es-ES" b="1" dirty="0">
                <a:latin typeface="Calibri" panose="020F0502020204030204" pitchFamily="34" charset="0"/>
              </a:rPr>
              <a:t>Medio (8): </a:t>
            </a:r>
            <a:r>
              <a:rPr lang="es-ES" dirty="0">
                <a:latin typeface="Calibri" panose="020F0502020204030204" pitchFamily="34" charset="0"/>
              </a:rPr>
              <a:t>El alumno presenta la EDT, que exhibe las peculiaridades siguientes: </a:t>
            </a:r>
          </a:p>
          <a:p>
            <a:pPr lvl="1" algn="just"/>
            <a:r>
              <a:rPr lang="es-ES" dirty="0">
                <a:latin typeface="Calibri" panose="020F0502020204030204" pitchFamily="34" charset="0"/>
              </a:rPr>
              <a:t>En el primer nivel incluye el nombre del proyecto o el entregable mayor. El segundo nivel presenta los productos a entregar por etapa del proyecto, o las etapas mismas. Desglosa en un tercer nivel las actividades correspondientes a cada etapa. Para cada una de estas define criterios de salida. El grafico incluye las actividades de iniciación, planificación, seguimiento y control, y cierre del proyecto.</a:t>
            </a:r>
          </a:p>
          <a:p>
            <a:pPr lvl="1" algn="just"/>
            <a:endParaRPr lang="es-ES" dirty="0">
              <a:latin typeface="Calibri" panose="020F0502020204030204" pitchFamily="34" charset="0"/>
            </a:endParaRPr>
          </a:p>
          <a:p>
            <a:pPr algn="just"/>
            <a:r>
              <a:rPr lang="es-ES" b="1" dirty="0">
                <a:latin typeface="Calibri" panose="020F0502020204030204" pitchFamily="34" charset="0"/>
              </a:rPr>
              <a:t>Máximo (10): </a:t>
            </a:r>
            <a:r>
              <a:rPr lang="es-ES" dirty="0">
                <a:latin typeface="Calibri" panose="020F0502020204030204" pitchFamily="34" charset="0"/>
              </a:rPr>
              <a:t>El alumno proporciona las EDT habiendo solicitado previamente su verificación al cliente, al patrocinador y al equipo de trabajo. El documento tiene las siguientes particularidades:</a:t>
            </a:r>
          </a:p>
          <a:p>
            <a:pPr lvl="1" algn="just"/>
            <a:r>
              <a:rPr lang="es-ES" dirty="0">
                <a:latin typeface="Calibri" panose="020F0502020204030204" pitchFamily="34" charset="0"/>
              </a:rPr>
              <a:t>En el primer nivel muestra el nombre del proyecto o el entregable mayor. En el segundo nivel incluye los productos a entregar por etapa del proyecto, o las etapas mismas. Desglosa en un tercer nivel las actividades de cada etapa; su agrupación permite lograr el nivel jerárquico anterior, asegurando que la EDT este completa. El nivel de desglose facilita entender las actividades y controlarlas posteriormente. El grafico incluye las actividades de iniciación, planificación, seguimiento y control y cierre. Se evidencia una clara consistencia entre el Enunciado del alcance y la EDT desarrollada.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053852" y="260648"/>
            <a:ext cx="956570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Calibri" panose="020F0502020204030204" pitchFamily="34" charset="0"/>
              </a:rPr>
              <a:t>Evaluación – Enunciado del Alcance del Proyecto</a:t>
            </a:r>
          </a:p>
        </p:txBody>
      </p:sp>
    </p:spTree>
    <p:extLst>
      <p:ext uri="{BB962C8B-B14F-4D97-AF65-F5344CB8AC3E}">
        <p14:creationId xmlns:p14="http://schemas.microsoft.com/office/powerpoint/2010/main" val="117257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www.wolf-howl.com/wp-content/uploads/thank-you-sept-2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2044" y="1916832"/>
            <a:ext cx="571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83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Lista de Asistencia</a:t>
            </a:r>
          </a:p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Gestión del Alcance del Proyecto</a:t>
            </a:r>
          </a:p>
          <a:p>
            <a:pPr lvl="1"/>
            <a:r>
              <a:rPr lang="es-MX" sz="3000" dirty="0">
                <a:latin typeface="Calibri" panose="020F0502020204030204" pitchFamily="34" charset="0"/>
                <a:cs typeface="Segoe UI" pitchFamily="34" charset="0"/>
              </a:rPr>
              <a:t>Crear la EDT/WBS</a:t>
            </a:r>
          </a:p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Actividad Grupal</a:t>
            </a:r>
          </a:p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Tarea</a:t>
            </a:r>
          </a:p>
          <a:p>
            <a:endParaRPr lang="es-MX" sz="3200" dirty="0">
              <a:latin typeface="Calibri" panose="020F0502020204030204" pitchFamily="34" charset="0"/>
              <a:cs typeface="Segoe UI" pitchFamily="34" charset="0"/>
            </a:endParaRPr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¿Sus Proyectos?</a:t>
            </a:r>
          </a:p>
        </p:txBody>
      </p:sp>
      <p:sp>
        <p:nvSpPr>
          <p:cNvPr id="5" name="AutoShape 6" descr="data:image/jpeg;base64,/9j/4AAQSkZJRgABAQAAAQABAAD/2wCEAAkGBxQSEhQUEhQVFRUXFxgXGBgYGBoZGxoaGhsbGBwYHRgaHSggHBolHRoXITEhJSkrLy4uGB8zODMsNygtLisBCgoKDg0OGhAQGiwkHyQsLCwsLCwsLCwtLCwsLywsLCwsLCwsLCw0LCwsLC0sLCwsLCwsLCwvLCwsLCwsLCwsLP/AABEIANIA2gMBIgACEQEDEQH/xAAcAAABBQEBAQAAAAAAAAAAAAADAAIEBQYBBwj/xABIEAABAgQDBAUJBQcDAwQDAAABAhEAAyExBBJBIlFhcQUGgZHRFDIzQpKhscHwBxNSU3IWJFRiguHxIzREQ3TCFZOy0hdjZP/EABoBAAMBAQEBAAAAAAAAAAAAAAABAgMEBQb/xAAvEQACAgEDAgQFAwUBAAAAAAAAAQIDEQQSITFBBSJRYRORocHwcYGxMjNC4fEU/9oADAMBAAIRAxEAPwDWdausisGZKJciQsKkJWStFXqLgjdFCPtEmfwuF9g+ML7T/S4X/tkf/I6Rj8v19aRSSA2Q+0KZ/DYV/wBCvGCDr9M/hcN7B8YxslBHHSDyk3gYzWjr6v8AhsK/6D4wWX14mH/jYX2D4xlZckXGv19coPKFqdsS2Bp09c5h/wCNhvYPjD0dclH/AI+G9g+MZz7qlnaDCXRu0Uichgv/ANrl1/dsPT+Q+MOPW1dGw+G9g+O6KJPLhHUuBy+v7wtwF6etqgK4fD3Zsh8YJ+1Cm/2+Hf8AQfGKRKK1LbvEw5IqK11r8IW5jwXX7UKF8Ph/YPjHP2nX/D4c/wBH94pxLD72N47kD1t9W+ELcwwWyetK/wCHw+8bBr74arrWun7vhmOuQ+MVcySLqpw4fTQwShX67oN4YLZXWxTsJGG9g+McV1tX/DYb2T4xSqA3Ny+uyHS5dO3j9cIe5gXB62rb/b4b2D4wxXXFQ/4+GP8ASfHtijmIdWpv9fKHKl778dB890G4MFnO67rAcYfCkfoPjAFdflu3k2GB3FB8YpJ8p/r5cBERaRVnJoxI7qxaYYNEr7QJof8AdcLR/UOn9UCP2iTf4XC/+2rt9aM1NkAVF+Pd26xEVKfew4XHLnFrAjWf/kmc7eSYX2Fc/wAVIYPtMmkUwuE9hX/2jGzJIABp3brnviPMDk2rup9MIrCA9I6C+0CZPxUmSrC4YJmTEoJCC4BIDhzeNJj5YE2YAAAFq04mPKOpaGx+EqPTy3e92Ees9I+lmfrV8TEyWBGW+01LzcL/ANsj4qjJNc2r3RsPtKQ8zDf9sj4mMsgMeYp8IMjOID6bm+HyiVLQPiY5KlON3e0SZUuo0DsLxLYClS2avviSEgCrw9Ev+0FKBmc82pGbYwcsN28oKhIpY0tHQH83t/zBRLFr68fqkJsDiUa7v8w/7sE03b9eMPysGZ6Oa9tYZInBYOWuXXTs39kSB1CaC72+vjDyg6bx9H4wTnw7YcU2300+ucLIEc8h2+6OJoG47n/xByKEcR2nd31jiQHdn+nr2wZACZRd6eHbyrCbw+uyHlJYksW3PaHiX7J4317H+UAEdEmtrcTQ/VYU9dARpSvh74kzadmor7tSbQAovcjfz+mgGRwm3jXh4x1qh3Ld3YPfBFS3FLjh315Q1KKDfypalNaQwI86TodRSnfrcxAnIah3kGnaYtJqaNuYu3cGeIS5dRUePY+piosRXrlC++zCg8WEQ5kkO7h92p3MNIspkupSwFL67yX90CmSyQ4PvrW3YBGiYFPOlUNiDodw/vEWYh3G6gfjeLdUpgdA1a6D+8QZkomm04+ie6NExEnqbL/f8Iqnp5b+0BHq/SPpZn61fEx5b1UR+/4Q/wD75ZO64Aj1LpH0sz9aviYUgZnPtGH+rhv+2R8VRm0SxQ3+n7o1XX+kzDH/APnR8TGekDmQLHhvblENgOlywBcX7TEmVKoSI4kWG+v+Yk4dBcE0f5cO3vMQ2M4mVZ6Pa0GQnZAO8co4hDNwod+6DiWwIB7Pru74jIA0y9KV+qfCDSe99PrfHcutn0Bf/G7vh8oMCz3elvrSEAGYgLDMSNasG3Nx+EHQgBtHtTshM73IF6bqGnuh6JZZ/r60hAMEulXPZ2fKOCtIIEM4Our23+EJh41Zv7CABo0FH3DujpTQjc/18odXcz8aV+LfOEEEEGrlv7U4XhAClPrRwX7fpoNlIDaio+uAhS6Fqhxrfg3bDVTKvxtvHPiYBg1l7WfdR9O6Gq0YVo1O6HrRe3NzTf4QwoB4Px1OrcBDAEq705cP8wxUoh30fWg3+EHUjnvFfd84EEltT8GHieMNADIBrpv56cgIjzg1rXADch76xK+732rzc3bso8DUBpTiQxP4RWGBW/dkX4udOJhkxL6PW7anTdaJilUB0Zms4Grc90R1ygFfzHjqXB3W4xaYismB3pS9Q1qBtbxCmyd93I7w5+uEWyy7tQhzU6Cw76xDmqYB6A0f58o0TAf1TQPLsJS86WeIqABv+MemdI+lmfrV8THnPVRP77hWNPvpZsPxAAd8ejdI+lmfrV8TDYmVHXsbeHf+HR8TGfloJCgxGp4sLkxoevPn4e3+3Rfme6KPNWhHy7eV4zkCCy5ZF7Nu415t84OEUFblqd31xgcl3qQNOz613mCqAAao1FX413t8TEDCIFCNAe7Tt3c4cU1DlvfXl7ofKS5BdrXG6rcW+Jjqlfhox7eHcHMSA4SgKWavL/Ap2x0oYlxT3ONeLD3w1mVpa1eyvvMHlJKikXcgcs1P7wgGIsQNktx0v3CHZXpa2tv8X7YtR0SNpOdRNnCXSe137YBiOi5twxFLUPHzmvE7l6jwyABQGtGAfw98PWXIDXD1ufoxyclSaLBSf5gU3uz90cSrsa/zN4YhqU/iZ7V3f3MPGoozmr23190OyuSD61RUXNu5rQaXgpjDLLm+ydLadsAwE9dAQAN5ffTsYQNQys2tq76DnviRPkmWHWlYG8oUOejX4xFWcwzAgPRxU8a7mgQCUah3pT65mEEVq+6oHMn/ABCLaAOGp9cI5mrS4O8aO3N4ABrTo7V5n6AhBIc2725DneHqJ5aO/eeG6GPcsd7UroA0MAaVm1NzjhU8y9LQKYTyfj2djR3PcC1t9qkvvfQxxZqbPrTU0NOAhiBLAys5a9Klhxsx5RHnbVAHVoza8q2gk1AO4gh34CweoqRA120CrX31c6iKQyDMFRxD5cu6zxFmSw7FiRQ8zfewETpiTa4NaEeaLWfWI2Jkk0DnQWNTc76b40TEd6q1xuGYhvv0dwVS1HflHovSPpZn61fExgOrCP33DVPppYtYJNia/KN/0j6WZ+tXxMWxMq+uqXmYfjh0fFVex/hFHKZgDv7qW4nXui+65oeZhqf8dN7akP3HuillAsGHF67yWG/fGUhofLlnXRjtCr3DtbeYkpUHsCdPiH46wOUwLa0Z9TuJ3k1IgshJLE8twq/vPwiGA8C/D6+b9kOldpzDSvC/G/ZDFICnHa5HYWHE0gpHEceJOvypCA4UgsSbcGG414lqcIldGJzTEpu5rRuZ9zRFKSaW7bbyK1a0W3QCCZpUQaA39w7PnETeIsaL+arKKB/dGYwP2hYJaihUz7tQJSQulQWvGh6TniXJmrVZKFKPIAmPmZAzVNyXPM1jo8L8Ojq9+5tYx9TO+/4WOD6cw2JlTRsLSoEaEH3QKf0RKV6oFLin/wAWj52QJ+GUMqpskkBQBzJcGxY3Eb/qJ1/nrmpw+JZeaiVih5GNdT4PdRBzrluSJr1UJvD4Z6Lh8CqU/wB0Rb1g555kse8GI8szgv8A1HUK0QQD7wD2B4qsd9oEmVi1YVUqaopKRmQM1VAFsoq9Y1qFBQdrixDHtBjzbI2wSc48Ple50KUW2kUHTXSSpRAkmYDqFGnLarFHi8SFH/UlmTMPrpGV+Y81QjbzMMCOG7TuNIg4roWUsMU+ySn4U90SrEUZQTz6xD6EWO88KaR2YgEgiliKU3JBvzi3xPVchLS5j8Fj/wAh4RXHoyfLScyCRfZZVRrluwvQRtGafclojrSzBwbjUtqasW7Y4lThwAS1RXWjM+g3RxWJAoosRooZS25jvOkOBq4ykmhoWc9u6NCRpTqfN0AL2+LmBkEuCK6BnDmtd1NYNkcUymocubJt3tDZqyTpu/qo+9gIAIq2u7toz0TYd+9oDOQ5s/Y+0q/JhEveK5VWs9KX410gExTAO7jSlz8+IikIiqkuWLU9bgnhZ3ERMSkBib0o2qiONwImzlUBLNZmLNUn37xERSmI4uoizbg1zuoItAS+rSWxeHbWcgXsxeoHGNr0j6WZ+tXxMYrq4CMZhrekQBWvnBz/AGaNr0j6WZ+tXxMWJkDriNrD0d5EsVsamg4xRSzd3PE0fSg4n3CLrroNvDtfydHZU6ak2imkGxFq6vZszb7tbfGcgDpmBR0diWG4tWm+3BoMl6mla0LDeS+u4dsR5ZABALEGwpW55MLcTElJGYCjFr2cb9zBjzMQxhkCrkkEvYuH4cB84SRwZq1F9RQWa8DQ7Bg9ddz0De8lt0OmJ2vWsKAgkgH5v7okAiCDSgAq1m1Dt2kxe9XEuFnR2B3i7++M+VZaVLO4YaUJpbdWNR0Gj/SB/ESfD3CMruIjiU/2m4v7vo7EGxUnIP6i0eG9H4crUhAupSUjmogfOPUvtuxjSJEkf9SY55ID/EiMR1Dwv3mPwwZwF5vYBUD3gR9F4Mvg6Kdv6v5I4dX5rIxNV9qHTuFMkYNLrxEpSA7HYYB9riNIxvVFBONwoH50v3KBPujXdI/Zpi5s2dOMyS8yYtbOp2JoLbmEXXUHqP5OoYjEemD5Ughk6PxLQVanTabRuKnubXT3a/gLK52Wry4RoOhOrKZM+fiFnNNmzCq1ECwA1sB3xfw0mEFR8tZbKx5k/b9kehGKj0Mp9oePnolyZWEUpM6bNABSHLCpfhvi86ElTkSkjETBNmaqCQkcmHxiaUAkEgOKA61hCKlanUq1FcPLfd/6BR82cjcTiUy0KUsslIJJ3AVJin6P634Of6OfLPBwD3GsVv2mdIfdYCe11JyD+qh90eDYeSCA8en4b4UtXXKTljDwjG+/4WOD6axWHlzkEFlAhn3A7jHkmPxk3DY1WGURlqUqsRslSS1i7NbWNV1D6HKcAiYpS8y8ygCokZXYUPAP2xlut0r7zGyiaqEraPNRCf8Ayjmrr+HdKvOUsr5Gye6KkaKRiAUIUosVhyGegG6uvAQz76mjg7jdXvAbhHEKASwUwYGtTlTRgOe6OLxBZ6AgtXeb1sKUrF4IGmtLluRyj4vyEMJFyClmNCSxUKU0gq0gWACTzDAalgLnvgSkMxoXdRYtU0HKGANZKS1cvmg2fVRv7ojrrR2B2qhqB2o3AQSbTZZyBlHaz0DDteATFk6kOXYF6DSnweKQyR1bQ2Lwz6TkNzKhuZ6VrwjcdI+lmfrV8TGL6uL/AHvDVBP3qM1qOQBoa9u+Np0j6WZ+tXxMWSyv65Nnwz/kIqxIF60FFbt8U8hL7WyCKAvryc2Go1MXHXFREzDUDHDpvZ63G4XihlhrG1E5twsAHqKvGcgRKVLvQlwKXeljRuJg4VmYO4agAsD2esR7oCkuBUsRdJuH84EOzmmloOUlsruxL895LEhhEDHJSC/mmt3o2rHRywA4R0pJLszkAnV9TuDfOG5KguLMAaAagF6m7uN0OTUEggs7OLi7Dioi3CEAwrNXTp5tyXGyDw1jXIC0Sk5ACQBQ0jLSJTqQBcnKSNTTMbm1h2xq8RiAlhWOe99EXAyvTi8BipyE4xLzJQICc6kEBTPQEbhXhC6D6t4LD4gYjDzVNlUMi1AgEtYsD3kx5j1im+V9KLuQZqJYa7OE07zFp03gFYVMxeDxZmolKyzJa/PQTZ945R7K0tsKYVxtxvX9Lzjn35xy/YwcoObbj07ns4xaTQKHfHZs8JSSSwAqTZhUmPCsB17mo9IkEbx4Rp8L15w89CpU/wAxYyqSolLg6OI867wvUVPzRePVcm8bK5dJfYLieuSsfj5GFwxKZAmAzFi68m0QCLIp2v3+lJMY3oPC9Gy5iZ2HSJSgkp2VFSS/AkseMX8/pIBJKNulAkgkndzjLVyqbjGlNJLv1b7jhCay5fiDdK9MSsMjPNUEiw3kmgAGpMGGIcPUPVj8I8dn+WY7pGQMTKmSpYmDJLUlSQEpOYkvckA1j1bFqvWDVaT/AM8Ybn5msv2Xb7irmpt46I88+2LpJ5cuV+NT30T9CPO8LKJIAuSAO2kX32lYrPjQjSWgd6nJ92WGdRcF97jsMk2zhZ5I2/k3bH1fhiVGh3v0cvz9jz9X5rdq/Q9uMv7jDS5Y9VCU9waPKumlZsZMNC2RHHZDmvMmPUem5+j0EeJYjHEzHdypaj3k8d0fL6XMpOTPSaxE1crFG9jffsigDCJ2Hn7VHJZjzVwFCG4xn8Gt7uHtyGgPGLrDqptZrPUamwOv0I6JLBkSwyswDFjvDABncgEpL8oEs7yl/OOhawHI1gmIWSzkJ9UPS3nAFRb3GATFi9MpqaEUDM7s3OsQgATVM5Z2owIoVFzdzSAT1PZ8qiEuzGnOh3WgqiH81yQVDLVybMRRuZgKkgOC7p0F3VqWc8ItATOrSicXhgXA++QewEAPZtPfG26R9LM/Wr4mMN1aX+94Z7mdLSOQIe7lqb43PSPpZn61fExQmVnXRGZeGFT+7opbU2PFqjcIpQsEqdi9X0dmLGrHQRc9dyM+Gv6CWW4OeDvpcaxSZsyvOS4bR0hjV+QYB9XiGBNUXy0a1yLtxJYD4mDSgz7KgTo7q4C2pqYiS1ULEMMthW7BJrUakxJCtpnU2XQuWepAG9wByjNjGo80PVjUC+4ngSWDcIPLUFLPmk0BAsCNFM7MGqbmBILguHc8GcV2g/qhoIiWSbhmDJuQBYF3cKuaWgAkYCYkTUFWUAaksUirAh7k1dhGjOSYCxBIBsa1EZDpKSVpUlJZVSlrClVVunRojYHGTZYBmB1ANmS/PnGFte7kuHoYDoWUZGMTNxSVyBnWv/UQpLEAlNCN7RH6b6yzsUgoyS5aFKzKyJYrO9R1j1tHT4mDLNCJifwrAMQ8X1Y6NxA8wyFb5ZYezVPuEe1X4np52KV0GmkkscpY+X3MJaa2Ke3ueLlET+r+AE/ESZRstaQr9L7R9l43nSP2WrbNhp6Jg0CqHvDiKbozoqd0fiBMxMiYEhKmUlOcAkMDmS41PGse0/EKbapOmScsPC75/Q4PhTjJKawLpvqutGNTKwGfJMTmRlU4DFlOrcCAXO8QPpvpHF9HT/uZkxE05UrccXo4q9DAOr/WLEOiQklGea6luxCFKzFA3axSdY8WZuKmrUSdrKCdyaRxVUWWWqrURTSi+e79Hnt/0696hFyrk+vTsbPoz7SlJYLcc9oc4v5PXKVOupP9J+IMeOCNB1f6JkrlTp2IK0oQwBQQC55gvyjPWeDaaEXNNr69fqXVrJt4aT+hq8X1KRjJsyfLxScy65VC2jO9otOoHVWfhMXMXOQAEyiEqBdJKjod7CPOceuZhpoEqaopICkk0LcRvjXdD9Z8WiShcw5golruzs/Khjm1D1VWl27oyg1hdn9vQqNdVl2VlS64NV0/iy0w6ZTHjKZmea9NwEbXrL1m+8w6h5qn3XHOMFhlFFRcVjh0dbjFs6r+MI2nRywzG9B2CtqCLSVjh5zkkuSC1NA1G7DGFlY4jUh6PEiV0sah6Gp5DRo2deTA3AxbOAUqJp/UbuKkUatoaJ100/CHLUFyDc90ZKR0mS1RSrtcm0T5M4s6Wa3Mk1cAXiHXgC6VNJqwuSdWagFadsCXMIYtUVNzU2YuK99ohJNRskPQMd1aG5gyA9yoCqmb3EHluhYAturjDHYdiX+8QC9KlTmgABJ72jb9I+lmfrV8TGF6sv5ZhQTaclRuak018RG66R9LM/Wr4mATKrrwrbw+7ydBtR61PL5xQy1gUZyzMatqlJvxJU3bF118zZsOBbydD2OYupktuF4oiWSNs+qRqpjdVd9AKRLAkyl1UncDqAADdYdgXsA2kSJQbKSl6g1NMxoAHFGuaXMR5KWJSED1WS7B2pYigF6awVK2SaKN3oAMoNXsHUaONIhgHlrAILnJdTtUO1qB1EmsdCzoeBDVH4lB9AKVhpDqJHnDe7BWgcUUlIfU3h9wd2ulP5SxIKi1HMIYQznZkgpIs4q1EpozE3esNlyqKDVDgNYPVSiaOwfWEra2gAA7OX8466kZRSgMOm3q4Sw3OEilA1XPxhAU/TeISlIep3WCaHKHAc1qQT2RlT1oWhZCWIprTjf4RrelOiyoF1agByGKjap1A0aM10h1WIDvQOHYgtqovx17o2gq2vMOMpR6Fh0Z18SPOKkGNXgOuAWPPQsG77t0eWYrq7NSTsGtQkb9K2dqmK84GZLsFAh7WpUu0TLSVy5i8Giuf+Syex4zD4DE+mkBKqDMihHF0sYosX9muHmVwuJ1stle8MYwOG6cny7KKuBD8mIi5wnW+ozpIO8HWNa56uj+3N4+f8kSqos6rALpfqHi5Ffu86fxS9r3X90Nw3TJwmF+6QP9YzSVJWk2YAUPLWNRgOuqh5k120VX+8TpnWvDTqYmRLmDeADHRLxSdkVDUQysp8cdPZmcdE4PdW8nluNxkzETTMmsVEAUDBhwj0LFsiVLlONiWlLHe1T3w5XRHRcxSVypqpJBByvmSWLtWoiu6zTAZpKFpWFGhGkTr9XVfCuulNJZ4ax+dzXR02RnKVnUy/T8wZQB6x+cVD9msSumi6wNw+vnEH/P1uhVLEUO55mwj+EPFW+qC8DQC7AV8daxc9GdGKWQwDEs7Upd90U3gyA4OUXD1fQjueNDg8GWYpUSKgA6ndE7CdGAUUBqXoKCzakPEvIydlKrFRI00avyjCU8gRZUhgUkFwyQ3zApHJgeoNSQBZmF6ioiQU/gKiwuX9Y3SbX+EDmKAdIUSaB2JAJuSlLd8SMldXEk43DKe85DPQ5QeNxyjedI+lmfrV8TGB6sEjG4cAj00sAMBRwTl195jfdI+lmfrV8TDYmUnXz0mGckDydDl6AOb61s8Z+SpWhdstBcn+V6FKe54uvtDWROwjB3w6ABxcsSBXKLmjRnpKVELoCGOYuzJFSoVdlGE0BYSixDgMx1d2PB6qJ1iQZpcsbGzE1uAWFhUvWK6QtgMrElQJoycyhYPUMK9sSZM5qBRAZiS7gAnMaij1rENATjQAZmoCwqQDe/nEn3QVAOeqUrJIYPlGa1D/KNIhyFunKQ7VISLqHmgXBbnSDoZxtDKXDpPnC6icupNN0QxnG2GPquATXKkGtDcntFIOoqcAec9jvPmgNSl4ZZTqBSzLyjzmNEpAAzHvgX3pIygkbrDMsnaL3BD6NAAdE6+04JbMGZhRRPa/G0MAGUlhRjYuGLpQGDh6Hth5KVFLuzUBA80WBBGpe96Q6anaqAVEggBztHuFAzwABMoH1alWVy20pQcnadm4NaI0/AylFwkhJ1YOyaEuonMCX0iWk7Kg7aBv5S6ioANwjrFxmJJJcJoCE6AM54s5h5AocT1dQoE0FbVLqIcAFxo1A4imxXVUEHIoFiE0qc2rgMKRsZgZd0naBejKWS2r2A0goS7hiSHSCHokXVxi1ZJCPNcX1ZmoNElmJFbgUJivmyJqaKBpvHjWPVV5GB0OUkVKMrs2zQEmBYjDozDZCqVpXMaAMKkaWMWrvVDXB5Vm3uDw/vE3o7FBJ2mUnjccaxt8b0DLJUMgcgAWAKlGrE1cbtIqJ/VMGiHdyKbhUl1UPZyh7oSLVskY7HjNMUQ+XTkIFIkFRYA7/po1I6qTKFwxBOp2R84vOiehESmKiSpsxFHGiQyb9jxo7YpcGb6me6I6DLOQacLqNmOrdsaiVggkbOUkMh6G9yQGcxYZAlqDextn5m39oGqURnCqlKQ2UksV8WbsjCU3IYOYgqcFIYkJBNAyQ7ge6Gy1DeUhyXoCwoRXTRodNZlBROaiWfXV0gWgU1mBdhYJDCmpep30iQGKmk0cM+ZyHpcO7NELEzCUioLMo8zyDRImzHIchlFhRzlDmpMRZs1xZwslmLjZ+DtFpCJ/VlZ8swuUBhNRmIo5Kq743vSPpZn61fEx511YmfvmEoU5p6SziwUO08o9F6R9LM/Wr4mGxGc+0f0mFv/t01DOASXLmz0EZiQFFqWI2R+KyU2YsNI0X2mE/e4ZgaYaXUPXaUAm9oykgsyRmFVMaEhqqWHs24Q8cAWAmjKkbgpLMd+2o7jpE2QtyCL/hIcgeokgEit4rpag5ANDQCrEM4AAYAmhLRIzhgc5oQM38xoXCQHaJaGWEknMWUkrqkjRz5ygbsLQWWsMzFsuY1sElgk5rPTfEIKTShSCmwNcru73zK5weWpsxBAJ0o6lEbIIGieyIwMlS5z/izAtSwUbFyGKUjjBU4gEkJNwQDXzdVOBQk790REKNXsFBgQaD1l60vUjfBSRql0kOAliMosGFifp4loQeTMo7B0sdxBrlQWLn+8IIDihF0lVBmUakjNWkAlqZ3SzF8oNQtTsCALCheHB9gFTkA3DJyi5Gr8j2QsDCIVW6gkjzlVIQBrm0JBLwyVOKgXY5WWbna9XKRsmhs+sdmrchSjT1nAogCiSFOGJ3AGHZi+0nN64SHIKiaBwwoBY/3gASRQ5WJfLmb1lXdKLsN0JWUFgkhLEagsm5cmoPEwJagARVwcoZ7m5ITe53x0zAdWqwByjZDZiNW4cIMAclqzOA6Uk5qv5ugvc8N8MXN2WDHLtKq+0bWDWFuEEmTPWUQoFyQ2gokF2pwA74FMUXOdIb0hSCq5oAGo1IYD1U2gCEpASVGlVVJN6jwjiKFQlpWH2ASO9QKjWlYbLVRVwxbQOpVgWuz7+2Oz1uGSVBtkA3J9YpJfT5wAJKnzAKASWDkvsiholgk90DlBi39RFBQWajtHVkqGYMxZANyQL0+rwOcshVQEpUyR6tBu4l4YHVGmZqjbUQKu1AxgJmMmo2gMxuXKrM9BCUsFRCUqCSq7MQkCp2rjTWGFWZ0ghicz1LpHKgNgzwwEZhehJoxzNVWtBeI83ZoSksltydq9TrAjOzZUEpcus7QChTRq7u+AiYydlFQSslmYbtrfvisCHTRcFLkAJSwJNdQT9MIgqXcKNhlDGrnelIjs5YdJBOyCokub0AT8IjTJtq1BJOlWpa8aJAW3VY/vuFOb/ry0gABqKDtcgR6T0j6WZ+tXxMeXdUQ2OwbtWcgmmuYb6vHqPSPpZn61fEwpCMp9pygJuGJKgfJEsQ7CqnJb5xjkzAWG41BplBsBlcsTzEa/wC1L0uF44ZAIZ3qWA5n6MYmVcb3Ad/WapLVYRS6AWciaXO0hSqANQOXBUxvlDeEHlq2auaKAJ9VL37d9YgSykUolOU6moSXKgS5c8xB8PMTVTEA1dnceqhWer8xCaGWKsUxSzqUCFKSA7vRITp7xEqTMIUAFArs6iwzF3NBoKPFV986AxAykGjvnepBNCBzaJk5QVkGm1QE7QNVL2dTxiGgJqZl0EZqK2qApSNX4ne0P+9SQFFOYkpJuASaJG1UNd6xEK0pemVIyqCQz081Japrx7IfJmEpq4IJo3nKO7lyicDDy5hCilJUzFL1oq6lE7rawaSMxKQrzqPSiHqQTVzW76RHnK2RtUcpS+j+cS9y3GOylgFi4BFElwMqeA31hCDGdTZS/rlQFQE0SORvCmYkJOVL5m4F1qqGJLDe26I/3oUS7hHnEnd6qSD2aUh6FOnXZqQXcqNmNiw0dhCwAWTMUCAlT0YKNdp9olKfAQaSHKkBLknI7pDIF1AlzffAULcOEskbALCubzny3ascllyyEqQlTJAcA5U1UoGvLSAByUBQJZVycwD0TptXNON9Y5mS7h1NtqS+ajMAGpd44ZoJOV05rnQIFC/G8JK3BSmjl1O42RYjdyEAD0khQUFEltQAyyaBvdeGqJSWUAogAsGbMol6nVt0MRMJDkEsM5NE8AG3QNc0OGGZQ2iwcEmzFVjBgYWZQEMSQyEsSSH4eEDWtw9iNlNQAT6x4GGmcAoOSSElwTmUFHgLmI6lMdlXmgUolKlKu71eGkB2evZLKLBgAzFtWKqNxgK8RmymhBOTeG5DWGZmKgRmKaAByXOr2iIqfRQfzU5RUCp3pi1EQWctJLBORJ2dAzXbWsRswJIQWCiNq5CRfztIU+ZsEggEABIZr0Jc2iLOnOCpwWASC7ni41i0gFNUCSkFwpWpoQNaWiOtRUMoFCq7AENuPLWOT5hALJYW0AL++Ik1e4M4CQ2h1YmLSEW/VAg9IYQgH/cI3mxs8es9I+lmfrV8THkHUsgdJYUAu06WHJcvmD0j1/pH0sz9aviYmzqBjvtVJ++wjV/dkUYb1VrSkYOQNKMwFirYSfWYXNtOyPSftG6Enz5uFVKkTJiRhkJUpCCpqk5d2ooYxw6q485nws6zkfdqLt5oBsD7qRUXwBCUoOMxOpYO7+qhk1bVqiDJnKC32VKJBajKULnaqMtNGETP2ZxzIbDYgEOSfu1PmIuW7u2OfsxjE2wmJAbLSWSWeqhS54tBwA0TMybCoICtyfWJdnJtDphBoQcxZRQHIbTL274NI6t41/8AbT2Zz/pKLgeagg3rElHQONYk4aewDt92XKtAzVAiWgGhZBFQo6WAzfhO9h3QcTmJSGKrb6mqlg2bshf+gYx0gYacL1CFAEkVcsTBP2dxJLJw88ADICZanGpLnQ9sRgYwLCk1uaJLkslJq7b98PVOA2iSM1SkHzU1oGrU6B4kp6DxblIkTkg3JQSMoDNsihO6kNldAYsAjyeblNTskENZIYO3CJwA0zA+ZTPlcgakeaC+vAQ6jkLBKksQP5lDuYbuEFX0HibjDzc75iRLUxNgKgw5fQ+KFRInFVa5FFidbWELAEMqYEKAdsidQSal2tB1KACVPVwlIL0SLs0HR0JiUE5ZE4kJyh0qCSo3NR73aGnoPFZSk4aYT5o2FbLjaVmOkGAI8yfmyqIBSolIb8I4BmffHJymd9lKgTlFNlO43cweb0FiSNrDzSfMTsqICR6xAEd/9FxRH+3nAO2XIQyU6uK13QYAgyp4KnIKQdolmOXQEmpeFLLgpp+IuTzA3V3RNm9DYskFWHmqBP5Z80WBBFIFN6GxS74WcAo5lJylqUDACHgCLMnkpDVUnbVYEbgW0+URZs3cKtmUQL5tHVaLD9nsUaeTzgFF1H7sgsNDSASer2MIynDzhqXQpi1u3hDSQFSZ4QfO2hU3Jc2ZoGqcxPmkgZjZIzGzxYr6u41TNhJ34ichBcWgZ6s4ssThZ2Z8xaUo9lReNOBFRMIBroMzXd+IoIC4A2nGUPffagqYtJvVfGlj5LiCSpyChVB3QH9lcfc4XEEksf8ASNhZ3EUsAVcuZxZhuoTpeI4dVHs6iCXrFtM6q9IVJwU8vp92o0HKGHqjjy/7liAFGuwQw3jWK4Af1LWT0hggB/15ZJZtd0ev9I+lmfrV8THmvVHq1jJePw614SelAnSyVqlqokEO50Aj0rpH0sz9aviYzs6gNl42YAAJiwAB6x3c4d5dN/MX7R8YUKMwF5dN/MX7R8YXl038xftHxhQoAEMdN/MX7R8YXl038xftHxhQoAF5dN/MX7R8YXl038xftHxhQoAO+XTfzF+0fGG+XTfzF+0fGOwoAF5dN/MX7R8YXl038xftHxjsKADnl038xftHxheXTfzF+0fGFCgAXl038xftHxheXTfzF+0fGFCgQC8um/mL9o+MLy6b+Yv2j4woUAC8um/mL9o+MLy6b+Yv2j4woUAC8um/mL9o+MLy6b+Yv2j4woUAC8um/mL9o+MLy6b+Yv2j4woUJgLy6b+Yv2j4wvLpv5i/aPjChQwF5dN/MX7R8YgTZhJJJJLnWFCg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7612" y="19812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¿Cómo les fue en su Definición del Alcance?</a:t>
            </a:r>
          </a:p>
          <a:p>
            <a:endParaRPr lang="es-MX" sz="3200" dirty="0">
              <a:latin typeface="Calibri" panose="020F0502020204030204" pitchFamily="34" charset="0"/>
              <a:cs typeface="Segoe UI" pitchFamily="34" charset="0"/>
            </a:endParaRPr>
          </a:p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Exposiciones – Retroalimentación Grupal</a:t>
            </a:r>
          </a:p>
          <a:p>
            <a:endParaRPr lang="es-MX" sz="3200" dirty="0">
              <a:latin typeface="Calibri" panose="020F0502020204030204" pitchFamily="34" charset="0"/>
              <a:cs typeface="Segoe UI" pitchFamily="34" charset="0"/>
            </a:endParaRPr>
          </a:p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¿Dudas?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826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2564904"/>
            <a:ext cx="8686801" cy="1066800"/>
          </a:xfrm>
        </p:spPr>
        <p:txBody>
          <a:bodyPr>
            <a:noAutofit/>
          </a:bodyPr>
          <a:lstStyle/>
          <a:p>
            <a:r>
              <a:rPr lang="es-MX" sz="7200" dirty="0">
                <a:latin typeface="Calibri" panose="020F0502020204030204" pitchFamily="34" charset="0"/>
              </a:rPr>
              <a:t>Gestión del Alcance del Proyecto</a:t>
            </a:r>
          </a:p>
        </p:txBody>
      </p:sp>
      <p:pic>
        <p:nvPicPr>
          <p:cNvPr id="1028" name="Picture 4" descr="http://royalbank.qwriting.qc.cuny.edu/files/2013/11/blog-13.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396" y="2564904"/>
            <a:ext cx="2467599" cy="27357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7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3892" y="3356992"/>
            <a:ext cx="8712968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0" name="Group 9"/>
          <p:cNvGrpSpPr/>
          <p:nvPr/>
        </p:nvGrpSpPr>
        <p:grpSpPr>
          <a:xfrm>
            <a:off x="1845940" y="2517279"/>
            <a:ext cx="7552383" cy="2366738"/>
            <a:chOff x="1845940" y="2204864"/>
            <a:chExt cx="7552383" cy="23667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b="78850"/>
            <a:stretch/>
          </p:blipFill>
          <p:spPr>
            <a:xfrm>
              <a:off x="1845942" y="2204864"/>
              <a:ext cx="7552381" cy="11521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39292" b="41924"/>
            <a:stretch/>
          </p:blipFill>
          <p:spPr>
            <a:xfrm>
              <a:off x="1845941" y="3332226"/>
              <a:ext cx="7552381" cy="102335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845940" y="4331195"/>
              <a:ext cx="7552382" cy="240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475807" y="2850255"/>
            <a:ext cx="1224136" cy="18192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Grupo de Procesos de Planificación</a:t>
            </a:r>
          </a:p>
        </p:txBody>
      </p:sp>
    </p:spTree>
    <p:extLst>
      <p:ext uri="{BB962C8B-B14F-4D97-AF65-F5344CB8AC3E}">
        <p14:creationId xmlns:p14="http://schemas.microsoft.com/office/powerpoint/2010/main" val="416325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>
                <a:latin typeface="Calibri" panose="020F0502020204030204" pitchFamily="34" charset="0"/>
              </a:rPr>
              <a:t>La </a:t>
            </a:r>
            <a:r>
              <a:rPr lang="es-ES" b="1" dirty="0">
                <a:solidFill>
                  <a:srgbClr val="0070C0"/>
                </a:solidFill>
                <a:latin typeface="Calibri" panose="020F0502020204030204" pitchFamily="34" charset="0"/>
              </a:rPr>
              <a:t>Gestión del Alcance del Proyecto </a:t>
            </a:r>
            <a:r>
              <a:rPr lang="es-ES" dirty="0">
                <a:latin typeface="Calibri" panose="020F0502020204030204" pitchFamily="34" charset="0"/>
              </a:rPr>
              <a:t>incluye los procesos necesarios para garantizar que el proyecto incluya todo el trabajo requerido y únicamente el trabajo para el proyecto con éxito. Gestionar el alcance del proyecto se enfoca primordialmente </a:t>
            </a:r>
            <a:r>
              <a:rPr lang="es-ES" b="1" dirty="0">
                <a:solidFill>
                  <a:srgbClr val="00B050"/>
                </a:solidFill>
                <a:latin typeface="Calibri" panose="020F0502020204030204" pitchFamily="34" charset="0"/>
              </a:rPr>
              <a:t>en definir y controlar que se incluye y que no se incluye </a:t>
            </a:r>
            <a:r>
              <a:rPr lang="es-ES" dirty="0">
                <a:latin typeface="Calibri" panose="020F0502020204030204" pitchFamily="34" charset="0"/>
              </a:rPr>
              <a:t>en el proyecto.</a:t>
            </a:r>
          </a:p>
          <a:p>
            <a:pPr algn="just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Recopilar Requisitos: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Es el proceso de determinar, documentar y gestionar las necesidades y los requisitos de los interesados para cumplir con los objetivos del proyecto.</a:t>
            </a:r>
          </a:p>
          <a:p>
            <a:pPr algn="just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Definir el Alcance: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Es el proceso de desarrollar una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descripción detallada del proyecto y del producto</a:t>
            </a:r>
          </a:p>
          <a:p>
            <a:pPr algn="just"/>
            <a:r>
              <a:rPr lang="es-ES" b="1" dirty="0">
                <a:latin typeface="Calibri" panose="020F0502020204030204" pitchFamily="34" charset="0"/>
              </a:rPr>
              <a:t>Crear la EDT/WBS: </a:t>
            </a:r>
            <a:r>
              <a:rPr lang="es-ES" dirty="0">
                <a:latin typeface="Calibri" panose="020F0502020204030204" pitchFamily="34" charset="0"/>
              </a:rPr>
              <a:t>Es el proceso de </a:t>
            </a:r>
            <a:r>
              <a:rPr lang="es-ES" b="1" dirty="0">
                <a:solidFill>
                  <a:srgbClr val="FF0000"/>
                </a:solidFill>
                <a:latin typeface="Calibri" panose="020F0502020204030204" pitchFamily="34" charset="0"/>
              </a:rPr>
              <a:t>subdividir los entregables </a:t>
            </a:r>
            <a:r>
              <a:rPr lang="es-ES" dirty="0">
                <a:latin typeface="Calibri" panose="020F0502020204030204" pitchFamily="34" charset="0"/>
              </a:rPr>
              <a:t>y el trabajo del proyecto en </a:t>
            </a:r>
            <a:r>
              <a:rPr lang="es-ES" b="1" dirty="0">
                <a:solidFill>
                  <a:srgbClr val="0070C0"/>
                </a:solidFill>
                <a:latin typeface="Calibri" panose="020F0502020204030204" pitchFamily="34" charset="0"/>
              </a:rPr>
              <a:t>componentes más pequeños y más fáciles de manejar</a:t>
            </a:r>
            <a:r>
              <a:rPr lang="es-ES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Gestión del Alcance del Proyecto</a:t>
            </a:r>
          </a:p>
        </p:txBody>
      </p:sp>
      <p:pic>
        <p:nvPicPr>
          <p:cNvPr id="1026" name="Picture 2" descr="http://salyangoz.com.tr/blog/wp-content/uploads/2014/02/figures_with_dart_800_wht_94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44" y="0"/>
            <a:ext cx="2270720" cy="170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Estructura de Desglose del Trabajo (EDT) – </a:t>
            </a:r>
            <a:r>
              <a:rPr lang="es-MX" b="1" dirty="0" err="1">
                <a:solidFill>
                  <a:srgbClr val="00B050"/>
                </a:solidFill>
                <a:latin typeface="Calibri" panose="020F0502020204030204" pitchFamily="34" charset="0"/>
              </a:rPr>
              <a:t>Work</a:t>
            </a:r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s-MX" b="1" dirty="0" err="1">
                <a:solidFill>
                  <a:srgbClr val="00B050"/>
                </a:solidFill>
                <a:latin typeface="Calibri" panose="020F0502020204030204" pitchFamily="34" charset="0"/>
              </a:rPr>
              <a:t>Breakdown</a:t>
            </a:r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s-MX" b="1" dirty="0" err="1">
                <a:solidFill>
                  <a:srgbClr val="00B050"/>
                </a:solidFill>
                <a:latin typeface="Calibri" panose="020F0502020204030204" pitchFamily="34" charset="0"/>
              </a:rPr>
              <a:t>Structure</a:t>
            </a:r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 (WBS)</a:t>
            </a:r>
          </a:p>
          <a:p>
            <a:pPr algn="just"/>
            <a:r>
              <a:rPr lang="es-MX" dirty="0">
                <a:latin typeface="Calibri" panose="020F0502020204030204" pitchFamily="34" charset="0"/>
              </a:rPr>
              <a:t>Es el proceso de subdividir los entregables del proyecto y el trabajo del proyecto en componentes más pequeños y más fáciles de manejar. El beneficio clave de este proceso es que proporciona una visión estructurada de lo que se debe entregar.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Crear la EDT/WBS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3717032"/>
            <a:ext cx="8056264" cy="22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s-MX" dirty="0">
                <a:latin typeface="Calibri" panose="020F0502020204030204" pitchFamily="34" charset="0"/>
              </a:rPr>
              <a:t>Es una </a:t>
            </a:r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</a:rPr>
              <a:t>descomposición jerárquica </a:t>
            </a:r>
            <a:r>
              <a:rPr lang="es-MX" dirty="0">
                <a:latin typeface="Calibri" panose="020F0502020204030204" pitchFamily="34" charset="0"/>
              </a:rPr>
              <a:t>del alcance total del trabajo a realizar por el equipo del proyecto para cumplir con los objetivos del proyecto y crear los entregables requeridos.</a:t>
            </a:r>
          </a:p>
          <a:p>
            <a:pPr marL="45720" indent="0" algn="just">
              <a:buNone/>
            </a:pPr>
            <a:r>
              <a:rPr lang="es-MX" dirty="0">
                <a:solidFill>
                  <a:srgbClr val="0070C0"/>
                </a:solidFill>
                <a:latin typeface="Calibri" panose="020F0502020204030204" pitchFamily="34" charset="0"/>
              </a:rPr>
              <a:t>Organiza y define el alcance </a:t>
            </a:r>
            <a:r>
              <a:rPr lang="es-MX" dirty="0">
                <a:latin typeface="Calibri" panose="020F0502020204030204" pitchFamily="34" charset="0"/>
              </a:rPr>
              <a:t>total del proyecto y representa el trabajo especificado en el enunciado del alcance del proyecto.</a:t>
            </a:r>
          </a:p>
          <a:p>
            <a:pPr marL="45720" indent="0" algn="just">
              <a:buNone/>
            </a:pPr>
            <a:r>
              <a:rPr lang="es-MX" dirty="0">
                <a:latin typeface="Calibri" panose="020F0502020204030204" pitchFamily="34" charset="0"/>
              </a:rPr>
              <a:t>El trabajo planificado esta contenido en </a:t>
            </a:r>
            <a:r>
              <a:rPr lang="es-MX" dirty="0">
                <a:solidFill>
                  <a:srgbClr val="00B050"/>
                </a:solidFill>
                <a:latin typeface="Calibri" panose="020F0502020204030204" pitchFamily="34" charset="0"/>
              </a:rPr>
              <a:t>el nivel mas bajo de los componentes </a:t>
            </a:r>
            <a:r>
              <a:rPr lang="es-MX" dirty="0">
                <a:latin typeface="Calibri" panose="020F0502020204030204" pitchFamily="34" charset="0"/>
              </a:rPr>
              <a:t>de la EDT/WBS, </a:t>
            </a:r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</a:rPr>
              <a:t>denominados paquetes de trabajo (</a:t>
            </a:r>
            <a:r>
              <a:rPr lang="es-MX" b="1" i="1" dirty="0" err="1">
                <a:solidFill>
                  <a:srgbClr val="FF0000"/>
                </a:solidFill>
                <a:latin typeface="Calibri" panose="020F0502020204030204" pitchFamily="34" charset="0"/>
              </a:rPr>
              <a:t>Work</a:t>
            </a:r>
            <a:r>
              <a:rPr lang="es-MX" b="1" i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s-MX" b="1" i="1" dirty="0" err="1">
                <a:solidFill>
                  <a:srgbClr val="FF0000"/>
                </a:solidFill>
                <a:latin typeface="Calibri" panose="020F0502020204030204" pitchFamily="34" charset="0"/>
              </a:rPr>
              <a:t>Packages</a:t>
            </a:r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  <a:r>
              <a:rPr lang="es-MX" dirty="0">
                <a:latin typeface="Calibri" panose="020F0502020204030204" pitchFamily="34" charset="0"/>
              </a:rPr>
              <a:t>.</a:t>
            </a:r>
          </a:p>
          <a:p>
            <a:pPr marL="45720" indent="0" algn="just">
              <a:buNone/>
            </a:pPr>
            <a:r>
              <a:rPr lang="es-MX" dirty="0">
                <a:latin typeface="Calibri" panose="020F0502020204030204" pitchFamily="34" charset="0"/>
              </a:rPr>
              <a:t>Un paquete de trabajo se puede utilizar para agrupar las actividades donde </a:t>
            </a:r>
            <a:r>
              <a:rPr lang="es-MX" dirty="0">
                <a:solidFill>
                  <a:srgbClr val="0070C0"/>
                </a:solidFill>
                <a:latin typeface="Calibri" panose="020F0502020204030204" pitchFamily="34" charset="0"/>
              </a:rPr>
              <a:t>el trabajo es programado y estimado, seguido y controlado.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EDT/WBS Continuación</a:t>
            </a:r>
          </a:p>
        </p:txBody>
      </p:sp>
    </p:spTree>
    <p:extLst>
      <p:ext uri="{BB962C8B-B14F-4D97-AF65-F5344CB8AC3E}">
        <p14:creationId xmlns:p14="http://schemas.microsoft.com/office/powerpoint/2010/main" val="4286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b="1" dirty="0">
                <a:latin typeface="Calibri" panose="020F0502020204030204" pitchFamily="34" charset="0"/>
              </a:rPr>
              <a:t>Enunciado del Alcance del Proyecto</a:t>
            </a:r>
          </a:p>
          <a:p>
            <a:pPr marL="457200" lvl="2" algn="just">
              <a:spcBef>
                <a:spcPts val="1800"/>
              </a:spcBef>
            </a:pPr>
            <a:r>
              <a:rPr lang="es-MX" sz="2400" dirty="0">
                <a:latin typeface="Calibri" panose="020F0502020204030204" pitchFamily="34" charset="0"/>
              </a:rPr>
              <a:t>Describe el trabajo que se realizara y el trabajo que se excluirá, también enumera y describe las restricciones o limitaciones, que pueden afectar la ejecución del proyecto.</a:t>
            </a:r>
          </a:p>
          <a:p>
            <a:pPr algn="just"/>
            <a:r>
              <a:rPr lang="es-MX" sz="2800" b="1" dirty="0">
                <a:latin typeface="Calibri" panose="020F0502020204030204" pitchFamily="34" charset="0"/>
              </a:rPr>
              <a:t>Documentación de Requisitos</a:t>
            </a:r>
          </a:p>
          <a:p>
            <a:pPr marL="457200" lvl="2" algn="just">
              <a:spcBef>
                <a:spcPts val="1800"/>
              </a:spcBef>
            </a:pPr>
            <a:r>
              <a:rPr lang="es-MX" sz="2400" dirty="0">
                <a:latin typeface="Calibri" panose="020F0502020204030204" pitchFamily="34" charset="0"/>
              </a:rPr>
              <a:t>Es fundamental para comprender que se debe de producir como resultado del proyecto y que se debe realizar para entregar el proyecto y sus productos finales.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Entradas</a:t>
            </a:r>
          </a:p>
        </p:txBody>
      </p:sp>
    </p:spTree>
    <p:extLst>
      <p:ext uri="{BB962C8B-B14F-4D97-AF65-F5344CB8AC3E}">
        <p14:creationId xmlns:p14="http://schemas.microsoft.com/office/powerpoint/2010/main" val="39073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957</Words>
  <Application>Microsoft Office PowerPoint</Application>
  <PresentationFormat>Custom</PresentationFormat>
  <Paragraphs>73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Brush Script MT</vt:lpstr>
      <vt:lpstr>Calibri</vt:lpstr>
      <vt:lpstr>Century Gothic</vt:lpstr>
      <vt:lpstr>Palatino Linotype</vt:lpstr>
      <vt:lpstr>Segoe UI</vt:lpstr>
      <vt:lpstr>Business strategy presentation</vt:lpstr>
      <vt:lpstr>IDI I</vt:lpstr>
      <vt:lpstr>Agenda</vt:lpstr>
      <vt:lpstr>¿Sus Proyectos?</vt:lpstr>
      <vt:lpstr>Gestión del Alcance del Proyecto</vt:lpstr>
      <vt:lpstr>Grupo de Procesos de Planificación</vt:lpstr>
      <vt:lpstr>Gestión del Alcance del Proyecto</vt:lpstr>
      <vt:lpstr>Crear la EDT/WBS</vt:lpstr>
      <vt:lpstr>EDT/WBS Continuación</vt:lpstr>
      <vt:lpstr>Entradas</vt:lpstr>
      <vt:lpstr>Herramientas y Técnicas</vt:lpstr>
      <vt:lpstr>Ejemplos EDT/WBS</vt:lpstr>
      <vt:lpstr>Ejemplos EDT/WBS</vt:lpstr>
      <vt:lpstr>Ejemplos EDT/WBS</vt:lpstr>
      <vt:lpstr>Salidas</vt:lpstr>
      <vt:lpstr>Actividad Grupal</vt:lpstr>
      <vt:lpstr>Tareas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2014-08-15T19:58:15Z</dcterms:created>
  <dcterms:modified xsi:type="dcterms:W3CDTF">2018-11-01T23:44:13Z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