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6"/>
  </p:notesMasterIdLst>
  <p:handoutMasterIdLst>
    <p:handoutMasterId r:id="rId37"/>
  </p:handoutMasterIdLst>
  <p:sldIdLst>
    <p:sldId id="257" r:id="rId3"/>
    <p:sldId id="258" r:id="rId4"/>
    <p:sldId id="303" r:id="rId5"/>
    <p:sldId id="304" r:id="rId6"/>
    <p:sldId id="305" r:id="rId7"/>
    <p:sldId id="308" r:id="rId8"/>
    <p:sldId id="306" r:id="rId9"/>
    <p:sldId id="307" r:id="rId10"/>
    <p:sldId id="309" r:id="rId11"/>
    <p:sldId id="310" r:id="rId12"/>
    <p:sldId id="311" r:id="rId13"/>
    <p:sldId id="312" r:id="rId14"/>
    <p:sldId id="313" r:id="rId15"/>
    <p:sldId id="314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328" r:id="rId28"/>
    <p:sldId id="315" r:id="rId29"/>
    <p:sldId id="316" r:id="rId30"/>
    <p:sldId id="334" r:id="rId31"/>
    <p:sldId id="335" r:id="rId32"/>
    <p:sldId id="336" r:id="rId33"/>
    <p:sldId id="337" r:id="rId34"/>
    <p:sldId id="267" r:id="rId3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20" autoAdjust="0"/>
    <p:restoredTop sz="90931" autoAdjust="0"/>
  </p:normalViewPr>
  <p:slideViewPr>
    <p:cSldViewPr showGuides="1">
      <p:cViewPr varScale="1">
        <p:scale>
          <a:sx n="102" d="100"/>
          <a:sy n="102" d="100"/>
        </p:scale>
        <p:origin x="768" y="96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5-01-08T21:19:16.796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10/5/2018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10/5/2018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Gerentes funcionales asignan los recursos a los proyectos,</a:t>
            </a:r>
            <a:r>
              <a:rPr lang="es-MX" baseline="0" dirty="0"/>
              <a:t> mientras los PM asignan las tareas asociadas al proyecto.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s-MX" smtClean="0"/>
              <a:t>19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05950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Gerentes funcionales asignan los recursos a los proyectos,</a:t>
            </a:r>
            <a:r>
              <a:rPr lang="es-MX" baseline="0" dirty="0"/>
              <a:t> mientras los PM asignan las tareas asociadas </a:t>
            </a:r>
            <a:r>
              <a:rPr lang="es-MX" baseline="0"/>
              <a:t>al proyecto.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s-MX" smtClean="0"/>
              <a:t>20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08287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s-MX" smtClean="0"/>
              <a:t>23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85057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s-MX" smtClean="0"/>
              <a:t>24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27837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s-MX" smtClean="0"/>
              <a:t>25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801786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razón de un proyecto es alcanzar objetivos específicos dentro de los límites que imponen un presupuesto, calidades establecidas previamente y un lapso de tiempo previamente definido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s-MX" smtClean="0"/>
              <a:t>27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105800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razón de un proyecto es alcanzar objetivos específicos dentro de los límites que imponen un presupuesto, calidades establecidas previamente y un lapso de tiempo previamente definido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s-MX" smtClean="0"/>
              <a:t>30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37119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55072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razón de un proyecto es alcanzar objetivos específicos dentro de los límites que imponen un presupuesto, calidades establecidas previamente y un lapso de tiempo previamente definido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7365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razón de un proyecto es alcanzar objetivos específicos dentro de los límites que imponen un presupuesto, calidades establecidas previamente y un lapso de tiempo previamente definido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28422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razón de un proyecto es alcanzar objetivos específicos dentro de los límites que imponen un presupuesto, calidades establecidas previamente y un lapso de tiempo previamente definido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35610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razón de un proyecto es alcanzar objetivos específicos dentro de los límites que imponen un presupuesto, calidades establecidas previamente y un lapso de tiempo previamente definido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40608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razón de un proyecto es alcanzar objetivos específicos dentro de los límites que imponen un presupuesto, calidades establecidas previamente y un lapso de tiempo previamente definido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75181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Ventajas: </a:t>
            </a:r>
            <a:r>
              <a:rPr lang="es-MX" dirty="0" err="1"/>
              <a:t>Career</a:t>
            </a:r>
            <a:r>
              <a:rPr lang="es-MX" dirty="0"/>
              <a:t> </a:t>
            </a:r>
            <a:r>
              <a:rPr lang="es-MX" dirty="0" err="1"/>
              <a:t>Path</a:t>
            </a:r>
            <a:r>
              <a:rPr lang="es-MX" dirty="0"/>
              <a:t> bien</a:t>
            </a:r>
            <a:r>
              <a:rPr lang="es-MX" baseline="0" dirty="0"/>
              <a:t> definido. Los empleados tienen un supervisor con clara visión.</a:t>
            </a:r>
          </a:p>
          <a:p>
            <a:r>
              <a:rPr lang="es-MX" baseline="0" dirty="0"/>
              <a:t>Desventajas: El PM no tiene autoridad. Muchos proyectos compiten por los recursos. Los </a:t>
            </a:r>
            <a:r>
              <a:rPr lang="es-MX" baseline="0" dirty="0" err="1"/>
              <a:t>Team</a:t>
            </a:r>
            <a:r>
              <a:rPr lang="es-MX" baseline="0" dirty="0"/>
              <a:t> </a:t>
            </a:r>
            <a:r>
              <a:rPr lang="es-MX" baseline="0" dirty="0" err="1"/>
              <a:t>Member</a:t>
            </a:r>
            <a:r>
              <a:rPr lang="es-MX" baseline="0" dirty="0"/>
              <a:t> son </a:t>
            </a:r>
            <a:r>
              <a:rPr lang="es-MX" baseline="0" dirty="0" err="1"/>
              <a:t>leades</a:t>
            </a:r>
            <a:r>
              <a:rPr lang="es-MX" baseline="0" dirty="0"/>
              <a:t> a su Gerente.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s-MX" smtClean="0"/>
              <a:t>17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03707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Ventajas: Independencia y Autoridad por parte del PM.</a:t>
            </a:r>
            <a:endParaRPr lang="es-MX" baseline="0" dirty="0"/>
          </a:p>
          <a:p>
            <a:r>
              <a:rPr lang="es-MX" baseline="0" dirty="0"/>
              <a:t>Desventajas: Se acaba el proyecto y se tiene que deshacer el equipo.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s-MX" smtClean="0"/>
              <a:t>18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5731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0"/>
            <a:ext cx="1558126" cy="1624807"/>
            <a:chOff x="6710101" y="559737"/>
            <a:chExt cx="2454605" cy="247784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/>
            <a:srcRect l="521"/>
            <a:stretch/>
          </p:blipFill>
          <p:spPr>
            <a:xfrm>
              <a:off x="6742483" y="1772816"/>
              <a:ext cx="1212699" cy="121904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42484" y="602533"/>
              <a:ext cx="1209524" cy="1219048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45658" y="597052"/>
              <a:ext cx="1219048" cy="1219048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6710101" y="2991864"/>
              <a:ext cx="1241908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710101" y="559737"/>
              <a:ext cx="2454605" cy="45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14" name="Rectangle 13"/>
            <p:cNvSpPr/>
            <p:nvPr/>
          </p:nvSpPr>
          <p:spPr>
            <a:xfrm rot="16200000">
              <a:off x="5516898" y="1752941"/>
              <a:ext cx="2432126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2073322" y="4264248"/>
            <a:ext cx="5029201" cy="1397000"/>
          </a:xfrm>
        </p:spPr>
        <p:txBody>
          <a:bodyPr/>
          <a:lstStyle/>
          <a:p>
            <a:r>
              <a:rPr lang="es-MX" dirty="0"/>
              <a:t>Clase #7 - Introducción a la Administración de Proyectos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073324" y="1394048"/>
            <a:ext cx="6469360" cy="2514601"/>
          </a:xfrm>
        </p:spPr>
        <p:txBody>
          <a:bodyPr/>
          <a:lstStyle/>
          <a:p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IDI 1</a:t>
            </a:r>
          </a:p>
        </p:txBody>
      </p:sp>
      <p:pic>
        <p:nvPicPr>
          <p:cNvPr id="5" name="Picture 167" descr="http://www.desi.iteso.mx/analog/images/iteso_logo_hz_ujg_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1764" y="156300"/>
            <a:ext cx="6008688" cy="2322512"/>
          </a:xfrm>
          <a:prstGeom prst="rect">
            <a:avLst/>
          </a:prstGeom>
          <a:noFill/>
          <a:ln>
            <a:noFill/>
          </a:ln>
          <a:effectLst>
            <a:outerShdw blurRad="50800" dist="76200" dir="8100000" algn="tr" rotWithShape="0">
              <a:schemeClr val="bg2">
                <a:lumMod val="50000"/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65"/>
          <p:cNvSpPr>
            <a:spLocks noChangeArrowheads="1"/>
          </p:cNvSpPr>
          <p:nvPr/>
        </p:nvSpPr>
        <p:spPr bwMode="auto">
          <a:xfrm>
            <a:off x="631676" y="6213185"/>
            <a:ext cx="851749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s-MX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Prof. Edgar Apolo Álvarez Antonio, BCompSc/BE, MISM, PMP®, CompTIA Project +</a:t>
            </a:r>
          </a:p>
          <a:p>
            <a:pPr algn="ctr">
              <a:spcBef>
                <a:spcPct val="50000"/>
              </a:spcBef>
              <a:defRPr/>
            </a:pPr>
            <a:r>
              <a:rPr lang="es-MX" sz="1600" dirty="0">
                <a:latin typeface="Arial Narrow" pitchFamily="34" charset="0"/>
              </a:rPr>
              <a:t>apoloalvarez@hotmail.com</a:t>
            </a:r>
            <a:endParaRPr lang="es-MX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Calibri" panose="020F0502020204030204" pitchFamily="34" charset="0"/>
              </a:rPr>
              <a:t>¿Qué es un Proceso?</a:t>
            </a:r>
          </a:p>
        </p:txBody>
      </p:sp>
      <p:pic>
        <p:nvPicPr>
          <p:cNvPr id="4098" name="Picture 2" descr="http://www.careerhubblog.com/.a/6a00d834516a5769e20168e7e2eb2a970c-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868" y="2439380"/>
            <a:ext cx="2986583" cy="297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4798268" y="1916832"/>
            <a:ext cx="5832648" cy="419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4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Conjunto de actividades secuenciadas</a:t>
            </a:r>
            <a:r>
              <a:rPr lang="es-MX" sz="2400" dirty="0">
                <a:latin typeface="Calibri" panose="020F0502020204030204" pitchFamily="34" charset="0"/>
              </a:rPr>
              <a:t>.</a:t>
            </a:r>
          </a:p>
          <a:p>
            <a:r>
              <a:rPr lang="es-MX" sz="2400" dirty="0">
                <a:latin typeface="Calibri" panose="020F0502020204030204" pitchFamily="34" charset="0"/>
              </a:rPr>
              <a:t>Constituido por:</a:t>
            </a:r>
          </a:p>
          <a:p>
            <a:pPr lvl="1"/>
            <a:r>
              <a:rPr lang="es-MX" sz="2400" dirty="0">
                <a:latin typeface="Calibri" panose="020F0502020204030204" pitchFamily="34" charset="0"/>
              </a:rPr>
              <a:t>Entradas</a:t>
            </a:r>
          </a:p>
          <a:p>
            <a:pPr lvl="1"/>
            <a:r>
              <a:rPr lang="es-MX" sz="2400" dirty="0">
                <a:latin typeface="Calibri" panose="020F0502020204030204" pitchFamily="34" charset="0"/>
              </a:rPr>
              <a:t>Método, técnicas</a:t>
            </a:r>
          </a:p>
          <a:p>
            <a:pPr lvl="1"/>
            <a:r>
              <a:rPr lang="es-MX" sz="2400" dirty="0">
                <a:latin typeface="Calibri" panose="020F0502020204030204" pitchFamily="34" charset="0"/>
              </a:rPr>
              <a:t>Herramientas, equipo</a:t>
            </a:r>
          </a:p>
          <a:p>
            <a:pPr lvl="1"/>
            <a:r>
              <a:rPr lang="es-MX" sz="2400" dirty="0">
                <a:latin typeface="Calibri" panose="020F0502020204030204" pitchFamily="34" charset="0"/>
              </a:rPr>
              <a:t>Gente</a:t>
            </a:r>
          </a:p>
          <a:p>
            <a:pPr lvl="1"/>
            <a:r>
              <a:rPr lang="es-MX" sz="2400" dirty="0">
                <a:latin typeface="Calibri" panose="020F0502020204030204" pitchFamily="34" charset="0"/>
              </a:rPr>
              <a:t>Valor agregado</a:t>
            </a:r>
          </a:p>
          <a:p>
            <a:pPr lvl="1"/>
            <a:r>
              <a:rPr lang="es-MX" sz="2400" dirty="0">
                <a:latin typeface="Calibri" panose="020F0502020204030204" pitchFamily="34" charset="0"/>
              </a:rPr>
              <a:t>Indicadores de desempeño</a:t>
            </a:r>
            <a:endParaRPr lang="es-ES" sz="2400" dirty="0">
              <a:latin typeface="Calibri" panose="020F0502020204030204" pitchFamily="34" charset="0"/>
            </a:endParaRPr>
          </a:p>
          <a:p>
            <a:endParaRPr lang="es-MX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35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Calibri" panose="020F0502020204030204" pitchFamily="34" charset="0"/>
              </a:rPr>
              <a:t>Proceso de la Administración de Proyectos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900831" y="1772816"/>
            <a:ext cx="5015561" cy="2130824"/>
            <a:chOff x="2900831" y="1772816"/>
            <a:chExt cx="5015561" cy="2130824"/>
          </a:xfrm>
        </p:grpSpPr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6684408" y="2816315"/>
              <a:ext cx="1231984" cy="51440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494" tIns="34747" rIns="69494" bIns="34747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s-ES" sz="1800" dirty="0">
                  <a:latin typeface="Arial Narrow" panose="020B0606020202030204" pitchFamily="34" charset="0"/>
                </a:rPr>
                <a:t>Salidas</a:t>
              </a:r>
              <a:endParaRPr lang="es-MX" sz="4400" dirty="0">
                <a:latin typeface="Arial Narrow" panose="020B0606020202030204" pitchFamily="34" charset="0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4209303" y="2250711"/>
              <a:ext cx="2071871" cy="16529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accent2">
                  <a:lumMod val="7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s-MX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3803840" y="3004038"/>
              <a:ext cx="405463" cy="4876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6281175" y="3004038"/>
              <a:ext cx="403234" cy="0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2900831" y="2816315"/>
              <a:ext cx="911178" cy="4007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494" tIns="34747" rIns="69494" bIns="34747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s-ES" sz="1800" dirty="0">
                  <a:latin typeface="Arial Narrow" panose="020B0606020202030204" pitchFamily="34" charset="0"/>
                </a:rPr>
                <a:t>Entradas</a:t>
              </a:r>
              <a:endParaRPr lang="es-MX" sz="4400" dirty="0">
                <a:latin typeface="Arial Narrow" panose="020B0606020202030204" pitchFamily="34" charset="0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073530" y="1772816"/>
              <a:ext cx="2398314" cy="44126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494" tIns="34747" rIns="69494" bIns="34747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s-ES" sz="1800" b="1" dirty="0">
                  <a:latin typeface="Arial Narrow" panose="020B0606020202030204" pitchFamily="34" charset="0"/>
                </a:rPr>
                <a:t> Técnicas y herramientas</a:t>
              </a:r>
              <a:endParaRPr lang="es-MX" sz="4400" b="1" dirty="0">
                <a:latin typeface="Arial Narrow" panose="020B0606020202030204" pitchFamily="34" charset="0"/>
              </a:endParaRP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>
              <a:off x="4579121" y="2245835"/>
              <a:ext cx="2229" cy="1652929"/>
            </a:xfrm>
            <a:prstGeom prst="line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>
              <a:off x="5938090" y="2245835"/>
              <a:ext cx="0" cy="1657805"/>
            </a:xfrm>
            <a:prstGeom prst="line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" name="Rectangle 5"/>
          <p:cNvSpPr txBox="1">
            <a:spLocks noChangeArrowheads="1"/>
          </p:cNvSpPr>
          <p:nvPr/>
        </p:nvSpPr>
        <p:spPr>
          <a:xfrm>
            <a:off x="1854338" y="4643402"/>
            <a:ext cx="6781800" cy="141049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s-ES" sz="2400" dirty="0">
                <a:latin typeface="Calibri" panose="020F0502020204030204" pitchFamily="34" charset="0"/>
              </a:rPr>
              <a:t>Las flechas pueden representar los </a:t>
            </a:r>
            <a:r>
              <a:rPr lang="es-ES" sz="24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flujos de datos </a:t>
            </a:r>
            <a:r>
              <a:rPr lang="es-ES" sz="2400" dirty="0">
                <a:latin typeface="Calibri" panose="020F0502020204030204" pitchFamily="34" charset="0"/>
              </a:rPr>
              <a:t>entre los procesos; y el rectángulo el proceso mismo que utiliza </a:t>
            </a:r>
            <a:r>
              <a:rPr lang="es-ES" sz="2400" dirty="0">
                <a:solidFill>
                  <a:srgbClr val="00B050"/>
                </a:solidFill>
                <a:latin typeface="Calibri" panose="020F0502020204030204" pitchFamily="34" charset="0"/>
              </a:rPr>
              <a:t>técnicas y herramientas </a:t>
            </a:r>
            <a:r>
              <a:rPr lang="es-ES" sz="2400" dirty="0">
                <a:latin typeface="Calibri" panose="020F0502020204030204" pitchFamily="34" charset="0"/>
              </a:rPr>
              <a:t>para su mejor desempeño. </a:t>
            </a:r>
          </a:p>
        </p:txBody>
      </p:sp>
    </p:spTree>
    <p:extLst>
      <p:ext uri="{BB962C8B-B14F-4D97-AF65-F5344CB8AC3E}">
        <p14:creationId xmlns:p14="http://schemas.microsoft.com/office/powerpoint/2010/main" val="1569433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Calibri" panose="020F0502020204030204" pitchFamily="34" charset="0"/>
              </a:rPr>
              <a:t>¿Administración de Proyectos?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399" y="1618456"/>
            <a:ext cx="1514286" cy="24857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760" y="1627980"/>
            <a:ext cx="1476190" cy="24761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0025" y="1627980"/>
            <a:ext cx="1485714" cy="24761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4814" y="1627980"/>
            <a:ext cx="1504762" cy="24761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8651" y="1613791"/>
            <a:ext cx="1504762" cy="24857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1399" y="4164965"/>
            <a:ext cx="1485714" cy="24666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14253" y="4164964"/>
            <a:ext cx="1476190" cy="24666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20025" y="4164964"/>
            <a:ext cx="1466667" cy="24761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53355" y="4164963"/>
            <a:ext cx="1495238" cy="24666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49604" y="4169630"/>
            <a:ext cx="1495238" cy="24666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28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virk.files.wordpress.com/2010/11/rsz_1mgt13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09"/>
          <a:stretch/>
        </p:blipFill>
        <p:spPr bwMode="auto">
          <a:xfrm>
            <a:off x="2277988" y="1124744"/>
            <a:ext cx="7456129" cy="467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04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300" dirty="0">
                <a:latin typeface="Calibri" panose="020F0502020204030204" pitchFamily="34" charset="0"/>
              </a:rPr>
              <a:t>Es la aplicación de </a:t>
            </a:r>
            <a:r>
              <a:rPr lang="es-MX" sz="23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conocimientos</a:t>
            </a:r>
            <a:r>
              <a:rPr lang="es-MX" sz="2300" dirty="0">
                <a:latin typeface="Calibri" panose="020F0502020204030204" pitchFamily="34" charset="0"/>
              </a:rPr>
              <a:t>, </a:t>
            </a:r>
            <a:r>
              <a:rPr lang="es-MX" sz="23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habilidades</a:t>
            </a:r>
            <a:r>
              <a:rPr lang="es-MX" sz="2300" dirty="0">
                <a:latin typeface="Calibri" panose="020F0502020204030204" pitchFamily="34" charset="0"/>
              </a:rPr>
              <a:t>, </a:t>
            </a:r>
            <a:r>
              <a:rPr lang="es-MX" sz="23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herramientas</a:t>
            </a:r>
            <a:r>
              <a:rPr lang="es-MX" sz="2300" dirty="0">
                <a:latin typeface="Calibri" panose="020F0502020204030204" pitchFamily="34" charset="0"/>
              </a:rPr>
              <a:t>, y </a:t>
            </a:r>
            <a:r>
              <a:rPr lang="es-MX" sz="23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técnicas</a:t>
            </a:r>
            <a:r>
              <a:rPr lang="es-MX" sz="2300" dirty="0">
                <a:latin typeface="Calibri" panose="020F0502020204030204" pitchFamily="34" charset="0"/>
              </a:rPr>
              <a:t> a </a:t>
            </a:r>
            <a:r>
              <a:rPr lang="es-MX" sz="2300" dirty="0">
                <a:solidFill>
                  <a:srgbClr val="00B050"/>
                </a:solidFill>
                <a:latin typeface="Calibri" panose="020F0502020204030204" pitchFamily="34" charset="0"/>
              </a:rPr>
              <a:t>las actividades de un proyecto </a:t>
            </a:r>
            <a:r>
              <a:rPr lang="es-MX" sz="2300" dirty="0">
                <a:latin typeface="Calibri" panose="020F0502020204030204" pitchFamily="34" charset="0"/>
              </a:rPr>
              <a:t>para </a:t>
            </a:r>
            <a:r>
              <a:rPr lang="es-MX" sz="2300" dirty="0">
                <a:solidFill>
                  <a:srgbClr val="FF0000"/>
                </a:solidFill>
                <a:latin typeface="Calibri" panose="020F0502020204030204" pitchFamily="34" charset="0"/>
              </a:rPr>
              <a:t>satisfacer las necesidades de los involucrados en el proyecto</a:t>
            </a:r>
            <a:r>
              <a:rPr lang="es-MX" sz="2300" dirty="0">
                <a:latin typeface="Calibri" panose="020F0502020204030204" pitchFamily="34" charset="0"/>
              </a:rPr>
              <a:t> (</a:t>
            </a:r>
            <a:r>
              <a:rPr lang="es-MX" sz="2300" i="1" dirty="0" err="1">
                <a:latin typeface="Calibri" panose="020F0502020204030204" pitchFamily="34" charset="0"/>
              </a:rPr>
              <a:t>stakeholders</a:t>
            </a:r>
            <a:r>
              <a:rPr lang="es-MX" sz="2300" dirty="0">
                <a:latin typeface="Calibri" panose="020F0502020204030204" pitchFamily="34" charset="0"/>
              </a:rPr>
              <a:t>).</a:t>
            </a:r>
          </a:p>
          <a:p>
            <a:pPr lvl="1"/>
            <a:endParaRPr lang="es-MX" sz="2300" dirty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Administración de Proyectos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499" y="3212665"/>
            <a:ext cx="4848225" cy="303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83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300" dirty="0">
                <a:latin typeface="Calibri" panose="020F0502020204030204" pitchFamily="34" charset="0"/>
              </a:rPr>
              <a:t>Es una </a:t>
            </a:r>
            <a:r>
              <a:rPr lang="es-MX" sz="2300" b="1" dirty="0">
                <a:solidFill>
                  <a:srgbClr val="FF0000"/>
                </a:solidFill>
                <a:latin typeface="Calibri" panose="020F0502020204030204" pitchFamily="34" charset="0"/>
              </a:rPr>
              <a:t>estructura</a:t>
            </a:r>
            <a:r>
              <a:rPr lang="es-MX" sz="2300" dirty="0">
                <a:latin typeface="Calibri" panose="020F0502020204030204" pitchFamily="34" charset="0"/>
              </a:rPr>
              <a:t> de gestión que </a:t>
            </a:r>
            <a:r>
              <a:rPr lang="es-MX" sz="2300" b="1" dirty="0">
                <a:solidFill>
                  <a:srgbClr val="00B050"/>
                </a:solidFill>
                <a:latin typeface="Calibri" panose="020F0502020204030204" pitchFamily="34" charset="0"/>
              </a:rPr>
              <a:t>estandariza los procesos</a:t>
            </a:r>
            <a:r>
              <a:rPr lang="es-MX" sz="2300" b="1" dirty="0">
                <a:latin typeface="Calibri" panose="020F0502020204030204" pitchFamily="34" charset="0"/>
              </a:rPr>
              <a:t> </a:t>
            </a:r>
            <a:r>
              <a:rPr lang="es-MX" sz="2300" dirty="0">
                <a:latin typeface="Calibri" panose="020F0502020204030204" pitchFamily="34" charset="0"/>
              </a:rPr>
              <a:t>de </a:t>
            </a:r>
            <a:r>
              <a:rPr lang="es-MX" sz="2300" b="1" dirty="0">
                <a:solidFill>
                  <a:srgbClr val="0070C0"/>
                </a:solidFill>
                <a:latin typeface="Calibri" panose="020F0502020204030204" pitchFamily="34" charset="0"/>
              </a:rPr>
              <a:t>gobierno relacionados con el proyecto </a:t>
            </a:r>
            <a:r>
              <a:rPr lang="es-MX" sz="2300" dirty="0">
                <a:latin typeface="Calibri" panose="020F0502020204030204" pitchFamily="34" charset="0"/>
              </a:rPr>
              <a:t>y </a:t>
            </a:r>
            <a:r>
              <a:rPr lang="es-MX" sz="2300" b="1" u="sng" dirty="0">
                <a:latin typeface="Calibri" panose="020F0502020204030204" pitchFamily="34" charset="0"/>
              </a:rPr>
              <a:t>hace mas fácil compartir recursos, metodologías, herramientas y técnicas</a:t>
            </a:r>
            <a:r>
              <a:rPr lang="es-MX" sz="2300" dirty="0">
                <a:latin typeface="Calibri" panose="020F0502020204030204" pitchFamily="34" charset="0"/>
              </a:rPr>
              <a:t>. </a:t>
            </a:r>
          </a:p>
          <a:p>
            <a:r>
              <a:rPr lang="es-MX" sz="2300" dirty="0">
                <a:latin typeface="Calibri" panose="020F0502020204030204" pitchFamily="34" charset="0"/>
              </a:rPr>
              <a:t>La responsabilidad de una PMO puede abarcar </a:t>
            </a:r>
            <a:r>
              <a:rPr lang="es-MX" sz="2300" b="1" dirty="0">
                <a:solidFill>
                  <a:srgbClr val="0070C0"/>
                </a:solidFill>
                <a:latin typeface="Calibri" panose="020F0502020204030204" pitchFamily="34" charset="0"/>
              </a:rPr>
              <a:t>desde el suministro de funciones de soporte</a:t>
            </a:r>
            <a:r>
              <a:rPr lang="es-MX" sz="2300" dirty="0">
                <a:latin typeface="Calibri" panose="020F0502020204030204" pitchFamily="34" charset="0"/>
              </a:rPr>
              <a:t> para la dirección de proyectos </a:t>
            </a:r>
            <a:r>
              <a:rPr lang="es-MX" sz="2300" b="1" dirty="0">
                <a:solidFill>
                  <a:srgbClr val="FF0000"/>
                </a:solidFill>
                <a:latin typeface="Calibri" panose="020F0502020204030204" pitchFamily="34" charset="0"/>
              </a:rPr>
              <a:t>hasta la responsabilidad de la propia dirección</a:t>
            </a:r>
            <a:r>
              <a:rPr lang="es-MX" sz="2300" dirty="0">
                <a:latin typeface="Calibri" panose="020F0502020204030204" pitchFamily="34" charset="0"/>
              </a:rPr>
              <a:t> de uno o mas proyectos.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349680" cy="1066800"/>
          </a:xfrm>
        </p:spPr>
        <p:txBody>
          <a:bodyPr/>
          <a:lstStyle/>
          <a:p>
            <a:r>
              <a:rPr lang="es-MX" dirty="0"/>
              <a:t>Oficina de Dirección de Proyectos (PMO)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061964" y="4292007"/>
            <a:ext cx="2600106" cy="2009924"/>
            <a:chOff x="4222204" y="4365104"/>
            <a:chExt cx="2600106" cy="2009924"/>
          </a:xfrm>
        </p:grpSpPr>
        <p:pic>
          <p:nvPicPr>
            <p:cNvPr id="6146" name="Picture 2" descr="https://www.fdaimports.com/blog/wp-content/uploads/2011/09/Police-officer-arresting-person-Cropped-630x487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2204" y="4365104"/>
              <a:ext cx="2600106" cy="2009924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 rot="18756371">
              <a:off x="6243305" y="4797152"/>
              <a:ext cx="57900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r>
                <a:rPr lang="es-MX" sz="14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PMO</a:t>
              </a:r>
              <a:endParaRPr lang="es-MX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18756371">
              <a:off x="4895206" y="5092565"/>
              <a:ext cx="4363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r>
                <a:rPr lang="es-MX" sz="1400" dirty="0">
                  <a:solidFill>
                    <a:srgbClr val="002060"/>
                  </a:solidFill>
                  <a:latin typeface="Comic Sans MS" panose="030F0702030302020204" pitchFamily="66" charset="0"/>
                </a:rPr>
                <a:t>PM</a:t>
              </a:r>
              <a:endParaRPr lang="es-MX" dirty="0">
                <a:solidFill>
                  <a:srgbClr val="002060"/>
                </a:solidFill>
                <a:latin typeface="Comic Sans MS" panose="030F0702030302020204" pitchFamily="66" charset="0"/>
              </a:endParaRPr>
            </a:p>
          </p:txBody>
        </p:sp>
      </p:grpSp>
      <p:pic>
        <p:nvPicPr>
          <p:cNvPr id="6148" name="Picture 4" descr="http://i.stack.imgur.com/S43Q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17" y="4077769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militantlibertarian.org/wp-content/uploads/2011/01/copkid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574" y="4209838"/>
            <a:ext cx="1970722" cy="19707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://img1.wikia.nocookie.net/__cb20130520141819/okami/images/f/f0/Check_mark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310" y="3982731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08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3" y="1828800"/>
            <a:ext cx="4957192" cy="4191000"/>
          </a:xfrm>
        </p:spPr>
        <p:txBody>
          <a:bodyPr>
            <a:normAutofit lnSpcReduction="10000"/>
          </a:bodyPr>
          <a:lstStyle/>
          <a:p>
            <a:pPr>
              <a:buClr>
                <a:srgbClr val="0070C0"/>
              </a:buClr>
            </a:pPr>
            <a:r>
              <a:rPr lang="es-MX" sz="2300" dirty="0">
                <a:latin typeface="Calibri" panose="020F0502020204030204" pitchFamily="34" charset="0"/>
              </a:rPr>
              <a:t>Liderazgo</a:t>
            </a:r>
          </a:p>
          <a:p>
            <a:pPr>
              <a:buClr>
                <a:srgbClr val="0070C0"/>
              </a:buClr>
            </a:pPr>
            <a:r>
              <a:rPr lang="es-MX" sz="2300" dirty="0">
                <a:latin typeface="Calibri" panose="020F0502020204030204" pitchFamily="34" charset="0"/>
              </a:rPr>
              <a:t>Trabajo en Equipo</a:t>
            </a:r>
          </a:p>
          <a:p>
            <a:pPr>
              <a:buClr>
                <a:srgbClr val="0070C0"/>
              </a:buClr>
            </a:pPr>
            <a:r>
              <a:rPr lang="es-MX" sz="2300" dirty="0">
                <a:latin typeface="Calibri" panose="020F0502020204030204" pitchFamily="34" charset="0"/>
              </a:rPr>
              <a:t>Motivación</a:t>
            </a:r>
          </a:p>
          <a:p>
            <a:pPr>
              <a:buClr>
                <a:srgbClr val="0070C0"/>
              </a:buClr>
            </a:pPr>
            <a:r>
              <a:rPr lang="es-MX" sz="2300" dirty="0">
                <a:latin typeface="Calibri" panose="020F0502020204030204" pitchFamily="34" charset="0"/>
              </a:rPr>
              <a:t>Comunicación</a:t>
            </a:r>
          </a:p>
          <a:p>
            <a:pPr>
              <a:buClr>
                <a:srgbClr val="0070C0"/>
              </a:buClr>
            </a:pPr>
            <a:r>
              <a:rPr lang="es-MX" sz="2300" dirty="0">
                <a:latin typeface="Calibri" panose="020F0502020204030204" pitchFamily="34" charset="0"/>
              </a:rPr>
              <a:t>Influencia</a:t>
            </a:r>
          </a:p>
          <a:p>
            <a:pPr>
              <a:buClr>
                <a:srgbClr val="0070C0"/>
              </a:buClr>
            </a:pPr>
            <a:r>
              <a:rPr lang="es-MX" sz="2300" dirty="0">
                <a:latin typeface="Calibri" panose="020F0502020204030204" pitchFamily="34" charset="0"/>
              </a:rPr>
              <a:t>Toma de Decisiones</a:t>
            </a:r>
          </a:p>
          <a:p>
            <a:pPr>
              <a:buClr>
                <a:srgbClr val="0070C0"/>
              </a:buClr>
            </a:pPr>
            <a:r>
              <a:rPr lang="es-MX" sz="2300" dirty="0">
                <a:latin typeface="Calibri" panose="020F0502020204030204" pitchFamily="34" charset="0"/>
              </a:rPr>
              <a:t>Conocimientos de política y cultura</a:t>
            </a:r>
          </a:p>
          <a:p>
            <a:pPr>
              <a:buClr>
                <a:srgbClr val="0070C0"/>
              </a:buClr>
            </a:pPr>
            <a:r>
              <a:rPr lang="es-MX" sz="2300" dirty="0">
                <a:latin typeface="Calibri" panose="020F0502020204030204" pitchFamily="34" charset="0"/>
              </a:rPr>
              <a:t>Negociación</a:t>
            </a:r>
          </a:p>
          <a:p>
            <a:pPr lvl="1"/>
            <a:endParaRPr lang="es-MX" sz="2300" dirty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916" y="603468"/>
            <a:ext cx="8989640" cy="1066800"/>
          </a:xfrm>
        </p:spPr>
        <p:txBody>
          <a:bodyPr/>
          <a:lstStyle/>
          <a:p>
            <a:r>
              <a:rPr lang="es-MX" dirty="0"/>
              <a:t>Características de un Administrador de Proyectos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878388" y="1828800"/>
            <a:ext cx="4957192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</a:pPr>
            <a:r>
              <a:rPr lang="es-MX" sz="2300" dirty="0">
                <a:latin typeface="Calibri" panose="020F0502020204030204" pitchFamily="34" charset="0"/>
              </a:rPr>
              <a:t>Generar Confianza</a:t>
            </a:r>
          </a:p>
          <a:p>
            <a:pPr>
              <a:buClr>
                <a:srgbClr val="0070C0"/>
              </a:buClr>
            </a:pPr>
            <a:r>
              <a:rPr lang="es-MX" sz="2300" dirty="0">
                <a:latin typeface="Calibri" panose="020F0502020204030204" pitchFamily="34" charset="0"/>
              </a:rPr>
              <a:t>Gestión de Conflictos</a:t>
            </a:r>
          </a:p>
          <a:p>
            <a:pPr>
              <a:buClr>
                <a:srgbClr val="0070C0"/>
              </a:buClr>
            </a:pPr>
            <a:r>
              <a:rPr lang="es-MX" sz="2300" dirty="0">
                <a:latin typeface="Calibri" panose="020F0502020204030204" pitchFamily="34" charset="0"/>
              </a:rPr>
              <a:t>Proporcionar Orientación</a:t>
            </a:r>
          </a:p>
          <a:p>
            <a:pPr lvl="1"/>
            <a:endParaRPr lang="es-MX" sz="2300" dirty="0">
              <a:latin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20584" y="3294315"/>
            <a:ext cx="1909369" cy="446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s-MX" sz="2300" b="1" dirty="0">
                <a:solidFill>
                  <a:srgbClr val="FF0000"/>
                </a:solidFill>
                <a:latin typeface="Calibri" panose="020F0502020204030204" pitchFamily="34" charset="0"/>
              </a:rPr>
              <a:t>Comunicación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5529"/>
          <a:stretch/>
        </p:blipFill>
        <p:spPr>
          <a:xfrm>
            <a:off x="7085985" y="3517453"/>
            <a:ext cx="1914286" cy="20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99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6673" y="1844824"/>
            <a:ext cx="3577580" cy="360040"/>
          </a:xfrm>
        </p:spPr>
        <p:txBody>
          <a:bodyPr>
            <a:normAutofit fontScale="92500" lnSpcReduction="10000"/>
          </a:bodyPr>
          <a:lstStyle/>
          <a:p>
            <a:r>
              <a:rPr lang="es-MX" sz="2300" b="1" dirty="0">
                <a:solidFill>
                  <a:srgbClr val="FF0000"/>
                </a:solidFill>
                <a:latin typeface="Calibri" panose="020F0502020204030204" pitchFamily="34" charset="0"/>
              </a:rPr>
              <a:t>Organización Funcional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349680" cy="1066800"/>
          </a:xfrm>
        </p:spPr>
        <p:txBody>
          <a:bodyPr/>
          <a:lstStyle/>
          <a:p>
            <a:r>
              <a:rPr lang="es-MX" dirty="0"/>
              <a:t>Estructuras de la Organización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673" y="2449488"/>
            <a:ext cx="5419048" cy="28571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7534572" y="2176846"/>
            <a:ext cx="2230739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s-MX" sz="3600" b="1" dirty="0">
                <a:solidFill>
                  <a:srgbClr val="00B050"/>
                </a:solidFill>
                <a:latin typeface="Calibri" panose="020F0502020204030204" pitchFamily="34" charset="0"/>
              </a:rPr>
              <a:t>¿Ventajas?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77389" y="3689014"/>
            <a:ext cx="2917658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s-MX" sz="3600" b="1" dirty="0">
                <a:solidFill>
                  <a:srgbClr val="FF0000"/>
                </a:solidFill>
                <a:latin typeface="Calibri" panose="020F0502020204030204" pitchFamily="34" charset="0"/>
              </a:rPr>
              <a:t>¿Desventajas?</a:t>
            </a:r>
          </a:p>
        </p:txBody>
      </p:sp>
    </p:spTree>
    <p:extLst>
      <p:ext uri="{BB962C8B-B14F-4D97-AF65-F5344CB8AC3E}">
        <p14:creationId xmlns:p14="http://schemas.microsoft.com/office/powerpoint/2010/main" val="170537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6672" y="1844824"/>
            <a:ext cx="4729707" cy="360040"/>
          </a:xfrm>
        </p:spPr>
        <p:txBody>
          <a:bodyPr>
            <a:normAutofit fontScale="92500" lnSpcReduction="10000"/>
          </a:bodyPr>
          <a:lstStyle/>
          <a:p>
            <a:r>
              <a:rPr lang="es-MX" sz="2300" b="1" dirty="0">
                <a:solidFill>
                  <a:srgbClr val="FF0000"/>
                </a:solidFill>
                <a:latin typeface="Calibri" panose="020F0502020204030204" pitchFamily="34" charset="0"/>
              </a:rPr>
              <a:t>Organización Orientada a Proyectos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349680" cy="1066800"/>
          </a:xfrm>
        </p:spPr>
        <p:txBody>
          <a:bodyPr/>
          <a:lstStyle/>
          <a:p>
            <a:r>
              <a:rPr lang="es-MX" dirty="0"/>
              <a:t>Estructuras de la Organización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534572" y="2176846"/>
            <a:ext cx="2230739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s-MX" sz="3600" b="1" dirty="0">
                <a:solidFill>
                  <a:srgbClr val="00B050"/>
                </a:solidFill>
                <a:latin typeface="Calibri" panose="020F0502020204030204" pitchFamily="34" charset="0"/>
              </a:rPr>
              <a:t>¿Ventajas?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77389" y="3689014"/>
            <a:ext cx="2917658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s-MX" sz="3600" b="1" dirty="0">
                <a:solidFill>
                  <a:srgbClr val="FF0000"/>
                </a:solidFill>
                <a:latin typeface="Calibri" panose="020F0502020204030204" pitchFamily="34" charset="0"/>
              </a:rPr>
              <a:t>¿Desventajas?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166" y="2436181"/>
            <a:ext cx="5009524" cy="31333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830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6672" y="1844824"/>
            <a:ext cx="4729707" cy="360040"/>
          </a:xfrm>
        </p:spPr>
        <p:txBody>
          <a:bodyPr>
            <a:normAutofit fontScale="92500" lnSpcReduction="10000"/>
          </a:bodyPr>
          <a:lstStyle/>
          <a:p>
            <a:r>
              <a:rPr lang="es-MX" sz="2300" b="1" dirty="0">
                <a:solidFill>
                  <a:srgbClr val="FF0000"/>
                </a:solidFill>
                <a:latin typeface="Calibri" panose="020F0502020204030204" pitchFamily="34" charset="0"/>
              </a:rPr>
              <a:t>Organización Matriciales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349680" cy="1066800"/>
          </a:xfrm>
        </p:spPr>
        <p:txBody>
          <a:bodyPr/>
          <a:lstStyle/>
          <a:p>
            <a:r>
              <a:rPr lang="es-MX" dirty="0"/>
              <a:t>Estructuras de la Organización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05980" y="5661248"/>
            <a:ext cx="2230739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s-MX" sz="3600" b="1" dirty="0">
                <a:solidFill>
                  <a:srgbClr val="00B050"/>
                </a:solidFill>
                <a:latin typeface="Calibri" panose="020F0502020204030204" pitchFamily="34" charset="0"/>
              </a:rPr>
              <a:t>¿Ventajas?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18548" y="5661248"/>
            <a:ext cx="2917658" cy="64633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s-MX" sz="3600" b="1" dirty="0">
                <a:solidFill>
                  <a:srgbClr val="FF0000"/>
                </a:solidFill>
                <a:latin typeface="Calibri" panose="020F0502020204030204" pitchFamily="34" charset="0"/>
              </a:rPr>
              <a:t>¿Desventajas?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74704" y="2204864"/>
            <a:ext cx="3059799" cy="3312368"/>
            <a:chOff x="874704" y="2204864"/>
            <a:chExt cx="3059799" cy="3312368"/>
          </a:xfrm>
        </p:grpSpPr>
        <p:sp>
          <p:nvSpPr>
            <p:cNvPr id="8" name="Rounded Rectangle 7"/>
            <p:cNvSpPr/>
            <p:nvPr/>
          </p:nvSpPr>
          <p:spPr>
            <a:xfrm>
              <a:off x="874704" y="2204864"/>
              <a:ext cx="3059799" cy="3312368"/>
            </a:xfrm>
            <a:prstGeom prst="roundRect">
              <a:avLst/>
            </a:prstGeom>
            <a:gradFill>
              <a:gsLst>
                <a:gs pos="0">
                  <a:schemeClr val="accent2">
                    <a:lumMod val="110000"/>
                    <a:satMod val="105000"/>
                    <a:tint val="67000"/>
                    <a:alpha val="28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  <a:p>
              <a:pPr algn="ctr"/>
              <a:endParaRPr lang="es-MX" dirty="0"/>
            </a:p>
            <a:p>
              <a:pPr algn="ctr"/>
              <a:endParaRPr lang="es-MX" dirty="0"/>
            </a:p>
            <a:p>
              <a:pPr algn="ctr"/>
              <a:endParaRPr lang="es-MX" dirty="0"/>
            </a:p>
            <a:p>
              <a:pPr algn="ctr"/>
              <a:endParaRPr lang="es-MX" dirty="0"/>
            </a:p>
            <a:p>
              <a:pPr algn="ctr"/>
              <a:endParaRPr lang="es-MX" dirty="0"/>
            </a:p>
            <a:p>
              <a:pPr algn="ctr"/>
              <a:endParaRPr lang="es-MX" sz="28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/>
              <a:r>
                <a:rPr lang="es-MX" sz="2800" dirty="0">
                  <a:solidFill>
                    <a:schemeClr val="bg1"/>
                  </a:solidFill>
                  <a:latin typeface="Calibri" panose="020F0502020204030204" pitchFamily="34" charset="0"/>
                </a:rPr>
                <a:t>Matricial Débil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74704" y="2449488"/>
              <a:ext cx="3059799" cy="1800200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3981248" y="2204864"/>
            <a:ext cx="3205466" cy="3312368"/>
            <a:chOff x="3981248" y="2204864"/>
            <a:chExt cx="3205466" cy="3312368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1" name="Rounded Rectangle 10"/>
            <p:cNvSpPr/>
            <p:nvPr/>
          </p:nvSpPr>
          <p:spPr>
            <a:xfrm>
              <a:off x="4010338" y="2204864"/>
              <a:ext cx="3059799" cy="3312368"/>
            </a:xfrm>
            <a:prstGeom prst="roundRect">
              <a:avLst/>
            </a:prstGeom>
            <a:gradFill>
              <a:gsLst>
                <a:gs pos="0">
                  <a:schemeClr val="accent2">
                    <a:lumMod val="110000"/>
                    <a:satMod val="105000"/>
                    <a:tint val="67000"/>
                    <a:alpha val="28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  <a:p>
              <a:pPr algn="ctr"/>
              <a:endParaRPr lang="es-MX" dirty="0"/>
            </a:p>
            <a:p>
              <a:pPr algn="ctr"/>
              <a:endParaRPr lang="es-MX" dirty="0"/>
            </a:p>
            <a:p>
              <a:pPr algn="ctr"/>
              <a:endParaRPr lang="es-MX" dirty="0"/>
            </a:p>
            <a:p>
              <a:pPr algn="ctr"/>
              <a:endParaRPr lang="es-MX" dirty="0"/>
            </a:p>
            <a:p>
              <a:pPr algn="ctr"/>
              <a:endParaRPr lang="es-MX" dirty="0"/>
            </a:p>
            <a:p>
              <a:pPr algn="ctr"/>
              <a:endParaRPr lang="es-MX" dirty="0"/>
            </a:p>
            <a:p>
              <a:pPr algn="ctr"/>
              <a:r>
                <a:rPr lang="es-MX" sz="2800" dirty="0">
                  <a:solidFill>
                    <a:schemeClr val="bg1"/>
                  </a:solidFill>
                  <a:latin typeface="Calibri" panose="020F0502020204030204" pitchFamily="34" charset="0"/>
                </a:rPr>
                <a:t>Matricial Balanceada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981248" y="2453545"/>
              <a:ext cx="3205466" cy="1816797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7239849" y="2204864"/>
            <a:ext cx="3300755" cy="3312368"/>
            <a:chOff x="7239849" y="2204864"/>
            <a:chExt cx="3300755" cy="3312368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2" name="Rounded Rectangle 11"/>
            <p:cNvSpPr/>
            <p:nvPr/>
          </p:nvSpPr>
          <p:spPr>
            <a:xfrm>
              <a:off x="7243243" y="2204864"/>
              <a:ext cx="3171649" cy="3312368"/>
            </a:xfrm>
            <a:prstGeom prst="roundRect">
              <a:avLst/>
            </a:prstGeom>
            <a:gradFill>
              <a:gsLst>
                <a:gs pos="0">
                  <a:schemeClr val="accent2">
                    <a:lumMod val="110000"/>
                    <a:satMod val="105000"/>
                    <a:tint val="67000"/>
                    <a:alpha val="28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  <a:p>
              <a:pPr algn="ctr"/>
              <a:endParaRPr lang="es-MX" dirty="0"/>
            </a:p>
            <a:p>
              <a:pPr algn="ctr"/>
              <a:endParaRPr lang="es-MX" dirty="0"/>
            </a:p>
            <a:p>
              <a:pPr algn="ctr"/>
              <a:endParaRPr lang="es-MX" dirty="0"/>
            </a:p>
            <a:p>
              <a:pPr algn="ctr"/>
              <a:endParaRPr lang="es-MX" dirty="0"/>
            </a:p>
            <a:p>
              <a:pPr algn="ctr"/>
              <a:endParaRPr lang="es-MX" dirty="0"/>
            </a:p>
            <a:p>
              <a:pPr algn="ctr"/>
              <a:endParaRPr lang="es-MX" dirty="0"/>
            </a:p>
            <a:p>
              <a:pPr algn="ctr"/>
              <a:r>
                <a:rPr lang="es-MX" sz="2800" dirty="0">
                  <a:solidFill>
                    <a:schemeClr val="bg1"/>
                  </a:solidFill>
                  <a:latin typeface="Calibri" panose="020F0502020204030204" pitchFamily="34" charset="0"/>
                </a:rPr>
                <a:t>Matricial Fuerte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239849" y="2449488"/>
              <a:ext cx="3300755" cy="1778589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>
          <a:xfrm>
            <a:off x="765820" y="4238399"/>
            <a:ext cx="1000911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7552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es-MX" sz="3200" dirty="0">
                <a:latin typeface="Calibri" panose="020F0502020204030204" pitchFamily="34" charset="0"/>
                <a:cs typeface="Segoe UI" pitchFamily="34" charset="0"/>
              </a:rPr>
              <a:t>Lista de Asistencia</a:t>
            </a:r>
          </a:p>
          <a:p>
            <a:pPr>
              <a:buClr>
                <a:schemeClr val="accent1"/>
              </a:buClr>
            </a:pPr>
            <a:r>
              <a:rPr lang="es-MX" sz="3200" dirty="0">
                <a:latin typeface="Calibri" panose="020F0502020204030204" pitchFamily="34" charset="0"/>
                <a:cs typeface="Segoe UI" pitchFamily="34" charset="0"/>
              </a:rPr>
              <a:t>Conceptos Básicos de </a:t>
            </a:r>
            <a:r>
              <a:rPr lang="es-MX" sz="3200" dirty="0" err="1">
                <a:latin typeface="Calibri" panose="020F0502020204030204" pitchFamily="34" charset="0"/>
                <a:cs typeface="Segoe UI" pitchFamily="34" charset="0"/>
              </a:rPr>
              <a:t>AdP</a:t>
            </a:r>
            <a:endParaRPr lang="es-MX" sz="3200" dirty="0">
              <a:latin typeface="Calibri" panose="020F0502020204030204" pitchFamily="34" charset="0"/>
              <a:cs typeface="Segoe UI" pitchFamily="34" charset="0"/>
            </a:endParaRPr>
          </a:p>
          <a:p>
            <a:pPr>
              <a:buClr>
                <a:schemeClr val="accent1"/>
              </a:buClr>
            </a:pPr>
            <a:r>
              <a:rPr lang="es-MX" sz="3200" dirty="0">
                <a:latin typeface="Calibri" panose="020F0502020204030204" pitchFamily="34" charset="0"/>
                <a:cs typeface="Segoe UI" pitchFamily="34" charset="0"/>
              </a:rPr>
              <a:t>Actividad</a:t>
            </a:r>
          </a:p>
          <a:p>
            <a:pPr>
              <a:buClr>
                <a:schemeClr val="accent1"/>
              </a:buClr>
            </a:pPr>
            <a:r>
              <a:rPr lang="es-MX" sz="3200" dirty="0">
                <a:latin typeface="Calibri" panose="020F0502020204030204" pitchFamily="34" charset="0"/>
                <a:cs typeface="Segoe UI" pitchFamily="34" charset="0"/>
              </a:rPr>
              <a:t>Áreas de Conocimientos</a:t>
            </a:r>
          </a:p>
          <a:p>
            <a:pPr>
              <a:buClr>
                <a:schemeClr val="accent1"/>
              </a:buClr>
            </a:pPr>
            <a:r>
              <a:rPr lang="es-MX" sz="3200" dirty="0">
                <a:latin typeface="Calibri" panose="020F0502020204030204" pitchFamily="34" charset="0"/>
                <a:cs typeface="Segoe UI" pitchFamily="34" charset="0"/>
              </a:rPr>
              <a:t>Tarea</a:t>
            </a:r>
          </a:p>
          <a:p>
            <a:pPr>
              <a:buClr>
                <a:srgbClr val="00B050"/>
              </a:buClr>
            </a:pPr>
            <a:endParaRPr lang="es-MX" sz="3200" dirty="0">
              <a:latin typeface="Calibri" panose="020F0502020204030204" pitchFamily="34" charset="0"/>
              <a:cs typeface="Segoe UI" pitchFamily="34" charset="0"/>
            </a:endParaRPr>
          </a:p>
          <a:p>
            <a:endParaRPr lang="es-MX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Calibri" panose="020F0502020204030204" pitchFamily="34" charset="0"/>
              </a:rPr>
              <a:t>Agenda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0"/>
            <a:ext cx="1558126" cy="1624807"/>
            <a:chOff x="6710101" y="559737"/>
            <a:chExt cx="2454605" cy="247784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l="521"/>
            <a:stretch/>
          </p:blipFill>
          <p:spPr>
            <a:xfrm>
              <a:off x="6742483" y="1772816"/>
              <a:ext cx="1212699" cy="1219048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42484" y="602533"/>
              <a:ext cx="1209524" cy="121904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45658" y="597052"/>
              <a:ext cx="1219048" cy="1219048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6710101" y="2991864"/>
              <a:ext cx="1241908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710101" y="559737"/>
              <a:ext cx="2454605" cy="45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10" name="Rectangle 9"/>
            <p:cNvSpPr/>
            <p:nvPr/>
          </p:nvSpPr>
          <p:spPr>
            <a:xfrm rot="16200000">
              <a:off x="5516898" y="1752941"/>
              <a:ext cx="2432126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10789840" cy="1066800"/>
          </a:xfrm>
        </p:spPr>
        <p:txBody>
          <a:bodyPr/>
          <a:lstStyle/>
          <a:p>
            <a:r>
              <a:rPr lang="es-MX" dirty="0"/>
              <a:t>Influencia de la Estructuras de la Organización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876" y="1600200"/>
            <a:ext cx="9329045" cy="47990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204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300" dirty="0">
                <a:latin typeface="Calibri" panose="020F0502020204030204" pitchFamily="34" charset="0"/>
              </a:rPr>
              <a:t>El ciclo de vida de un proyecto es la </a:t>
            </a:r>
            <a:r>
              <a:rPr lang="es-MX" sz="2300" b="1" dirty="0">
                <a:solidFill>
                  <a:srgbClr val="FF0000"/>
                </a:solidFill>
                <a:latin typeface="Calibri" panose="020F0502020204030204" pitchFamily="34" charset="0"/>
              </a:rPr>
              <a:t>serie de fases </a:t>
            </a:r>
            <a:r>
              <a:rPr lang="es-MX" sz="2300" dirty="0">
                <a:latin typeface="Calibri" panose="020F0502020204030204" pitchFamily="34" charset="0"/>
              </a:rPr>
              <a:t>por las que </a:t>
            </a:r>
            <a:r>
              <a:rPr lang="es-MX" sz="2300" b="1" dirty="0">
                <a:solidFill>
                  <a:srgbClr val="0070C0"/>
                </a:solidFill>
                <a:latin typeface="Calibri" panose="020F0502020204030204" pitchFamily="34" charset="0"/>
              </a:rPr>
              <a:t>atraviesa un proyecto </a:t>
            </a:r>
            <a:r>
              <a:rPr lang="es-MX" sz="2300" b="1" u="sng" dirty="0">
                <a:latin typeface="Calibri" panose="020F0502020204030204" pitchFamily="34" charset="0"/>
              </a:rPr>
              <a:t>desde su inicio hasta su cierre</a:t>
            </a:r>
            <a:r>
              <a:rPr lang="es-MX" sz="2300" dirty="0">
                <a:latin typeface="Calibri" panose="020F0502020204030204" pitchFamily="34" charset="0"/>
              </a:rPr>
              <a:t>. Las fases son generalmente </a:t>
            </a:r>
            <a:r>
              <a:rPr lang="es-MX" sz="2300" b="1" dirty="0">
                <a:solidFill>
                  <a:srgbClr val="00B050"/>
                </a:solidFill>
                <a:latin typeface="Calibri" panose="020F0502020204030204" pitchFamily="34" charset="0"/>
              </a:rPr>
              <a:t>secuenciales</a:t>
            </a:r>
            <a:r>
              <a:rPr lang="es-MX" sz="2300" dirty="0">
                <a:latin typeface="Calibri" panose="020F0502020204030204" pitchFamily="34" charset="0"/>
              </a:rPr>
              <a:t> y sus nombres y números se determinan en función de las necesidades de gestión y control de la organización que participa en el proyecto.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349680" cy="1066800"/>
          </a:xfrm>
        </p:spPr>
        <p:txBody>
          <a:bodyPr/>
          <a:lstStyle/>
          <a:p>
            <a:r>
              <a:rPr lang="es-MX" dirty="0"/>
              <a:t>Ciclo de Vida del Proyecto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324" y="3501008"/>
            <a:ext cx="4835499" cy="26642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1125860" y="3717032"/>
            <a:ext cx="4021088" cy="246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</a:pPr>
            <a:r>
              <a:rPr lang="es-MX" sz="2400" b="1" dirty="0">
                <a:solidFill>
                  <a:srgbClr val="00B050"/>
                </a:solidFill>
                <a:latin typeface="Calibri" panose="020F0502020204030204" pitchFamily="34" charset="0"/>
              </a:rPr>
              <a:t>Inicio del Proyecto</a:t>
            </a:r>
          </a:p>
          <a:p>
            <a:pPr>
              <a:buClr>
                <a:srgbClr val="0070C0"/>
              </a:buClr>
            </a:pPr>
            <a:r>
              <a:rPr lang="es-MX" sz="2400" b="1" dirty="0">
                <a:solidFill>
                  <a:srgbClr val="00B050"/>
                </a:solidFill>
                <a:latin typeface="Calibri" panose="020F0502020204030204" pitchFamily="34" charset="0"/>
              </a:rPr>
              <a:t>Organización y Preparación</a:t>
            </a:r>
          </a:p>
          <a:p>
            <a:pPr>
              <a:buClr>
                <a:srgbClr val="0070C0"/>
              </a:buClr>
            </a:pPr>
            <a:r>
              <a:rPr lang="es-MX" sz="2400" b="1" dirty="0">
                <a:solidFill>
                  <a:srgbClr val="00B050"/>
                </a:solidFill>
                <a:latin typeface="Calibri" panose="020F0502020204030204" pitchFamily="34" charset="0"/>
              </a:rPr>
              <a:t>Ejecución del Trabajo</a:t>
            </a:r>
          </a:p>
          <a:p>
            <a:pPr>
              <a:buClr>
                <a:srgbClr val="0070C0"/>
              </a:buClr>
            </a:pPr>
            <a:r>
              <a:rPr lang="es-MX" sz="2400" b="1" dirty="0">
                <a:solidFill>
                  <a:srgbClr val="00B050"/>
                </a:solidFill>
                <a:latin typeface="Calibri" panose="020F0502020204030204" pitchFamily="34" charset="0"/>
              </a:rPr>
              <a:t>Cierre del Proyecto</a:t>
            </a:r>
            <a:endParaRPr lang="es-MX" sz="2200" b="1" dirty="0">
              <a:solidFill>
                <a:srgbClr val="00B050"/>
              </a:solidFill>
              <a:latin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303" y="3501008"/>
            <a:ext cx="4906606" cy="26642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773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1485900" y="1830288"/>
            <a:ext cx="8712968" cy="19587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>
                <a:latin typeface="Calibri" panose="020F0502020204030204" pitchFamily="34" charset="0"/>
              </a:rPr>
              <a:t>Es una manera de llevar a cabo </a:t>
            </a:r>
            <a:r>
              <a:rPr lang="es-ES_tradnl" b="1" dirty="0">
                <a:solidFill>
                  <a:srgbClr val="0070C0"/>
                </a:solidFill>
                <a:latin typeface="Calibri" panose="020F0502020204030204" pitchFamily="34" charset="0"/>
              </a:rPr>
              <a:t>un proyecto por etapas</a:t>
            </a:r>
            <a:r>
              <a:rPr lang="es-ES_tradnl" dirty="0">
                <a:latin typeface="Calibri" panose="020F0502020204030204" pitchFamily="34" charset="0"/>
              </a:rPr>
              <a:t>, secuenciando las mismas de manera tal que se mejore la probabilidad de éxito del proyecto.</a:t>
            </a:r>
          </a:p>
          <a:p>
            <a:r>
              <a:rPr lang="es-ES_tradnl" b="1" dirty="0">
                <a:solidFill>
                  <a:srgbClr val="0070C0"/>
                </a:solidFill>
                <a:latin typeface="Calibri" panose="020F0502020204030204" pitchFamily="34" charset="0"/>
              </a:rPr>
              <a:t>Complementa al método utilizado </a:t>
            </a:r>
            <a:r>
              <a:rPr lang="es-ES_tradnl" dirty="0">
                <a:latin typeface="Calibri" panose="020F0502020204030204" pitchFamily="34" charset="0"/>
              </a:rPr>
              <a:t>en el proyecto e implica una visión estratégica.</a:t>
            </a:r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565704" cy="1066800"/>
          </a:xfrm>
        </p:spPr>
        <p:txBody>
          <a:bodyPr/>
          <a:lstStyle/>
          <a:p>
            <a:r>
              <a:rPr lang="es-MX" dirty="0">
                <a:latin typeface="Calibri" panose="020F0502020204030204" pitchFamily="34" charset="0"/>
              </a:rPr>
              <a:t>Ciclos de Vida</a:t>
            </a:r>
          </a:p>
        </p:txBody>
      </p:sp>
      <p:pic>
        <p:nvPicPr>
          <p:cNvPr id="5122" name="Picture 2" descr="http://www.toprankblog.com/wp-content/uploads/2012/07/customer-lifecycle-optimiz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634" y="314096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90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226" y="1804870"/>
            <a:ext cx="4506593" cy="31259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Calibri" panose="020F0502020204030204" pitchFamily="34" charset="0"/>
              </a:rPr>
              <a:t>Ciclos de Vida (Predictivo)</a:t>
            </a: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156169" y="4452019"/>
            <a:ext cx="521280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s-MX" sz="3600" dirty="0">
                <a:latin typeface="Calibri" panose="020F0502020204030204" pitchFamily="34" charset="0"/>
                <a:cs typeface="+mn-cs"/>
              </a:rPr>
              <a:t>Cascada</a:t>
            </a:r>
          </a:p>
          <a:p>
            <a:pPr eaLnBrk="0" hangingPunct="0">
              <a:spcBef>
                <a:spcPct val="50000"/>
              </a:spcBef>
            </a:pPr>
            <a:r>
              <a:rPr lang="es-MX" sz="3600" dirty="0">
                <a:solidFill>
                  <a:srgbClr val="FF0000"/>
                </a:solidFill>
                <a:latin typeface="Calibri" panose="020F0502020204030204" pitchFamily="34" charset="0"/>
                <a:cs typeface="+mn-cs"/>
              </a:rPr>
              <a:t>Cascada retroalimentado</a:t>
            </a:r>
            <a:endParaRPr lang="es-ES" sz="3600" dirty="0">
              <a:solidFill>
                <a:srgbClr val="FF0000"/>
              </a:solidFill>
              <a:latin typeface="Calibri" panose="020F0502020204030204" pitchFamily="34" charset="0"/>
              <a:cs typeface="+mn-c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61764" y="2132856"/>
            <a:ext cx="6621462" cy="1905000"/>
            <a:chOff x="2746375" y="2394619"/>
            <a:chExt cx="6621462" cy="1905000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465512" y="2394619"/>
              <a:ext cx="1447800" cy="762000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s-MX" sz="1200">
                  <a:latin typeface="Arial Narrow" pitchFamily="34" charset="0"/>
                </a:rPr>
                <a:t>Diagnóstico</a:t>
              </a:r>
              <a:endParaRPr lang="es-ES" sz="1200">
                <a:latin typeface="Arial Narrow" pitchFamily="34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294312" y="2928019"/>
              <a:ext cx="1447800" cy="762000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7199312" y="3537619"/>
              <a:ext cx="1447800" cy="762000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4913312" y="2547019"/>
              <a:ext cx="685800" cy="381000"/>
              <a:chOff x="4913312" y="2020094"/>
              <a:chExt cx="685800" cy="381000"/>
            </a:xfrm>
          </p:grpSpPr>
          <p:sp>
            <p:nvSpPr>
              <p:cNvPr id="11" name="Line 6"/>
              <p:cNvSpPr>
                <a:spLocks noChangeShapeType="1"/>
              </p:cNvSpPr>
              <p:nvPr/>
            </p:nvSpPr>
            <p:spPr bwMode="auto">
              <a:xfrm>
                <a:off x="4913312" y="2020094"/>
                <a:ext cx="685800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  <p:txBody>
              <a:bodyPr/>
              <a:lstStyle>
                <a:defPPr>
                  <a:defRPr lang="es-E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5599112" y="2020094"/>
                <a:ext cx="0" cy="381000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  <p:txBody>
              <a:bodyPr/>
              <a:lstStyle>
                <a:defPPr>
                  <a:defRPr lang="es-E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6742112" y="3156619"/>
              <a:ext cx="609600" cy="381000"/>
              <a:chOff x="6742112" y="2629694"/>
              <a:chExt cx="609600" cy="381000"/>
            </a:xfrm>
          </p:grpSpPr>
          <p:sp>
            <p:nvSpPr>
              <p:cNvPr id="13" name="Line 8"/>
              <p:cNvSpPr>
                <a:spLocks noChangeShapeType="1"/>
              </p:cNvSpPr>
              <p:nvPr/>
            </p:nvSpPr>
            <p:spPr bwMode="auto">
              <a:xfrm>
                <a:off x="6742112" y="2629694"/>
                <a:ext cx="609600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  <p:txBody>
              <a:bodyPr/>
              <a:lstStyle>
                <a:defPPr>
                  <a:defRPr lang="es-E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" name="Line 9"/>
              <p:cNvSpPr>
                <a:spLocks noChangeShapeType="1"/>
              </p:cNvSpPr>
              <p:nvPr/>
            </p:nvSpPr>
            <p:spPr bwMode="auto">
              <a:xfrm>
                <a:off x="7351712" y="2629694"/>
                <a:ext cx="0" cy="381000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  <p:txBody>
              <a:bodyPr/>
              <a:lstStyle>
                <a:defPPr>
                  <a:defRPr lang="es-E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5522912" y="3080419"/>
              <a:ext cx="1295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s-MX" sz="1200" dirty="0">
                  <a:solidFill>
                    <a:schemeClr val="bg1"/>
                  </a:solidFill>
                  <a:latin typeface="Arial Narrow" pitchFamily="34" charset="0"/>
                </a:rPr>
                <a:t>Propuesta de                  Mejora</a:t>
              </a:r>
              <a:endParaRPr lang="es-ES" sz="1200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7427912" y="3690019"/>
              <a:ext cx="1295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s-MX" sz="1200" dirty="0">
                  <a:solidFill>
                    <a:schemeClr val="bg1"/>
                  </a:solidFill>
                  <a:latin typeface="Arial Narrow" pitchFamily="34" charset="0"/>
                </a:rPr>
                <a:t>Mejora de Procesos</a:t>
              </a:r>
              <a:endParaRPr lang="es-ES" sz="1200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 flipH="1">
              <a:off x="4192587" y="3443957"/>
              <a:ext cx="1079500" cy="0"/>
            </a:xfrm>
            <a:prstGeom prst="line">
              <a:avLst/>
            </a:prstGeom>
            <a:noFill/>
            <a:ln w="28575">
              <a:solidFill>
                <a:srgbClr val="993300"/>
              </a:solidFill>
              <a:prstDash val="dash"/>
              <a:round/>
              <a:headEnd/>
              <a:tailEnd/>
            </a:ln>
          </p:spPr>
          <p:txBody>
            <a:bodyPr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 flipV="1">
              <a:off x="4192587" y="3156619"/>
              <a:ext cx="0" cy="287338"/>
            </a:xfrm>
            <a:prstGeom prst="line">
              <a:avLst/>
            </a:prstGeom>
            <a:noFill/>
            <a:ln w="28575">
              <a:solidFill>
                <a:srgbClr val="99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H="1">
              <a:off x="6137275" y="4093244"/>
              <a:ext cx="1079500" cy="0"/>
            </a:xfrm>
            <a:prstGeom prst="line">
              <a:avLst/>
            </a:prstGeom>
            <a:noFill/>
            <a:ln w="28575">
              <a:solidFill>
                <a:srgbClr val="990000"/>
              </a:solidFill>
              <a:prstDash val="dash"/>
              <a:round/>
              <a:headEnd/>
              <a:tailEnd/>
            </a:ln>
          </p:spPr>
          <p:txBody>
            <a:bodyPr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 flipV="1">
              <a:off x="6137275" y="3661444"/>
              <a:ext cx="0" cy="431800"/>
            </a:xfrm>
            <a:prstGeom prst="line">
              <a:avLst/>
            </a:prstGeom>
            <a:noFill/>
            <a:ln w="28575">
              <a:solidFill>
                <a:srgbClr val="99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>
              <a:off x="2746375" y="2775619"/>
              <a:ext cx="719137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>
              <a:off x="8647112" y="3918619"/>
              <a:ext cx="720725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065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Calibri" panose="020F0502020204030204" pitchFamily="34" charset="0"/>
              </a:rPr>
              <a:t>Ciclos de Vida (Iterativos)</a:t>
            </a:r>
          </a:p>
        </p:txBody>
      </p:sp>
      <p:pic>
        <p:nvPicPr>
          <p:cNvPr id="6146" name="Picture 2" descr="http://www.acrobright.com/images/agile_lifecyc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690" y="1396701"/>
            <a:ext cx="7762875" cy="52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1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Calibri" panose="020F0502020204030204" pitchFamily="34" charset="0"/>
              </a:rPr>
              <a:t>¿Qué otros ciclos de vida conocen?</a:t>
            </a:r>
          </a:p>
        </p:txBody>
      </p:sp>
      <p:pic>
        <p:nvPicPr>
          <p:cNvPr id="4098" name="Picture 2" descr="http://www.careerhubblog.com/.a/6a00d834516a5769e20168e7e2eb2a970c-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204" y="2492896"/>
            <a:ext cx="2986583" cy="297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15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5212" y="1828800"/>
            <a:ext cx="10141768" cy="4191000"/>
          </a:xfrm>
        </p:spPr>
        <p:txBody>
          <a:bodyPr>
            <a:noAutofit/>
          </a:bodyPr>
          <a:lstStyle/>
          <a:p>
            <a:pPr eaLnBrk="1" hangingPunct="1"/>
            <a:r>
              <a:rPr lang="es-ES" sz="2400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¿Se elige un ciclo de vida para el proyecto?</a:t>
            </a:r>
          </a:p>
          <a:p>
            <a:pPr eaLnBrk="1" hangingPunct="1"/>
            <a:r>
              <a:rPr lang="es-ES" sz="2400" dirty="0">
                <a:latin typeface="Calibri" panose="020F0502020204030204" pitchFamily="34" charset="0"/>
              </a:rPr>
              <a:t>¿Es impuesto? ¿Por quién?</a:t>
            </a:r>
          </a:p>
          <a:p>
            <a:pPr eaLnBrk="1" hangingPunct="1"/>
            <a:r>
              <a:rPr lang="es-MX" sz="2400" dirty="0">
                <a:latin typeface="Calibri" panose="020F0502020204030204" pitchFamily="34" charset="0"/>
              </a:rPr>
              <a:t>Asuntos a atender: prioridades, incertidumbre, disponibilidad de recursos, urgencias, dominio del área de aplicación, dominio de la tecnología a usar, riesgos, aprendizaje</a:t>
            </a:r>
            <a:endParaRPr lang="es-ES" sz="2400" dirty="0">
              <a:latin typeface="Calibri" panose="020F0502020204030204" pitchFamily="34" charset="0"/>
            </a:endParaRPr>
          </a:p>
          <a:p>
            <a:pPr eaLnBrk="1" hangingPunct="1"/>
            <a:r>
              <a:rPr lang="es-ES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¿Qué pasa si decidimos mal el ciclo de vida?</a:t>
            </a:r>
          </a:p>
        </p:txBody>
      </p:sp>
      <p:sp>
        <p:nvSpPr>
          <p:cNvPr id="52228" name="3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9EFBFD-5AB6-4DE3-BA13-BF702F35010F}" type="slidenum">
              <a:rPr lang="es-ES" smtClean="0"/>
              <a:pPr/>
              <a:t>26</a:t>
            </a:fld>
            <a:endParaRPr lang="es-E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83468" y="5175473"/>
            <a:ext cx="1072919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40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¿Cuál es el de su Proyecto?</a:t>
            </a:r>
          </a:p>
        </p:txBody>
      </p:sp>
    </p:spTree>
    <p:extLst>
      <p:ext uri="{BB962C8B-B14F-4D97-AF65-F5344CB8AC3E}">
        <p14:creationId xmlns:p14="http://schemas.microsoft.com/office/powerpoint/2010/main" val="205993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build="p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Calibri" panose="020F0502020204030204" pitchFamily="34" charset="0"/>
              </a:rPr>
              <a:t>Procesos de la Administración de Proyectos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065212" y="2060848"/>
            <a:ext cx="5832648" cy="419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400" b="1" dirty="0">
                <a:latin typeface="Calibri" panose="020F0502020204030204" pitchFamily="34" charset="0"/>
              </a:rPr>
              <a:t>Grupos de procesos:</a:t>
            </a:r>
          </a:p>
          <a:p>
            <a:pPr lvl="1"/>
            <a:r>
              <a:rPr lang="es-MX" sz="2400" dirty="0">
                <a:latin typeface="Calibri" panose="020F0502020204030204" pitchFamily="34" charset="0"/>
              </a:rPr>
              <a:t>Procesos de </a:t>
            </a:r>
            <a:r>
              <a:rPr lang="es-MX" sz="2400" b="1" dirty="0">
                <a:latin typeface="Calibri" panose="020F0502020204030204" pitchFamily="34" charset="0"/>
              </a:rPr>
              <a:t>Iniciación</a:t>
            </a:r>
          </a:p>
          <a:p>
            <a:pPr lvl="1"/>
            <a:r>
              <a:rPr lang="es-MX" sz="2400" dirty="0">
                <a:latin typeface="Calibri" panose="020F0502020204030204" pitchFamily="34" charset="0"/>
              </a:rPr>
              <a:t>Procesos de </a:t>
            </a:r>
            <a:r>
              <a:rPr lang="es-MX" sz="2400" b="1" dirty="0">
                <a:latin typeface="Calibri" panose="020F0502020204030204" pitchFamily="34" charset="0"/>
              </a:rPr>
              <a:t>Planificación</a:t>
            </a:r>
          </a:p>
          <a:p>
            <a:pPr lvl="1"/>
            <a:r>
              <a:rPr lang="es-MX" sz="2400" dirty="0">
                <a:latin typeface="Calibri" panose="020F0502020204030204" pitchFamily="34" charset="0"/>
              </a:rPr>
              <a:t>Procesos de </a:t>
            </a:r>
            <a:r>
              <a:rPr lang="es-MX" sz="2400" b="1" dirty="0">
                <a:latin typeface="Calibri" panose="020F0502020204030204" pitchFamily="34" charset="0"/>
              </a:rPr>
              <a:t>Ejecución</a:t>
            </a:r>
          </a:p>
          <a:p>
            <a:pPr lvl="1"/>
            <a:r>
              <a:rPr lang="es-MX" sz="2400" dirty="0">
                <a:latin typeface="Calibri" panose="020F0502020204030204" pitchFamily="34" charset="0"/>
              </a:rPr>
              <a:t>Procesos de </a:t>
            </a:r>
            <a:r>
              <a:rPr lang="es-MX" sz="2400" b="1" dirty="0">
                <a:latin typeface="Calibri" panose="020F0502020204030204" pitchFamily="34" charset="0"/>
              </a:rPr>
              <a:t>Seguimiento y Control</a:t>
            </a:r>
          </a:p>
          <a:p>
            <a:pPr lvl="1"/>
            <a:r>
              <a:rPr lang="es-MX" sz="2400" dirty="0">
                <a:latin typeface="Calibri" panose="020F0502020204030204" pitchFamily="34" charset="0"/>
              </a:rPr>
              <a:t>Procesos de </a:t>
            </a:r>
            <a:r>
              <a:rPr lang="es-MX" sz="2400" b="1" dirty="0">
                <a:latin typeface="Calibri" panose="020F0502020204030204" pitchFamily="34" charset="0"/>
              </a:rPr>
              <a:t>Cierre</a:t>
            </a:r>
          </a:p>
          <a:p>
            <a:endParaRPr lang="es-MX" dirty="0">
              <a:latin typeface="Calibri" panose="020F050202020403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318548" y="2276872"/>
            <a:ext cx="2917966" cy="3286125"/>
            <a:chOff x="7318548" y="2276872"/>
            <a:chExt cx="2917966" cy="3286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7318548" y="2276872"/>
              <a:ext cx="762000" cy="73025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headEnd/>
              <a:tailEnd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s-MX"/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8461548" y="2641997"/>
              <a:ext cx="762000" cy="73025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headEnd/>
              <a:tailEnd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s-MX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9375948" y="3591322"/>
              <a:ext cx="762000" cy="73025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headEnd/>
              <a:tailEnd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s-MX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7775748" y="3810397"/>
              <a:ext cx="762000" cy="73025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headEnd/>
              <a:tailEnd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s-MX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8918748" y="4832747"/>
              <a:ext cx="762000" cy="73025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headEnd/>
              <a:tailEnd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s-MX"/>
            </a:p>
          </p:txBody>
        </p:sp>
        <p:cxnSp>
          <p:nvCxnSpPr>
            <p:cNvPr id="11" name="AutoShape 9"/>
            <p:cNvCxnSpPr>
              <a:cxnSpLocks noChangeShapeType="1"/>
              <a:stCxn id="6" idx="6"/>
              <a:endCxn id="7" idx="1"/>
            </p:cNvCxnSpPr>
            <p:nvPr/>
          </p:nvCxnSpPr>
          <p:spPr bwMode="auto">
            <a:xfrm>
              <a:off x="8080548" y="2641997"/>
              <a:ext cx="492125" cy="106363"/>
            </a:xfrm>
            <a:prstGeom prst="curvedConnector2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2" name="AutoShape 10"/>
            <p:cNvCxnSpPr>
              <a:cxnSpLocks noChangeShapeType="1"/>
              <a:stCxn id="7" idx="5"/>
              <a:endCxn id="8" idx="1"/>
            </p:cNvCxnSpPr>
            <p:nvPr/>
          </p:nvCxnSpPr>
          <p:spPr bwMode="auto">
            <a:xfrm rot="16200000" flipH="1">
              <a:off x="9083848" y="3294460"/>
              <a:ext cx="431800" cy="374650"/>
            </a:xfrm>
            <a:prstGeom prst="curvedConnector3">
              <a:avLst>
                <a:gd name="adj1" fmla="val 50000"/>
              </a:avLst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3" name="AutoShape 12"/>
            <p:cNvCxnSpPr>
              <a:cxnSpLocks noChangeShapeType="1"/>
              <a:stCxn id="9" idx="0"/>
              <a:endCxn id="7" idx="3"/>
            </p:cNvCxnSpPr>
            <p:nvPr/>
          </p:nvCxnSpPr>
          <p:spPr bwMode="auto">
            <a:xfrm rot="16200000">
              <a:off x="8091661" y="3330972"/>
              <a:ext cx="544513" cy="415925"/>
            </a:xfrm>
            <a:prstGeom prst="curvedConnector3">
              <a:avLst>
                <a:gd name="adj1" fmla="val 40222"/>
              </a:avLst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5" name="AutoShape 13"/>
            <p:cNvCxnSpPr>
              <a:cxnSpLocks noChangeShapeType="1"/>
              <a:stCxn id="8" idx="4"/>
              <a:endCxn id="10" idx="0"/>
            </p:cNvCxnSpPr>
            <p:nvPr/>
          </p:nvCxnSpPr>
          <p:spPr bwMode="auto">
            <a:xfrm rot="5400000">
              <a:off x="9272761" y="4348560"/>
              <a:ext cx="511175" cy="457200"/>
            </a:xfrm>
            <a:prstGeom prst="curvedConnector3">
              <a:avLst>
                <a:gd name="adj1" fmla="val 50000"/>
              </a:avLst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6" name="AutoShape 18"/>
            <p:cNvCxnSpPr>
              <a:cxnSpLocks noChangeShapeType="1"/>
              <a:stCxn id="9" idx="6"/>
              <a:endCxn id="8" idx="2"/>
            </p:cNvCxnSpPr>
            <p:nvPr/>
          </p:nvCxnSpPr>
          <p:spPr bwMode="auto">
            <a:xfrm flipV="1">
              <a:off x="8537748" y="3956447"/>
              <a:ext cx="838200" cy="219075"/>
            </a:xfrm>
            <a:prstGeom prst="curvedConnector3">
              <a:avLst>
                <a:gd name="adj1" fmla="val 50000"/>
              </a:avLst>
            </a:prstGeom>
            <a:ln>
              <a:headEnd type="triangle" w="med" len="med"/>
              <a:tailEnd type="triangl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7351886" y="2505272"/>
              <a:ext cx="854633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MX" sz="1000" b="1" dirty="0">
                  <a:solidFill>
                    <a:schemeClr val="accent3">
                      <a:lumMod val="75000"/>
                    </a:schemeClr>
                  </a:solidFill>
                  <a:latin typeface="Arial Narrow" panose="020B0606020202030204" pitchFamily="34" charset="0"/>
                </a:rPr>
                <a:t>Iniciación</a:t>
              </a:r>
              <a:endParaRPr lang="es-ES" sz="1000" b="1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8450235" y="2886807"/>
              <a:ext cx="109811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MX" sz="1000" b="1" dirty="0">
                  <a:solidFill>
                    <a:schemeClr val="accent3">
                      <a:lumMod val="75000"/>
                    </a:schemeClr>
                  </a:solidFill>
                  <a:latin typeface="Arial Narrow" panose="020B0606020202030204" pitchFamily="34" charset="0"/>
                </a:rPr>
                <a:t>Planificación</a:t>
              </a:r>
              <a:endParaRPr lang="es-ES" sz="1000" b="1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9452147" y="3844922"/>
              <a:ext cx="784367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MX" sz="1000" b="1" dirty="0">
                  <a:solidFill>
                    <a:schemeClr val="accent3">
                      <a:lumMod val="75000"/>
                    </a:schemeClr>
                  </a:solidFill>
                  <a:latin typeface="Arial Narrow" panose="020B0606020202030204" pitchFamily="34" charset="0"/>
                </a:rPr>
                <a:t>Ejecución</a:t>
              </a:r>
              <a:endParaRPr lang="es-ES" sz="1000" b="1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0" name="Text Box 22"/>
            <p:cNvSpPr txBox="1">
              <a:spLocks noChangeArrowheads="1"/>
            </p:cNvSpPr>
            <p:nvPr/>
          </p:nvSpPr>
          <p:spPr bwMode="auto">
            <a:xfrm>
              <a:off x="7764636" y="3976785"/>
              <a:ext cx="80724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MX" sz="1000" b="1" dirty="0">
                  <a:solidFill>
                    <a:schemeClr val="accent3">
                      <a:lumMod val="75000"/>
                    </a:schemeClr>
                  </a:solidFill>
                  <a:latin typeface="Arial Narrow" panose="020B0606020202030204" pitchFamily="34" charset="0"/>
                </a:rPr>
                <a:t>Seguimiento     y Control </a:t>
              </a:r>
              <a:endParaRPr lang="es-ES" sz="1000" b="1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1" name="Text Box 23"/>
            <p:cNvSpPr txBox="1">
              <a:spLocks noChangeArrowheads="1"/>
            </p:cNvSpPr>
            <p:nvPr/>
          </p:nvSpPr>
          <p:spPr bwMode="auto">
            <a:xfrm>
              <a:off x="9061522" y="5080097"/>
              <a:ext cx="549057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MX" sz="1000" b="1">
                  <a:solidFill>
                    <a:schemeClr val="accent3">
                      <a:lumMod val="75000"/>
                    </a:schemeClr>
                  </a:solidFill>
                  <a:latin typeface="Arial Narrow" panose="020B0606020202030204" pitchFamily="34" charset="0"/>
                </a:rPr>
                <a:t>Cierre</a:t>
              </a:r>
              <a:endParaRPr lang="es-ES" sz="1000" b="1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2" name="Text Box 28"/>
          <p:cNvSpPr txBox="1">
            <a:spLocks noChangeArrowheads="1"/>
          </p:cNvSpPr>
          <p:nvPr/>
        </p:nvSpPr>
        <p:spPr bwMode="auto">
          <a:xfrm>
            <a:off x="2926060" y="5661248"/>
            <a:ext cx="49685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MX" i="1" dirty="0">
                <a:latin typeface="Calibri" panose="020F0502020204030204" pitchFamily="34" charset="0"/>
              </a:rPr>
              <a:t>Cada uno tiene un valor agregado.</a:t>
            </a:r>
          </a:p>
        </p:txBody>
      </p:sp>
    </p:spTree>
    <p:extLst>
      <p:ext uri="{BB962C8B-B14F-4D97-AF65-F5344CB8AC3E}">
        <p14:creationId xmlns:p14="http://schemas.microsoft.com/office/powerpoint/2010/main" val="258123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020" y="548680"/>
            <a:ext cx="6366653" cy="28079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684" y="3645024"/>
            <a:ext cx="5931324" cy="292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32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s-MX" sz="2300" dirty="0">
                <a:latin typeface="Calibri" panose="020F0502020204030204" pitchFamily="34" charset="0"/>
              </a:rPr>
              <a:t>Un </a:t>
            </a:r>
            <a:r>
              <a:rPr lang="es-MX" sz="2300" dirty="0">
                <a:solidFill>
                  <a:srgbClr val="00B050"/>
                </a:solidFill>
                <a:latin typeface="Calibri" panose="020F0502020204030204" pitchFamily="34" charset="0"/>
              </a:rPr>
              <a:t>interesado</a:t>
            </a:r>
            <a:r>
              <a:rPr lang="es-MX" sz="2300" dirty="0">
                <a:latin typeface="Calibri" panose="020F0502020204030204" pitchFamily="34" charset="0"/>
              </a:rPr>
              <a:t> es un individuo, grupo u organización </a:t>
            </a:r>
            <a:r>
              <a:rPr lang="es-MX" sz="23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que puede afectar, verse afectado</a:t>
            </a:r>
            <a:r>
              <a:rPr lang="es-MX" sz="2300" dirty="0">
                <a:latin typeface="Calibri" panose="020F0502020204030204" pitchFamily="34" charset="0"/>
              </a:rPr>
              <a:t>, o percibirse a sí mismo como afectado por una decisión, actividad o resultado de un proyecto.</a:t>
            </a:r>
          </a:p>
          <a:p>
            <a:pPr lvl="1"/>
            <a:r>
              <a:rPr lang="es-MX" sz="2300" dirty="0">
                <a:latin typeface="Calibri" panose="020F0502020204030204" pitchFamily="34" charset="0"/>
              </a:rPr>
              <a:t>Los </a:t>
            </a:r>
            <a:r>
              <a:rPr lang="es-MX" sz="2300" dirty="0">
                <a:solidFill>
                  <a:srgbClr val="00B050"/>
                </a:solidFill>
                <a:latin typeface="Calibri" panose="020F0502020204030204" pitchFamily="34" charset="0"/>
              </a:rPr>
              <a:t>interesados</a:t>
            </a:r>
            <a:r>
              <a:rPr lang="es-MX" sz="2300" dirty="0">
                <a:latin typeface="Calibri" panose="020F0502020204030204" pitchFamily="34" charset="0"/>
              </a:rPr>
              <a:t> pueden participar activamente en el proyecto o </a:t>
            </a:r>
            <a:r>
              <a:rPr lang="es-MX" sz="2300" dirty="0">
                <a:solidFill>
                  <a:srgbClr val="FF0000"/>
                </a:solidFill>
                <a:latin typeface="Calibri" panose="020F0502020204030204" pitchFamily="34" charset="0"/>
              </a:rPr>
              <a:t>tener intereses a los que puede afectar positiva o negativamente la ejecución o la terminación del proyecto</a:t>
            </a:r>
            <a:r>
              <a:rPr lang="es-MX" sz="2300" dirty="0">
                <a:latin typeface="Calibri" panose="020F0502020204030204" pitchFamily="34" charset="0"/>
              </a:rPr>
              <a:t>.</a:t>
            </a:r>
          </a:p>
          <a:p>
            <a:pPr lvl="1"/>
            <a:r>
              <a:rPr lang="es-MX" sz="2300" b="1" dirty="0">
                <a:latin typeface="Calibri" panose="020F0502020204030204" pitchFamily="34" charset="0"/>
              </a:rPr>
              <a:t>Resulta fundamental para la gestión exitosa de la participación de los interesados y para el logro de los objetivos de la organización</a:t>
            </a:r>
            <a:r>
              <a:rPr lang="es-MX" sz="2300" dirty="0">
                <a:latin typeface="Calibri" panose="020F0502020204030204" pitchFamily="34" charset="0"/>
              </a:rPr>
              <a:t>.</a:t>
            </a:r>
          </a:p>
          <a:p>
            <a:pPr lvl="1"/>
            <a:r>
              <a:rPr lang="es-MX" sz="2300" dirty="0">
                <a:latin typeface="Calibri" panose="020F0502020204030204" pitchFamily="34" charset="0"/>
              </a:rPr>
              <a:t>Los interesados incluyen todos los miembros del equipo del proyecto así como todas las entidades interesadas, ya sea </a:t>
            </a:r>
            <a:r>
              <a:rPr lang="es-MX" sz="23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internas o externas</a:t>
            </a:r>
            <a:r>
              <a:rPr lang="es-MX" sz="2300" dirty="0">
                <a:latin typeface="Calibri" panose="020F0502020204030204" pitchFamily="34" charset="0"/>
              </a:rPr>
              <a:t> a la organización.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565704" cy="1066800"/>
          </a:xfrm>
        </p:spPr>
        <p:txBody>
          <a:bodyPr/>
          <a:lstStyle/>
          <a:p>
            <a:r>
              <a:rPr lang="es-MX" dirty="0"/>
              <a:t>Interesados del Proyecto (</a:t>
            </a:r>
            <a:r>
              <a:rPr lang="es-MX" i="1" dirty="0"/>
              <a:t>Stakeholders</a:t>
            </a:r>
            <a:r>
              <a:rPr lang="es-MX" dirty="0"/>
              <a:t>)</a:t>
            </a:r>
            <a:endParaRPr lang="en-US" dirty="0"/>
          </a:p>
        </p:txBody>
      </p:sp>
      <p:pic>
        <p:nvPicPr>
          <p:cNvPr id="13316" name="Picture 4" descr="https://www.wizness.com/wizness/_pub/img/home/Stakehold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3073" y="188640"/>
            <a:ext cx="1152128" cy="115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33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852" y="2564904"/>
            <a:ext cx="8686801" cy="1066800"/>
          </a:xfrm>
        </p:spPr>
        <p:txBody>
          <a:bodyPr>
            <a:noAutofit/>
          </a:bodyPr>
          <a:lstStyle/>
          <a:p>
            <a:r>
              <a:rPr lang="es-MX" sz="7200" dirty="0">
                <a:latin typeface="Calibri" panose="020F0502020204030204" pitchFamily="34" charset="0"/>
              </a:rPr>
              <a:t>Conceptos</a:t>
            </a:r>
            <a:br>
              <a:rPr lang="es-MX" sz="7200" dirty="0">
                <a:latin typeface="Calibri" panose="020F0502020204030204" pitchFamily="34" charset="0"/>
              </a:rPr>
            </a:br>
            <a:r>
              <a:rPr lang="es-MX" sz="7200" dirty="0">
                <a:latin typeface="Calibri" panose="020F0502020204030204" pitchFamily="34" charset="0"/>
              </a:rPr>
              <a:t>Básicos de </a:t>
            </a:r>
            <a:r>
              <a:rPr lang="es-MX" sz="7200" dirty="0" err="1">
                <a:latin typeface="Calibri" panose="020F0502020204030204" pitchFamily="34" charset="0"/>
              </a:rPr>
              <a:t>AdP</a:t>
            </a:r>
            <a:endParaRPr lang="es-MX" sz="7200" dirty="0">
              <a:latin typeface="Calibri" panose="020F0502020204030204" pitchFamily="34" charset="0"/>
            </a:endParaRPr>
          </a:p>
        </p:txBody>
      </p:sp>
      <p:pic>
        <p:nvPicPr>
          <p:cNvPr id="1028" name="Picture 4" descr="http://royalbank.qwriting.qc.cuny.edu/files/2013/11/blog-13.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596" y="2276872"/>
            <a:ext cx="2727400" cy="302376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10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Calibri" panose="020F0502020204030204" pitchFamily="34" charset="0"/>
              </a:rPr>
              <a:t>Relación entre los interesados y el Proyecto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374" y="2060848"/>
            <a:ext cx="6990476" cy="4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52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s-MX" sz="2300" dirty="0">
                <a:latin typeface="Calibri" panose="020F0502020204030204" pitchFamily="34" charset="0"/>
              </a:rPr>
              <a:t>Una persona o grupo que </a:t>
            </a:r>
            <a:r>
              <a:rPr lang="es-MX" sz="23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provee recursos </a:t>
            </a:r>
            <a:r>
              <a:rPr lang="es-MX" sz="2300" dirty="0">
                <a:latin typeface="Calibri" panose="020F0502020204030204" pitchFamily="34" charset="0"/>
              </a:rPr>
              <a:t>y </a:t>
            </a:r>
            <a:r>
              <a:rPr lang="es-MX" sz="23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apoyo</a:t>
            </a:r>
            <a:r>
              <a:rPr lang="es-MX" sz="2300" dirty="0">
                <a:latin typeface="Calibri" panose="020F0502020204030204" pitchFamily="34" charset="0"/>
              </a:rPr>
              <a:t> para el proyecto, programa o portafolio y que es </a:t>
            </a:r>
            <a:r>
              <a:rPr lang="es-MX" sz="2300" dirty="0">
                <a:solidFill>
                  <a:srgbClr val="FF0000"/>
                </a:solidFill>
                <a:latin typeface="Calibri" panose="020F0502020204030204" pitchFamily="34" charset="0"/>
              </a:rPr>
              <a:t>responsable de facilitar su éxito</a:t>
            </a:r>
            <a:r>
              <a:rPr lang="es-MX" sz="2300" dirty="0">
                <a:latin typeface="Calibri" panose="020F0502020204030204" pitchFamily="34" charset="0"/>
              </a:rPr>
              <a:t>.</a:t>
            </a:r>
          </a:p>
          <a:p>
            <a:pPr lvl="1"/>
            <a:r>
              <a:rPr lang="es-MX" sz="2300" dirty="0">
                <a:latin typeface="Calibri" panose="020F0502020204030204" pitchFamily="34" charset="0"/>
              </a:rPr>
              <a:t>Desde la concepción inicial hasta el cierre del proyecto, el patrocinador promueve el proyecto.</a:t>
            </a:r>
          </a:p>
          <a:p>
            <a:pPr lvl="1"/>
            <a:r>
              <a:rPr lang="es-MX" sz="23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Ser portavoz </a:t>
            </a:r>
            <a:r>
              <a:rPr lang="es-MX" sz="2300" dirty="0">
                <a:latin typeface="Calibri" panose="020F0502020204030204" pitchFamily="34" charset="0"/>
              </a:rPr>
              <a:t>frente a los altos niveles de dirección para reunir el apoyo de la organización y </a:t>
            </a:r>
            <a:r>
              <a:rPr lang="es-MX" sz="2300" dirty="0">
                <a:solidFill>
                  <a:srgbClr val="00B050"/>
                </a:solidFill>
                <a:latin typeface="Calibri" panose="020F0502020204030204" pitchFamily="34" charset="0"/>
              </a:rPr>
              <a:t>promover los beneficios </a:t>
            </a:r>
            <a:r>
              <a:rPr lang="es-MX" sz="2300" dirty="0">
                <a:latin typeface="Calibri" panose="020F0502020204030204" pitchFamily="34" charset="0"/>
              </a:rPr>
              <a:t>que aporta el proyecto.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565704" cy="1066800"/>
          </a:xfrm>
        </p:spPr>
        <p:txBody>
          <a:bodyPr/>
          <a:lstStyle/>
          <a:p>
            <a:r>
              <a:rPr lang="es-MX" dirty="0"/>
              <a:t>Patrocinador (</a:t>
            </a:r>
            <a:r>
              <a:rPr lang="es-MX" i="1" dirty="0"/>
              <a:t>Sponsor</a:t>
            </a:r>
            <a:r>
              <a:rPr lang="es-MX" dirty="0"/>
              <a:t>)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83468" y="5175473"/>
            <a:ext cx="1072919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6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¡Si no hay sponsor, no habrá proyecto!</a:t>
            </a:r>
          </a:p>
        </p:txBody>
      </p:sp>
      <p:pic>
        <p:nvPicPr>
          <p:cNvPr id="14338" name="Picture 2" descr="http://vscacademy.org/wp-content/uploads/2014/06/sponsorshi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0916" y="188640"/>
            <a:ext cx="1211851" cy="1329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81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¿Preguntas?</a:t>
            </a:r>
            <a:endParaRPr lang="es-MX" dirty="0">
              <a:latin typeface="Calibri" panose="020F0502020204030204" pitchFamily="34" charset="0"/>
            </a:endParaRPr>
          </a:p>
        </p:txBody>
      </p:sp>
      <p:pic>
        <p:nvPicPr>
          <p:cNvPr id="7" name="Picture 3" descr="FACEQSTN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204" y="1916832"/>
            <a:ext cx="3455194" cy="3603625"/>
          </a:xfrm>
          <a:noFill/>
        </p:spPr>
      </p:pic>
    </p:spTree>
    <p:extLst>
      <p:ext uri="{BB962C8B-B14F-4D97-AF65-F5344CB8AC3E}">
        <p14:creationId xmlns:p14="http://schemas.microsoft.com/office/powerpoint/2010/main" val="97723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http://www.wolf-howl.com/wp-content/uploads/thank-you-sept-200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2044" y="1916832"/>
            <a:ext cx="5715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1835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3" y="908720"/>
            <a:ext cx="4021088" cy="4191000"/>
          </a:xfrm>
        </p:spPr>
        <p:txBody>
          <a:bodyPr>
            <a:normAutofit/>
          </a:bodyPr>
          <a:lstStyle/>
          <a:p>
            <a:r>
              <a:rPr lang="es-MX" sz="2400" dirty="0">
                <a:latin typeface="Calibri" panose="020F0502020204030204" pitchFamily="34" charset="0"/>
              </a:rPr>
              <a:t>Proyecto</a:t>
            </a:r>
          </a:p>
          <a:p>
            <a:r>
              <a:rPr lang="es-MX" sz="2400" dirty="0">
                <a:latin typeface="Calibri" panose="020F0502020204030204" pitchFamily="34" charset="0"/>
              </a:rPr>
              <a:t>Programa</a:t>
            </a:r>
          </a:p>
          <a:p>
            <a:r>
              <a:rPr lang="es-MX" sz="2400" dirty="0">
                <a:latin typeface="Calibri" panose="020F0502020204030204" pitchFamily="34" charset="0"/>
              </a:rPr>
              <a:t>Proceso</a:t>
            </a:r>
          </a:p>
          <a:p>
            <a:r>
              <a:rPr lang="es-MX" sz="2400" dirty="0">
                <a:latin typeface="Calibri" panose="020F0502020204030204" pitchFamily="34" charset="0"/>
              </a:rPr>
              <a:t>Administración de Proyectos</a:t>
            </a:r>
          </a:p>
          <a:p>
            <a:r>
              <a:rPr lang="es-MX" sz="2400" dirty="0">
                <a:latin typeface="Calibri" panose="020F0502020204030204" pitchFamily="34" charset="0"/>
              </a:rPr>
              <a:t>Procesos de AdP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66420" y="908720"/>
            <a:ext cx="5184576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400" dirty="0">
                <a:latin typeface="Calibri" panose="020F0502020204030204" pitchFamily="34" charset="0"/>
              </a:rPr>
              <a:t>Áreas de Conocimientos de AdP</a:t>
            </a:r>
          </a:p>
          <a:p>
            <a:r>
              <a:rPr lang="es-MX" sz="2400" dirty="0">
                <a:latin typeface="Calibri" panose="020F0502020204030204" pitchFamily="34" charset="0"/>
              </a:rPr>
              <a:t>Plan del Proyecto</a:t>
            </a:r>
          </a:p>
          <a:p>
            <a:r>
              <a:rPr lang="es-MX" sz="2400" i="1" dirty="0">
                <a:latin typeface="Calibri" panose="020F0502020204030204" pitchFamily="34" charset="0"/>
              </a:rPr>
              <a:t>Stakeholders</a:t>
            </a:r>
            <a:r>
              <a:rPr lang="es-MX" sz="2400" dirty="0">
                <a:latin typeface="Calibri" panose="020F0502020204030204" pitchFamily="34" charset="0"/>
              </a:rPr>
              <a:t> (Involucrados)</a:t>
            </a:r>
          </a:p>
          <a:p>
            <a:r>
              <a:rPr lang="es-MX" sz="2400" i="1" dirty="0">
                <a:latin typeface="Calibri" panose="020F0502020204030204" pitchFamily="34" charset="0"/>
              </a:rPr>
              <a:t>Sponsor</a:t>
            </a:r>
            <a:r>
              <a:rPr lang="es-MX" sz="2400" dirty="0">
                <a:latin typeface="Calibri" panose="020F0502020204030204" pitchFamily="34" charset="0"/>
              </a:rPr>
              <a:t> (Patrocinador) del Proyecto</a:t>
            </a:r>
          </a:p>
        </p:txBody>
      </p:sp>
      <p:pic>
        <p:nvPicPr>
          <p:cNvPr id="3074" name="Picture 2" descr="http://training4it.com/wp-content/uploads/2014/03/project-manage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172" y="3924300"/>
            <a:ext cx="4162227" cy="26555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46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Calibri" panose="020F0502020204030204" pitchFamily="34" charset="0"/>
              </a:rPr>
              <a:t>¿Qué es un Proyecto?</a:t>
            </a:r>
          </a:p>
        </p:txBody>
      </p:sp>
      <p:pic>
        <p:nvPicPr>
          <p:cNvPr id="4098" name="Picture 2" descr="http://www.careerhubblog.com/.a/6a00d834516a5769e20168e7e2eb2a970c-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868" y="2439380"/>
            <a:ext cx="2986583" cy="297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4798268" y="1916832"/>
            <a:ext cx="7056784" cy="419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>
                <a:latin typeface="Calibri" panose="020F0502020204030204" pitchFamily="34" charset="0"/>
              </a:rPr>
              <a:t>Es un 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esfuerzo temporal </a:t>
            </a:r>
            <a:r>
              <a:rPr lang="es-MX" dirty="0">
                <a:latin typeface="Calibri" panose="020F0502020204030204" pitchFamily="34" charset="0"/>
              </a:rPr>
              <a:t>llevado a cabo para crear un producto o servicio 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único</a:t>
            </a:r>
            <a:r>
              <a:rPr lang="es-MX" dirty="0">
                <a:latin typeface="Calibri" panose="020F0502020204030204" pitchFamily="34" charset="0"/>
              </a:rPr>
              <a:t>. </a:t>
            </a:r>
          </a:p>
          <a:p>
            <a:pPr lvl="1"/>
            <a:r>
              <a:rPr lang="es-MX" sz="2000" b="1" dirty="0">
                <a:solidFill>
                  <a:srgbClr val="00B050"/>
                </a:solidFill>
                <a:latin typeface="Calibri" panose="020F0502020204030204" pitchFamily="34" charset="0"/>
              </a:rPr>
              <a:t>Temporal</a:t>
            </a:r>
            <a:r>
              <a:rPr lang="es-MX" sz="2000" dirty="0">
                <a:latin typeface="Calibri" panose="020F0502020204030204" pitchFamily="34" charset="0"/>
              </a:rPr>
              <a:t>: el esfuerzo tiene un inicio y un fin definidos.</a:t>
            </a:r>
          </a:p>
          <a:p>
            <a:pPr lvl="1"/>
            <a:r>
              <a:rPr lang="es-MX" sz="2000" b="1" dirty="0">
                <a:solidFill>
                  <a:srgbClr val="00B050"/>
                </a:solidFill>
                <a:latin typeface="Calibri" panose="020F0502020204030204" pitchFamily="34" charset="0"/>
              </a:rPr>
              <a:t>Único</a:t>
            </a:r>
            <a:r>
              <a:rPr lang="es-MX" sz="2000" dirty="0">
                <a:latin typeface="Calibri" panose="020F0502020204030204" pitchFamily="34" charset="0"/>
              </a:rPr>
              <a:t>: el producto o servicio es diferente en cierto sentido.</a:t>
            </a:r>
          </a:p>
          <a:p>
            <a:endParaRPr lang="es-MX" dirty="0">
              <a:latin typeface="Calibri" panose="020F0502020204030204" pitchFamily="34" charset="0"/>
            </a:endParaRPr>
          </a:p>
          <a:p>
            <a:endParaRPr lang="es-MX" dirty="0">
              <a:latin typeface="Calibri" panose="020F0502020204030204" pitchFamily="34" charset="0"/>
            </a:endParaRPr>
          </a:p>
          <a:p>
            <a:r>
              <a:rPr lang="es-MX" dirty="0">
                <a:latin typeface="Calibri" panose="020F0502020204030204" pitchFamily="34" charset="0"/>
              </a:rPr>
              <a:t>Los arquitectos le llaman “</a:t>
            </a:r>
            <a:r>
              <a:rPr lang="es-MX" b="1" dirty="0">
                <a:latin typeface="Calibri" panose="020F0502020204030204" pitchFamily="34" charset="0"/>
              </a:rPr>
              <a:t>proyecto</a:t>
            </a:r>
            <a:r>
              <a:rPr lang="es-MX" dirty="0">
                <a:latin typeface="Calibri" panose="020F0502020204030204" pitchFamily="34" charset="0"/>
              </a:rPr>
              <a:t>” al diseño</a:t>
            </a:r>
          </a:p>
          <a:p>
            <a:r>
              <a:rPr lang="es-MX" dirty="0">
                <a:latin typeface="Calibri" panose="020F0502020204030204" pitchFamily="34" charset="0"/>
              </a:rPr>
              <a:t>Los notarios le llaman “</a:t>
            </a:r>
            <a:r>
              <a:rPr lang="es-MX" b="1" dirty="0">
                <a:latin typeface="Calibri" panose="020F0502020204030204" pitchFamily="34" charset="0"/>
              </a:rPr>
              <a:t>proyecto</a:t>
            </a:r>
            <a:r>
              <a:rPr lang="es-MX" dirty="0">
                <a:latin typeface="Calibri" panose="020F0502020204030204" pitchFamily="34" charset="0"/>
              </a:rPr>
              <a:t>” al borrador de una escritura</a:t>
            </a:r>
          </a:p>
          <a:p>
            <a:r>
              <a:rPr lang="es-MX" dirty="0">
                <a:latin typeface="Calibri" panose="020F0502020204030204" pitchFamily="34" charset="0"/>
              </a:rPr>
              <a:t>Es común llamar “</a:t>
            </a:r>
            <a:r>
              <a:rPr lang="es-MX" b="1" dirty="0">
                <a:latin typeface="Calibri" panose="020F0502020204030204" pitchFamily="34" charset="0"/>
              </a:rPr>
              <a:t>proyecto</a:t>
            </a:r>
            <a:r>
              <a:rPr lang="es-MX" dirty="0">
                <a:latin typeface="Calibri" panose="020F0502020204030204" pitchFamily="34" charset="0"/>
              </a:rPr>
              <a:t>” al plan del proyecto</a:t>
            </a:r>
          </a:p>
        </p:txBody>
      </p:sp>
    </p:spTree>
    <p:extLst>
      <p:ext uri="{BB962C8B-B14F-4D97-AF65-F5344CB8AC3E}">
        <p14:creationId xmlns:p14="http://schemas.microsoft.com/office/powerpoint/2010/main" val="17835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133656" cy="1066800"/>
          </a:xfrm>
        </p:spPr>
        <p:txBody>
          <a:bodyPr/>
          <a:lstStyle/>
          <a:p>
            <a:r>
              <a:rPr lang="es-MX" dirty="0">
                <a:latin typeface="Calibri" panose="020F0502020204030204" pitchFamily="34" charset="0"/>
              </a:rPr>
              <a:t>Diferencia entre Proyecto y Operación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25860" y="1988840"/>
            <a:ext cx="4021088" cy="4191000"/>
          </a:xfrm>
        </p:spPr>
        <p:txBody>
          <a:bodyPr>
            <a:normAutofit/>
          </a:bodyPr>
          <a:lstStyle/>
          <a:p>
            <a:pPr>
              <a:buClr>
                <a:srgbClr val="0070C0"/>
              </a:buClr>
            </a:pPr>
            <a:r>
              <a:rPr lang="es-MX" sz="2400" dirty="0">
                <a:latin typeface="Calibri" panose="020F0502020204030204" pitchFamily="34" charset="0"/>
              </a:rPr>
              <a:t>Proyecto</a:t>
            </a:r>
          </a:p>
          <a:p>
            <a:pPr lvl="1">
              <a:buClr>
                <a:srgbClr val="0070C0"/>
              </a:buClr>
            </a:pPr>
            <a:r>
              <a:rPr lang="es-MX" sz="2200" dirty="0">
                <a:solidFill>
                  <a:srgbClr val="FF0000"/>
                </a:solidFill>
                <a:latin typeface="Calibri" panose="020F0502020204030204" pitchFamily="34" charset="0"/>
              </a:rPr>
              <a:t>Temporales</a:t>
            </a:r>
            <a:r>
              <a:rPr lang="es-MX" sz="2200" dirty="0">
                <a:latin typeface="Calibri" panose="020F0502020204030204" pitchFamily="34" charset="0"/>
              </a:rPr>
              <a:t> por naturaleza.</a:t>
            </a:r>
          </a:p>
          <a:p>
            <a:pPr lvl="1">
              <a:buClr>
                <a:srgbClr val="0070C0"/>
              </a:buClr>
            </a:pPr>
            <a:r>
              <a:rPr lang="es-MX" sz="2200" dirty="0">
                <a:solidFill>
                  <a:srgbClr val="FF0000"/>
                </a:solidFill>
                <a:latin typeface="Calibri" panose="020F0502020204030204" pitchFamily="34" charset="0"/>
              </a:rPr>
              <a:t>Inicio</a:t>
            </a:r>
            <a:r>
              <a:rPr lang="es-MX" sz="2200" dirty="0">
                <a:latin typeface="Calibri" panose="020F0502020204030204" pitchFamily="34" charset="0"/>
              </a:rPr>
              <a:t> y </a:t>
            </a:r>
            <a:r>
              <a:rPr lang="es-MX" sz="2200" dirty="0">
                <a:solidFill>
                  <a:srgbClr val="FF0000"/>
                </a:solidFill>
                <a:latin typeface="Calibri" panose="020F0502020204030204" pitchFamily="34" charset="0"/>
              </a:rPr>
              <a:t>Fin</a:t>
            </a:r>
            <a:r>
              <a:rPr lang="es-MX" sz="2200" dirty="0">
                <a:latin typeface="Calibri" panose="020F0502020204030204" pitchFamily="34" charset="0"/>
              </a:rPr>
              <a:t> determinados.</a:t>
            </a:r>
          </a:p>
          <a:p>
            <a:pPr lvl="1">
              <a:buClr>
                <a:srgbClr val="0070C0"/>
              </a:buClr>
            </a:pPr>
            <a:r>
              <a:rPr lang="es-MX" sz="2200" dirty="0">
                <a:latin typeface="Calibri" panose="020F0502020204030204" pitchFamily="34" charset="0"/>
              </a:rPr>
              <a:t>Propósito del proyecto es </a:t>
            </a:r>
            <a:r>
              <a:rPr lang="es-MX" sz="2200" dirty="0">
                <a:solidFill>
                  <a:srgbClr val="FF0000"/>
                </a:solidFill>
                <a:latin typeface="Calibri" panose="020F0502020204030204" pitchFamily="34" charset="0"/>
              </a:rPr>
              <a:t>cumplir las metas </a:t>
            </a:r>
            <a:r>
              <a:rPr lang="es-MX" sz="2200" dirty="0">
                <a:latin typeface="Calibri" panose="020F0502020204030204" pitchFamily="34" charset="0"/>
              </a:rPr>
              <a:t>y </a:t>
            </a:r>
            <a:r>
              <a:rPr lang="es-MX" sz="2200" dirty="0">
                <a:solidFill>
                  <a:srgbClr val="FF0000"/>
                </a:solidFill>
                <a:latin typeface="Calibri" panose="020F0502020204030204" pitchFamily="34" charset="0"/>
              </a:rPr>
              <a:t>terminarlo</a:t>
            </a:r>
            <a:r>
              <a:rPr lang="es-MX" sz="2200" dirty="0"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227067" y="1988840"/>
            <a:ext cx="5184576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</a:pPr>
            <a:r>
              <a:rPr lang="es-MX" sz="2400" dirty="0">
                <a:latin typeface="Calibri" panose="020F0502020204030204" pitchFamily="34" charset="0"/>
              </a:rPr>
              <a:t>Operación</a:t>
            </a:r>
          </a:p>
          <a:p>
            <a:pPr lvl="1">
              <a:buClr>
                <a:srgbClr val="0070C0"/>
              </a:buClr>
            </a:pPr>
            <a:r>
              <a:rPr lang="es-MX" sz="2200" dirty="0">
                <a:latin typeface="Calibri" panose="020F0502020204030204" pitchFamily="34" charset="0"/>
              </a:rPr>
              <a:t>Actividades </a:t>
            </a:r>
            <a:r>
              <a:rPr lang="es-MX" sz="2200" dirty="0">
                <a:solidFill>
                  <a:srgbClr val="FF0000"/>
                </a:solidFill>
                <a:latin typeface="Calibri" panose="020F0502020204030204" pitchFamily="34" charset="0"/>
              </a:rPr>
              <a:t>continuas</a:t>
            </a:r>
            <a:r>
              <a:rPr lang="es-MX" sz="2200" dirty="0">
                <a:latin typeface="Calibri" panose="020F0502020204030204" pitchFamily="34" charset="0"/>
              </a:rPr>
              <a:t> y </a:t>
            </a:r>
            <a:r>
              <a:rPr lang="es-MX" sz="2200" dirty="0">
                <a:solidFill>
                  <a:srgbClr val="FF0000"/>
                </a:solidFill>
                <a:latin typeface="Calibri" panose="020F0502020204030204" pitchFamily="34" charset="0"/>
              </a:rPr>
              <a:t>repetitivas</a:t>
            </a:r>
          </a:p>
          <a:p>
            <a:pPr lvl="1">
              <a:buClr>
                <a:srgbClr val="0070C0"/>
              </a:buClr>
            </a:pPr>
            <a:r>
              <a:rPr lang="es-MX" sz="2200" dirty="0">
                <a:latin typeface="Calibri" panose="020F0502020204030204" pitchFamily="34" charset="0"/>
              </a:rPr>
              <a:t>Se repite el </a:t>
            </a:r>
            <a:r>
              <a:rPr lang="es-MX" sz="2200" dirty="0">
                <a:solidFill>
                  <a:srgbClr val="FF0000"/>
                </a:solidFill>
                <a:latin typeface="Calibri" panose="020F0502020204030204" pitchFamily="34" charset="0"/>
              </a:rPr>
              <a:t>mismo proceso </a:t>
            </a:r>
            <a:r>
              <a:rPr lang="es-MX" sz="2200" dirty="0">
                <a:latin typeface="Calibri" panose="020F0502020204030204" pitchFamily="34" charset="0"/>
              </a:rPr>
              <a:t>y da el </a:t>
            </a:r>
            <a:r>
              <a:rPr lang="es-MX" sz="2200" dirty="0">
                <a:solidFill>
                  <a:srgbClr val="FF0000"/>
                </a:solidFill>
                <a:latin typeface="Calibri" panose="020F0502020204030204" pitchFamily="34" charset="0"/>
              </a:rPr>
              <a:t>mismo resultado</a:t>
            </a:r>
            <a:r>
              <a:rPr lang="es-MX" sz="2200" dirty="0">
                <a:latin typeface="Calibri" panose="020F0502020204030204" pitchFamily="34" charset="0"/>
              </a:rPr>
              <a:t>.</a:t>
            </a:r>
          </a:p>
          <a:p>
            <a:pPr lvl="1">
              <a:buClr>
                <a:srgbClr val="0070C0"/>
              </a:buClr>
            </a:pPr>
            <a:r>
              <a:rPr lang="es-MX" sz="2200" dirty="0">
                <a:latin typeface="Calibri" panose="020F0502020204030204" pitchFamily="34" charset="0"/>
              </a:rPr>
              <a:t>Su propósito es </a:t>
            </a:r>
            <a:r>
              <a:rPr lang="es-MX" sz="2200" dirty="0">
                <a:solidFill>
                  <a:srgbClr val="FF0000"/>
                </a:solidFill>
                <a:latin typeface="Calibri" panose="020F0502020204030204" pitchFamily="34" charset="0"/>
              </a:rPr>
              <a:t>mantener</a:t>
            </a:r>
            <a:r>
              <a:rPr lang="es-MX" sz="2200" dirty="0">
                <a:latin typeface="Calibri" panose="020F0502020204030204" pitchFamily="34" charset="0"/>
              </a:rPr>
              <a:t> la operación de la organización.</a:t>
            </a:r>
          </a:p>
        </p:txBody>
      </p:sp>
    </p:spTree>
    <p:extLst>
      <p:ext uri="{BB962C8B-B14F-4D97-AF65-F5344CB8AC3E}">
        <p14:creationId xmlns:p14="http://schemas.microsoft.com/office/powerpoint/2010/main" val="108855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Calibri" panose="020F0502020204030204" pitchFamily="34" charset="0"/>
              </a:rPr>
              <a:t>¿Qué es un Programa?</a:t>
            </a:r>
          </a:p>
        </p:txBody>
      </p:sp>
      <p:pic>
        <p:nvPicPr>
          <p:cNvPr id="4098" name="Picture 2" descr="http://www.careerhubblog.com/.a/6a00d834516a5769e20168e7e2eb2a970c-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868" y="2439380"/>
            <a:ext cx="2986583" cy="297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4798268" y="1916832"/>
            <a:ext cx="7056784" cy="419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800" dirty="0">
                <a:latin typeface="Calibri" panose="020F0502020204030204" pitchFamily="34" charset="0"/>
              </a:rPr>
              <a:t>Un esfuerzo de mayor duración, no necesariamente definido. </a:t>
            </a:r>
          </a:p>
          <a:p>
            <a:r>
              <a:rPr lang="es-MX" sz="2800" b="1" dirty="0">
                <a:solidFill>
                  <a:srgbClr val="00B050"/>
                </a:solidFill>
                <a:latin typeface="Calibri" panose="020F0502020204030204" pitchFamily="34" charset="0"/>
              </a:rPr>
              <a:t>Formado por un conjunto de proyectos</a:t>
            </a:r>
            <a:r>
              <a:rPr lang="es-MX" sz="2800" dirty="0">
                <a:solidFill>
                  <a:srgbClr val="00B050"/>
                </a:solidFill>
                <a:latin typeface="Calibri" panose="020F0502020204030204" pitchFamily="34" charset="0"/>
              </a:rPr>
              <a:t>.</a:t>
            </a:r>
          </a:p>
          <a:p>
            <a:endParaRPr lang="es-MX" dirty="0">
              <a:latin typeface="Calibri" panose="020F0502020204030204" pitchFamily="34" charset="0"/>
            </a:endParaRPr>
          </a:p>
          <a:p>
            <a:endParaRPr lang="es-MX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45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Calibri" panose="020F0502020204030204" pitchFamily="34" charset="0"/>
              </a:rPr>
              <a:t>¿Qué es un Portafolio?</a:t>
            </a:r>
          </a:p>
        </p:txBody>
      </p:sp>
      <p:pic>
        <p:nvPicPr>
          <p:cNvPr id="4098" name="Picture 2" descr="http://www.careerhubblog.com/.a/6a00d834516a5769e20168e7e2eb2a970c-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868" y="2439380"/>
            <a:ext cx="2986583" cy="297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4798268" y="1916832"/>
            <a:ext cx="5832648" cy="419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400" dirty="0">
                <a:latin typeface="Calibri" panose="020F0502020204030204" pitchFamily="34" charset="0"/>
              </a:rPr>
              <a:t>Proceso administrativo designado </a:t>
            </a:r>
            <a:r>
              <a:rPr lang="es-MX" sz="2400" dirty="0">
                <a:solidFill>
                  <a:srgbClr val="00B050"/>
                </a:solidFill>
                <a:latin typeface="Calibri" panose="020F0502020204030204" pitchFamily="34" charset="0"/>
              </a:rPr>
              <a:t>a ayudar a un organización</a:t>
            </a:r>
            <a:r>
              <a:rPr lang="es-MX" sz="2400" dirty="0">
                <a:latin typeface="Calibri" panose="020F0502020204030204" pitchFamily="34" charset="0"/>
              </a:rPr>
              <a:t> a adquirir y ver información acerca de todos sus proyectos y programas, luego </a:t>
            </a:r>
            <a:r>
              <a:rPr lang="es-MX" sz="2400" dirty="0">
                <a:solidFill>
                  <a:srgbClr val="00B050"/>
                </a:solidFill>
                <a:latin typeface="Calibri" panose="020F0502020204030204" pitchFamily="34" charset="0"/>
              </a:rPr>
              <a:t>priorizar cada proyecto </a:t>
            </a:r>
            <a:r>
              <a:rPr lang="es-MX" sz="2400" dirty="0">
                <a:latin typeface="Calibri" panose="020F0502020204030204" pitchFamily="34" charset="0"/>
              </a:rPr>
              <a:t>de acuerdo a ciertos </a:t>
            </a:r>
            <a:r>
              <a:rPr lang="es-MX" sz="2400" dirty="0">
                <a:solidFill>
                  <a:srgbClr val="FF0000"/>
                </a:solidFill>
                <a:latin typeface="Calibri" panose="020F0502020204030204" pitchFamily="34" charset="0"/>
              </a:rPr>
              <a:t>criterios tales como valor estratégico, impacto en recursos, costos.</a:t>
            </a:r>
          </a:p>
          <a:p>
            <a:endParaRPr lang="es-MX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094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638028" y="404664"/>
            <a:ext cx="6336704" cy="6336704"/>
            <a:chOff x="1629916" y="260648"/>
            <a:chExt cx="6336704" cy="63367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Oval 2"/>
            <p:cNvSpPr/>
            <p:nvPr/>
          </p:nvSpPr>
          <p:spPr>
            <a:xfrm>
              <a:off x="1629916" y="260648"/>
              <a:ext cx="6336704" cy="633670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2476009" y="1952836"/>
              <a:ext cx="4644516" cy="464451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398500" y="3771952"/>
              <a:ext cx="2792588" cy="279258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16647" y="531357"/>
              <a:ext cx="3556295" cy="135421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s-MX" b="1" dirty="0">
                  <a:latin typeface="Arial Narrow" panose="020B0606020202030204" pitchFamily="34" charset="0"/>
                </a:rPr>
                <a:t>Portfolio Management</a:t>
              </a:r>
            </a:p>
            <a:p>
              <a:pPr algn="ctr"/>
              <a:r>
                <a:rPr lang="es-MX" sz="1600" dirty="0">
                  <a:latin typeface="Arial Narrow" panose="020B0606020202030204" pitchFamily="34" charset="0"/>
                </a:rPr>
                <a:t>Alineación al Liderazgo del Negocio</a:t>
              </a:r>
            </a:p>
            <a:p>
              <a:pPr algn="ctr"/>
              <a:r>
                <a:rPr lang="es-MX" sz="1600" dirty="0">
                  <a:latin typeface="Arial Narrow" panose="020B0606020202030204" pitchFamily="34" charset="0"/>
                </a:rPr>
                <a:t>Optimización de Valor – Riesgo/Recompensa</a:t>
              </a:r>
            </a:p>
            <a:p>
              <a:pPr algn="ctr"/>
              <a:r>
                <a:rPr lang="es-MX" sz="1600" dirty="0">
                  <a:latin typeface="Arial Narrow" panose="020B0606020202030204" pitchFamily="34" charset="0"/>
                </a:rPr>
                <a:t>Selección de Programa</a:t>
              </a:r>
            </a:p>
            <a:p>
              <a:pPr algn="ctr"/>
              <a:r>
                <a:rPr lang="es-MX" sz="1600" dirty="0">
                  <a:latin typeface="Arial Narrow" panose="020B0606020202030204" pitchFamily="34" charset="0"/>
                </a:rPr>
                <a:t>Ajuste al Portafolio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98068" y="2211450"/>
              <a:ext cx="3604449" cy="160043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s-MX" b="1" dirty="0">
                  <a:latin typeface="Arial Narrow" panose="020B0606020202030204" pitchFamily="34" charset="0"/>
                </a:rPr>
                <a:t>Program Management</a:t>
              </a:r>
            </a:p>
            <a:p>
              <a:pPr algn="ctr"/>
              <a:r>
                <a:rPr lang="es-MX" sz="1600" dirty="0">
                  <a:latin typeface="Arial Narrow" panose="020B0606020202030204" pitchFamily="34" charset="0"/>
                </a:rPr>
                <a:t>Patrocinio empresarial </a:t>
              </a:r>
            </a:p>
            <a:p>
              <a:pPr algn="ctr"/>
              <a:r>
                <a:rPr lang="es-MX" sz="1600" dirty="0">
                  <a:latin typeface="Arial Narrow" panose="020B0606020202030204" pitchFamily="34" charset="0"/>
                </a:rPr>
                <a:t>La propiedad de beneficios </a:t>
              </a:r>
            </a:p>
            <a:p>
              <a:pPr algn="ctr"/>
              <a:r>
                <a:rPr lang="es-MX" sz="1600" dirty="0">
                  <a:latin typeface="Arial Narrow" panose="020B0606020202030204" pitchFamily="34" charset="0"/>
                </a:rPr>
                <a:t>Flujo de beneficios </a:t>
              </a:r>
            </a:p>
            <a:p>
              <a:pPr algn="ctr"/>
              <a:r>
                <a:rPr lang="es-MX" sz="1600" dirty="0">
                  <a:latin typeface="Arial Narrow" panose="020B0606020202030204" pitchFamily="34" charset="0"/>
                </a:rPr>
                <a:t>Todos los elementos del sistema de negocios </a:t>
              </a:r>
            </a:p>
            <a:p>
              <a:pPr algn="ctr"/>
              <a:r>
                <a:rPr lang="es-MX" sz="1600" dirty="0">
                  <a:latin typeface="Arial Narrow" panose="020B0606020202030204" pitchFamily="34" charset="0"/>
                </a:rPr>
                <a:t>Múltiples proyectos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19819" y="4380166"/>
              <a:ext cx="2149949" cy="160043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s-MX" b="1" dirty="0">
                  <a:latin typeface="Arial Narrow" panose="020B0606020202030204" pitchFamily="34" charset="0"/>
                </a:rPr>
                <a:t>Project Management</a:t>
              </a:r>
            </a:p>
            <a:p>
              <a:pPr algn="ctr"/>
              <a:r>
                <a:rPr lang="es-MX" sz="1600" dirty="0">
                  <a:latin typeface="Arial Narrow" panose="020B0606020202030204" pitchFamily="34" charset="0"/>
                </a:rPr>
                <a:t>Entregables</a:t>
              </a:r>
            </a:p>
            <a:p>
              <a:pPr algn="ctr"/>
              <a:r>
                <a:rPr lang="es-MX" sz="1600" dirty="0">
                  <a:latin typeface="Arial Narrow" panose="020B0606020202030204" pitchFamily="34" charset="0"/>
                </a:rPr>
                <a:t>Alcance</a:t>
              </a:r>
            </a:p>
            <a:p>
              <a:pPr algn="ctr"/>
              <a:r>
                <a:rPr lang="es-MX" sz="1600" dirty="0">
                  <a:latin typeface="Arial Narrow" panose="020B0606020202030204" pitchFamily="34" charset="0"/>
                </a:rPr>
                <a:t>Costos</a:t>
              </a:r>
            </a:p>
            <a:p>
              <a:pPr algn="ctr"/>
              <a:r>
                <a:rPr lang="es-MX" sz="1600" dirty="0">
                  <a:latin typeface="Arial Narrow" panose="020B0606020202030204" pitchFamily="34" charset="0"/>
                </a:rPr>
                <a:t>Tiempo</a:t>
              </a:r>
            </a:p>
            <a:p>
              <a:pPr algn="ctr"/>
              <a:r>
                <a:rPr lang="es-MX" sz="1600" dirty="0">
                  <a:latin typeface="Arial Narrow" panose="020B0606020202030204" pitchFamily="34" charset="0"/>
                </a:rPr>
                <a:t>Responsable de la calidad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177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" id="{8652783A-F43B-4C47-8F3C-48F967BE0382}" vid="{232EED29-0899-40B2-8969-E379F11A5395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0E1DFAE-A563-49ED-B827-D954CB21C6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presentation</Template>
  <TotalTime>0</TotalTime>
  <Words>1356</Words>
  <Application>Microsoft Office PowerPoint</Application>
  <PresentationFormat>Custom</PresentationFormat>
  <Paragraphs>209</Paragraphs>
  <Slides>33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Arial Narrow</vt:lpstr>
      <vt:lpstr>Calibri</vt:lpstr>
      <vt:lpstr>Century Gothic</vt:lpstr>
      <vt:lpstr>Comic Sans MS</vt:lpstr>
      <vt:lpstr>Palatino Linotype</vt:lpstr>
      <vt:lpstr>Segoe UI</vt:lpstr>
      <vt:lpstr>Times New Roman</vt:lpstr>
      <vt:lpstr>Business strategy presentation</vt:lpstr>
      <vt:lpstr>IDI 1</vt:lpstr>
      <vt:lpstr>Agenda</vt:lpstr>
      <vt:lpstr>Conceptos Básicos de AdP</vt:lpstr>
      <vt:lpstr>PowerPoint Presentation</vt:lpstr>
      <vt:lpstr>¿Qué es un Proyecto?</vt:lpstr>
      <vt:lpstr>Diferencia entre Proyecto y Operación</vt:lpstr>
      <vt:lpstr>¿Qué es un Programa?</vt:lpstr>
      <vt:lpstr>¿Qué es un Portafolio?</vt:lpstr>
      <vt:lpstr>PowerPoint Presentation</vt:lpstr>
      <vt:lpstr>¿Qué es un Proceso?</vt:lpstr>
      <vt:lpstr>Proceso de la Administración de Proyectos</vt:lpstr>
      <vt:lpstr>¿Administración de Proyectos?</vt:lpstr>
      <vt:lpstr>PowerPoint Presentation</vt:lpstr>
      <vt:lpstr>Administración de Proyectos</vt:lpstr>
      <vt:lpstr>Oficina de Dirección de Proyectos (PMO)</vt:lpstr>
      <vt:lpstr>Características de un Administrador de Proyectos</vt:lpstr>
      <vt:lpstr>Estructuras de la Organización</vt:lpstr>
      <vt:lpstr>Estructuras de la Organización</vt:lpstr>
      <vt:lpstr>Estructuras de la Organización</vt:lpstr>
      <vt:lpstr>Influencia de la Estructuras de la Organización</vt:lpstr>
      <vt:lpstr>Ciclo de Vida del Proyecto</vt:lpstr>
      <vt:lpstr>Ciclos de Vida</vt:lpstr>
      <vt:lpstr>Ciclos de Vida (Predictivo)</vt:lpstr>
      <vt:lpstr>Ciclos de Vida (Iterativos)</vt:lpstr>
      <vt:lpstr>¿Qué otros ciclos de vida conocen?</vt:lpstr>
      <vt:lpstr>PowerPoint Presentation</vt:lpstr>
      <vt:lpstr>Procesos de la Administración de Proyectos</vt:lpstr>
      <vt:lpstr>PowerPoint Presentation</vt:lpstr>
      <vt:lpstr>Interesados del Proyecto (Stakeholders)</vt:lpstr>
      <vt:lpstr>Relación entre los interesados y el Proyecto</vt:lpstr>
      <vt:lpstr>Patrocinador (Sponsor)</vt:lpstr>
      <vt:lpstr>¿Preguntas?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2014-08-15T19:58:15Z</dcterms:created>
  <dcterms:modified xsi:type="dcterms:W3CDTF">2018-10-06T00:23:00Z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TC034606639991</vt:lpwstr>
  </property>
</Properties>
</file>