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6"/>
  </p:notesMasterIdLst>
  <p:handoutMasterIdLst>
    <p:handoutMasterId r:id="rId27"/>
  </p:handoutMasterIdLst>
  <p:sldIdLst>
    <p:sldId id="257" r:id="rId3"/>
    <p:sldId id="258" r:id="rId4"/>
    <p:sldId id="388" r:id="rId5"/>
    <p:sldId id="360" r:id="rId6"/>
    <p:sldId id="361" r:id="rId7"/>
    <p:sldId id="362" r:id="rId8"/>
    <p:sldId id="369" r:id="rId9"/>
    <p:sldId id="363" r:id="rId10"/>
    <p:sldId id="364" r:id="rId11"/>
    <p:sldId id="365" r:id="rId12"/>
    <p:sldId id="366" r:id="rId13"/>
    <p:sldId id="367" r:id="rId14"/>
    <p:sldId id="368" r:id="rId15"/>
    <p:sldId id="378" r:id="rId16"/>
    <p:sldId id="379" r:id="rId17"/>
    <p:sldId id="380" r:id="rId18"/>
    <p:sldId id="381" r:id="rId19"/>
    <p:sldId id="382" r:id="rId20"/>
    <p:sldId id="383" r:id="rId21"/>
    <p:sldId id="384" r:id="rId22"/>
    <p:sldId id="385" r:id="rId23"/>
    <p:sldId id="389" r:id="rId24"/>
    <p:sldId id="267" r:id="rId2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90931" autoAdjust="0"/>
  </p:normalViewPr>
  <p:slideViewPr>
    <p:cSldViewPr showGuides="1">
      <p:cViewPr varScale="1">
        <p:scale>
          <a:sx n="101" d="100"/>
          <a:sy n="101" d="100"/>
        </p:scale>
        <p:origin x="144" y="120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10/5/2018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10/5/2018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69514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85345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34991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32538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1558126" cy="1624807"/>
            <a:chOff x="6710101" y="559737"/>
            <a:chExt cx="2454605" cy="247784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521"/>
            <a:stretch/>
          </p:blipFill>
          <p:spPr>
            <a:xfrm>
              <a:off x="6742483" y="1772816"/>
              <a:ext cx="1212699" cy="121904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2484" y="602533"/>
              <a:ext cx="1209524" cy="121904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45658" y="597052"/>
              <a:ext cx="1219048" cy="1219048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710101" y="2991864"/>
              <a:ext cx="1241908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10101" y="559737"/>
              <a:ext cx="2454605" cy="45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5516898" y="1752941"/>
              <a:ext cx="2432126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073322" y="4264248"/>
            <a:ext cx="6253338" cy="1397000"/>
          </a:xfrm>
        </p:spPr>
        <p:txBody>
          <a:bodyPr/>
          <a:lstStyle/>
          <a:p>
            <a:r>
              <a:rPr lang="es-MX" dirty="0"/>
              <a:t>Clase #8 – Gestión del Alcance del Proyecto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073324" y="1394048"/>
            <a:ext cx="6469360" cy="2514601"/>
          </a:xfrm>
        </p:spPr>
        <p:txBody>
          <a:bodyPr/>
          <a:lstStyle/>
          <a:p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IDI 1</a:t>
            </a:r>
          </a:p>
        </p:txBody>
      </p:sp>
      <p:pic>
        <p:nvPicPr>
          <p:cNvPr id="5" name="Picture 167" descr="http://www.desi.iteso.mx/analog/images/iteso_logo_hz_ujg_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764" y="156300"/>
            <a:ext cx="6008688" cy="2322512"/>
          </a:xfrm>
          <a:prstGeom prst="rect">
            <a:avLst/>
          </a:prstGeom>
          <a:noFill/>
          <a:ln>
            <a:noFill/>
          </a:ln>
          <a:effectLst>
            <a:outerShdw blurRad="50800" dist="76200" dir="8100000" algn="tr" rotWithShape="0">
              <a:schemeClr val="bg2">
                <a:lumMod val="5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65"/>
          <p:cNvSpPr>
            <a:spLocks noChangeArrowheads="1"/>
          </p:cNvSpPr>
          <p:nvPr/>
        </p:nvSpPr>
        <p:spPr bwMode="auto">
          <a:xfrm>
            <a:off x="631676" y="6213185"/>
            <a:ext cx="851749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s-MX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Prof. Edgar Apolo Álvarez Antonio, BCompSc/BE, MISM, PMP®, CompTIA Project +</a:t>
            </a:r>
          </a:p>
          <a:p>
            <a:pPr algn="ctr">
              <a:spcBef>
                <a:spcPct val="50000"/>
              </a:spcBef>
              <a:defRPr/>
            </a:pPr>
            <a:r>
              <a:rPr lang="es-MX" sz="1600" dirty="0">
                <a:latin typeface="Arial Narrow" pitchFamily="34" charset="0"/>
              </a:rPr>
              <a:t>apoloalvarez@hotmail.com</a:t>
            </a:r>
            <a:endParaRPr lang="es-MX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485900" y="1830288"/>
            <a:ext cx="8712968" cy="4335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b="1" dirty="0">
                <a:solidFill>
                  <a:srgbClr val="00B050"/>
                </a:solidFill>
                <a:latin typeface="Calibri" panose="020F0502020204030204" pitchFamily="34" charset="0"/>
              </a:rPr>
              <a:t>Requisitos de Transición </a:t>
            </a:r>
          </a:p>
          <a:p>
            <a:pPr lvl="1" algn="just"/>
            <a:r>
              <a:rPr lang="es-MX" dirty="0">
                <a:latin typeface="Calibri" panose="020F0502020204030204" pitchFamily="34" charset="0"/>
              </a:rPr>
              <a:t>Describen capacidades temporales, tales como la conversión de datos y los requisitos de capacitación, necesarias para pasar del estado actual “como es” al estado futuro “como será”</a:t>
            </a:r>
          </a:p>
          <a:p>
            <a:pPr algn="just"/>
            <a:r>
              <a:rPr lang="es-MX" b="1" dirty="0">
                <a:solidFill>
                  <a:srgbClr val="00B050"/>
                </a:solidFill>
                <a:latin typeface="Calibri" panose="020F0502020204030204" pitchFamily="34" charset="0"/>
              </a:rPr>
              <a:t>Requisitos del Proyecto</a:t>
            </a:r>
          </a:p>
          <a:p>
            <a:pPr lvl="1" algn="just"/>
            <a:r>
              <a:rPr lang="es-MX" dirty="0">
                <a:latin typeface="Calibri" panose="020F0502020204030204" pitchFamily="34" charset="0"/>
              </a:rPr>
              <a:t>Describen las acciones, los procesos u otras condiciones que el proyecto debe cumplir.</a:t>
            </a:r>
          </a:p>
          <a:p>
            <a:pPr algn="just"/>
            <a:r>
              <a:rPr lang="es-MX" b="1" dirty="0">
                <a:solidFill>
                  <a:srgbClr val="00B050"/>
                </a:solidFill>
                <a:latin typeface="Calibri" panose="020F0502020204030204" pitchFamily="34" charset="0"/>
              </a:rPr>
              <a:t>Requisitos de Calidad</a:t>
            </a:r>
          </a:p>
          <a:p>
            <a:pPr lvl="1" algn="just"/>
            <a:r>
              <a:rPr lang="es-MX" dirty="0">
                <a:latin typeface="Calibri" panose="020F0502020204030204" pitchFamily="34" charset="0"/>
              </a:rPr>
              <a:t>Recogen las condiciones o criterios necesarios para validad la finalización exitosa de un entregable del proyecto o el cumplimiento de otros requisitos del proyecto.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565704" cy="1066800"/>
          </a:xfrm>
        </p:spPr>
        <p:txBody>
          <a:bodyPr/>
          <a:lstStyle/>
          <a:p>
            <a:r>
              <a:rPr lang="es-MX" dirty="0">
                <a:latin typeface="Calibri" panose="020F0502020204030204" pitchFamily="34" charset="0"/>
              </a:rPr>
              <a:t>Categorías de Requisitos</a:t>
            </a:r>
          </a:p>
        </p:txBody>
      </p:sp>
    </p:spTree>
    <p:extLst>
      <p:ext uri="{BB962C8B-B14F-4D97-AF65-F5344CB8AC3E}">
        <p14:creationId xmlns:p14="http://schemas.microsoft.com/office/powerpoint/2010/main" val="221344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485900" y="1830288"/>
            <a:ext cx="8712968" cy="4335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800" b="1" dirty="0">
                <a:latin typeface="Calibri" panose="020F0502020204030204" pitchFamily="34" charset="0"/>
              </a:rPr>
              <a:t>Acta de constitución del Proyecto</a:t>
            </a:r>
          </a:p>
          <a:p>
            <a:pPr marL="457200" lvl="2" algn="just">
              <a:spcBef>
                <a:spcPts val="1800"/>
              </a:spcBef>
            </a:pPr>
            <a:r>
              <a:rPr lang="es-MX" sz="2400" dirty="0">
                <a:latin typeface="Calibri" panose="020F0502020204030204" pitchFamily="34" charset="0"/>
              </a:rPr>
              <a:t>Se usa para proporcionar los </a:t>
            </a:r>
            <a:r>
              <a:rPr lang="es-MX" sz="2400" dirty="0">
                <a:solidFill>
                  <a:srgbClr val="00B050"/>
                </a:solidFill>
                <a:latin typeface="Calibri" panose="020F0502020204030204" pitchFamily="34" charset="0"/>
              </a:rPr>
              <a:t>requisitos de alto nivel del proyecto</a:t>
            </a:r>
            <a:r>
              <a:rPr lang="es-MX" sz="2400" dirty="0">
                <a:latin typeface="Calibri" panose="020F0502020204030204" pitchFamily="34" charset="0"/>
              </a:rPr>
              <a:t>, así como una </a:t>
            </a:r>
            <a:r>
              <a:rPr lang="es-MX" sz="2400" dirty="0">
                <a:solidFill>
                  <a:srgbClr val="0070C0"/>
                </a:solidFill>
                <a:latin typeface="Calibri" panose="020F0502020204030204" pitchFamily="34" charset="0"/>
              </a:rPr>
              <a:t>descripción de alto nivel del producto del proyecto</a:t>
            </a:r>
            <a:r>
              <a:rPr lang="es-MX" sz="2400" dirty="0">
                <a:latin typeface="Calibri" panose="020F0502020204030204" pitchFamily="34" charset="0"/>
              </a:rPr>
              <a:t>, de modo que puedan establecerse los requisitos detallados del producto.</a:t>
            </a:r>
          </a:p>
          <a:p>
            <a:pPr algn="just"/>
            <a:r>
              <a:rPr lang="es-MX" sz="2800" b="1" dirty="0">
                <a:latin typeface="Calibri" panose="020F0502020204030204" pitchFamily="34" charset="0"/>
              </a:rPr>
              <a:t>Registro de interesados</a:t>
            </a:r>
          </a:p>
          <a:p>
            <a:pPr marL="457200" lvl="2" algn="just">
              <a:spcBef>
                <a:spcPts val="1800"/>
              </a:spcBef>
            </a:pPr>
            <a:r>
              <a:rPr lang="es-MX" sz="2400" dirty="0">
                <a:latin typeface="Calibri" panose="020F0502020204030204" pitchFamily="34" charset="0"/>
              </a:rPr>
              <a:t>Se usa para identificar a los </a:t>
            </a:r>
            <a:r>
              <a:rPr lang="es-MX" sz="2400" dirty="0">
                <a:solidFill>
                  <a:srgbClr val="00B050"/>
                </a:solidFill>
                <a:latin typeface="Calibri" panose="020F0502020204030204" pitchFamily="34" charset="0"/>
              </a:rPr>
              <a:t>interesados que puedan proporcionar información</a:t>
            </a:r>
            <a:r>
              <a:rPr lang="es-MX" sz="2400" dirty="0">
                <a:latin typeface="Calibri" panose="020F0502020204030204" pitchFamily="34" charset="0"/>
              </a:rPr>
              <a:t> acerca de los requisitos detallados del proyecto.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565704" cy="1066800"/>
          </a:xfrm>
        </p:spPr>
        <p:txBody>
          <a:bodyPr/>
          <a:lstStyle/>
          <a:p>
            <a:r>
              <a:rPr lang="es-MX" dirty="0">
                <a:latin typeface="Calibri" panose="020F0502020204030204" pitchFamily="34" charset="0"/>
              </a:rPr>
              <a:t>Entradas</a:t>
            </a:r>
          </a:p>
        </p:txBody>
      </p:sp>
    </p:spTree>
    <p:extLst>
      <p:ext uri="{BB962C8B-B14F-4D97-AF65-F5344CB8AC3E}">
        <p14:creationId xmlns:p14="http://schemas.microsoft.com/office/powerpoint/2010/main" val="289814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065212" y="1844824"/>
            <a:ext cx="5533256" cy="4335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dirty="0">
                <a:latin typeface="Calibri" panose="020F0502020204030204" pitchFamily="34" charset="0"/>
              </a:rPr>
              <a:t>Entrevistas</a:t>
            </a:r>
          </a:p>
          <a:p>
            <a:pPr algn="just"/>
            <a:r>
              <a:rPr lang="es-MX" dirty="0">
                <a:latin typeface="Calibri" panose="020F0502020204030204" pitchFamily="34" charset="0"/>
              </a:rPr>
              <a:t>Grupos Focales</a:t>
            </a:r>
          </a:p>
          <a:p>
            <a:pPr algn="just"/>
            <a:r>
              <a:rPr lang="es-MX" dirty="0">
                <a:latin typeface="Calibri" panose="020F0502020204030204" pitchFamily="34" charset="0"/>
              </a:rPr>
              <a:t>Talleres Facilitados</a:t>
            </a:r>
          </a:p>
          <a:p>
            <a:pPr algn="just"/>
            <a:r>
              <a:rPr lang="es-MX" dirty="0">
                <a:latin typeface="Calibri" panose="020F0502020204030204" pitchFamily="34" charset="0"/>
              </a:rPr>
              <a:t>Técnicas Grupales de Creatividad</a:t>
            </a:r>
          </a:p>
          <a:p>
            <a:pPr lvl="1" algn="just"/>
            <a:r>
              <a:rPr lang="es-MX" sz="2000" dirty="0">
                <a:latin typeface="Calibri" panose="020F0502020204030204" pitchFamily="34" charset="0"/>
              </a:rPr>
              <a:t>Tormenta de ideas</a:t>
            </a:r>
          </a:p>
          <a:p>
            <a:pPr lvl="1" algn="just"/>
            <a:r>
              <a:rPr lang="es-MX" sz="2000" dirty="0">
                <a:latin typeface="Calibri" panose="020F0502020204030204" pitchFamily="34" charset="0"/>
              </a:rPr>
              <a:t>Técnicas de grupo nominal</a:t>
            </a:r>
          </a:p>
          <a:p>
            <a:pPr lvl="1" algn="just"/>
            <a:r>
              <a:rPr lang="es-MX" sz="2000" dirty="0">
                <a:latin typeface="Calibri" panose="020F0502020204030204" pitchFamily="34" charset="0"/>
              </a:rPr>
              <a:t>Mapa conceptual/mental</a:t>
            </a:r>
          </a:p>
          <a:p>
            <a:pPr lvl="1" algn="just"/>
            <a:r>
              <a:rPr lang="es-MX" sz="2000" dirty="0">
                <a:latin typeface="Calibri" panose="020F0502020204030204" pitchFamily="34" charset="0"/>
              </a:rPr>
              <a:t>Diagrama de Afinidad</a:t>
            </a:r>
          </a:p>
          <a:p>
            <a:pPr lvl="1" algn="just"/>
            <a:r>
              <a:rPr lang="es-MX" sz="2000" dirty="0">
                <a:latin typeface="Calibri" panose="020F0502020204030204" pitchFamily="34" charset="0"/>
              </a:rPr>
              <a:t>Análisis de decisiones con múltiples criterios</a:t>
            </a:r>
          </a:p>
          <a:p>
            <a:pPr algn="just"/>
            <a:r>
              <a:rPr lang="es-MX" dirty="0">
                <a:latin typeface="Calibri" panose="020F0502020204030204" pitchFamily="34" charset="0"/>
              </a:rPr>
              <a:t>Análisis de Documentos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565704" cy="1066800"/>
          </a:xfrm>
        </p:spPr>
        <p:txBody>
          <a:bodyPr/>
          <a:lstStyle/>
          <a:p>
            <a:r>
              <a:rPr lang="es-MX" dirty="0">
                <a:latin typeface="Calibri" panose="020F0502020204030204" pitchFamily="34" charset="0"/>
              </a:rPr>
              <a:t>Herramientas y Técnicas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98468" y="1700808"/>
            <a:ext cx="5533256" cy="4335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dirty="0">
                <a:latin typeface="Calibri" panose="020F0502020204030204" pitchFamily="34" charset="0"/>
              </a:rPr>
              <a:t>Técnicas grupales de toma de decisiones</a:t>
            </a:r>
          </a:p>
          <a:p>
            <a:pPr lvl="1" algn="just"/>
            <a:r>
              <a:rPr lang="es-MX" sz="2000" dirty="0">
                <a:latin typeface="Calibri" panose="020F0502020204030204" pitchFamily="34" charset="0"/>
              </a:rPr>
              <a:t>Unanimidad</a:t>
            </a:r>
          </a:p>
          <a:p>
            <a:pPr lvl="1" algn="just"/>
            <a:r>
              <a:rPr lang="es-MX" sz="2000" dirty="0">
                <a:latin typeface="Calibri" panose="020F0502020204030204" pitchFamily="34" charset="0"/>
              </a:rPr>
              <a:t>Mayoría</a:t>
            </a:r>
          </a:p>
          <a:p>
            <a:pPr lvl="1" algn="just"/>
            <a:r>
              <a:rPr lang="es-MX" sz="2000" dirty="0">
                <a:latin typeface="Calibri" panose="020F0502020204030204" pitchFamily="34" charset="0"/>
              </a:rPr>
              <a:t>Pluralidad</a:t>
            </a:r>
          </a:p>
          <a:p>
            <a:pPr lvl="1" algn="just"/>
            <a:r>
              <a:rPr lang="es-MX" sz="2000" dirty="0">
                <a:latin typeface="Calibri" panose="020F0502020204030204" pitchFamily="34" charset="0"/>
              </a:rPr>
              <a:t>Dictadura</a:t>
            </a:r>
          </a:p>
          <a:p>
            <a:pPr algn="just"/>
            <a:r>
              <a:rPr lang="es-MX" sz="2000" dirty="0">
                <a:latin typeface="Calibri" panose="020F0502020204030204" pitchFamily="34" charset="0"/>
              </a:rPr>
              <a:t>Cuestionarios y Encuestas</a:t>
            </a:r>
          </a:p>
          <a:p>
            <a:pPr algn="just"/>
            <a:r>
              <a:rPr lang="es-MX" dirty="0">
                <a:latin typeface="Calibri" panose="020F0502020204030204" pitchFamily="34" charset="0"/>
              </a:rPr>
              <a:t>Observaciones</a:t>
            </a:r>
          </a:p>
          <a:p>
            <a:pPr algn="just"/>
            <a:r>
              <a:rPr lang="es-MX" sz="2000" dirty="0">
                <a:latin typeface="Calibri" panose="020F0502020204030204" pitchFamily="34" charset="0"/>
              </a:rPr>
              <a:t>Prototipos</a:t>
            </a:r>
          </a:p>
          <a:p>
            <a:pPr algn="just"/>
            <a:r>
              <a:rPr lang="es-MX" dirty="0">
                <a:latin typeface="Calibri" panose="020F0502020204030204" pitchFamily="34" charset="0"/>
              </a:rPr>
              <a:t>Estudios Comparativos</a:t>
            </a:r>
          </a:p>
          <a:p>
            <a:pPr algn="just"/>
            <a:r>
              <a:rPr lang="es-MX" sz="2000" dirty="0">
                <a:latin typeface="Calibri" panose="020F0502020204030204" pitchFamily="34" charset="0"/>
              </a:rPr>
              <a:t>Diagramas de Contexto</a:t>
            </a:r>
          </a:p>
          <a:p>
            <a:pPr lvl="1" algn="just"/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42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485900" y="1830288"/>
            <a:ext cx="8712968" cy="4335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800" b="1" dirty="0">
                <a:latin typeface="Calibri" panose="020F0502020204030204" pitchFamily="34" charset="0"/>
              </a:rPr>
              <a:t>Documentación de Requisitos</a:t>
            </a:r>
          </a:p>
          <a:p>
            <a:pPr marL="457200" lvl="2" algn="just">
              <a:spcBef>
                <a:spcPts val="1800"/>
              </a:spcBef>
            </a:pPr>
            <a:r>
              <a:rPr lang="es-MX" sz="2400" dirty="0">
                <a:latin typeface="Calibri" panose="020F0502020204030204" pitchFamily="34" charset="0"/>
              </a:rPr>
              <a:t>Describe como los requisitos individuales cumplen con las necesidades de negocio del proyecto.</a:t>
            </a:r>
          </a:p>
          <a:p>
            <a:pPr algn="just"/>
            <a:r>
              <a:rPr lang="es-MX" sz="2800" b="1" dirty="0">
                <a:latin typeface="Calibri" panose="020F0502020204030204" pitchFamily="34" charset="0"/>
              </a:rPr>
              <a:t>Matriz de Trazabilidad de Requisitos</a:t>
            </a:r>
          </a:p>
          <a:p>
            <a:pPr marL="457200" lvl="2" algn="just">
              <a:spcBef>
                <a:spcPts val="1800"/>
              </a:spcBef>
            </a:pPr>
            <a:r>
              <a:rPr lang="es-MX" sz="2400" dirty="0">
                <a:latin typeface="Calibri" panose="020F0502020204030204" pitchFamily="34" charset="0"/>
              </a:rPr>
              <a:t>Es un cuadro que vincula los requisitos del producto desde su origen hasta los entregables que los satisfacen.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565704" cy="1066800"/>
          </a:xfrm>
        </p:spPr>
        <p:txBody>
          <a:bodyPr/>
          <a:lstStyle/>
          <a:p>
            <a:r>
              <a:rPr lang="es-MX" dirty="0">
                <a:latin typeface="Calibri" panose="020F0502020204030204" pitchFamily="34" charset="0"/>
              </a:rPr>
              <a:t>Salidas</a:t>
            </a:r>
          </a:p>
        </p:txBody>
      </p:sp>
    </p:spTree>
    <p:extLst>
      <p:ext uri="{BB962C8B-B14F-4D97-AF65-F5344CB8AC3E}">
        <p14:creationId xmlns:p14="http://schemas.microsoft.com/office/powerpoint/2010/main" val="113406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485900" y="1830288"/>
            <a:ext cx="8712968" cy="4335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dirty="0">
                <a:latin typeface="Calibri" panose="020F0502020204030204" pitchFamily="34" charset="0"/>
              </a:rPr>
              <a:t>Es el proceso que consiste en desarrollar una </a:t>
            </a:r>
            <a:r>
              <a:rPr lang="es-MX" b="1" dirty="0">
                <a:latin typeface="Calibri" panose="020F0502020204030204" pitchFamily="34" charset="0"/>
              </a:rPr>
              <a:t>descripción detallada </a:t>
            </a:r>
            <a:r>
              <a:rPr lang="es-MX" dirty="0">
                <a:latin typeface="Calibri" panose="020F0502020204030204" pitchFamily="34" charset="0"/>
              </a:rPr>
              <a:t>del </a:t>
            </a:r>
            <a:r>
              <a:rPr lang="es-MX" dirty="0">
                <a:solidFill>
                  <a:srgbClr val="0070C0"/>
                </a:solidFill>
                <a:latin typeface="Calibri" panose="020F0502020204030204" pitchFamily="34" charset="0"/>
              </a:rPr>
              <a:t>proyecto</a:t>
            </a:r>
            <a:r>
              <a:rPr lang="es-MX" dirty="0">
                <a:latin typeface="Calibri" panose="020F0502020204030204" pitchFamily="34" charset="0"/>
              </a:rPr>
              <a:t> y del </a:t>
            </a:r>
            <a:r>
              <a:rPr lang="es-MX" dirty="0">
                <a:solidFill>
                  <a:srgbClr val="0070C0"/>
                </a:solidFill>
                <a:latin typeface="Calibri" panose="020F0502020204030204" pitchFamily="34" charset="0"/>
              </a:rPr>
              <a:t>producto</a:t>
            </a:r>
            <a:r>
              <a:rPr lang="es-MX" dirty="0">
                <a:latin typeface="Calibri" panose="020F0502020204030204" pitchFamily="34" charset="0"/>
              </a:rPr>
              <a:t>. El beneficio clave de este proceso es que </a:t>
            </a:r>
            <a:r>
              <a:rPr lang="es-MX" b="1" dirty="0">
                <a:latin typeface="Calibri" panose="020F0502020204030204" pitchFamily="34" charset="0"/>
              </a:rPr>
              <a:t>describe los limites del producto</a:t>
            </a:r>
            <a:r>
              <a:rPr lang="es-MX" dirty="0">
                <a:latin typeface="Calibri" panose="020F0502020204030204" pitchFamily="34" charset="0"/>
              </a:rPr>
              <a:t>, servicio o resultado médiate la especificación de cuales de los </a:t>
            </a:r>
            <a:r>
              <a:rPr lang="es-MX" dirty="0">
                <a:solidFill>
                  <a:srgbClr val="00B050"/>
                </a:solidFill>
                <a:latin typeface="Calibri" panose="020F0502020204030204" pitchFamily="34" charset="0"/>
              </a:rPr>
              <a:t>requisitos recopilados serán incluidos y cuales excluidos </a:t>
            </a:r>
            <a:r>
              <a:rPr lang="es-MX" dirty="0">
                <a:latin typeface="Calibri" panose="020F0502020204030204" pitchFamily="34" charset="0"/>
              </a:rPr>
              <a:t>del alcance del proyecto.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565704" cy="1066800"/>
          </a:xfrm>
        </p:spPr>
        <p:txBody>
          <a:bodyPr/>
          <a:lstStyle/>
          <a:p>
            <a:r>
              <a:rPr lang="es-MX" dirty="0">
                <a:latin typeface="Calibri" panose="020F0502020204030204" pitchFamily="34" charset="0"/>
              </a:rPr>
              <a:t>Definir el Alcance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293" y="3861048"/>
            <a:ext cx="8186181" cy="192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2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485900" y="1830288"/>
            <a:ext cx="8712968" cy="4335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None/>
            </a:pPr>
            <a:r>
              <a:rPr lang="es-MX" dirty="0">
                <a:latin typeface="Calibri" panose="020F0502020204030204" pitchFamily="34" charset="0"/>
              </a:rPr>
              <a:t>La preparación de un enunciado detallado del alcance del proyecto es fundamental para el existo del proyecto, y se elabora a partir de los entregables principales, los supuestos y las restricciones documentados durante el inicio del proyecto. </a:t>
            </a:r>
          </a:p>
          <a:p>
            <a:pPr marL="45720" indent="0" algn="just">
              <a:buNone/>
            </a:pPr>
            <a:r>
              <a:rPr lang="es-MX" dirty="0">
                <a:latin typeface="Calibri" panose="020F0502020204030204" pitchFamily="34" charset="0"/>
              </a:rPr>
              <a:t>Durante la planificación del proyecto, el alcance del proyecto se define y se describe de manera mas especifica conforme se va recopilando mayor información acerca del proyecto.</a:t>
            </a:r>
          </a:p>
          <a:p>
            <a:pPr marL="45720" indent="0" algn="just">
              <a:buNone/>
            </a:pPr>
            <a:r>
              <a:rPr lang="es-MX" dirty="0">
                <a:latin typeface="Calibri" panose="020F0502020204030204" pitchFamily="34" charset="0"/>
              </a:rPr>
              <a:t>Los riesgos, los supuestos y las restricciones existentes se analizan para verificar que estén completos y se actualizan o se incorporan nuevos, según sea necesario.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565704" cy="1066800"/>
          </a:xfrm>
        </p:spPr>
        <p:txBody>
          <a:bodyPr/>
          <a:lstStyle/>
          <a:p>
            <a:r>
              <a:rPr lang="es-MX" dirty="0">
                <a:latin typeface="Calibri" panose="020F0502020204030204" pitchFamily="34" charset="0"/>
              </a:rPr>
              <a:t>Continuación</a:t>
            </a:r>
          </a:p>
        </p:txBody>
      </p:sp>
    </p:spTree>
    <p:extLst>
      <p:ext uri="{BB962C8B-B14F-4D97-AF65-F5344CB8AC3E}">
        <p14:creationId xmlns:p14="http://schemas.microsoft.com/office/powerpoint/2010/main" val="350531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485900" y="1830288"/>
            <a:ext cx="8712968" cy="4335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800" b="1" dirty="0">
                <a:latin typeface="Calibri" panose="020F0502020204030204" pitchFamily="34" charset="0"/>
              </a:rPr>
              <a:t>Acta de constitución del Proyecto</a:t>
            </a:r>
          </a:p>
          <a:p>
            <a:pPr marL="457200" lvl="2" algn="just">
              <a:spcBef>
                <a:spcPts val="1800"/>
              </a:spcBef>
            </a:pPr>
            <a:r>
              <a:rPr lang="es-MX" sz="2400" dirty="0">
                <a:latin typeface="Calibri" panose="020F0502020204030204" pitchFamily="34" charset="0"/>
              </a:rPr>
              <a:t>Proporciona una descripción de </a:t>
            </a:r>
            <a:r>
              <a:rPr lang="es-MX" sz="2400" dirty="0">
                <a:solidFill>
                  <a:srgbClr val="00B050"/>
                </a:solidFill>
                <a:latin typeface="Calibri" panose="020F0502020204030204" pitchFamily="34" charset="0"/>
              </a:rPr>
              <a:t>alto nivel del proyecto</a:t>
            </a:r>
            <a:r>
              <a:rPr lang="es-MX" sz="2400" dirty="0">
                <a:latin typeface="Calibri" panose="020F0502020204030204" pitchFamily="34" charset="0"/>
              </a:rPr>
              <a:t>, y de las características del</a:t>
            </a:r>
            <a:r>
              <a:rPr lang="es-MX" sz="2400" dirty="0">
                <a:solidFill>
                  <a:srgbClr val="0070C0"/>
                </a:solidFill>
                <a:latin typeface="Calibri" panose="020F0502020204030204" pitchFamily="34" charset="0"/>
              </a:rPr>
              <a:t> producto</a:t>
            </a:r>
            <a:r>
              <a:rPr lang="es-MX" sz="2400" dirty="0">
                <a:latin typeface="Calibri" panose="020F0502020204030204" pitchFamily="34" charset="0"/>
              </a:rPr>
              <a:t>. Contiene además los requisitos de aprobación del proyecto.</a:t>
            </a:r>
          </a:p>
          <a:p>
            <a:pPr algn="just"/>
            <a:r>
              <a:rPr lang="es-MX" sz="2800" b="1" dirty="0">
                <a:latin typeface="Calibri" panose="020F0502020204030204" pitchFamily="34" charset="0"/>
              </a:rPr>
              <a:t>Documentación de Requisitos</a:t>
            </a:r>
          </a:p>
          <a:p>
            <a:pPr marL="457200" lvl="2" algn="just">
              <a:spcBef>
                <a:spcPts val="1800"/>
              </a:spcBef>
            </a:pPr>
            <a:r>
              <a:rPr lang="es-MX" sz="2400" dirty="0">
                <a:latin typeface="Calibri" panose="020F0502020204030204" pitchFamily="34" charset="0"/>
              </a:rPr>
              <a:t>Esta documentación se utilizara para seleccionar los requisitos que serán incluidos en el proyecto.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565704" cy="1066800"/>
          </a:xfrm>
        </p:spPr>
        <p:txBody>
          <a:bodyPr/>
          <a:lstStyle/>
          <a:p>
            <a:r>
              <a:rPr lang="es-MX" dirty="0">
                <a:latin typeface="Calibri" panose="020F0502020204030204" pitchFamily="34" charset="0"/>
              </a:rPr>
              <a:t>Entradas</a:t>
            </a:r>
          </a:p>
        </p:txBody>
      </p:sp>
    </p:spTree>
    <p:extLst>
      <p:ext uri="{BB962C8B-B14F-4D97-AF65-F5344CB8AC3E}">
        <p14:creationId xmlns:p14="http://schemas.microsoft.com/office/powerpoint/2010/main" val="48090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065212" y="1844824"/>
            <a:ext cx="8845624" cy="460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b="1" dirty="0">
                <a:solidFill>
                  <a:srgbClr val="00B050"/>
                </a:solidFill>
                <a:latin typeface="Calibri" panose="020F0502020204030204" pitchFamily="34" charset="0"/>
              </a:rPr>
              <a:t>Juicio de Expertos</a:t>
            </a:r>
          </a:p>
          <a:p>
            <a:pPr lvl="1" algn="just"/>
            <a:r>
              <a:rPr lang="es-MX" dirty="0">
                <a:latin typeface="Calibri" panose="020F0502020204030204" pitchFamily="34" charset="0"/>
              </a:rPr>
              <a:t>Esta experiencia es proporcionada por cualquier grupo o individuo con conocimientos o capacitación especializados.</a:t>
            </a:r>
          </a:p>
          <a:p>
            <a:pPr algn="just"/>
            <a:r>
              <a:rPr lang="es-MX" b="1" dirty="0">
                <a:solidFill>
                  <a:srgbClr val="00B050"/>
                </a:solidFill>
                <a:latin typeface="Calibri" panose="020F0502020204030204" pitchFamily="34" charset="0"/>
              </a:rPr>
              <a:t>Análisis de Productos</a:t>
            </a:r>
          </a:p>
          <a:p>
            <a:pPr lvl="1" algn="just"/>
            <a:r>
              <a:rPr lang="es-MX" dirty="0">
                <a:latin typeface="Calibri" panose="020F0502020204030204" pitchFamily="34" charset="0"/>
              </a:rPr>
              <a:t>Incluye técnicas tales como el desglose del producto, el análisis de sistemas, el análisis de requisitos, la ingeniera del valor y el análisis de valor.</a:t>
            </a:r>
          </a:p>
          <a:p>
            <a:pPr algn="just"/>
            <a:r>
              <a:rPr lang="es-MX" b="1" dirty="0">
                <a:solidFill>
                  <a:srgbClr val="00B050"/>
                </a:solidFill>
                <a:latin typeface="Calibri" panose="020F0502020204030204" pitchFamily="34" charset="0"/>
              </a:rPr>
              <a:t>Generación de Alternativas</a:t>
            </a:r>
          </a:p>
          <a:p>
            <a:pPr lvl="1" algn="just"/>
            <a:r>
              <a:rPr lang="es-MX" dirty="0">
                <a:latin typeface="Calibri" panose="020F0502020204030204" pitchFamily="34" charset="0"/>
              </a:rPr>
              <a:t>Se utiliza para desarrollar tantas opciones potenciales como sea posible a fin de identificar diferentes enfoques para ejecutar y llevar a cabo el trabajo del proyecto.</a:t>
            </a:r>
          </a:p>
          <a:p>
            <a:pPr algn="just"/>
            <a:r>
              <a:rPr lang="es-MX" b="1" dirty="0">
                <a:solidFill>
                  <a:srgbClr val="00B050"/>
                </a:solidFill>
                <a:latin typeface="Calibri" panose="020F0502020204030204" pitchFamily="34" charset="0"/>
              </a:rPr>
              <a:t>Talleres Facilitados</a:t>
            </a:r>
          </a:p>
          <a:p>
            <a:pPr lvl="1" algn="just"/>
            <a:r>
              <a:rPr lang="es-MX" dirty="0">
                <a:latin typeface="Calibri" panose="020F0502020204030204" pitchFamily="34" charset="0"/>
              </a:rPr>
              <a:t>La participación de actores clave con diversas expectativas y/o áreas de experiencia en estas sesiones de trabajo intensivo contribuye a alcanzar un entendimiento multidisciplinario y común de los objetivos del proyecto y de sus limites.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565704" cy="1066800"/>
          </a:xfrm>
        </p:spPr>
        <p:txBody>
          <a:bodyPr/>
          <a:lstStyle/>
          <a:p>
            <a:r>
              <a:rPr lang="es-MX" dirty="0">
                <a:latin typeface="Calibri" panose="020F0502020204030204" pitchFamily="34" charset="0"/>
              </a:rPr>
              <a:t>Herramientas y Técnicas</a:t>
            </a:r>
          </a:p>
        </p:txBody>
      </p:sp>
    </p:spTree>
    <p:extLst>
      <p:ext uri="{BB962C8B-B14F-4D97-AF65-F5344CB8AC3E}">
        <p14:creationId xmlns:p14="http://schemas.microsoft.com/office/powerpoint/2010/main" val="418100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485900" y="1830288"/>
            <a:ext cx="8712968" cy="4335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800" b="1" dirty="0">
                <a:latin typeface="Calibri" panose="020F0502020204030204" pitchFamily="34" charset="0"/>
              </a:rPr>
              <a:t>Enunciado del Alcance del Proyecto</a:t>
            </a:r>
          </a:p>
          <a:p>
            <a:pPr marL="457200" lvl="2" algn="just">
              <a:spcBef>
                <a:spcPts val="1800"/>
              </a:spcBef>
            </a:pPr>
            <a:r>
              <a:rPr lang="es-MX" sz="2400" dirty="0">
                <a:latin typeface="Calibri" panose="020F0502020204030204" pitchFamily="34" charset="0"/>
              </a:rPr>
              <a:t>Es la descripción del alcance, de los entregables principales, de los supuestos y de las restricciones del proyecto. </a:t>
            </a:r>
          </a:p>
          <a:p>
            <a:pPr marL="457200" lvl="2" algn="just">
              <a:spcBef>
                <a:spcPts val="1800"/>
              </a:spcBef>
            </a:pPr>
            <a:r>
              <a:rPr lang="es-MX" sz="2400" dirty="0">
                <a:latin typeface="Calibri" panose="020F0502020204030204" pitchFamily="34" charset="0"/>
              </a:rPr>
              <a:t>Documenta el alcance en su totalidad. </a:t>
            </a:r>
          </a:p>
          <a:p>
            <a:pPr marL="457200" lvl="2" algn="just">
              <a:spcBef>
                <a:spcPts val="1800"/>
              </a:spcBef>
            </a:pPr>
            <a:r>
              <a:rPr lang="es-MX" sz="2400" dirty="0">
                <a:latin typeface="Calibri" panose="020F0502020204030204" pitchFamily="34" charset="0"/>
              </a:rPr>
              <a:t>Describe de manera detallada los entregables del proyecto y el trabajo necesario para crear esos entregables. </a:t>
            </a:r>
          </a:p>
          <a:p>
            <a:pPr marL="457200" lvl="2" algn="just">
              <a:spcBef>
                <a:spcPts val="1800"/>
              </a:spcBef>
            </a:pPr>
            <a:r>
              <a:rPr lang="es-MX" sz="2400" dirty="0">
                <a:latin typeface="Calibri" panose="020F0502020204030204" pitchFamily="34" charset="0"/>
              </a:rPr>
              <a:t>Puede contener exclusiones explicitas del alcance, que pueden ayudar a gestionar las expectativas de los interesados.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565704" cy="1066800"/>
          </a:xfrm>
        </p:spPr>
        <p:txBody>
          <a:bodyPr/>
          <a:lstStyle/>
          <a:p>
            <a:r>
              <a:rPr lang="es-MX" dirty="0">
                <a:latin typeface="Calibri" panose="020F0502020204030204" pitchFamily="34" charset="0"/>
              </a:rPr>
              <a:t>Salidas</a:t>
            </a:r>
          </a:p>
        </p:txBody>
      </p:sp>
    </p:spTree>
    <p:extLst>
      <p:ext uri="{BB962C8B-B14F-4D97-AF65-F5344CB8AC3E}">
        <p14:creationId xmlns:p14="http://schemas.microsoft.com/office/powerpoint/2010/main" val="120178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485900" y="1830288"/>
            <a:ext cx="8712968" cy="4335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b="1" dirty="0">
                <a:solidFill>
                  <a:srgbClr val="00B050"/>
                </a:solidFill>
                <a:latin typeface="Calibri" panose="020F0502020204030204" pitchFamily="34" charset="0"/>
              </a:rPr>
              <a:t>Justificación del Proyecto</a:t>
            </a:r>
          </a:p>
          <a:p>
            <a:pPr lvl="1" algn="just"/>
            <a:r>
              <a:rPr lang="es-MX" dirty="0">
                <a:latin typeface="Calibri" panose="020F0502020204030204" pitchFamily="34" charset="0"/>
              </a:rPr>
              <a:t>Responde a la pregunta ¿Para que estoy realizando este proyecto?</a:t>
            </a:r>
          </a:p>
          <a:p>
            <a:pPr algn="just"/>
            <a:r>
              <a:rPr lang="es-MX" b="1" dirty="0">
                <a:solidFill>
                  <a:srgbClr val="00B050"/>
                </a:solidFill>
                <a:latin typeface="Calibri" panose="020F0502020204030204" pitchFamily="34" charset="0"/>
              </a:rPr>
              <a:t>Objetivo del Proyecto (SMART)</a:t>
            </a:r>
          </a:p>
          <a:p>
            <a:pPr lvl="1" algn="just"/>
            <a:r>
              <a:rPr lang="es-MX" dirty="0">
                <a:latin typeface="Calibri" panose="020F0502020204030204" pitchFamily="34" charset="0"/>
              </a:rPr>
              <a:t>Responde a la pregunta ¿Por qué estoy realizando el proyecto?</a:t>
            </a:r>
          </a:p>
          <a:p>
            <a:pPr algn="just"/>
            <a:r>
              <a:rPr lang="es-MX" b="1" dirty="0">
                <a:solidFill>
                  <a:srgbClr val="00B050"/>
                </a:solidFill>
                <a:latin typeface="Calibri" panose="020F0502020204030204" pitchFamily="34" charset="0"/>
              </a:rPr>
              <a:t>Metodología del Proyecto</a:t>
            </a:r>
          </a:p>
          <a:p>
            <a:pPr lvl="1" algn="just"/>
            <a:r>
              <a:rPr lang="es-MX" dirty="0">
                <a:latin typeface="Calibri" panose="020F0502020204030204" pitchFamily="34" charset="0"/>
              </a:rPr>
              <a:t>Describe la metodología a utilizar en su proyecto.</a:t>
            </a:r>
          </a:p>
          <a:p>
            <a:pPr algn="just"/>
            <a:r>
              <a:rPr lang="es-MX" b="1" dirty="0">
                <a:solidFill>
                  <a:srgbClr val="00B050"/>
                </a:solidFill>
                <a:latin typeface="Calibri" panose="020F0502020204030204" pitchFamily="34" charset="0"/>
              </a:rPr>
              <a:t>Delimitación del Proyecto</a:t>
            </a:r>
          </a:p>
          <a:p>
            <a:pPr lvl="1" algn="just"/>
            <a:r>
              <a:rPr lang="es-MX" dirty="0">
                <a:latin typeface="Calibri" panose="020F0502020204030204" pitchFamily="34" charset="0"/>
              </a:rPr>
              <a:t>Mediante la metodología a utilizar, delimita el alcance de cada etapa.</a:t>
            </a:r>
          </a:p>
          <a:p>
            <a:pPr algn="just"/>
            <a:r>
              <a:rPr lang="es-MX" b="1" dirty="0">
                <a:solidFill>
                  <a:srgbClr val="00B050"/>
                </a:solidFill>
                <a:latin typeface="Calibri" panose="020F0502020204030204" pitchFamily="34" charset="0"/>
              </a:rPr>
              <a:t>Productos a Entregar</a:t>
            </a:r>
          </a:p>
          <a:p>
            <a:pPr lvl="1" algn="just"/>
            <a:r>
              <a:rPr lang="es-MX" dirty="0">
                <a:latin typeface="Calibri" panose="020F0502020204030204" pitchFamily="34" charset="0"/>
              </a:rPr>
              <a:t>Mediante la metodología a utilizar, describe los productos a entregar en cada etapa.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565704" cy="1066800"/>
          </a:xfrm>
        </p:spPr>
        <p:txBody>
          <a:bodyPr/>
          <a:lstStyle/>
          <a:p>
            <a:r>
              <a:rPr lang="es-MX" dirty="0">
                <a:latin typeface="Calibri" panose="020F0502020204030204" pitchFamily="34" charset="0"/>
              </a:rPr>
              <a:t>¿Cómo se conforma el documento?</a:t>
            </a:r>
          </a:p>
        </p:txBody>
      </p:sp>
    </p:spTree>
    <p:extLst>
      <p:ext uri="{BB962C8B-B14F-4D97-AF65-F5344CB8AC3E}">
        <p14:creationId xmlns:p14="http://schemas.microsoft.com/office/powerpoint/2010/main" val="167179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accent1"/>
              </a:buClr>
            </a:pPr>
            <a:r>
              <a:rPr lang="es-MX" sz="3200" dirty="0">
                <a:latin typeface="Calibri" panose="020F0502020204030204" pitchFamily="34" charset="0"/>
                <a:cs typeface="Segoe UI" pitchFamily="34" charset="0"/>
              </a:rPr>
              <a:t>Lista de Asistencia</a:t>
            </a:r>
          </a:p>
          <a:p>
            <a:pPr>
              <a:buClr>
                <a:schemeClr val="accent1"/>
              </a:buClr>
            </a:pPr>
            <a:r>
              <a:rPr lang="es-MX" sz="3200" dirty="0">
                <a:latin typeface="Calibri" panose="020F0502020204030204" pitchFamily="34" charset="0"/>
                <a:cs typeface="Segoe UI" pitchFamily="34" charset="0"/>
              </a:rPr>
              <a:t>Planificación del Proyecto</a:t>
            </a:r>
          </a:p>
          <a:p>
            <a:pPr lvl="1">
              <a:buClr>
                <a:schemeClr val="accent1"/>
              </a:buClr>
            </a:pPr>
            <a:r>
              <a:rPr lang="es-MX" sz="3000" dirty="0">
                <a:latin typeface="Calibri" panose="020F0502020204030204" pitchFamily="34" charset="0"/>
                <a:cs typeface="Segoe UI" pitchFamily="34" charset="0"/>
              </a:rPr>
              <a:t>Gestión del Alcance del Proyecto</a:t>
            </a:r>
          </a:p>
          <a:p>
            <a:pPr lvl="2">
              <a:buClr>
                <a:schemeClr val="accent1"/>
              </a:buClr>
            </a:pPr>
            <a:r>
              <a:rPr lang="es-MX" sz="2800" dirty="0">
                <a:latin typeface="Calibri" panose="020F0502020204030204" pitchFamily="34" charset="0"/>
                <a:cs typeface="Segoe UI" pitchFamily="34" charset="0"/>
              </a:rPr>
              <a:t>Planificar la Gestión del Alcance</a:t>
            </a:r>
          </a:p>
          <a:p>
            <a:pPr lvl="2">
              <a:buClr>
                <a:schemeClr val="accent1"/>
              </a:buClr>
            </a:pPr>
            <a:r>
              <a:rPr lang="es-MX" sz="2800" dirty="0">
                <a:latin typeface="Calibri" panose="020F0502020204030204" pitchFamily="34" charset="0"/>
                <a:cs typeface="Segoe UI" pitchFamily="34" charset="0"/>
              </a:rPr>
              <a:t>Recopilar Requisitos</a:t>
            </a:r>
          </a:p>
          <a:p>
            <a:pPr lvl="2">
              <a:buClr>
                <a:schemeClr val="accent1"/>
              </a:buClr>
            </a:pPr>
            <a:r>
              <a:rPr lang="es-MX" sz="2800" dirty="0">
                <a:latin typeface="Calibri" panose="020F0502020204030204" pitchFamily="34" charset="0"/>
                <a:cs typeface="Segoe UI" pitchFamily="34" charset="0"/>
              </a:rPr>
              <a:t>Definir el Alcance</a:t>
            </a:r>
          </a:p>
          <a:p>
            <a:pPr lvl="2">
              <a:buClr>
                <a:schemeClr val="accent1"/>
              </a:buClr>
            </a:pPr>
            <a:r>
              <a:rPr lang="es-MX" sz="2800" dirty="0">
                <a:latin typeface="Calibri" panose="020F0502020204030204" pitchFamily="34" charset="0"/>
                <a:cs typeface="Segoe UI" pitchFamily="34" charset="0"/>
              </a:rPr>
              <a:t>Crear la EDT/WBS</a:t>
            </a:r>
          </a:p>
          <a:p>
            <a:pPr>
              <a:buClr>
                <a:schemeClr val="accent1"/>
              </a:buClr>
            </a:pPr>
            <a:r>
              <a:rPr lang="es-MX" sz="3200" dirty="0">
                <a:latin typeface="Calibri" panose="020F0502020204030204" pitchFamily="34" charset="0"/>
                <a:cs typeface="Segoe UI" pitchFamily="34" charset="0"/>
              </a:rPr>
              <a:t>Tarea</a:t>
            </a:r>
          </a:p>
          <a:p>
            <a:pPr>
              <a:buClr>
                <a:srgbClr val="00B050"/>
              </a:buClr>
            </a:pPr>
            <a:endParaRPr lang="es-MX" sz="3200" dirty="0">
              <a:latin typeface="Calibri" panose="020F0502020204030204" pitchFamily="34" charset="0"/>
              <a:cs typeface="Segoe UI" pitchFamily="34" charset="0"/>
            </a:endParaRPr>
          </a:p>
          <a:p>
            <a:endParaRPr lang="es-MX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alibri" panose="020F0502020204030204" pitchFamily="34" charset="0"/>
              </a:rPr>
              <a:t>Agenda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0"/>
            <a:ext cx="1558126" cy="1624807"/>
            <a:chOff x="6710101" y="559737"/>
            <a:chExt cx="2454605" cy="247784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521"/>
            <a:stretch/>
          </p:blipFill>
          <p:spPr>
            <a:xfrm>
              <a:off x="6742483" y="1772816"/>
              <a:ext cx="1212699" cy="1219048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2484" y="602533"/>
              <a:ext cx="1209524" cy="121904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45658" y="597052"/>
              <a:ext cx="1219048" cy="1219048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710101" y="2991864"/>
              <a:ext cx="1241908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10101" y="559737"/>
              <a:ext cx="2454605" cy="45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5516898" y="1752941"/>
              <a:ext cx="2432126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485900" y="1830288"/>
            <a:ext cx="8712968" cy="4335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b="1" dirty="0">
                <a:solidFill>
                  <a:srgbClr val="00B050"/>
                </a:solidFill>
                <a:latin typeface="Calibri" panose="020F0502020204030204" pitchFamily="34" charset="0"/>
              </a:rPr>
              <a:t>Exclusiones del Proyecto</a:t>
            </a:r>
          </a:p>
          <a:p>
            <a:pPr lvl="1" algn="just"/>
            <a:r>
              <a:rPr lang="es-MX" dirty="0">
                <a:latin typeface="Calibri" panose="020F0502020204030204" pitchFamily="34" charset="0"/>
              </a:rPr>
              <a:t>Identifican lo que esta excluido del proyecto.</a:t>
            </a:r>
          </a:p>
          <a:p>
            <a:pPr algn="just"/>
            <a:r>
              <a:rPr lang="es-MX" b="1" dirty="0">
                <a:solidFill>
                  <a:srgbClr val="00B050"/>
                </a:solidFill>
                <a:latin typeface="Calibri" panose="020F0502020204030204" pitchFamily="34" charset="0"/>
              </a:rPr>
              <a:t>Supuestos del Proyecto</a:t>
            </a:r>
          </a:p>
          <a:p>
            <a:pPr lvl="1" algn="just"/>
            <a:r>
              <a:rPr lang="es-MX" dirty="0">
                <a:latin typeface="Calibri" panose="020F0502020204030204" pitchFamily="34" charset="0"/>
              </a:rPr>
              <a:t>Son factores del proceso de planificación que se consideran verdaderos, reales o seguros sin pruebas ni demostraciones.</a:t>
            </a:r>
          </a:p>
          <a:p>
            <a:pPr algn="just"/>
            <a:r>
              <a:rPr lang="es-MX" b="1" dirty="0">
                <a:solidFill>
                  <a:srgbClr val="00B050"/>
                </a:solidFill>
                <a:latin typeface="Calibri" panose="020F0502020204030204" pitchFamily="34" charset="0"/>
              </a:rPr>
              <a:t>Restricciones del Proyecto</a:t>
            </a:r>
          </a:p>
          <a:p>
            <a:pPr lvl="1" algn="just"/>
            <a:r>
              <a:rPr lang="es-MX" dirty="0">
                <a:latin typeface="Calibri" panose="020F0502020204030204" pitchFamily="34" charset="0"/>
              </a:rPr>
              <a:t>Son factores limitantes que afectan la ejecución. Ejemplo: Un presupuesto predeterminado, alguna fecha o hito en especifico, etc.</a:t>
            </a:r>
          </a:p>
          <a:p>
            <a:pPr algn="just"/>
            <a:r>
              <a:rPr lang="es-MX" b="1" dirty="0">
                <a:solidFill>
                  <a:srgbClr val="00B050"/>
                </a:solidFill>
                <a:latin typeface="Calibri" panose="020F0502020204030204" pitchFamily="34" charset="0"/>
              </a:rPr>
              <a:t>Criterios de Éxito del Proyecto</a:t>
            </a:r>
          </a:p>
          <a:p>
            <a:pPr lvl="1" algn="just"/>
            <a:r>
              <a:rPr lang="es-MX" dirty="0">
                <a:latin typeface="Calibri" panose="020F0502020204030204" pitchFamily="34" charset="0"/>
              </a:rPr>
              <a:t>Reglas o normas a llevar acabo durante el proyecto para determinar que se completo con éxito.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565704" cy="1066800"/>
          </a:xfrm>
        </p:spPr>
        <p:txBody>
          <a:bodyPr/>
          <a:lstStyle/>
          <a:p>
            <a:r>
              <a:rPr lang="es-MX" dirty="0">
                <a:latin typeface="Calibri" panose="020F0502020204030204" pitchFamily="34" charset="0"/>
              </a:rPr>
              <a:t>¿Cómo se conforma del documento?</a:t>
            </a:r>
          </a:p>
        </p:txBody>
      </p:sp>
    </p:spTree>
    <p:extLst>
      <p:ext uri="{BB962C8B-B14F-4D97-AF65-F5344CB8AC3E}">
        <p14:creationId xmlns:p14="http://schemas.microsoft.com/office/powerpoint/2010/main" val="327435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485900" y="1830288"/>
            <a:ext cx="8712968" cy="4335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b="1" dirty="0">
                <a:solidFill>
                  <a:srgbClr val="00B050"/>
                </a:solidFill>
                <a:latin typeface="Calibri" panose="020F0502020204030204" pitchFamily="34" charset="0"/>
              </a:rPr>
              <a:t>Factores de Éxito del Proyecto</a:t>
            </a:r>
          </a:p>
          <a:p>
            <a:pPr lvl="1" algn="just"/>
            <a:r>
              <a:rPr lang="es-MX" dirty="0">
                <a:latin typeface="Calibri" panose="020F0502020204030204" pitchFamily="34" charset="0"/>
              </a:rPr>
              <a:t>Elemento, circunstancia, influencia que contribuye a producir el éxito en el proyecto.</a:t>
            </a:r>
          </a:p>
          <a:p>
            <a:pPr algn="just"/>
            <a:r>
              <a:rPr lang="es-MX" b="1" dirty="0">
                <a:solidFill>
                  <a:srgbClr val="00B050"/>
                </a:solidFill>
                <a:latin typeface="Calibri" panose="020F0502020204030204" pitchFamily="34" charset="0"/>
              </a:rPr>
              <a:t>Riesgos Iniciales del Proyecto</a:t>
            </a:r>
          </a:p>
          <a:p>
            <a:pPr lvl="1" algn="just"/>
            <a:r>
              <a:rPr lang="es-MX" dirty="0">
                <a:latin typeface="Calibri" panose="020F0502020204030204" pitchFamily="34" charset="0"/>
              </a:rPr>
              <a:t>Documento la posibilidad de que se produzca un contratiempo que pueda poner en peligro el éxito del proyecto.</a:t>
            </a:r>
          </a:p>
          <a:p>
            <a:pPr algn="just"/>
            <a:r>
              <a:rPr lang="es-MX" b="1" dirty="0">
                <a:solidFill>
                  <a:srgbClr val="00B050"/>
                </a:solidFill>
                <a:latin typeface="Calibri" panose="020F0502020204030204" pitchFamily="34" charset="0"/>
              </a:rPr>
              <a:t>Estimado Inicial del Presupuesto</a:t>
            </a:r>
          </a:p>
          <a:p>
            <a:pPr lvl="1" algn="just"/>
            <a:r>
              <a:rPr lang="es-MX" dirty="0">
                <a:latin typeface="Calibri" panose="020F0502020204030204" pitchFamily="34" charset="0"/>
              </a:rPr>
              <a:t>Determina el presupuesto que se contara para desarrollar el proyecto</a:t>
            </a:r>
          </a:p>
          <a:p>
            <a:pPr algn="just"/>
            <a:r>
              <a:rPr lang="es-MX" b="1" dirty="0">
                <a:solidFill>
                  <a:srgbClr val="00B050"/>
                </a:solidFill>
                <a:latin typeface="Calibri" panose="020F0502020204030204" pitchFamily="34" charset="0"/>
              </a:rPr>
              <a:t>Matriz de Flexibilidad</a:t>
            </a:r>
          </a:p>
          <a:p>
            <a:pPr lvl="1" algn="just"/>
            <a:r>
              <a:rPr lang="es-MX" dirty="0">
                <a:latin typeface="Calibri" panose="020F0502020204030204" pitchFamily="34" charset="0"/>
              </a:rPr>
              <a:t>Indica la flexibilidad de acuerdo a los parámetros establecidos (Tiempo, Costo y Alcance)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565704" cy="1066800"/>
          </a:xfrm>
        </p:spPr>
        <p:txBody>
          <a:bodyPr/>
          <a:lstStyle/>
          <a:p>
            <a:r>
              <a:rPr lang="es-MX" dirty="0">
                <a:latin typeface="Calibri" panose="020F0502020204030204" pitchFamily="34" charset="0"/>
              </a:rPr>
              <a:t>¿Cómo se conforma del documento?</a:t>
            </a:r>
          </a:p>
        </p:txBody>
      </p:sp>
    </p:spTree>
    <p:extLst>
      <p:ext uri="{BB962C8B-B14F-4D97-AF65-F5344CB8AC3E}">
        <p14:creationId xmlns:p14="http://schemas.microsoft.com/office/powerpoint/2010/main" val="290681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¿Preguntas?</a:t>
            </a:r>
            <a:endParaRPr lang="es-MX" dirty="0">
              <a:latin typeface="Calibri" panose="020F0502020204030204" pitchFamily="34" charset="0"/>
            </a:endParaRPr>
          </a:p>
        </p:txBody>
      </p:sp>
      <p:pic>
        <p:nvPicPr>
          <p:cNvPr id="7" name="Picture 3" descr="FACEQSTN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204" y="1916832"/>
            <a:ext cx="3455194" cy="3603625"/>
          </a:xfrm>
          <a:noFill/>
        </p:spPr>
      </p:pic>
    </p:spTree>
    <p:extLst>
      <p:ext uri="{BB962C8B-B14F-4D97-AF65-F5344CB8AC3E}">
        <p14:creationId xmlns:p14="http://schemas.microsoft.com/office/powerpoint/2010/main" val="11113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http://www.wolf-howl.com/wp-content/uploads/thank-you-sept-20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2044" y="1916832"/>
            <a:ext cx="5715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835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alibri" panose="020F0502020204030204" pitchFamily="34" charset="0"/>
              </a:rPr>
              <a:t>¿Sus Proyectos?</a:t>
            </a:r>
          </a:p>
        </p:txBody>
      </p:sp>
      <p:sp>
        <p:nvSpPr>
          <p:cNvPr id="5" name="AutoShape 6" descr="data:image/jpeg;base64,/9j/4AAQSkZJRgABAQAAAQABAAD/2wCEAAkGBxQSEhQUEhQVFRUXFxgXGBgYGBoZGxoaGhsbGBwYHRgaHSggHBolHRoXITEhJSkrLy4uGB8zODMsNygtLisBCgoKDg0OGhAQGiwkHyQsLCwsLCwsLCwtLCwsLywsLCwsLCwsLCw0LCwsLC0sLCwsLCwsLCwvLCwsLCwsLCwsLP/AABEIANIA2gMBIgACEQEDEQH/xAAcAAABBQEBAQAAAAAAAAAAAAADAAIEBQYBBwj/xABIEAABAgQDBAUJBQcDAwQDAAABAhEAAyExBBJBIlFhcQUGgZHRFDIzQpKhscHwBxNSU3IWJFRiguHxIzREQ3TCFZOy0hdjZP/EABoBAAMBAQEBAAAAAAAAAAAAAAABAgMEBQb/xAAvEQACAgEDAgQFAwUBAAAAAAAAAQIDEQQSITFBBSJRYRORocHwcYGxMjNC4fEU/9oADAMBAAIRAxEAPwDWdausisGZKJciQsKkJWStFXqLgjdFCPtEmfwuF9g+ML7T/S4X/tkf/I6Rj8v19aRSSA2Q+0KZ/DYV/wBCvGCDr9M/hcN7B8YxslBHHSDyk3gYzWjr6v8AhsK/6D4wWX14mH/jYX2D4xlZckXGv19coPKFqdsS2Bp09c5h/wCNhvYPjD0dclH/AI+G9g+MZz7qlnaDCXRu0Uichgv/ANrl1/dsPT+Q+MOPW1dGw+G9g+O6KJPLhHUuBy+v7wtwF6etqgK4fD3Zsh8YJ+1Cm/2+Hf8AQfGKRKK1LbvEw5IqK11r8IW5jwXX7UKF8Ph/YPjHP2nX/D4c/wBH94pxLD72N47kD1t9W+ELcwwWyetK/wCHw+8bBr74arrWun7vhmOuQ+MVcySLqpw4fTQwShX67oN4YLZXWxTsJGG9g+McV1tX/DYb2T4xSqA3Ny+uyHS5dO3j9cIe5gXB62rb/b4b2D4wxXXFQ/4+GP8ASfHtijmIdWpv9fKHKl778dB890G4MFnO67rAcYfCkfoPjAFdflu3k2GB3FB8YpJ8p/r5cBERaRVnJoxI7qxaYYNEr7QJof8AdcLR/UOn9UCP2iTf4XC/+2rt9aM1NkAVF+Pd26xEVKfew4XHLnFrAjWf/kmc7eSYX2Fc/wAVIYPtMmkUwuE9hX/2jGzJIABp3brnviPMDk2rup9MIrCA9I6C+0CZPxUmSrC4YJmTEoJCC4BIDhzeNJj5YE2YAAAFq04mPKOpaGx+EqPTy3e92Ees9I+lmfrV8TEyWBGW+01LzcL/ANsj4qjJNc2r3RsPtKQ8zDf9sj4mMsgMeYp8IMjOID6bm+HyiVLQPiY5KlON3e0SZUuo0DsLxLYClS2avviSEgCrw9Ev+0FKBmc82pGbYwcsN28oKhIpY0tHQH83t/zBRLFr68fqkJsDiUa7v8w/7sE03b9eMPysGZ6Oa9tYZInBYOWuXXTs39kSB1CaC72+vjDyg6bx9H4wTnw7YcU2300+ucLIEc8h2+6OJoG47n/xByKEcR2nd31jiQHdn+nr2wZACZRd6eHbyrCbw+uyHlJYksW3PaHiX7J4317H+UAEdEmtrcTQ/VYU9dARpSvh74kzadmor7tSbQAovcjfz+mgGRwm3jXh4x1qh3Ld3YPfBFS3FLjh315Q1KKDfypalNaQwI86TodRSnfrcxAnIah3kGnaYtJqaNuYu3cGeIS5dRUePY+piosRXrlC++zCg8WEQ5kkO7h92p3MNIspkupSwFL67yX90CmSyQ4PvrW3YBGiYFPOlUNiDodw/vEWYh3G6gfjeLdUpgdA1a6D+8QZkomm04+ie6NExEnqbL/f8Iqnp5b+0BHq/SPpZn61fEx5b1UR+/4Q/wD75ZO64Aj1LpH0sz9aviYUgZnPtGH+rhv+2R8VRm0SxQ3+n7o1XX+kzDH/APnR8TGekDmQLHhvblENgOlywBcX7TEmVKoSI4kWG+v+Yk4dBcE0f5cO3vMQ2M4mVZ6Pa0GQnZAO8co4hDNwod+6DiWwIB7Pru74jIA0y9KV+qfCDSe99PrfHcutn0Bf/G7vh8oMCz3elvrSEAGYgLDMSNasG3Nx+EHQgBtHtTshM73IF6bqGnuh6JZZ/r60hAMEulXPZ2fKOCtIIEM4Our23+EJh41Zv7CABo0FH3DujpTQjc/18odXcz8aV+LfOEEEEGrlv7U4XhAClPrRwX7fpoNlIDaio+uAhS6Fqhxrfg3bDVTKvxtvHPiYBg1l7WfdR9O6Gq0YVo1O6HrRe3NzTf4QwoB4Px1OrcBDAEq705cP8wxUoh30fWg3+EHUjnvFfd84EEltT8GHieMNADIBrpv56cgIjzg1rXADch76xK+732rzc3bso8DUBpTiQxP4RWGBW/dkX4udOJhkxL6PW7anTdaJilUB0Zms4Grc90R1ygFfzHjqXB3W4xaYismB3pS9Q1qBtbxCmyd93I7w5+uEWyy7tQhzU6Cw76xDmqYB6A0f58o0TAf1TQPLsJS86WeIqABv+MemdI+lmfrV8THnPVRP77hWNPvpZsPxAAd8ejdI+lmfrV8TDYmVHXsbeHf+HR8TGfloJCgxGp4sLkxoevPn4e3+3Rfme6KPNWhHy7eV4zkCCy5ZF7Nu415t84OEUFblqd31xgcl3qQNOz613mCqAAao1FX413t8TEDCIFCNAe7Tt3c4cU1DlvfXl7ofKS5BdrXG6rcW+Jjqlfhox7eHcHMSA4SgKWavL/Ap2x0oYlxT3ONeLD3w1mVpa1eyvvMHlJKikXcgcs1P7wgGIsQNktx0v3CHZXpa2tv8X7YtR0SNpOdRNnCXSe137YBiOi5twxFLUPHzmvE7l6jwyABQGtGAfw98PWXIDXD1ufoxyclSaLBSf5gU3uz90cSrsa/zN4YhqU/iZ7V3f3MPGoozmr23190OyuSD61RUXNu5rQaXgpjDLLm+ydLadsAwE9dAQAN5ffTsYQNQys2tq76DnviRPkmWHWlYG8oUOejX4xFWcwzAgPRxU8a7mgQCUah3pT65mEEVq+6oHMn/ABCLaAOGp9cI5mrS4O8aO3N4ABrTo7V5n6AhBIc2725DneHqJ5aO/eeG6GPcsd7UroA0MAaVm1NzjhU8y9LQKYTyfj2djR3PcC1t9qkvvfQxxZqbPrTU0NOAhiBLAys5a9Klhxsx5RHnbVAHVoza8q2gk1AO4gh34CweoqRA120CrX31c6iKQyDMFRxD5cu6zxFmSw7FiRQ8zfewETpiTa4NaEeaLWfWI2Jkk0DnQWNTc76b40TEd6q1xuGYhvv0dwVS1HflHovSPpZn61fExgOrCP33DVPppYtYJNia/KN/0j6WZ+tXxMWxMq+uqXmYfjh0fFVex/hFHKZgDv7qW4nXui+65oeZhqf8dN7akP3HuillAsGHF67yWG/fGUhofLlnXRjtCr3DtbeYkpUHsCdPiH46wOUwLa0Z9TuJ3k1IgshJLE8twq/vPwiGA8C/D6+b9kOldpzDSvC/G/ZDFICnHa5HYWHE0gpHEceJOvypCA4UgsSbcGG414lqcIldGJzTEpu5rRuZ9zRFKSaW7bbyK1a0W3QCCZpUQaA39w7PnETeIsaL+arKKB/dGYwP2hYJaihUz7tQJSQulQWvGh6TniXJmrVZKFKPIAmPmZAzVNyXPM1jo8L8Ojq9+5tYx9TO+/4WOD6cw2JlTRsLSoEaEH3QKf0RKV6oFLin/wAWj52QJ+GUMqpskkBQBzJcGxY3Eb/qJ1/nrmpw+JZeaiVih5GNdT4PdRBzrluSJr1UJvD4Z6Lh8CqU/wB0Rb1g555kse8GI8szgv8A1HUK0QQD7wD2B4qsd9oEmVi1YVUqaopKRmQM1VAFsoq9Y1qFBQdrixDHtBjzbI2wSc48Ple50KUW2kUHTXSSpRAkmYDqFGnLarFHi8SFH/UlmTMPrpGV+Y81QjbzMMCOG7TuNIg4roWUsMU+ySn4U90SrEUZQTz6xD6EWO88KaR2YgEgiliKU3JBvzi3xPVchLS5j8Fj/wAh4RXHoyfLScyCRfZZVRrluwvQRtGafclojrSzBwbjUtqasW7Y4lThwAS1RXWjM+g3RxWJAoosRooZS25jvOkOBq4ykmhoWc9u6NCRpTqfN0AL2+LmBkEuCK6BnDmtd1NYNkcUymocubJt3tDZqyTpu/qo+9gIAIq2u7toz0TYd+9oDOQ5s/Y+0q/JhEveK5VWs9KX410gExTAO7jSlz8+IikIiqkuWLU9bgnhZ3ERMSkBib0o2qiONwImzlUBLNZmLNUn37xERSmI4uoizbg1zuoItAS+rSWxeHbWcgXsxeoHGNr0j6WZ+tXxMYrq4CMZhrekQBWvnBz/AGaNr0j6WZ+tXxMWJkDriNrD0d5EsVsamg4xRSzd3PE0fSg4n3CLrroNvDtfydHZU6ak2imkGxFq6vZszb7tbfGcgDpmBR0diWG4tWm+3BoMl6mla0LDeS+u4dsR5ZABALEGwpW55MLcTElJGYCjFr2cb9zBjzMQxhkCrkkEvYuH4cB84SRwZq1F9RQWa8DQ7Bg9ddz0De8lt0OmJ2vWsKAgkgH5v7okAiCDSgAq1m1Dt2kxe9XEuFnR2B3i7++M+VZaVLO4YaUJpbdWNR0Gj/SB/ESfD3CMruIjiU/2m4v7vo7EGxUnIP6i0eG9H4crUhAupSUjmogfOPUvtuxjSJEkf9SY55ID/EiMR1Dwv3mPwwZwF5vYBUD3gR9F4Mvg6Kdv6v5I4dX5rIxNV9qHTuFMkYNLrxEpSA7HYYB9riNIxvVFBONwoH50v3KBPujXdI/Zpi5s2dOMyS8yYtbOp2JoLbmEXXUHqP5OoYjEemD5Ughk6PxLQVanTabRuKnubXT3a/gLK52Wry4RoOhOrKZM+fiFnNNmzCq1ECwA1sB3xfw0mEFR8tZbKx5k/b9kehGKj0Mp9oePnolyZWEUpM6bNABSHLCpfhvi86ElTkSkjETBNmaqCQkcmHxiaUAkEgOKA61hCKlanUq1FcPLfd/6BR82cjcTiUy0KUsslIJJ3AVJin6P634Of6OfLPBwD3GsVv2mdIfdYCe11JyD+qh90eDYeSCA8en4b4UtXXKTljDwjG+/4WOD6axWHlzkEFlAhn3A7jHkmPxk3DY1WGURlqUqsRslSS1i7NbWNV1D6HKcAiYpS8y8ygCokZXYUPAP2xlut0r7zGyiaqEraPNRCf8Ayjmrr+HdKvOUsr5Gye6KkaKRiAUIUosVhyGegG6uvAQz76mjg7jdXvAbhHEKASwUwYGtTlTRgOe6OLxBZ6AgtXeb1sKUrF4IGmtLluRyj4vyEMJFyClmNCSxUKU0gq0gWACTzDAalgLnvgSkMxoXdRYtU0HKGANZKS1cvmg2fVRv7ojrrR2B2qhqB2o3AQSbTZZyBlHaz0DDteATFk6kOXYF6DSnweKQyR1bQ2Lwz6TkNzKhuZ6VrwjcdI+lmfrV8TGL6uL/AHvDVBP3qM1qOQBoa9u+Np0j6WZ+tXxMWSyv65Nnwz/kIqxIF60FFbt8U8hL7WyCKAvryc2Go1MXHXFREzDUDHDpvZ63G4XihlhrG1E5twsAHqKvGcgRKVLvQlwKXeljRuJg4VmYO4agAsD2esR7oCkuBUsRdJuH84EOzmmloOUlsruxL895LEhhEDHJSC/mmt3o2rHRywA4R0pJLszkAnV9TuDfOG5KguLMAaAagF6m7uN0OTUEggs7OLi7Dioi3CEAwrNXTp5tyXGyDw1jXIC0Sk5ACQBQ0jLSJTqQBcnKSNTTMbm1h2xq8RiAlhWOe99EXAyvTi8BipyE4xLzJQICc6kEBTPQEbhXhC6D6t4LD4gYjDzVNlUMi1AgEtYsD3kx5j1im+V9KLuQZqJYa7OE07zFp03gFYVMxeDxZmolKyzJa/PQTZ945R7K0tsKYVxtxvX9Lzjn35xy/YwcoObbj07ns4xaTQKHfHZs8JSSSwAqTZhUmPCsB17mo9IkEbx4Rp8L15w89CpU/wAxYyqSolLg6OI867wvUVPzRePVcm8bK5dJfYLieuSsfj5GFwxKZAmAzFi68m0QCLIp2v3+lJMY3oPC9Gy5iZ2HSJSgkp2VFSS/AkseMX8/pIBJKNulAkgkndzjLVyqbjGlNJLv1b7jhCay5fiDdK9MSsMjPNUEiw3kmgAGpMGGIcPUPVj8I8dn+WY7pGQMTKmSpYmDJLUlSQEpOYkvckA1j1bFqvWDVaT/AM8Ybn5msv2Xb7irmpt46I88+2LpJ5cuV+NT30T9CPO8LKJIAuSAO2kX32lYrPjQjSWgd6nJ92WGdRcF97jsMk2zhZ5I2/k3bH1fhiVGh3v0cvz9jz9X5rdq/Q9uMv7jDS5Y9VCU9waPKumlZsZMNC2RHHZDmvMmPUem5+j0EeJYjHEzHdypaj3k8d0fL6XMpOTPSaxE1crFG9jffsigDCJ2Hn7VHJZjzVwFCG4xn8Gt7uHtyGgPGLrDqptZrPUamwOv0I6JLBkSwyswDFjvDABncgEpL8oEs7yl/OOhawHI1gmIWSzkJ9UPS3nAFRb3GATFi9MpqaEUDM7s3OsQgATVM5Z2owIoVFzdzSAT1PZ8qiEuzGnOh3WgqiH81yQVDLVybMRRuZgKkgOC7p0F3VqWc8ItATOrSicXhgXA++QewEAPZtPfG26R9LM/Wr4mMN1aX+94Z7mdLSOQIe7lqb43PSPpZn61fExQmVnXRGZeGFT+7opbU2PFqjcIpQsEqdi9X0dmLGrHQRc9dyM+Gv6CWW4OeDvpcaxSZsyvOS4bR0hjV+QYB9XiGBNUXy0a1yLtxJYD4mDSgz7KgTo7q4C2pqYiS1ULEMMthW7BJrUakxJCtpnU2XQuWepAG9wByjNjGo80PVjUC+4ngSWDcIPLUFLPmk0BAsCNFM7MGqbmBILguHc8GcV2g/qhoIiWSbhmDJuQBYF3cKuaWgAkYCYkTUFWUAaksUirAh7k1dhGjOSYCxBIBsa1EZDpKSVpUlJZVSlrClVVunRojYHGTZYBmB1ANmS/PnGFte7kuHoYDoWUZGMTNxSVyBnWv/UQpLEAlNCN7RH6b6yzsUgoyS5aFKzKyJYrO9R1j1tHT4mDLNCJifwrAMQ8X1Y6NxA8wyFb5ZYezVPuEe1X4np52KV0GmkkscpY+X3MJaa2Ke3ueLlET+r+AE/ESZRstaQr9L7R9l43nSP2WrbNhp6Jg0CqHvDiKbozoqd0fiBMxMiYEhKmUlOcAkMDmS41PGse0/EKbapOmScsPC75/Q4PhTjJKawLpvqutGNTKwGfJMTmRlU4DFlOrcCAXO8QPpvpHF9HT/uZkxE05UrccXo4q9DAOr/WLEOiQklGea6luxCFKzFA3axSdY8WZuKmrUSdrKCdyaRxVUWWWqrURTSi+e79Hnt/0696hFyrk+vTsbPoz7SlJYLcc9oc4v5PXKVOupP9J+IMeOCNB1f6JkrlTp2IK0oQwBQQC55gvyjPWeDaaEXNNr69fqXVrJt4aT+hq8X1KRjJsyfLxScy65VC2jO9otOoHVWfhMXMXOQAEyiEqBdJKjod7CPOceuZhpoEqaopICkk0LcRvjXdD9Z8WiShcw5golruzs/Khjm1D1VWl27oyg1hdn9vQqNdVl2VlS64NV0/iy0w6ZTHjKZmea9NwEbXrL1m+8w6h5qn3XHOMFhlFFRcVjh0dbjFs6r+MI2nRywzG9B2CtqCLSVjh5zkkuSC1NA1G7DGFlY4jUh6PEiV0sah6Gp5DRo2deTA3AxbOAUqJp/UbuKkUatoaJ100/CHLUFyDc90ZKR0mS1RSrtcm0T5M4s6Wa3Mk1cAXiHXgC6VNJqwuSdWagFadsCXMIYtUVNzU2YuK99ohJNRskPQMd1aG5gyA9yoCqmb3EHluhYAturjDHYdiX+8QC9KlTmgABJ72jb9I+lmfrV8TGF6sv5ZhQTaclRuak018RG66R9LM/Wr4mATKrrwrbw+7ydBtR61PL5xQy1gUZyzMatqlJvxJU3bF118zZsOBbydD2OYupktuF4oiWSNs+qRqpjdVd9AKRLAkyl1UncDqAADdYdgXsA2kSJQbKSl6g1NMxoAHFGuaXMR5KWJSED1WS7B2pYigF6awVK2SaKN3oAMoNXsHUaONIhgHlrAILnJdTtUO1qB1EmsdCzoeBDVH4lB9AKVhpDqJHnDe7BWgcUUlIfU3h9wd2ulP5SxIKi1HMIYQznZkgpIs4q1EpozE3esNlyqKDVDgNYPVSiaOwfWEra2gAA7OX8466kZRSgMOm3q4Sw3OEilA1XPxhAU/TeISlIep3WCaHKHAc1qQT2RlT1oWhZCWIprTjf4RrelOiyoF1agByGKjap1A0aM10h1WIDvQOHYgtqovx17o2gq2vMOMpR6Fh0Z18SPOKkGNXgOuAWPPQsG77t0eWYrq7NSTsGtQkb9K2dqmK84GZLsFAh7WpUu0TLSVy5i8Giuf+Syex4zD4DE+mkBKqDMihHF0sYosX9muHmVwuJ1stle8MYwOG6cny7KKuBD8mIi5wnW+ozpIO8HWNa56uj+3N4+f8kSqos6rALpfqHi5Ffu86fxS9r3X90Nw3TJwmF+6QP9YzSVJWk2YAUPLWNRgOuqh5k120VX+8TpnWvDTqYmRLmDeADHRLxSdkVDUQysp8cdPZmcdE4PdW8nluNxkzETTMmsVEAUDBhwj0LFsiVLlONiWlLHe1T3w5XRHRcxSVypqpJBByvmSWLtWoiu6zTAZpKFpWFGhGkTr9XVfCuulNJZ4ax+dzXR02RnKVnUy/T8wZQB6x+cVD9msSumi6wNw+vnEH/P1uhVLEUO55mwj+EPFW+qC8DQC7AV8daxc9GdGKWQwDEs7Upd90U3gyA4OUXD1fQjueNDg8GWYpUSKgA6ndE7CdGAUUBqXoKCzakPEvIydlKrFRI00avyjCU8gRZUhgUkFwyQ3zApHJgeoNSQBZmF6ioiQU/gKiwuX9Y3SbX+EDmKAdIUSaB2JAJuSlLd8SMldXEk43DKe85DPQ5QeNxyjedI+lmfrV8TGB6sEjG4cAj00sAMBRwTl195jfdI+lmfrV8TDYmUnXz0mGckDydDl6AOb61s8Z+SpWhdstBcn+V6FKe54uvtDWROwjB3w6ABxcsSBXKLmjRnpKVELoCGOYuzJFSoVdlGE0BYSixDgMx1d2PB6qJ1iQZpcsbGzE1uAWFhUvWK6QtgMrElQJoycyhYPUMK9sSZM5qBRAZiS7gAnMaij1rENATjQAZmoCwqQDe/nEn3QVAOeqUrJIYPlGa1D/KNIhyFunKQ7VISLqHmgXBbnSDoZxtDKXDpPnC6icupNN0QxnG2GPquATXKkGtDcntFIOoqcAec9jvPmgNSl4ZZTqBSzLyjzmNEpAAzHvgX3pIygkbrDMsnaL3BD6NAAdE6+04JbMGZhRRPa/G0MAGUlhRjYuGLpQGDh6Hth5KVFLuzUBA80WBBGpe96Q6anaqAVEggBztHuFAzwABMoH1alWVy20pQcnadm4NaI0/AylFwkhJ1YOyaEuonMCX0iWk7Kg7aBv5S6ioANwjrFxmJJJcJoCE6AM54s5h5AocT1dQoE0FbVLqIcAFxo1A4imxXVUEHIoFiE0qc2rgMKRsZgZd0naBejKWS2r2A0goS7hiSHSCHokXVxi1ZJCPNcX1ZmoNElmJFbgUJivmyJqaKBpvHjWPVV5GB0OUkVKMrs2zQEmBYjDozDZCqVpXMaAMKkaWMWrvVDXB5Vm3uDw/vE3o7FBJ2mUnjccaxt8b0DLJUMgcgAWAKlGrE1cbtIqJ/VMGiHdyKbhUl1UPZyh7oSLVskY7HjNMUQ+XTkIFIkFRYA7/po1I6qTKFwxBOp2R84vOiehESmKiSpsxFHGiQyb9jxo7YpcGb6me6I6DLOQacLqNmOrdsaiVggkbOUkMh6G9yQGcxYZAlqDextn5m39oGqURnCqlKQ2UksV8WbsjCU3IYOYgqcFIYkJBNAyQ7ge6Gy1DeUhyXoCwoRXTRodNZlBROaiWfXV0gWgU1mBdhYJDCmpep30iQGKmk0cM+ZyHpcO7NELEzCUioLMo8zyDRImzHIchlFhRzlDmpMRZs1xZwslmLjZ+DtFpCJ/VlZ8swuUBhNRmIo5Kq743vSPpZn61fEx511YmfvmEoU5p6SziwUO08o9F6R9LM/Wr4mGxGc+0f0mFv/t01DOASXLmz0EZiQFFqWI2R+KyU2YsNI0X2mE/e4ZgaYaXUPXaUAm9oykgsyRmFVMaEhqqWHs24Q8cAWAmjKkbgpLMd+2o7jpE2QtyCL/hIcgeokgEit4rpag5ANDQCrEM4AAYAmhLRIzhgc5oQM38xoXCQHaJaGWEknMWUkrqkjRz5ygbsLQWWsMzFsuY1sElgk5rPTfEIKTShSCmwNcru73zK5weWpsxBAJ0o6lEbIIGieyIwMlS5z/izAtSwUbFyGKUjjBU4gEkJNwQDXzdVOBQk790REKNXsFBgQaD1l60vUjfBSRql0kOAliMosGFifp4loQeTMo7B0sdxBrlQWLn+8IIDihF0lVBmUakjNWkAlqZ3SzF8oNQtTsCALCheHB9gFTkA3DJyi5Gr8j2QsDCIVW6gkjzlVIQBrm0JBLwyVOKgXY5WWbna9XKRsmhs+sdmrchSjT1nAogCiSFOGJ3AGHZi+0nN64SHIKiaBwwoBY/3gASRQ5WJfLmb1lXdKLsN0JWUFgkhLEagsm5cmoPEwJagARVwcoZ7m5ITe53x0zAdWqwByjZDZiNW4cIMAclqzOA6Uk5qv5ugvc8N8MXN2WDHLtKq+0bWDWFuEEmTPWUQoFyQ2gokF2pwA74FMUXOdIb0hSCq5oAGo1IYD1U2gCEpASVGlVVJN6jwjiKFQlpWH2ASO9QKjWlYbLVRVwxbQOpVgWuz7+2Oz1uGSVBtkA3J9YpJfT5wAJKnzAKASWDkvsiholgk90DlBi39RFBQWajtHVkqGYMxZANyQL0+rwOcshVQEpUyR6tBu4l4YHVGmZqjbUQKu1AxgJmMmo2gMxuXKrM9BCUsFRCUqCSq7MQkCp2rjTWGFWZ0ghicz1LpHKgNgzwwEZhehJoxzNVWtBeI83ZoSksltydq9TrAjOzZUEpcus7QChTRq7u+AiYydlFQSslmYbtrfvisCHTRcFLkAJSwJNdQT9MIgqXcKNhlDGrnelIjs5YdJBOyCokub0AT8IjTJtq1BJOlWpa8aJAW3VY/vuFOb/ry0gABqKDtcgR6T0j6WZ+tXxMeXdUQ2OwbtWcgmmuYb6vHqPSPpZn61fEwpCMp9pygJuGJKgfJEsQ7CqnJb5xjkzAWG41BplBsBlcsTzEa/wC1L0uF44ZAIZ3qWA5n6MYmVcb3Ad/WapLVYRS6AWciaXO0hSqANQOXBUxvlDeEHlq2auaKAJ9VL37d9YgSykUolOU6moSXKgS5c8xB8PMTVTEA1dnceqhWer8xCaGWKsUxSzqUCFKSA7vRITp7xEqTMIUAFArs6iwzF3NBoKPFV986AxAykGjvnepBNCBzaJk5QVkGm1QE7QNVL2dTxiGgJqZl0EZqK2qApSNX4ne0P+9SQFFOYkpJuASaJG1UNd6xEK0pemVIyqCQz081Japrx7IfJmEpq4IJo3nKO7lyicDDy5hCilJUzFL1oq6lE7rawaSMxKQrzqPSiHqQTVzW76RHnK2RtUcpS+j+cS9y3GOylgFi4BFElwMqeA31hCDGdTZS/rlQFQE0SORvCmYkJOVL5m4F1qqGJLDe26I/3oUS7hHnEnd6qSD2aUh6FOnXZqQXcqNmNiw0dhCwAWTMUCAlT0YKNdp9olKfAQaSHKkBLknI7pDIF1AlzffAULcOEskbALCubzny3ascllyyEqQlTJAcA5U1UoGvLSAByUBQJZVycwD0TptXNON9Y5mS7h1NtqS+ajMAGpd44ZoJOV05rnQIFC/G8JK3BSmjl1O42RYjdyEAD0khQUFEltQAyyaBvdeGqJSWUAogAsGbMol6nVt0MRMJDkEsM5NE8AG3QNc0OGGZQ2iwcEmzFVjBgYWZQEMSQyEsSSH4eEDWtw9iNlNQAT6x4GGmcAoOSSElwTmUFHgLmI6lMdlXmgUolKlKu71eGkB2evZLKLBgAzFtWKqNxgK8RmymhBOTeG5DWGZmKgRmKaAByXOr2iIqfRQfzU5RUCp3pi1EQWctJLBORJ2dAzXbWsRswJIQWCiNq5CRfztIU+ZsEggEABIZr0Jc2iLOnOCpwWASC7ni41i0gFNUCSkFwpWpoQNaWiOtRUMoFCq7AENuPLWOT5hALJYW0AL++Ik1e4M4CQ2h1YmLSEW/VAg9IYQgH/cI3mxs8es9I+lmfrV8THkHUsgdJYUAu06WHJcvmD0j1/pH0sz9aviYmzqBjvtVJ++wjV/dkUYb1VrSkYOQNKMwFirYSfWYXNtOyPSftG6Enz5uFVKkTJiRhkJUpCCpqk5d2ooYxw6q485nws6zkfdqLt5oBsD7qRUXwBCUoOMxOpYO7+qhk1bVqiDJnKC32VKJBajKULnaqMtNGETP2ZxzIbDYgEOSfu1PmIuW7u2OfsxjE2wmJAbLSWSWeqhS54tBwA0TMybCoICtyfWJdnJtDphBoQcxZRQHIbTL274NI6t41/8AbT2Zz/pKLgeagg3rElHQONYk4aewDt92XKtAzVAiWgGhZBFQo6WAzfhO9h3QcTmJSGKrb6mqlg2bshf+gYx0gYacL1CFAEkVcsTBP2dxJLJw88ADICZanGpLnQ9sRgYwLCk1uaJLkslJq7b98PVOA2iSM1SkHzU1oGrU6B4kp6DxblIkTkg3JQSMoDNsihO6kNldAYsAjyeblNTskENZIYO3CJwA0zA+ZTPlcgakeaC+vAQ6jkLBKksQP5lDuYbuEFX0HibjDzc75iRLUxNgKgw5fQ+KFRInFVa5FFidbWELAEMqYEKAdsidQSal2tB1KACVPVwlIL0SLs0HR0JiUE5ZE4kJyh0qCSo3NR73aGnoPFZSk4aYT5o2FbLjaVmOkGAI8yfmyqIBSolIb8I4BmffHJymd9lKgTlFNlO43cweb0FiSNrDzSfMTsqICR6xAEd/9FxRH+3nAO2XIQyU6uK13QYAgyp4KnIKQdolmOXQEmpeFLLgpp+IuTzA3V3RNm9DYskFWHmqBP5Z80WBBFIFN6GxS74WcAo5lJylqUDACHgCLMnkpDVUnbVYEbgW0+URZs3cKtmUQL5tHVaLD9nsUaeTzgFF1H7sgsNDSASer2MIynDzhqXQpi1u3hDSQFSZ4QfO2hU3Jc2ZoGqcxPmkgZjZIzGzxYr6u41TNhJ34ichBcWgZ6s4ssThZ2Z8xaUo9lReNOBFRMIBroMzXd+IoIC4A2nGUPffagqYtJvVfGlj5LiCSpyChVB3QH9lcfc4XEEksf8ASNhZ3EUsAVcuZxZhuoTpeI4dVHs6iCXrFtM6q9IVJwU8vp92o0HKGHqjjy/7liAFGuwQw3jWK4Af1LWT0hggB/15ZJZtd0ev9I+lmfrV8THmvVHq1jJePw614SelAnSyVqlqokEO50Aj0rpH0sz9aviYzs6gNl42YAAJiwAB6x3c4d5dN/MX7R8YUKMwF5dN/MX7R8YXl038xftHxhQoAEMdN/MX7R8YXl038xftHxhQoAF5dN/MX7R8YXl038xftHxhQoAO+XTfzF+0fGG+XTfzF+0fGOwoAF5dN/MX7R8YXl038xftHxjsKADnl038xftHxheXTfzF+0fGFCgAXl038xftHxheXTfzF+0fGFCgQC8um/mL9o+MLy6b+Yv2j4woUAC8um/mL9o+MLy6b+Yv2j4woUAC8um/mL9o+MLy6b+Yv2j4woUAC8um/mL9o+MLy6b+Yv2j4woUJgLy6b+Yv2j4wvLpv5i/aPjChQwF5dN/MX7R8YgTZhJJJJLnWFCgA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17612" y="19812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 dirty="0">
                <a:latin typeface="Calibri" panose="020F0502020204030204" pitchFamily="34" charset="0"/>
                <a:cs typeface="Segoe UI" pitchFamily="34" charset="0"/>
              </a:rPr>
              <a:t>¿Dudas?</a:t>
            </a:r>
          </a:p>
          <a:p>
            <a:endParaRPr lang="es-MX" sz="3200" dirty="0">
              <a:latin typeface="Calibri" panose="020F0502020204030204" pitchFamily="34" charset="0"/>
              <a:cs typeface="Segoe UI" pitchFamily="34" charset="0"/>
            </a:endParaRPr>
          </a:p>
          <a:p>
            <a:r>
              <a:rPr lang="es-MX" sz="3200" dirty="0">
                <a:latin typeface="Calibri" panose="020F0502020204030204" pitchFamily="34" charset="0"/>
                <a:cs typeface="Segoe UI" pitchFamily="34" charset="0"/>
              </a:rPr>
              <a:t>¿Dudas en General?</a:t>
            </a:r>
          </a:p>
          <a:p>
            <a:endParaRPr lang="es-MX" sz="3200" dirty="0">
              <a:latin typeface="Calibri" panose="020F0502020204030204" pitchFamily="34" charset="0"/>
              <a:cs typeface="Segoe UI" pitchFamily="34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920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852" y="2564904"/>
            <a:ext cx="8686801" cy="1066800"/>
          </a:xfrm>
        </p:spPr>
        <p:txBody>
          <a:bodyPr>
            <a:noAutofit/>
          </a:bodyPr>
          <a:lstStyle/>
          <a:p>
            <a:r>
              <a:rPr lang="es-MX" sz="7200" dirty="0">
                <a:latin typeface="Calibri" panose="020F0502020204030204" pitchFamily="34" charset="0"/>
              </a:rPr>
              <a:t>Gestión del Alcance del Proyecto</a:t>
            </a:r>
          </a:p>
        </p:txBody>
      </p:sp>
      <p:pic>
        <p:nvPicPr>
          <p:cNvPr id="1028" name="Picture 4" descr="http://royalbank.qwriting.qc.cuny.edu/files/2013/11/blog-13.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396" y="2564904"/>
            <a:ext cx="2467599" cy="273573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71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3892" y="3356992"/>
            <a:ext cx="8712968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3" name="Group 2"/>
          <p:cNvGrpSpPr/>
          <p:nvPr/>
        </p:nvGrpSpPr>
        <p:grpSpPr>
          <a:xfrm>
            <a:off x="1845941" y="2517279"/>
            <a:ext cx="7552382" cy="2150714"/>
            <a:chOff x="1845941" y="2517279"/>
            <a:chExt cx="7552382" cy="215071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b="78850"/>
            <a:stretch/>
          </p:blipFill>
          <p:spPr>
            <a:xfrm>
              <a:off x="1845942" y="2517279"/>
              <a:ext cx="7552381" cy="115212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t="39292" b="41924"/>
            <a:stretch/>
          </p:blipFill>
          <p:spPr>
            <a:xfrm>
              <a:off x="1845941" y="3644641"/>
              <a:ext cx="7552381" cy="1023352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1845940" y="4643610"/>
            <a:ext cx="7552382" cy="240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Rectangle 10"/>
          <p:cNvSpPr/>
          <p:nvPr/>
        </p:nvSpPr>
        <p:spPr>
          <a:xfrm>
            <a:off x="4475807" y="2850255"/>
            <a:ext cx="1224136" cy="18192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</p:spPr>
        <p:txBody>
          <a:bodyPr/>
          <a:lstStyle/>
          <a:p>
            <a:r>
              <a:rPr lang="es-MX" dirty="0">
                <a:latin typeface="Calibri" panose="020F0502020204030204" pitchFamily="34" charset="0"/>
              </a:rPr>
              <a:t>Grupo de Procesos de Planificación</a:t>
            </a:r>
          </a:p>
        </p:txBody>
      </p:sp>
    </p:spTree>
    <p:extLst>
      <p:ext uri="{BB962C8B-B14F-4D97-AF65-F5344CB8AC3E}">
        <p14:creationId xmlns:p14="http://schemas.microsoft.com/office/powerpoint/2010/main" val="261896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485900" y="1557536"/>
            <a:ext cx="8712968" cy="4335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>
                <a:latin typeface="Calibri" panose="020F0502020204030204" pitchFamily="34" charset="0"/>
              </a:rPr>
              <a:t>La </a:t>
            </a:r>
            <a:r>
              <a:rPr lang="es-ES" b="1" dirty="0">
                <a:solidFill>
                  <a:srgbClr val="0070C0"/>
                </a:solidFill>
                <a:latin typeface="Calibri" panose="020F0502020204030204" pitchFamily="34" charset="0"/>
              </a:rPr>
              <a:t>Gestión del Alcance del Proyecto </a:t>
            </a:r>
            <a:r>
              <a:rPr lang="es-ES" dirty="0">
                <a:latin typeface="Calibri" panose="020F0502020204030204" pitchFamily="34" charset="0"/>
              </a:rPr>
              <a:t>incluye los procesos necesarios para garantizar que el proyecto incluya todo el trabajo requerido y únicamente el trabajo para el proyecto con éxito. Gestionar el alcance del proyecto se enfoca primordialmente </a:t>
            </a:r>
            <a:r>
              <a:rPr lang="es-ES" b="1" dirty="0">
                <a:solidFill>
                  <a:srgbClr val="00B050"/>
                </a:solidFill>
                <a:latin typeface="Calibri" panose="020F0502020204030204" pitchFamily="34" charset="0"/>
              </a:rPr>
              <a:t>en definir y controlar que se incluye y que no se incluye </a:t>
            </a:r>
            <a:r>
              <a:rPr lang="es-ES" dirty="0">
                <a:latin typeface="Calibri" panose="020F0502020204030204" pitchFamily="34" charset="0"/>
              </a:rPr>
              <a:t>en el proyecto.</a:t>
            </a:r>
          </a:p>
          <a:p>
            <a:pPr algn="just"/>
            <a:r>
              <a:rPr lang="es-ES" b="1" dirty="0">
                <a:latin typeface="Calibri" panose="020F0502020204030204" pitchFamily="34" charset="0"/>
              </a:rPr>
              <a:t>Planificar la Gestión del Alcance: </a:t>
            </a:r>
            <a:r>
              <a:rPr lang="es-ES" dirty="0">
                <a:latin typeface="Calibri" panose="020F0502020204030204" pitchFamily="34" charset="0"/>
              </a:rPr>
              <a:t>Es el proceso de </a:t>
            </a:r>
            <a:r>
              <a:rPr lang="es-ES" dirty="0">
                <a:solidFill>
                  <a:srgbClr val="0070C0"/>
                </a:solidFill>
                <a:latin typeface="Calibri" panose="020F0502020204030204" pitchFamily="34" charset="0"/>
              </a:rPr>
              <a:t>crear</a:t>
            </a:r>
            <a:r>
              <a:rPr lang="es-ES" dirty="0">
                <a:latin typeface="Calibri" panose="020F0502020204030204" pitchFamily="34" charset="0"/>
              </a:rPr>
              <a:t> un plan de gestión del alcance que documente como se va a </a:t>
            </a:r>
            <a:r>
              <a:rPr lang="es-ES" dirty="0">
                <a:solidFill>
                  <a:srgbClr val="00B050"/>
                </a:solidFill>
                <a:latin typeface="Calibri" panose="020F0502020204030204" pitchFamily="34" charset="0"/>
              </a:rPr>
              <a:t>definir, validar y controlar </a:t>
            </a:r>
            <a:r>
              <a:rPr lang="es-ES" dirty="0">
                <a:latin typeface="Calibri" panose="020F0502020204030204" pitchFamily="34" charset="0"/>
              </a:rPr>
              <a:t>el alcance del proyecto.</a:t>
            </a:r>
          </a:p>
          <a:p>
            <a:pPr algn="just"/>
            <a:r>
              <a:rPr lang="es-ES" b="1" dirty="0">
                <a:latin typeface="Calibri" panose="020F0502020204030204" pitchFamily="34" charset="0"/>
              </a:rPr>
              <a:t>Recopilar Requisitos: </a:t>
            </a:r>
            <a:r>
              <a:rPr lang="es-ES" dirty="0">
                <a:latin typeface="Calibri" panose="020F0502020204030204" pitchFamily="34" charset="0"/>
              </a:rPr>
              <a:t>Es el proceso de </a:t>
            </a:r>
            <a:r>
              <a:rPr lang="es-ES" dirty="0">
                <a:solidFill>
                  <a:srgbClr val="0070C0"/>
                </a:solidFill>
                <a:latin typeface="Calibri" panose="020F0502020204030204" pitchFamily="34" charset="0"/>
              </a:rPr>
              <a:t>determinar</a:t>
            </a:r>
            <a:r>
              <a:rPr lang="es-ES" dirty="0">
                <a:latin typeface="Calibri" panose="020F0502020204030204" pitchFamily="34" charset="0"/>
              </a:rPr>
              <a:t>, </a:t>
            </a:r>
            <a:r>
              <a:rPr lang="es-ES" dirty="0">
                <a:solidFill>
                  <a:srgbClr val="0070C0"/>
                </a:solidFill>
                <a:latin typeface="Calibri" panose="020F0502020204030204" pitchFamily="34" charset="0"/>
              </a:rPr>
              <a:t>documentar</a:t>
            </a:r>
            <a:r>
              <a:rPr lang="es-ES" dirty="0">
                <a:latin typeface="Calibri" panose="020F0502020204030204" pitchFamily="34" charset="0"/>
              </a:rPr>
              <a:t> y </a:t>
            </a:r>
            <a:r>
              <a:rPr lang="es-ES" dirty="0">
                <a:solidFill>
                  <a:srgbClr val="0070C0"/>
                </a:solidFill>
                <a:latin typeface="Calibri" panose="020F0502020204030204" pitchFamily="34" charset="0"/>
              </a:rPr>
              <a:t>gestionar</a:t>
            </a:r>
            <a:r>
              <a:rPr lang="es-ES" dirty="0">
                <a:latin typeface="Calibri" panose="020F0502020204030204" pitchFamily="34" charset="0"/>
              </a:rPr>
              <a:t> las </a:t>
            </a:r>
            <a:r>
              <a:rPr lang="es-ES" dirty="0">
                <a:solidFill>
                  <a:srgbClr val="00B050"/>
                </a:solidFill>
                <a:latin typeface="Calibri" panose="020F0502020204030204" pitchFamily="34" charset="0"/>
              </a:rPr>
              <a:t>necesidades</a:t>
            </a:r>
            <a:r>
              <a:rPr lang="es-ES" dirty="0">
                <a:latin typeface="Calibri" panose="020F0502020204030204" pitchFamily="34" charset="0"/>
              </a:rPr>
              <a:t> y los requisitos </a:t>
            </a:r>
            <a:r>
              <a:rPr lang="es-ES" dirty="0">
                <a:solidFill>
                  <a:srgbClr val="00B050"/>
                </a:solidFill>
                <a:latin typeface="Calibri" panose="020F0502020204030204" pitchFamily="34" charset="0"/>
              </a:rPr>
              <a:t>de los interesados </a:t>
            </a:r>
            <a:r>
              <a:rPr lang="es-ES" dirty="0">
                <a:latin typeface="Calibri" panose="020F0502020204030204" pitchFamily="34" charset="0"/>
              </a:rPr>
              <a:t>para cumplir con los objetivos del proyecto.</a:t>
            </a:r>
          </a:p>
          <a:p>
            <a:pPr algn="just"/>
            <a:r>
              <a:rPr lang="es-ES" b="1" dirty="0">
                <a:latin typeface="Calibri" panose="020F0502020204030204" pitchFamily="34" charset="0"/>
              </a:rPr>
              <a:t>Definir el Alcance: </a:t>
            </a:r>
            <a:r>
              <a:rPr lang="es-ES" dirty="0">
                <a:latin typeface="Calibri" panose="020F0502020204030204" pitchFamily="34" charset="0"/>
              </a:rPr>
              <a:t>Es el proceso de </a:t>
            </a:r>
            <a:r>
              <a:rPr lang="es-ES" dirty="0">
                <a:solidFill>
                  <a:srgbClr val="0070C0"/>
                </a:solidFill>
                <a:latin typeface="Calibri" panose="020F0502020204030204" pitchFamily="34" charset="0"/>
              </a:rPr>
              <a:t>desarrollar</a:t>
            </a:r>
            <a:r>
              <a:rPr lang="es-ES" dirty="0">
                <a:latin typeface="Calibri" panose="020F0502020204030204" pitchFamily="34" charset="0"/>
              </a:rPr>
              <a:t> una </a:t>
            </a:r>
            <a:r>
              <a:rPr lang="es-ES" dirty="0">
                <a:solidFill>
                  <a:srgbClr val="FF0000"/>
                </a:solidFill>
                <a:latin typeface="Calibri" panose="020F0502020204030204" pitchFamily="34" charset="0"/>
              </a:rPr>
              <a:t>descripción detallada del proyecto y del producto</a:t>
            </a:r>
          </a:p>
          <a:p>
            <a:pPr algn="just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Crear la EDT/WBS: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Es el proceso de subdividir los entregables y el trabajo del proyecto en componentes más pequeños y más fáciles de manejar.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5212" y="260648"/>
            <a:ext cx="9565704" cy="1066800"/>
          </a:xfrm>
        </p:spPr>
        <p:txBody>
          <a:bodyPr/>
          <a:lstStyle/>
          <a:p>
            <a:r>
              <a:rPr lang="es-MX" dirty="0">
                <a:latin typeface="Calibri" panose="020F0502020204030204" pitchFamily="34" charset="0"/>
              </a:rPr>
              <a:t>Gestión del Alcance del Proyecto</a:t>
            </a:r>
          </a:p>
        </p:txBody>
      </p:sp>
      <p:pic>
        <p:nvPicPr>
          <p:cNvPr id="1026" name="Picture 2" descr="http://salyangoz.com.tr/blog/wp-content/uploads/2014/02/figures_with_dart_800_wht_940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644" y="0"/>
            <a:ext cx="2270720" cy="170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75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485900" y="1830288"/>
            <a:ext cx="8712968" cy="4335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>
                <a:latin typeface="Calibri" panose="020F0502020204030204" pitchFamily="34" charset="0"/>
              </a:rPr>
              <a:t>Es el proceso de </a:t>
            </a:r>
            <a:r>
              <a:rPr lang="es-ES" b="1" dirty="0">
                <a:solidFill>
                  <a:srgbClr val="00B050"/>
                </a:solidFill>
                <a:latin typeface="Calibri" panose="020F0502020204030204" pitchFamily="34" charset="0"/>
              </a:rPr>
              <a:t>crear</a:t>
            </a:r>
            <a:r>
              <a:rPr lang="es-ES" dirty="0">
                <a:latin typeface="Calibri" panose="020F0502020204030204" pitchFamily="34" charset="0"/>
              </a:rPr>
              <a:t> un plan de gestión del alcance que documente como se va a </a:t>
            </a:r>
            <a:r>
              <a:rPr lang="es-ES" b="1" dirty="0">
                <a:solidFill>
                  <a:srgbClr val="FF0000"/>
                </a:solidFill>
                <a:latin typeface="Calibri" panose="020F0502020204030204" pitchFamily="34" charset="0"/>
              </a:rPr>
              <a:t>definir, validar y controlar </a:t>
            </a:r>
            <a:r>
              <a:rPr lang="es-ES" dirty="0">
                <a:latin typeface="Calibri" panose="020F0502020204030204" pitchFamily="34" charset="0"/>
              </a:rPr>
              <a:t>el alcance del proyecto. El beneficio clave de este proseo es que</a:t>
            </a:r>
            <a:r>
              <a:rPr lang="es-ES" b="1" u="sng" dirty="0">
                <a:latin typeface="Calibri" panose="020F0502020204030204" pitchFamily="34" charset="0"/>
              </a:rPr>
              <a:t> proporciona guía y dirección sobre como se gestionara el alcance a lo largo del proyecto</a:t>
            </a:r>
            <a:r>
              <a:rPr lang="es-ES" dirty="0">
                <a:latin typeface="Calibri" panose="020F0502020204030204" pitchFamily="34" charset="0"/>
              </a:rPr>
              <a:t>.</a:t>
            </a:r>
            <a:endParaRPr lang="es-MX" dirty="0">
              <a:latin typeface="Calibri" panose="020F050202020403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565704" cy="1066800"/>
          </a:xfrm>
        </p:spPr>
        <p:txBody>
          <a:bodyPr/>
          <a:lstStyle/>
          <a:p>
            <a:r>
              <a:rPr lang="es-MX" dirty="0">
                <a:latin typeface="Calibri" panose="020F0502020204030204" pitchFamily="34" charset="0"/>
              </a:rPr>
              <a:t>Planificar la Gestión del Alcance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338" y="3429000"/>
            <a:ext cx="8876092" cy="246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6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485900" y="1830288"/>
            <a:ext cx="8712968" cy="4335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>
                <a:latin typeface="Calibri" panose="020F0502020204030204" pitchFamily="34" charset="0"/>
              </a:rPr>
              <a:t>Es el proceso de </a:t>
            </a:r>
            <a:r>
              <a:rPr lang="es-ES" dirty="0">
                <a:solidFill>
                  <a:srgbClr val="0070C0"/>
                </a:solidFill>
                <a:latin typeface="Calibri" panose="020F0502020204030204" pitchFamily="34" charset="0"/>
              </a:rPr>
              <a:t>determinar</a:t>
            </a:r>
            <a:r>
              <a:rPr lang="es-ES" dirty="0">
                <a:latin typeface="Calibri" panose="020F0502020204030204" pitchFamily="34" charset="0"/>
              </a:rPr>
              <a:t>, </a:t>
            </a:r>
            <a:r>
              <a:rPr lang="es-ES" dirty="0">
                <a:solidFill>
                  <a:srgbClr val="0070C0"/>
                </a:solidFill>
                <a:latin typeface="Calibri" panose="020F0502020204030204" pitchFamily="34" charset="0"/>
              </a:rPr>
              <a:t>documentar</a:t>
            </a:r>
            <a:r>
              <a:rPr lang="es-ES" dirty="0">
                <a:latin typeface="Calibri" panose="020F0502020204030204" pitchFamily="34" charset="0"/>
              </a:rPr>
              <a:t> y </a:t>
            </a:r>
            <a:r>
              <a:rPr lang="es-ES" dirty="0">
                <a:solidFill>
                  <a:srgbClr val="0070C0"/>
                </a:solidFill>
                <a:latin typeface="Calibri" panose="020F0502020204030204" pitchFamily="34" charset="0"/>
              </a:rPr>
              <a:t>gestionar</a:t>
            </a:r>
            <a:r>
              <a:rPr lang="es-ES" dirty="0">
                <a:latin typeface="Calibri" panose="020F0502020204030204" pitchFamily="34" charset="0"/>
              </a:rPr>
              <a:t> las </a:t>
            </a:r>
            <a:r>
              <a:rPr lang="es-ES" dirty="0">
                <a:solidFill>
                  <a:srgbClr val="00B050"/>
                </a:solidFill>
                <a:latin typeface="Calibri" panose="020F0502020204030204" pitchFamily="34" charset="0"/>
              </a:rPr>
              <a:t>necesidades</a:t>
            </a:r>
            <a:r>
              <a:rPr lang="es-ES" dirty="0">
                <a:latin typeface="Calibri" panose="020F0502020204030204" pitchFamily="34" charset="0"/>
              </a:rPr>
              <a:t> y los requisitos </a:t>
            </a:r>
            <a:r>
              <a:rPr lang="es-ES" dirty="0">
                <a:solidFill>
                  <a:srgbClr val="00B050"/>
                </a:solidFill>
                <a:latin typeface="Calibri" panose="020F0502020204030204" pitchFamily="34" charset="0"/>
              </a:rPr>
              <a:t>de los interesados </a:t>
            </a:r>
            <a:r>
              <a:rPr lang="es-ES" dirty="0">
                <a:latin typeface="Calibri" panose="020F0502020204030204" pitchFamily="34" charset="0"/>
              </a:rPr>
              <a:t>para cumplir con los objetivos del proyecto. </a:t>
            </a:r>
            <a:r>
              <a:rPr lang="es-MX" dirty="0">
                <a:latin typeface="Calibri" panose="020F0502020204030204" pitchFamily="34" charset="0"/>
              </a:rPr>
              <a:t>El beneficio clave de este proceso es que </a:t>
            </a:r>
            <a:r>
              <a:rPr lang="es-MX" b="1" dirty="0">
                <a:latin typeface="Calibri" panose="020F0502020204030204" pitchFamily="34" charset="0"/>
              </a:rPr>
              <a:t>proporciona la base </a:t>
            </a:r>
            <a:r>
              <a:rPr lang="es-MX" dirty="0">
                <a:latin typeface="Calibri" panose="020F0502020204030204" pitchFamily="34" charset="0"/>
              </a:rPr>
              <a:t>para </a:t>
            </a:r>
            <a:r>
              <a:rPr lang="es-MX" dirty="0">
                <a:solidFill>
                  <a:srgbClr val="0070C0"/>
                </a:solidFill>
                <a:latin typeface="Calibri" panose="020F0502020204030204" pitchFamily="34" charset="0"/>
              </a:rPr>
              <a:t>definir y gestionar el alcance del proyecto</a:t>
            </a:r>
            <a:r>
              <a:rPr lang="es-MX" dirty="0">
                <a:latin typeface="Calibri" panose="020F0502020204030204" pitchFamily="34" charset="0"/>
              </a:rPr>
              <a:t>, incluyendo el </a:t>
            </a:r>
            <a:r>
              <a:rPr lang="es-MX" dirty="0">
                <a:solidFill>
                  <a:srgbClr val="0070C0"/>
                </a:solidFill>
                <a:latin typeface="Calibri" panose="020F0502020204030204" pitchFamily="34" charset="0"/>
              </a:rPr>
              <a:t>alcance del producto</a:t>
            </a:r>
            <a:r>
              <a:rPr lang="es-MX" dirty="0">
                <a:latin typeface="Calibri" panose="020F0502020204030204" pitchFamily="34" charset="0"/>
              </a:rPr>
              <a:t>.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565704" cy="1066800"/>
          </a:xfrm>
        </p:spPr>
        <p:txBody>
          <a:bodyPr/>
          <a:lstStyle/>
          <a:p>
            <a:r>
              <a:rPr lang="es-MX" dirty="0">
                <a:latin typeface="Calibri" panose="020F0502020204030204" pitchFamily="34" charset="0"/>
              </a:rPr>
              <a:t>Recopilar Requisitos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745" y="3068960"/>
            <a:ext cx="7629277" cy="343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8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485900" y="1830288"/>
            <a:ext cx="8712968" cy="4335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None/>
            </a:pPr>
            <a:r>
              <a:rPr lang="es-MX" dirty="0">
                <a:latin typeface="Calibri" panose="020F0502020204030204" pitchFamily="34" charset="0"/>
              </a:rPr>
              <a:t>Los requisitos incluyen las </a:t>
            </a:r>
            <a:r>
              <a:rPr lang="es-MX" b="1" dirty="0">
                <a:solidFill>
                  <a:srgbClr val="0070C0"/>
                </a:solidFill>
                <a:latin typeface="Calibri" panose="020F0502020204030204" pitchFamily="34" charset="0"/>
              </a:rPr>
              <a:t>necesidades</a:t>
            </a:r>
            <a:r>
              <a:rPr lang="es-MX" dirty="0">
                <a:latin typeface="Calibri" panose="020F0502020204030204" pitchFamily="34" charset="0"/>
              </a:rPr>
              <a:t>, </a:t>
            </a:r>
            <a:r>
              <a:rPr lang="es-MX" b="1" dirty="0">
                <a:solidFill>
                  <a:srgbClr val="0070C0"/>
                </a:solidFill>
                <a:latin typeface="Calibri" panose="020F0502020204030204" pitchFamily="34" charset="0"/>
              </a:rPr>
              <a:t>deseos</a:t>
            </a:r>
            <a:r>
              <a:rPr lang="es-MX" dirty="0">
                <a:latin typeface="Calibri" panose="020F0502020204030204" pitchFamily="34" charset="0"/>
              </a:rPr>
              <a:t> y </a:t>
            </a:r>
            <a:r>
              <a:rPr lang="es-MX" b="1" dirty="0">
                <a:solidFill>
                  <a:srgbClr val="0070C0"/>
                </a:solidFill>
                <a:latin typeface="Calibri" panose="020F0502020204030204" pitchFamily="34" charset="0"/>
              </a:rPr>
              <a:t>expectativas</a:t>
            </a:r>
            <a:r>
              <a:rPr lang="es-MX" dirty="0">
                <a:latin typeface="Calibri" panose="020F0502020204030204" pitchFamily="34" charset="0"/>
              </a:rPr>
              <a:t> cuantificadas y documentadas del patrocinador, del cliente y de otros interesados.</a:t>
            </a:r>
          </a:p>
          <a:p>
            <a:pPr algn="just"/>
            <a:r>
              <a:rPr lang="es-MX" b="1" dirty="0">
                <a:solidFill>
                  <a:srgbClr val="00B050"/>
                </a:solidFill>
                <a:latin typeface="Calibri" panose="020F0502020204030204" pitchFamily="34" charset="0"/>
              </a:rPr>
              <a:t>Requisitos de negocio </a:t>
            </a:r>
          </a:p>
          <a:p>
            <a:pPr lvl="1" algn="just"/>
            <a:r>
              <a:rPr lang="es-MX" dirty="0">
                <a:latin typeface="Calibri" panose="020F0502020204030204" pitchFamily="34" charset="0"/>
              </a:rPr>
              <a:t>Describen las necesidades de alto nivel de la organización en su conjunto, tales como los problemas u oportunidades de negocio y las razones por las que se ha emprendido el proyecto</a:t>
            </a:r>
          </a:p>
          <a:p>
            <a:pPr algn="just"/>
            <a:r>
              <a:rPr lang="es-MX" b="1" dirty="0">
                <a:solidFill>
                  <a:srgbClr val="00B050"/>
                </a:solidFill>
                <a:latin typeface="Calibri" panose="020F0502020204030204" pitchFamily="34" charset="0"/>
              </a:rPr>
              <a:t>Requisitos Funcionales</a:t>
            </a:r>
          </a:p>
          <a:p>
            <a:pPr lvl="1" algn="just"/>
            <a:r>
              <a:rPr lang="es-MX" dirty="0">
                <a:latin typeface="Calibri" panose="020F0502020204030204" pitchFamily="34" charset="0"/>
              </a:rPr>
              <a:t>Describen los comportamientos del producto. Entre los ejemplos se incluyen procesos, datos e interacciones con el producto.</a:t>
            </a:r>
          </a:p>
          <a:p>
            <a:pPr algn="just"/>
            <a:r>
              <a:rPr lang="es-MX" b="1" dirty="0">
                <a:solidFill>
                  <a:srgbClr val="00B050"/>
                </a:solidFill>
                <a:latin typeface="Calibri" panose="020F0502020204030204" pitchFamily="34" charset="0"/>
              </a:rPr>
              <a:t>Requisitos No Funcionales</a:t>
            </a:r>
          </a:p>
          <a:p>
            <a:pPr lvl="1" algn="just"/>
            <a:r>
              <a:rPr lang="es-MX" dirty="0">
                <a:latin typeface="Calibri" panose="020F0502020204030204" pitchFamily="34" charset="0"/>
              </a:rPr>
              <a:t>Describen las condiciones ambientales y las cualidades necesarias para que el producto sea eficaz. Entre los ejemplos: Fiabilidad, Seguridad, Desempeño, Capacidad de Soporte, Retención/Depuración, etc.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565704" cy="1066800"/>
          </a:xfrm>
        </p:spPr>
        <p:txBody>
          <a:bodyPr/>
          <a:lstStyle/>
          <a:p>
            <a:r>
              <a:rPr lang="es-MX" dirty="0">
                <a:latin typeface="Calibri" panose="020F0502020204030204" pitchFamily="34" charset="0"/>
              </a:rPr>
              <a:t>Categorías de Requisitos</a:t>
            </a:r>
          </a:p>
        </p:txBody>
      </p:sp>
    </p:spTree>
    <p:extLst>
      <p:ext uri="{BB962C8B-B14F-4D97-AF65-F5344CB8AC3E}">
        <p14:creationId xmlns:p14="http://schemas.microsoft.com/office/powerpoint/2010/main" val="350622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" id="{8652783A-F43B-4C47-8F3C-48F967BE0382}" vid="{232EED29-0899-40B2-8969-E379F11A5395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E1DFAE-A563-49ED-B827-D954CB21C6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</Template>
  <TotalTime>0</TotalTime>
  <Words>1382</Words>
  <Application>Microsoft Office PowerPoint</Application>
  <PresentationFormat>Custom</PresentationFormat>
  <Paragraphs>136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Narrow</vt:lpstr>
      <vt:lpstr>Calibri</vt:lpstr>
      <vt:lpstr>Century Gothic</vt:lpstr>
      <vt:lpstr>Palatino Linotype</vt:lpstr>
      <vt:lpstr>Segoe UI</vt:lpstr>
      <vt:lpstr>Business strategy presentation</vt:lpstr>
      <vt:lpstr>IDI 1</vt:lpstr>
      <vt:lpstr>Agenda</vt:lpstr>
      <vt:lpstr>¿Sus Proyectos?</vt:lpstr>
      <vt:lpstr>Gestión del Alcance del Proyecto</vt:lpstr>
      <vt:lpstr>Grupo de Procesos de Planificación</vt:lpstr>
      <vt:lpstr>Gestión del Alcance del Proyecto</vt:lpstr>
      <vt:lpstr>Planificar la Gestión del Alcance</vt:lpstr>
      <vt:lpstr>Recopilar Requisitos</vt:lpstr>
      <vt:lpstr>Categorías de Requisitos</vt:lpstr>
      <vt:lpstr>Categorías de Requisitos</vt:lpstr>
      <vt:lpstr>Entradas</vt:lpstr>
      <vt:lpstr>Herramientas y Técnicas</vt:lpstr>
      <vt:lpstr>Salidas</vt:lpstr>
      <vt:lpstr>Definir el Alcance</vt:lpstr>
      <vt:lpstr>Continuación</vt:lpstr>
      <vt:lpstr>Entradas</vt:lpstr>
      <vt:lpstr>Herramientas y Técnicas</vt:lpstr>
      <vt:lpstr>Salidas</vt:lpstr>
      <vt:lpstr>¿Cómo se conforma el documento?</vt:lpstr>
      <vt:lpstr>¿Cómo se conforma del documento?</vt:lpstr>
      <vt:lpstr>¿Cómo se conforma del documento?</vt:lpstr>
      <vt:lpstr>¿Preguntas?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2014-08-15T19:58:15Z</dcterms:created>
  <dcterms:modified xsi:type="dcterms:W3CDTF">2018-10-06T00:21:11Z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TC034606639991</vt:lpwstr>
  </property>
</Properties>
</file>