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3" r:id="rId6"/>
    <p:sldId id="311" r:id="rId7"/>
    <p:sldId id="313" r:id="rId8"/>
    <p:sldId id="31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</p:sldIdLst>
  <p:sldSz cx="12188825" cy="6858000"/>
  <p:notesSz cx="6858000" cy="9144000"/>
  <p:custDataLst>
    <p:tags r:id="rId2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4AAA3D-52D1-4294-AAB9-7942871776C4}" type="datetime1">
              <a:rPr lang="es-ES" smtClean="0"/>
              <a:t>28/03/2023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A8260B-490B-4AFE-9665-B94CD98B4D2B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35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96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349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416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98F3879-6B7C-43BF-9D64-F6B5367C2A71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19825-F585-48A5-9703-522BF1CBAF6D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DB490-C532-41BD-8BC2-9279B59DE5E6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86B5B-13A3-448C-9B7B-B3293E4E6963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F567C-902F-401B-AD81-4FD4A4B8F9A3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el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CD470-85DE-4C41-802C-2D0E9C430A51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AB006-1FC6-4ACD-9776-393D8EA3E626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37DE3-2B0D-4805-9643-209CB6F412CB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7C33A-7784-4FE0-A25E-97B9F10435AB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el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0A9E2-B23A-4DAC-BE9F-24F28F011CCF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D6A361-83B1-454E-B94E-74D52D1DB8A0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031D71-4303-4DFE-94A5-56A24F7D4A00}" type="datetime1">
              <a:rPr lang="es-ES" noProof="0" smtClean="0"/>
              <a:t>28/03/2023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8108" y="404664"/>
            <a:ext cx="5184576" cy="2087488"/>
          </a:xfrm>
        </p:spPr>
        <p:txBody>
          <a:bodyPr rtlCol="0"/>
          <a:lstStyle/>
          <a:p>
            <a:pPr algn="ctr" rtl="0"/>
            <a:r>
              <a:rPr lang="es-ES" dirty="0"/>
              <a:t>Evaluación Procesual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8188" y="2493186"/>
            <a:ext cx="5472608" cy="251999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Hito – 2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Materia: Base de datos ii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Estudiante: Carlos daniel flores paucara </a:t>
            </a:r>
          </a:p>
          <a:p>
            <a:pPr algn="ctr" rtl="0"/>
            <a:endParaRPr lang="es-ES" dirty="0"/>
          </a:p>
          <a:p>
            <a:pPr rtl="0"/>
            <a:r>
              <a:rPr lang="es-ES" dirty="0"/>
              <a:t>A</a:t>
            </a:r>
            <a:r>
              <a:rPr lang="es-MX" dirty="0"/>
              <a:t>ñ0</a:t>
            </a:r>
            <a:r>
              <a:rPr lang="en-US" dirty="0"/>
              <a:t>: 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36D2-588A-4A25-989E-63B2235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13.-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Crear</a:t>
            </a:r>
            <a:r>
              <a:rPr lang="es-ES" sz="2400" spc="-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un</a:t>
            </a:r>
            <a:r>
              <a:rPr lang="es-ES" sz="2400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función</a:t>
            </a:r>
            <a:r>
              <a:rPr lang="es-ES" sz="2400" spc="-5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2400" spc="-8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compare</a:t>
            </a:r>
            <a:r>
              <a:rPr lang="es-ES" sz="2400" spc="-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dos</a:t>
            </a:r>
            <a:r>
              <a:rPr lang="es-ES" sz="2400" spc="-7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códigos</a:t>
            </a:r>
            <a:r>
              <a:rPr lang="es-ES" sz="2400" spc="-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2400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materia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391C83-82CF-4FC7-AC0B-F40A8369C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3073473"/>
            <a:ext cx="2304256" cy="2621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5F6B9-AD14-4519-B053-FB787EE6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560177"/>
            <a:ext cx="3312368" cy="12218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55FC30-B901-49F8-85DB-EA72C44A8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1560177"/>
            <a:ext cx="5508211" cy="17328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BD07DC-845D-4B4F-B9DD-66962263F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228" y="3429000"/>
            <a:ext cx="4140059" cy="1450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093C12-8A12-4E46-BC24-E0BB4924A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154" y="5015857"/>
            <a:ext cx="532226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6DB5-0492-4430-9F58-1025AE1D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15.-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Crear una función que permita obtener el promedio de las edades del</a:t>
            </a:r>
            <a:r>
              <a:rPr lang="es-ES" sz="2400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género</a:t>
            </a:r>
            <a:r>
              <a:rPr lang="es-ES" sz="2400" spc="21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masculino</a:t>
            </a:r>
            <a:r>
              <a:rPr lang="es-ES" sz="2400" spc="2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o</a:t>
            </a:r>
            <a:r>
              <a:rPr lang="es-ES" sz="2400" spc="19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femenino</a:t>
            </a:r>
            <a:r>
              <a:rPr lang="es-ES" sz="2400" spc="2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2400" spc="23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los</a:t>
            </a:r>
            <a:r>
              <a:rPr lang="es-ES" sz="2400" spc="2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estudiantes</a:t>
            </a:r>
            <a:r>
              <a:rPr lang="es-ES" sz="2400" spc="2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inscritos</a:t>
            </a:r>
            <a:r>
              <a:rPr lang="es-ES" sz="2400" spc="2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es-ES" sz="2400" spc="2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2400" spc="19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asignatura</a:t>
            </a:r>
            <a:r>
              <a:rPr lang="es-ES" sz="2400" spc="-4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ARQ-104.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EEE314-2BD4-4489-8749-7EB02766C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2060848"/>
            <a:ext cx="3672408" cy="20162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C3186E-3BAC-4E26-95B0-4DE60E2A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4221088"/>
            <a:ext cx="759017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1376-E2DD-4994-A572-9DEA0255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15.-C</a:t>
            </a:r>
            <a:r>
              <a:rPr lang="es-ES" sz="1800" b="1" spc="-5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rear</a:t>
            </a:r>
            <a:r>
              <a:rPr lang="es-ES" sz="1800" b="1" spc="-9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s-ES" sz="1800" b="1" spc="-11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</a:t>
            </a:r>
            <a:r>
              <a:rPr lang="es-ES" sz="1800" b="1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s-ES" sz="1800" b="1" spc="-9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permita</a:t>
            </a:r>
            <a:r>
              <a:rPr lang="es-ES" sz="1800" b="1" spc="-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concatenar</a:t>
            </a:r>
            <a:r>
              <a:rPr lang="es-ES" sz="1800" b="1" spc="-9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s-ES" sz="1800" b="1" spc="-9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cadenas.</a:t>
            </a:r>
            <a:b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4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F23CA6-0D74-498E-8D1A-1AD069482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96" y="1988840"/>
            <a:ext cx="5688632" cy="2304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6BC90F-C477-401A-BC72-56E64910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4529336"/>
            <a:ext cx="6300194" cy="16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7096B-7478-413F-9EFA-19814C1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16.- </a:t>
            </a:r>
            <a:r>
              <a:rPr lang="en-US" sz="2000" dirty="0" err="1"/>
              <a:t>Crear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VISTA: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2DBF7-B8EF-4755-A820-02837614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7" y="1904999"/>
            <a:ext cx="10945215" cy="4764361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390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" panose="020B0604020202020204" pitchFamily="34" charset="0"/>
              <a:buChar char="○"/>
              <a:tabLst>
                <a:tab pos="442595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ES" sz="1400" b="1" spc="-3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vista</a:t>
            </a:r>
            <a:r>
              <a:rPr lang="es-ES" sz="1400" b="1" spc="-5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deberá</a:t>
            </a:r>
            <a:r>
              <a:rPr lang="es-ES" sz="1400" b="1" spc="-3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llamarse</a:t>
            </a:r>
            <a:r>
              <a:rPr lang="es-ES" sz="1400" b="1" spc="-4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ARQUITECTURA_DIA_LIBRE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4783455" lvl="0" indent="-342900">
              <a:lnSpc>
                <a:spcPct val="103000"/>
              </a:lnSpc>
              <a:spcBef>
                <a:spcPts val="50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" panose="020B0604020202020204" pitchFamily="34" charset="0"/>
              <a:buChar char="○"/>
              <a:tabLst>
                <a:tab pos="442595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viernes</a:t>
            </a:r>
            <a:r>
              <a:rPr lang="es-ES" sz="1400" b="1" spc="-4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tendrán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libre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estudiantes</a:t>
            </a:r>
            <a:r>
              <a:rPr lang="es-ES" sz="1400" b="1" spc="-3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ES" sz="1400" b="1" spc="-26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ARQUITECTURA</a:t>
            </a:r>
            <a:r>
              <a:rPr lang="es-ES" sz="1400" b="1" spc="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debido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 aniversario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4325620" lvl="0" indent="-342900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" panose="020B0604020202020204" pitchFamily="34" charset="0"/>
              <a:buChar char="■"/>
              <a:tabLst>
                <a:tab pos="442595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permiso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</a:t>
            </a:r>
            <a:r>
              <a:rPr lang="es-ES" sz="1400" b="1" spc="-3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solo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aquellos</a:t>
            </a:r>
            <a:r>
              <a:rPr lang="es-ES" sz="1400" b="1" spc="-3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estudiantes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inscritos</a:t>
            </a:r>
            <a:r>
              <a:rPr lang="es-ES" sz="1400" b="1" spc="-3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año</a:t>
            </a:r>
            <a:r>
              <a:rPr lang="es-ES" sz="1400" b="1" spc="-26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2021.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" panose="020B0604020202020204" pitchFamily="34" charset="0"/>
              <a:buChar char="■"/>
              <a:tabLst>
                <a:tab pos="442595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vista</a:t>
            </a:r>
            <a:r>
              <a:rPr lang="es-ES" sz="1400" b="1" spc="-4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deberá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tener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siguientes</a:t>
            </a:r>
            <a:r>
              <a:rPr lang="es-ES" sz="1400" b="1" spc="-3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campos.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5"/>
              </a:spcBef>
              <a:spcAft>
                <a:spcPts val="0"/>
              </a:spcAft>
              <a:buFont typeface="+mj-lt"/>
              <a:buAutoNum type="arabicPeriod"/>
              <a:tabLst>
                <a:tab pos="560070" algn="l"/>
              </a:tabLst>
            </a:pP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Nombres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apellidos</a:t>
            </a:r>
            <a:r>
              <a:rPr lang="es-ES" sz="1400" b="1" spc="-4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concatenados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FULLNAME</a:t>
            </a:r>
            <a:endParaRPr lang="en-US" sz="1400" spc="-5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0"/>
              </a:spcBef>
              <a:buFont typeface="+mj-lt"/>
              <a:buAutoNum type="arabicPeriod"/>
              <a:tabLst>
                <a:tab pos="471170" algn="l"/>
              </a:tabLst>
            </a:pP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</a:t>
            </a:r>
            <a:r>
              <a:rPr lang="es-ES" sz="1400" b="1" spc="-4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edad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estudiante</a:t>
            </a:r>
            <a:r>
              <a:rPr lang="es-ES" sz="1400" b="1" spc="-3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EDAD</a:t>
            </a:r>
            <a:endParaRPr lang="en-US" sz="1400" spc="-5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0"/>
              </a:spcBef>
              <a:buFont typeface="+mj-lt"/>
              <a:buAutoNum type="arabicPeriod"/>
              <a:tabLst>
                <a:tab pos="471170" algn="l"/>
              </a:tabLst>
            </a:pP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año</a:t>
            </a:r>
            <a:r>
              <a:rPr lang="es-ES" sz="1400" b="1" spc="-1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inscripción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s-ES" sz="1400" b="1" spc="-1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</a:t>
            </a:r>
            <a:endParaRPr lang="en-US" sz="1400" spc="-5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0"/>
              </a:spcBef>
              <a:buFont typeface="+mj-lt"/>
              <a:buAutoNum type="arabicPeriod"/>
              <a:tabLst>
                <a:tab pos="471170" algn="l"/>
              </a:tabLst>
            </a:pP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Generar</a:t>
            </a:r>
            <a:r>
              <a:rPr lang="es-ES" sz="1400" b="1" spc="-4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una</a:t>
            </a:r>
            <a:r>
              <a:rPr lang="es-ES" sz="1400" b="1" spc="-3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columna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spc="-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DIA_LIBRE</a:t>
            </a:r>
            <a:endParaRPr lang="en-US" sz="1400" spc="-5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buClr>
                <a:srgbClr val="171717"/>
              </a:buClr>
              <a:buSzPts val="1000"/>
              <a:buFont typeface="Arial" panose="020B0604020202020204" pitchFamily="34" charset="0"/>
              <a:buAutoNum type="alphaLcPeriod"/>
              <a:tabLst>
                <a:tab pos="506730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tiene</a:t>
            </a:r>
            <a:r>
              <a:rPr lang="es-ES" sz="1400" b="1" spc="-3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libre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mostrar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LIBRE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buClr>
                <a:srgbClr val="171717"/>
              </a:buClr>
              <a:buSzPts val="1000"/>
              <a:buFont typeface="Arial" panose="020B0604020202020204" pitchFamily="34" charset="0"/>
              <a:buAutoNum type="alphaLcPeriod"/>
              <a:tabLst>
                <a:tab pos="514350" algn="l"/>
              </a:tabLst>
            </a:pP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Caso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contrario</a:t>
            </a:r>
            <a:r>
              <a:rPr lang="es-ES" sz="1400" b="1" spc="-2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mostrar</a:t>
            </a:r>
            <a:r>
              <a:rPr lang="es-ES" sz="1400" b="1" spc="-2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</a:t>
            </a:r>
            <a:r>
              <a:rPr lang="es-ES" sz="1400" b="1" spc="-15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LIBRE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EF3FC9-C502-446B-89BC-FFE098B2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B9F666-8383-4EA0-A7A9-DE834271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4797152"/>
            <a:ext cx="2280102" cy="14387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DD2AE7-FD93-412A-85A3-E321849D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980728"/>
            <a:ext cx="4392488" cy="28083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8DB9B9-6E7B-428A-A605-1759873B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96" y="4312567"/>
            <a:ext cx="5688632" cy="19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BBBAE-B429-4D53-806A-92528EF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40670"/>
            <a:ext cx="9144001" cy="61206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</a:t>
            </a:r>
            <a:r>
              <a:rPr lang="es-ES" sz="2400" b="1" spc="-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</a:t>
            </a:r>
            <a:r>
              <a:rPr lang="es-ES" sz="2400" b="1" spc="-11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spc="-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</a:t>
            </a:r>
            <a:r>
              <a:rPr lang="es-ES" sz="2400" b="1" spc="-12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spc="-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</a:t>
            </a:r>
            <a:r>
              <a:rPr lang="es-ES" sz="2400" b="1" spc="-13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spc="-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siguiente</a:t>
            </a:r>
            <a:r>
              <a:rPr lang="es-ES" sz="2400" b="1" spc="-13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b="1" spc="-5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VISTA:</a:t>
            </a:r>
            <a:b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4F3D2-11DB-4B6D-95D3-1B9F7B57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836712"/>
            <a:ext cx="11233247" cy="5688633"/>
          </a:xfrm>
        </p:spPr>
        <p:txBody>
          <a:bodyPr/>
          <a:lstStyle/>
          <a:p>
            <a:pPr marL="342900" lvl="0" indent="-342900">
              <a:spcBef>
                <a:spcPts val="13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○"/>
              <a:tabLst>
                <a:tab pos="353695" algn="l"/>
              </a:tabLst>
            </a:pP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Agregar</a:t>
            </a:r>
            <a:r>
              <a:rPr lang="es-ES" sz="2000" b="1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una</a:t>
            </a:r>
            <a:r>
              <a:rPr lang="es-ES" sz="2000" b="1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tabla</a:t>
            </a:r>
            <a:r>
              <a:rPr lang="es-ES" sz="2000" b="1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cualquiera</a:t>
            </a:r>
            <a:r>
              <a:rPr lang="es-ES" sz="2000" b="1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al</a:t>
            </a:r>
            <a:r>
              <a:rPr lang="es-ES" sz="2000" b="1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modelo</a:t>
            </a:r>
            <a:r>
              <a:rPr lang="es-ES" sz="2000" b="1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2000" b="1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base</a:t>
            </a:r>
            <a:endParaRPr lang="en-US" sz="2000" b="1" dirty="0">
              <a:effectLst/>
              <a:latin typeface="Arial MT"/>
              <a:ea typeface="Arial MT"/>
              <a:cs typeface="Arial MT"/>
            </a:endParaRPr>
          </a:p>
          <a:p>
            <a:pPr marL="17462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     de</a:t>
            </a:r>
            <a:r>
              <a:rPr lang="es-ES" sz="20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datos.</a:t>
            </a:r>
            <a:endParaRPr lang="en-US" sz="2000" dirty="0">
              <a:effectLst/>
              <a:latin typeface="Arial MT"/>
              <a:ea typeface="Arial MT"/>
              <a:cs typeface="Arial MT"/>
            </a:endParaRPr>
          </a:p>
          <a:p>
            <a:pPr marL="342900" marR="5905500" lvl="0" indent="-342900">
              <a:lnSpc>
                <a:spcPct val="103000"/>
              </a:lnSpc>
              <a:spcBef>
                <a:spcPts val="5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○"/>
              <a:tabLst>
                <a:tab pos="353695" algn="l"/>
              </a:tabLst>
            </a:pP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Después</a:t>
            </a:r>
            <a:r>
              <a:rPr lang="es-ES" sz="2000" b="1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generar</a:t>
            </a:r>
            <a:r>
              <a:rPr lang="es-ES" sz="2000" b="1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una</a:t>
            </a:r>
            <a:r>
              <a:rPr lang="es-ES" sz="2000" b="1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vista</a:t>
            </a:r>
            <a:r>
              <a:rPr lang="es-ES" sz="2000" b="1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2000" b="1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maneje</a:t>
            </a:r>
            <a:r>
              <a:rPr lang="es-ES" sz="2000" b="1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las</a:t>
            </a:r>
            <a:r>
              <a:rPr lang="es-ES" sz="2000" b="1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4</a:t>
            </a:r>
            <a:r>
              <a:rPr lang="es-ES" sz="2000" b="1" spc="-2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b="1" dirty="0">
                <a:effectLst/>
                <a:latin typeface="Arial MT"/>
                <a:ea typeface="Arial MT"/>
                <a:cs typeface="Arial MT"/>
              </a:rPr>
              <a:t>tablas</a:t>
            </a:r>
            <a:endParaRPr lang="en-US" sz="2000" b="1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■"/>
              <a:tabLst>
                <a:tab pos="353695" algn="l"/>
              </a:tabLst>
            </a:pP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20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vista</a:t>
            </a:r>
            <a:r>
              <a:rPr lang="es-ES" sz="20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deberá</a:t>
            </a:r>
            <a:r>
              <a:rPr lang="es-ES" sz="20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llamarse</a:t>
            </a:r>
            <a:r>
              <a:rPr lang="es-ES" sz="20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PARALELO_DBA_I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■"/>
              <a:tabLst>
                <a:tab pos="353695" algn="l"/>
              </a:tabLst>
            </a:pPr>
            <a:endParaRPr lang="es-ES" sz="2000" dirty="0"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■"/>
              <a:tabLst>
                <a:tab pos="353695" algn="l"/>
              </a:tabLst>
            </a:pPr>
            <a:endParaRPr lang="es-ES" sz="20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■"/>
              <a:tabLst>
                <a:tab pos="353695" algn="l"/>
              </a:tabLst>
            </a:pP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La</a:t>
            </a:r>
            <a:r>
              <a:rPr lang="es-ES" sz="1800" spc="7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siguiente</a:t>
            </a:r>
            <a:r>
              <a:rPr lang="es-ES" sz="1800" spc="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vista</a:t>
            </a:r>
            <a:r>
              <a:rPr lang="es-ES" sz="1800" spc="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muestra</a:t>
            </a:r>
            <a:r>
              <a:rPr lang="es-ES" sz="1800" spc="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datos</a:t>
            </a:r>
            <a:r>
              <a:rPr lang="es-ES" sz="1800" spc="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del</a:t>
            </a:r>
            <a:r>
              <a:rPr lang="es-ES" sz="1800" spc="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estudiante(</a:t>
            </a:r>
            <a:r>
              <a:rPr lang="es-ES" sz="1800" dirty="0" err="1">
                <a:effectLst/>
                <a:latin typeface="Verdana" panose="020B0604030504040204" pitchFamily="34" charset="0"/>
                <a:ea typeface="Arial MT"/>
                <a:cs typeface="Arial MT"/>
              </a:rPr>
              <a:t>Nombre,apellido,edad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)</a:t>
            </a:r>
            <a:r>
              <a:rPr lang="es-ES" sz="1800" spc="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concatenados,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muestra</a:t>
            </a:r>
            <a:r>
              <a:rPr lang="es-ES" sz="1800" spc="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las</a:t>
            </a:r>
            <a:r>
              <a:rPr lang="es-ES" sz="1800" spc="7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materias</a:t>
            </a:r>
            <a:r>
              <a:rPr lang="es-ES" sz="1800" spc="6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que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cursan,</a:t>
            </a:r>
            <a:r>
              <a:rPr lang="es-ES" sz="1800" spc="7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los</a:t>
            </a:r>
            <a:r>
              <a:rPr lang="es-ES" sz="1800" spc="6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semestres</a:t>
            </a:r>
            <a:r>
              <a:rPr lang="es-ES" sz="1800" spc="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del</a:t>
            </a:r>
            <a:r>
              <a:rPr lang="es-ES" sz="1800" spc="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mismo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y</a:t>
            </a:r>
            <a:r>
              <a:rPr lang="es-ES" sz="1800" spc="9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</a:t>
            </a:r>
            <a:r>
              <a:rPr lang="es-ES" sz="1800" spc="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la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carrera</a:t>
            </a:r>
            <a:r>
              <a:rPr lang="es-ES" sz="1800" spc="9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que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pertenecen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■"/>
              <a:tabLst>
                <a:tab pos="353695" algn="l"/>
              </a:tabLst>
            </a:pPr>
            <a:endParaRPr lang="en-US" sz="2000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Clr>
                <a:srgbClr val="171717"/>
              </a:buClr>
              <a:buSzPts val="1000"/>
              <a:buFont typeface="Arial MT"/>
              <a:buChar char="○"/>
              <a:tabLst>
                <a:tab pos="353695" algn="l"/>
              </a:tabLst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BD42AE-44E5-4616-A51F-59BE8C75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756" y="474914"/>
            <a:ext cx="2852681" cy="19442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4875D0-A787-4422-9813-8662A7FE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19" y="476671"/>
            <a:ext cx="2776536" cy="19442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7D3CDC9-4F77-4BDA-93C0-EE2271399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8" y="3507563"/>
            <a:ext cx="6302286" cy="173751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1AB1F04-B2BC-4622-A3E6-B79A5DECC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8" y="5381152"/>
            <a:ext cx="8801863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Conceptos</a:t>
            </a:r>
            <a:br>
              <a:rPr lang="es-ES" dirty="0"/>
            </a:b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522413" y="1340768"/>
            <a:ext cx="9134391" cy="5136231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</a:pPr>
            <a:r>
              <a:rPr lang="es-ES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1.-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¿A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s-MX" sz="9600" spc="9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refiere</a:t>
            </a:r>
            <a:r>
              <a:rPr lang="es-MX" sz="9600" spc="13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lang="es-MX" sz="9600" spc="10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habla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n-US" sz="9600" b="1" spc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9600" b="1" spc="11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relacionales</a:t>
            </a:r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96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</a:t>
            </a:r>
            <a:r>
              <a:rPr lang="es-MX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aquellas</a:t>
            </a:r>
            <a:r>
              <a:rPr lang="es-MX" sz="9600" spc="2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</a:t>
            </a:r>
            <a:r>
              <a:rPr lang="es-MX" sz="9600" spc="3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MX" sz="9600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MX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s-MX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organizan</a:t>
            </a:r>
            <a:r>
              <a:rPr lang="es-MX" sz="9600" spc="1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es-MX" sz="9600" spc="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s-MX" sz="9600" spc="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MX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tablas,</a:t>
            </a:r>
            <a:r>
              <a:rPr lang="es-MX" sz="9600" spc="2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donde</a:t>
            </a:r>
            <a:r>
              <a:rPr lang="es-MX" sz="9600" spc="3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estas</a:t>
            </a:r>
            <a:r>
              <a:rPr lang="es-MX" sz="9600" spc="3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están</a:t>
            </a:r>
            <a:r>
              <a:rPr lang="es-MX" sz="9600" spc="6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relacionadas</a:t>
            </a:r>
            <a:r>
              <a:rPr lang="en-US" sz="9600" spc="1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</a:t>
            </a:r>
            <a:r>
              <a:rPr lang="en-US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9600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mediante un primary key .</a:t>
            </a:r>
          </a:p>
          <a:p>
            <a:pPr marL="0" indent="0">
              <a:buNone/>
            </a:pPr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¿A</a:t>
            </a:r>
            <a:r>
              <a:rPr lang="es-MX" sz="9600" spc="9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refiere</a:t>
            </a:r>
            <a:r>
              <a:rPr lang="es-MX" sz="9600" spc="13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lang="es-MX" sz="9600" spc="10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habla</a:t>
            </a:r>
            <a:r>
              <a:rPr lang="es-MX" sz="9600" spc="9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MX" sz="9600" spc="9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</a:t>
            </a:r>
            <a:r>
              <a:rPr lang="es-MX" sz="9600" b="1" spc="8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MX" sz="9600" b="1" spc="10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MX" sz="9600" b="1" spc="11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MX" sz="9600" b="1" spc="9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relacionales?</a:t>
            </a:r>
          </a:p>
          <a:p>
            <a:pPr marL="0" indent="0">
              <a:buNone/>
            </a:pP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</a:t>
            </a:r>
            <a:r>
              <a:rPr lang="es-MX" sz="9600" spc="4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aquellas</a:t>
            </a:r>
            <a:r>
              <a:rPr lang="es-MX" sz="9600" spc="2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</a:t>
            </a:r>
            <a:r>
              <a:rPr lang="es-MX" sz="9600" spc="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MX" sz="9600" spc="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MX" sz="9600" spc="4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s-MX" sz="9600" spc="4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es-MX" sz="9600" spc="5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información lo</a:t>
            </a:r>
            <a:r>
              <a:rPr lang="es-MX" sz="9600" spc="4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almacenan</a:t>
            </a:r>
            <a:r>
              <a:rPr lang="es-MX" sz="9600" spc="1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MX" sz="9600" spc="4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documentos,</a:t>
            </a:r>
            <a:r>
              <a:rPr lang="es-MX" sz="9600" spc="1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graficos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MX" sz="9600" spc="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  <a:r>
              <a:rPr lang="es-MX" sz="9600" spc="6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donde</a:t>
            </a:r>
            <a:r>
              <a:rPr lang="es-MX" sz="9600" spc="3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estas</a:t>
            </a:r>
            <a:r>
              <a:rPr lang="es-MX" sz="9600" spc="3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MX" sz="9600" spc="4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s-MX" sz="9600" spc="6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encuentran</a:t>
            </a:r>
            <a:r>
              <a:rPr lang="es-MX" sz="9600" spc="2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explícitamente</a:t>
            </a:r>
            <a:r>
              <a:rPr lang="es-MX" sz="9600" spc="6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relacionadas</a:t>
            </a:r>
            <a:r>
              <a:rPr lang="en-US" sz="9600" spc="1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</a:t>
            </a:r>
            <a:r>
              <a:rPr lang="en-US" sz="9600" spc="4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ellas</a:t>
            </a:r>
            <a:r>
              <a:rPr lang="en-US" sz="9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3.- </a:t>
            </a:r>
            <a:r>
              <a:rPr lang="es-MX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es </a:t>
            </a:r>
            <a:r>
              <a:rPr lang="es-MX" sz="9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es-MX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MYSQL </a:t>
            </a:r>
            <a:r>
              <a:rPr lang="en-US" sz="9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Explique</a:t>
            </a:r>
            <a:r>
              <a:rPr lang="en-US" sz="9600" b="1" spc="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9600" b="1" spc="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existen</a:t>
            </a:r>
            <a:r>
              <a:rPr lang="en-US" sz="9600" b="1" spc="8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diferencias</a:t>
            </a:r>
            <a:r>
              <a:rPr lang="en-US" sz="9600" b="1" spc="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9600" b="1" spc="8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</a:t>
            </a:r>
            <a:r>
              <a:rPr lang="en-US" sz="9600" b="1" spc="5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iguales</a:t>
            </a:r>
            <a:r>
              <a:rPr lang="en-US" sz="9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9600" b="1" spc="8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n-US" sz="9600" i="1" spc="3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9600" i="1" spc="4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9600" i="1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MariaDB son 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gestores</a:t>
            </a:r>
            <a:r>
              <a:rPr lang="en-US" sz="9600" i="1" spc="4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n-US" sz="9600" i="1" spc="4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9600" i="1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relacionales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9600" i="1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pero</a:t>
            </a:r>
            <a:r>
              <a:rPr lang="en-US" sz="9600" i="1" spc="4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MariaDB es una 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bifuracion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9600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copia</a:t>
            </a:r>
            <a:r>
              <a:rPr lang="en-US" sz="9600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MYSQL.</a:t>
            </a:r>
          </a:p>
          <a:p>
            <a:pPr marL="0" indent="0">
              <a:buNone/>
            </a:pPr>
            <a:r>
              <a:rPr lang="es-ES" sz="1800" i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 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1800" spc="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s-MX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781DF12-1B75-4082-9D50-68034F93BD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2300" y="333375"/>
            <a:ext cx="11304588" cy="64263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Estos gestores de datos son muy similares pero</a:t>
            </a:r>
            <a:r>
              <a:rPr lang="es-ES" i="1" spc="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spc="-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tienen algunas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diferencias por ejemplo </a:t>
            </a:r>
            <a:r>
              <a:rPr lang="es-ES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es-ES" i="1" spc="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spc="-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contiene motores de almacenamiento adicionales,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mejoras</a:t>
            </a:r>
            <a:r>
              <a:rPr lang="es-ES" i="1" spc="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i="1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seguridad,</a:t>
            </a:r>
            <a:r>
              <a:rPr lang="es-ES" i="1" spc="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es-ES" i="1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saca</a:t>
            </a:r>
            <a:r>
              <a:rPr lang="es-ES" i="1" spc="5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versiones</a:t>
            </a:r>
            <a:r>
              <a:rPr lang="es-ES" i="1" spc="65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lang="es-ES" i="1" spc="-48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frecuente</a:t>
            </a:r>
            <a:r>
              <a:rPr lang="es-ES" i="1" spc="-16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es-ES" i="1" spc="-14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MySQL.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5.</a:t>
            </a:r>
            <a:r>
              <a:rPr lang="es-ES" sz="1800" b="1" spc="-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¿Qué</a:t>
            </a:r>
            <a:r>
              <a:rPr lang="es-ES" sz="1800" b="1" spc="1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llegaría</a:t>
            </a:r>
            <a:r>
              <a:rPr lang="es-ES" sz="1800" b="1" spc="5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a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ser</a:t>
            </a:r>
            <a:r>
              <a:rPr lang="es-ES" sz="1800" b="1" spc="1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XAMPP,</a:t>
            </a:r>
            <a:r>
              <a:rPr lang="es-ES" sz="1800" b="1" spc="5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WAMP</a:t>
            </a:r>
            <a:r>
              <a:rPr lang="es-ES" sz="1800" b="1" spc="-5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SERVER</a:t>
            </a:r>
            <a:r>
              <a:rPr lang="es-ES" sz="1800" b="1" spc="-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o</a:t>
            </a:r>
            <a:r>
              <a:rPr lang="es-ES" sz="1800" b="1" spc="-3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LAMP?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XAMPP</a:t>
            </a:r>
            <a:r>
              <a:rPr lang="es-ES" sz="1800" b="1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- WAMP</a:t>
            </a:r>
            <a:r>
              <a:rPr lang="es-ES" sz="1800" b="1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SERVER</a:t>
            </a:r>
            <a:r>
              <a:rPr lang="es-ES" sz="1800" b="1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– LAMP</a:t>
            </a:r>
            <a:endParaRPr lang="es-E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Son herramientas que se utilizan para probar o depurar</a:t>
            </a:r>
            <a:r>
              <a:rPr lang="es-ES" sz="1800" spc="-4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aplicaciones antes de publicarse, esto les sirve a los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desarrolladores para concentrase en la creaciones de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aplicaciones web sin tener que preocuparse por al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configuración</a:t>
            </a:r>
            <a:r>
              <a:rPr lang="es-ES" sz="1800" spc="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del</a:t>
            </a:r>
            <a:r>
              <a:rPr lang="es-ES" sz="1800" spc="9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servidor.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Al</a:t>
            </a:r>
            <a:r>
              <a:rPr lang="es-ES" sz="1800" spc="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proporcionar</a:t>
            </a:r>
            <a:r>
              <a:rPr lang="es-ES" sz="1800" spc="2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un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conjunto</a:t>
            </a:r>
            <a:r>
              <a:rPr lang="es-ES" sz="1800" spc="-4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completo</a:t>
            </a:r>
            <a:r>
              <a:rPr lang="es-ES" sz="1800" spc="-1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</a:t>
            </a:r>
            <a:r>
              <a:rPr lang="es-ES" sz="1800" spc="-1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componentes</a:t>
            </a:r>
            <a:r>
              <a:rPr lang="es-ES" sz="1800" spc="-1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en</a:t>
            </a:r>
            <a:r>
              <a:rPr lang="es-ES" sz="1800" spc="-1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un</a:t>
            </a:r>
            <a:r>
              <a:rPr lang="es-ES" sz="1800" spc="-1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solo</a:t>
            </a:r>
            <a:r>
              <a:rPr lang="es-ES" sz="1800" spc="-12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paquete.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6. ¿Cual es la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diferencia entre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las funciones de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agresión y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spc="-1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funciones </a:t>
            </a:r>
            <a:r>
              <a:rPr lang="es-ES" sz="1800" b="1" spc="-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creados</a:t>
            </a:r>
            <a:r>
              <a:rPr lang="es-ES" sz="1800" b="1" spc="-5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por el DBA? Es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decir funciones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creadas por el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usuario.</a:t>
            </a:r>
          </a:p>
          <a:p>
            <a:pPr marL="0" indent="0">
              <a:buNone/>
            </a:pP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Función de Agregación</a:t>
            </a:r>
            <a:endParaRPr lang="en-US" sz="1800" b="1" dirty="0"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Estas</a:t>
            </a:r>
            <a:r>
              <a:rPr lang="es-ES" sz="1800" spc="6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funciones</a:t>
            </a:r>
            <a:r>
              <a:rPr lang="es-ES" sz="1800" spc="2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vienen</a:t>
            </a:r>
            <a:r>
              <a:rPr lang="es-ES" sz="1800" spc="-4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integradas en el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sistema de gestión de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base de datos en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donde se los utiliza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para hacer cálculos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básicos.</a:t>
            </a:r>
          </a:p>
          <a:p>
            <a:pPr marL="0" indent="0">
              <a:buNone/>
            </a:pPr>
            <a:r>
              <a:rPr lang="es-ES" sz="1800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creados</a:t>
            </a:r>
            <a:r>
              <a:rPr lang="es-ES" sz="1800" b="1" spc="-44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s-ES" sz="1800" b="1" spc="-1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s-ES" sz="1800" b="1" spc="-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DBA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Estas son creadas pro</a:t>
            </a:r>
            <a:r>
              <a:rPr lang="es-ES" sz="1800" spc="-4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el</a:t>
            </a:r>
            <a:r>
              <a:rPr lang="es-ES" sz="1800" spc="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usuario</a:t>
            </a:r>
            <a:r>
              <a:rPr lang="es-ES" sz="1800" spc="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donde</a:t>
            </a:r>
            <a:r>
              <a:rPr lang="es-ES" sz="1800" spc="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son</a:t>
            </a:r>
            <a:r>
              <a:rPr lang="es-ES" sz="1800" spc="-48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personalizadas y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permiten a los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usuarios realizar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operaciones mas</a:t>
            </a:r>
            <a:r>
              <a:rPr lang="es-ES" sz="18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complejas.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1804" y="404664"/>
            <a:ext cx="11305255" cy="6120680"/>
          </a:xfrm>
        </p:spPr>
        <p:txBody>
          <a:bodyPr rtlCol="0"/>
          <a:lstStyle/>
          <a:p>
            <a:pPr marL="0" indent="0">
              <a:lnSpc>
                <a:spcPts val="1645"/>
              </a:lnSpc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7.</a:t>
            </a:r>
            <a:r>
              <a:rPr lang="es-ES" sz="1800" b="1" spc="1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¿Para</a:t>
            </a:r>
            <a:r>
              <a:rPr lang="es-ES" sz="1800" b="1" spc="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qué</a:t>
            </a:r>
            <a:r>
              <a:rPr lang="es-ES" sz="1800" b="1" spc="3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sirve</a:t>
            </a:r>
            <a:r>
              <a:rPr lang="es-ES" sz="1800" b="1" spc="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el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MT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comando</a:t>
            </a:r>
            <a:r>
              <a:rPr lang="es-ES" sz="1800" b="1" spc="-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USE?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marL="0" indent="0" rtl="0">
              <a:buNone/>
            </a:pP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El</a:t>
            </a:r>
            <a:r>
              <a:rPr lang="es-E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comando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USE</a:t>
            </a:r>
            <a:r>
              <a:rPr lang="es-ES" sz="18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lo</a:t>
            </a:r>
            <a:r>
              <a:rPr lang="es-E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utiliza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para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escoger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una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base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datos en especifico y usarla y así poder trabajar en esa 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base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datos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 especifico.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8.</a:t>
            </a:r>
            <a:r>
              <a:rPr lang="es-ES" sz="1800" b="1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Que</a:t>
            </a:r>
            <a:r>
              <a:rPr lang="es-ES" sz="1800" b="1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es</a:t>
            </a:r>
            <a:r>
              <a:rPr lang="es-ES" sz="1800" b="1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DML</a:t>
            </a:r>
            <a:r>
              <a:rPr lang="es-ES" sz="1800" b="1" spc="-8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y</a:t>
            </a:r>
            <a:r>
              <a:rPr lang="es-ES" sz="1800" b="1" spc="-4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DDL?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DML:</a:t>
            </a:r>
            <a:r>
              <a:rPr lang="es-ES" sz="1800" b="1" spc="-3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este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lo utiliza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para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manipulación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base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datos:</a:t>
            </a:r>
            <a:r>
              <a:rPr lang="es-ES" sz="1800" spc="3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SELECT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–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INSERT</a:t>
            </a:r>
            <a:r>
              <a:rPr lang="es-ES" sz="1800" b="1" spc="-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–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UPDATE</a:t>
            </a:r>
            <a:r>
              <a:rPr lang="es-ES" sz="1800" b="1" spc="5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–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DELETE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spcBef>
                <a:spcPts val="25"/>
              </a:spcBef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DDL:</a:t>
            </a:r>
            <a:r>
              <a:rPr lang="es-ES" sz="1800" b="1" spc="-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este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lo utiliza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para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definir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 estructura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y</a:t>
            </a:r>
            <a:r>
              <a:rPr lang="en-US" sz="1800" dirty="0"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características</a:t>
            </a:r>
            <a:r>
              <a:rPr lang="es-ES" sz="18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al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base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datos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es-E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si: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CREATE</a:t>
            </a:r>
            <a:r>
              <a:rPr lang="es-ES" sz="1800" b="1" spc="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–</a:t>
            </a:r>
            <a:r>
              <a:rPr lang="es-ES" sz="1800" b="1" spc="-2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ALTER</a:t>
            </a:r>
            <a:r>
              <a:rPr lang="es-ES" sz="1800" b="1" spc="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–</a:t>
            </a:r>
            <a:r>
              <a:rPr lang="es-ES" sz="1800" b="1" spc="-2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DROP</a:t>
            </a:r>
          </a:p>
          <a:p>
            <a:pPr marL="0" indent="0"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9. ¿Qué cosas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características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debe</a:t>
            </a:r>
            <a:r>
              <a:rPr lang="es-ES" sz="1800" b="1" spc="-6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de</a:t>
            </a:r>
            <a:r>
              <a:rPr lang="es-ES" sz="1800" b="1" spc="-7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tener</a:t>
            </a:r>
            <a:r>
              <a:rPr lang="es-ES" sz="1800" b="1" spc="-5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una</a:t>
            </a:r>
            <a:r>
              <a:rPr lang="es-ES" sz="1800" b="1" spc="-5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función? Explique</a:t>
            </a:r>
            <a:r>
              <a:rPr lang="es-ES" sz="1800" b="1" spc="-5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sobre el nombre,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el </a:t>
            </a:r>
            <a:r>
              <a:rPr lang="es-E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return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,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parametros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,</a:t>
            </a:r>
            <a:r>
              <a:rPr lang="es-ES" sz="1800" b="1" spc="5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etc.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F1F72D-A2A0-422E-A892-D50FB5E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4221088"/>
            <a:ext cx="3322608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5">
            <a:extLst>
              <a:ext uri="{FF2B5EF4-FFF2-40B4-BE49-F238E27FC236}">
                <a16:creationId xmlns:a16="http://schemas.microsoft.com/office/drawing/2014/main" id="{7E79F80B-05E9-4D1B-9EA3-7F4F13E7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0603" y="188913"/>
            <a:ext cx="14401600" cy="6408737"/>
          </a:xfrm>
        </p:spPr>
        <p:txBody>
          <a:bodyPr/>
          <a:lstStyle/>
          <a:p>
            <a:pPr marL="3295332" marR="570865" indent="0">
              <a:lnSpc>
                <a:spcPct val="103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s-ES" sz="20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Nombre de la función: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esta debe ser el nombre que el</a:t>
            </a:r>
            <a:r>
              <a:rPr lang="es-ES" sz="20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usuario</a:t>
            </a:r>
            <a:r>
              <a:rPr lang="es-ES" sz="20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decidido</a:t>
            </a:r>
            <a:r>
              <a:rPr lang="es-ES" sz="20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darle</a:t>
            </a:r>
            <a:r>
              <a:rPr lang="es-ES" sz="20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con</a:t>
            </a:r>
            <a:r>
              <a:rPr lang="es-ES" sz="20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effectLst/>
                <a:latin typeface="Arial MT"/>
                <a:ea typeface="Arial MT"/>
                <a:cs typeface="Arial MT"/>
              </a:rPr>
              <a:t>respecto</a:t>
            </a:r>
            <a:r>
              <a:rPr lang="es-ES" sz="20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al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funcionamiento</a:t>
            </a:r>
            <a:r>
              <a:rPr lang="es-ES" sz="1800" spc="-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función.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3295332" marR="689610" indent="0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Entrada</a:t>
            </a:r>
            <a:r>
              <a:rPr lang="es-ES" sz="1800" b="1" spc="-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de</a:t>
            </a:r>
            <a:r>
              <a:rPr lang="es-ES" sz="1800" b="1" spc="-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datos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o</a:t>
            </a:r>
            <a:r>
              <a:rPr lang="es-ES" sz="1800" b="1" spc="-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parámetros:</a:t>
            </a:r>
            <a:r>
              <a:rPr lang="es-ES" sz="1800" b="1" spc="-3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son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aquellos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datos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ingresan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función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desde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el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exterior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para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función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active.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3295332" marR="846455" indent="0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Returns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:</a:t>
            </a:r>
            <a:r>
              <a:rPr lang="es-ES" sz="1800" b="1" spc="-3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 el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tipo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dato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retornara</a:t>
            </a:r>
            <a:r>
              <a:rPr lang="es-ES" sz="18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ya</a:t>
            </a:r>
            <a:r>
              <a:rPr lang="es-E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sea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una</a:t>
            </a:r>
            <a:r>
              <a:rPr lang="es-ES" sz="1800" spc="-37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cadena</a:t>
            </a:r>
            <a:r>
              <a:rPr lang="es-ES" sz="18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caracteres,</a:t>
            </a:r>
            <a:r>
              <a:rPr lang="es-ES" sz="1800" spc="-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numéricos,</a:t>
            </a:r>
            <a:r>
              <a:rPr lang="es-ES" sz="18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 err="1">
                <a:effectLst/>
                <a:latin typeface="Arial MT"/>
                <a:ea typeface="Arial MT"/>
                <a:cs typeface="Arial MT"/>
              </a:rPr>
              <a:t>bool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3295332" marR="858520" indent="0">
              <a:lnSpc>
                <a:spcPct val="103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Proceso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: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parte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debe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poner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todo</a:t>
            </a:r>
            <a:r>
              <a:rPr lang="es-ES" sz="18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lo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ara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es-ES" sz="1800" spc="-37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función</a:t>
            </a:r>
            <a:r>
              <a:rPr lang="es-ES" sz="18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para</a:t>
            </a:r>
            <a:r>
              <a:rPr lang="es-E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calcular</a:t>
            </a:r>
            <a:r>
              <a:rPr lang="es-ES" sz="18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un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resultado</a:t>
            </a:r>
            <a:r>
              <a:rPr lang="es-ES" sz="18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final.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3295332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s-ES" sz="1800" b="1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Return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:</a:t>
            </a:r>
            <a:r>
              <a:rPr lang="es-ES" sz="1800" b="1" spc="-1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esta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parte</a:t>
            </a:r>
            <a:r>
              <a:rPr lang="es-E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retornara</a:t>
            </a:r>
            <a:r>
              <a:rPr lang="es-ES" sz="18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el resultado</a:t>
            </a:r>
            <a:r>
              <a:rPr lang="es-ES" sz="18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obtenido</a:t>
            </a:r>
            <a:r>
              <a:rPr lang="es-ES" sz="1800" spc="-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en-US" sz="1800" dirty="0"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el</a:t>
            </a:r>
            <a:r>
              <a:rPr lang="es-E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proceso.</a:t>
            </a:r>
          </a:p>
          <a:p>
            <a:pPr marL="3295332" indent="0">
              <a:spcBef>
                <a:spcPts val="70"/>
              </a:spcBef>
              <a:spcAft>
                <a:spcPts val="0"/>
              </a:spcAft>
              <a:buNone/>
            </a:pPr>
            <a:endParaRPr lang="es-ES" sz="1800" dirty="0">
              <a:effectLst/>
              <a:latin typeface="Arial MT"/>
              <a:ea typeface="Arial MT"/>
              <a:cs typeface="Arial MT"/>
            </a:endParaRPr>
          </a:p>
          <a:p>
            <a:pPr marL="3295332" indent="0">
              <a:spcBef>
                <a:spcPts val="70"/>
              </a:spcBef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10.¿Cómo crear,</a:t>
            </a:r>
            <a:r>
              <a:rPr lang="es-ES" sz="1800" b="1" spc="-5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modificar y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cómo eliminar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una</a:t>
            </a:r>
            <a:r>
              <a:rPr lang="es-ES" sz="1800" b="1" spc="-5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función?</a:t>
            </a:r>
          </a:p>
          <a:p>
            <a:pPr marL="3295332" indent="0">
              <a:spcBef>
                <a:spcPts val="70"/>
              </a:spcBef>
              <a:buNone/>
            </a:pP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para</a:t>
            </a:r>
            <a:r>
              <a:rPr lang="es-ES" sz="180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crear</a:t>
            </a:r>
            <a:r>
              <a:rPr lang="es-ES" sz="180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una</a:t>
            </a:r>
            <a:r>
              <a:rPr lang="es-ES" sz="1800" spc="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función</a:t>
            </a:r>
            <a:r>
              <a:rPr lang="es-ES" sz="1800" spc="-2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</a:t>
            </a:r>
            <a:r>
              <a:rPr lang="es-ES" sz="1800" spc="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debe</a:t>
            </a:r>
            <a:r>
              <a:rPr lang="es-ES" sz="1800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utilizar</a:t>
            </a:r>
            <a:r>
              <a:rPr lang="es-ES" sz="1800" spc="-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el</a:t>
            </a:r>
            <a:r>
              <a:rPr lang="es-ES" sz="1800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siguiente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marL="3295332" indent="0">
              <a:spcBef>
                <a:spcPts val="7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4663F3-AC33-4271-99C3-7FD20F54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3717032"/>
            <a:ext cx="352839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65059-F41B-46B8-ABD7-3059CC8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0" y="23911"/>
            <a:ext cx="9144001" cy="8949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effectLst/>
              </a:rPr>
              <a:t>Para</a:t>
            </a:r>
            <a:r>
              <a:rPr lang="es-ES" sz="2000" spc="-135" dirty="0">
                <a:solidFill>
                  <a:schemeClr val="tx1"/>
                </a:solidFill>
                <a:effectLst/>
              </a:rPr>
              <a:t> </a:t>
            </a:r>
            <a:r>
              <a:rPr lang="es-ES" sz="2000" dirty="0">
                <a:solidFill>
                  <a:schemeClr val="tx1"/>
                </a:solidFill>
                <a:effectLst/>
              </a:rPr>
              <a:t>modificar</a:t>
            </a:r>
            <a:r>
              <a:rPr lang="es-ES" sz="2000" spc="-170" dirty="0">
                <a:solidFill>
                  <a:schemeClr val="tx1"/>
                </a:solidFill>
                <a:effectLst/>
              </a:rPr>
              <a:t> </a:t>
            </a:r>
            <a:r>
              <a:rPr lang="es-ES" sz="2000" dirty="0">
                <a:solidFill>
                  <a:schemeClr val="tx1"/>
                </a:solidFill>
                <a:effectLst/>
              </a:rPr>
              <a:t>una</a:t>
            </a:r>
            <a:r>
              <a:rPr lang="es-ES" sz="2000" spc="-145" dirty="0">
                <a:solidFill>
                  <a:schemeClr val="tx1"/>
                </a:solidFill>
                <a:effectLst/>
              </a:rPr>
              <a:t> </a:t>
            </a:r>
            <a:r>
              <a:rPr lang="es-ES" sz="2000" dirty="0">
                <a:solidFill>
                  <a:schemeClr val="tx1"/>
                </a:solidFill>
                <a:effectLst/>
              </a:rPr>
              <a:t>función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F3240-C143-4BF2-98CA-21E16AB1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1" y="692696"/>
            <a:ext cx="3599005" cy="2172073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8E66601-F86D-411A-A814-286F1D6B8E4E}"/>
              </a:ext>
            </a:extLst>
          </p:cNvPr>
          <p:cNvSpPr txBox="1"/>
          <p:nvPr/>
        </p:nvSpPr>
        <p:spPr>
          <a:xfrm>
            <a:off x="45740" y="3059668"/>
            <a:ext cx="61033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Para</a:t>
            </a:r>
            <a:r>
              <a:rPr lang="es-ES" sz="1800" spc="-14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Eliminar</a:t>
            </a:r>
            <a:r>
              <a:rPr lang="es-ES" sz="1800" spc="-18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una</a:t>
            </a:r>
            <a:r>
              <a:rPr lang="es-ES" sz="1800" spc="-1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función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AC52BC-24DE-46FD-A714-062EC230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46" y="3654725"/>
            <a:ext cx="3654529" cy="9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28840-9A71-4145-927C-9C72C3E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Parte Practica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FA498-7B18-40AF-B752-BB5056F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92353"/>
          </a:xfrm>
        </p:spPr>
        <p:txBody>
          <a:bodyPr/>
          <a:lstStyle/>
          <a:p>
            <a:pPr marL="0" indent="0">
              <a:buNone/>
            </a:pP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11.</a:t>
            </a:r>
            <a:r>
              <a:rPr lang="es-ES" sz="1800" b="1" spc="2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Crear</a:t>
            </a:r>
            <a:r>
              <a:rPr lang="es-ES" sz="1800" b="1" spc="2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las</a:t>
            </a:r>
            <a:r>
              <a:rPr lang="es-ES" sz="1800" b="1" spc="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tablas</a:t>
            </a:r>
            <a:r>
              <a:rPr lang="es-ES" sz="1800" b="1" spc="1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y</a:t>
            </a:r>
            <a:r>
              <a:rPr lang="es-ES" sz="1800" b="1" spc="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2</a:t>
            </a:r>
            <a:r>
              <a:rPr lang="es-ES" sz="1800" b="1" spc="-39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registros</a:t>
            </a:r>
            <a:r>
              <a:rPr lang="es-ES" sz="1800" b="1" spc="2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para</a:t>
            </a:r>
            <a:r>
              <a:rPr lang="es-ES" sz="1800" b="1" spc="3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cada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tabla para el</a:t>
            </a:r>
            <a:r>
              <a:rPr lang="es-ES" sz="1800" b="1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siguiente</a:t>
            </a:r>
            <a:r>
              <a:rPr lang="es-ES" sz="1800" b="1" spc="-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modelo</a:t>
            </a:r>
            <a:r>
              <a:rPr lang="es-ES" sz="1800" b="1" spc="-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ER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7E1030-DA2D-477D-8FD1-B4BFAD43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576589"/>
            <a:ext cx="2309060" cy="34750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8BBB1A-A402-41EB-8BB8-0B7A8BD6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6" y="2996952"/>
            <a:ext cx="2755631" cy="23715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0BE68F-F036-45A7-84BE-919B80FE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769" y="2743674"/>
            <a:ext cx="2849999" cy="28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12CBF-271D-4FFB-82C4-361B066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12.Crear una</a:t>
            </a:r>
            <a:r>
              <a:rPr lang="es-ES" sz="1800" spc="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spc="-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consulta</a:t>
            </a:r>
            <a:r>
              <a:rPr lang="es-ES" sz="1800" spc="-7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SQL</a:t>
            </a:r>
            <a:r>
              <a:rPr lang="es-ES" sz="1800" spc="-1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en</a:t>
            </a:r>
            <a:r>
              <a:rPr lang="es-ES" sz="1800" spc="-50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base</a:t>
            </a:r>
            <a:r>
              <a:rPr lang="es-ES" sz="1800" spc="1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al</a:t>
            </a:r>
            <a:r>
              <a:rPr lang="es-ES" sz="1800" spc="13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ejercicio</a:t>
            </a:r>
            <a:r>
              <a:rPr lang="es-ES" sz="1800" spc="-48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anterior</a:t>
            </a:r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2A830-7693-4239-8F15-5C98AB09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04999"/>
            <a:ext cx="11377263" cy="4764361"/>
          </a:xfrm>
        </p:spPr>
        <p:txBody>
          <a:bodyPr/>
          <a:lstStyle/>
          <a:p>
            <a:pPr marL="0" indent="0">
              <a:buNone/>
            </a:pP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La consulta nos muestra el nombre, apellido,</a:t>
            </a:r>
            <a:r>
              <a:rPr lang="es-ES" sz="1800" b="1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domicilio</a:t>
            </a:r>
            <a:r>
              <a:rPr lang="es-ES" sz="1800" b="1" spc="-6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del</a:t>
            </a:r>
            <a:r>
              <a:rPr lang="es-ES" sz="1800" b="1" spc="-4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cliente</a:t>
            </a:r>
            <a:r>
              <a:rPr lang="es-ES" sz="1800" b="1" spc="-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también</a:t>
            </a:r>
            <a:r>
              <a:rPr lang="es-ES" sz="1800" b="1" spc="-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nos</a:t>
            </a:r>
            <a:r>
              <a:rPr lang="es-ES" sz="1800" b="1" spc="-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muestra</a:t>
            </a:r>
            <a:r>
              <a:rPr lang="es-ES" sz="1800" b="1" spc="-6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el</a:t>
            </a:r>
            <a:r>
              <a:rPr lang="es-ES" sz="1800" b="1" spc="-44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articulo que compro</a:t>
            </a:r>
            <a:r>
              <a:rPr lang="es-ES" sz="1800" b="1" spc="-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y su</a:t>
            </a:r>
            <a:r>
              <a:rPr lang="es-ES" sz="1800" b="1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precio.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A0E7AE-874C-4E8D-A295-EDBB9FEF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5" y="2780928"/>
            <a:ext cx="4032447" cy="1512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E5E153-DAB1-4B40-BCC8-ED32236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2878587"/>
            <a:ext cx="5547841" cy="12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98514-AB5B-4225-9F0F-CBF3EEEE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</a:t>
            </a:r>
            <a:r>
              <a:rPr lang="es-ES" sz="1800" b="0" spc="1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</a:t>
            </a:r>
            <a:r>
              <a:rPr lang="es-ES" sz="1800" b="0" spc="12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s-ES" sz="1800" b="0" spc="1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s-ES" sz="1800" b="0" spc="14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</a:t>
            </a:r>
            <a:r>
              <a:rPr lang="es-ES" sz="1800" b="0" spc="1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UTILIZARA</a:t>
            </a:r>
            <a:r>
              <a:rPr lang="es-ES" sz="1800" b="0" spc="1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</a:t>
            </a:r>
            <a:r>
              <a:rPr lang="es-ES" sz="1800" b="0" spc="14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s-ES" sz="1800" b="0" spc="12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SIGUIENTES</a:t>
            </a:r>
            <a:r>
              <a:rPr lang="es-ES" sz="1800" b="0" spc="165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EJERCICIOS</a:t>
            </a:r>
            <a:b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44006D-0853-4CC8-8E7D-BED7D9BD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8" y="1484784"/>
            <a:ext cx="2353260" cy="2920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E2E016-ADEF-4F74-8E54-B84A27F1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752600"/>
            <a:ext cx="5882788" cy="1371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D504B7-9580-4752-8140-2996E473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28" y="3310594"/>
            <a:ext cx="4269428" cy="2188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127451-49A6-4141-A268-0FC194F9E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80" y="3490367"/>
            <a:ext cx="3384376" cy="22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lantilla de diseño Átomo azu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2_TF03460636.potx" id="{42674BEA-514E-40BE-BE59-A5F93197DBFE}" vid="{2D67258C-EA4D-4BEA-A46E-4CEC06C7B146}"/>
    </a:ext>
  </a:extLst>
</a:theme>
</file>

<file path=ppt/theme/theme2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40262f94-9f35-4ac3-9a90-690165a166b7"/>
    <ds:schemaRef ds:uri="http://purl.org/dc/dcmitype/"/>
    <ds:schemaRef ds:uri="a4f35948-e619-41b3-aa29-22878b09cfd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del diseño Átomo azul</Template>
  <TotalTime>339</TotalTime>
  <Words>855</Words>
  <Application>Microsoft Office PowerPoint</Application>
  <PresentationFormat>Personalizado</PresentationFormat>
  <Paragraphs>88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Century Gothic</vt:lpstr>
      <vt:lpstr>Verdana</vt:lpstr>
      <vt:lpstr>Plantilla de diseño Átomo azul</vt:lpstr>
      <vt:lpstr>Evaluación Procesual </vt:lpstr>
      <vt:lpstr>Manejo de Conceptos </vt:lpstr>
      <vt:lpstr>Presentación de PowerPoint</vt:lpstr>
      <vt:lpstr>Presentación de PowerPoint</vt:lpstr>
      <vt:lpstr>Presentación de PowerPoint</vt:lpstr>
      <vt:lpstr>Para modificar una función </vt:lpstr>
      <vt:lpstr>Parte Practica </vt:lpstr>
      <vt:lpstr>12.Crear una consulta SQL en base al ejercicio anterior </vt:lpstr>
      <vt:lpstr>BASE DE DATOS QUE SE UTILIZARA PARA LOS SIGUIENTES EJERCICIOS </vt:lpstr>
      <vt:lpstr>13.-Crear un función que compare dos códigos de materia</vt:lpstr>
      <vt:lpstr>15.-Crear una función que permita obtener el promedio de las edades del género masculino o femenino de los estudiantes inscritos en la asignatura ARQ-104.</vt:lpstr>
      <vt:lpstr>15.-Crear una función que permita concatenar 3 cadenas. </vt:lpstr>
      <vt:lpstr>16.- Crear la siguiente VISTA:</vt:lpstr>
      <vt:lpstr>17. Crear la siguiente VISTA: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</dc:title>
  <dc:creator>carlos daniel flores paucara</dc:creator>
  <cp:lastModifiedBy>carlos daniel flores paucara</cp:lastModifiedBy>
  <cp:revision>14</cp:revision>
  <dcterms:created xsi:type="dcterms:W3CDTF">2023-03-28T08:25:50Z</dcterms:created>
  <dcterms:modified xsi:type="dcterms:W3CDTF">2023-03-29T02:01:44Z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