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62" r:id="rId7"/>
    <p:sldId id="263" r:id="rId8"/>
    <p:sldId id="264" r:id="rId9"/>
    <p:sldId id="265" r:id="rId10"/>
    <p:sldId id="266" r:id="rId11"/>
    <p:sldId id="259" r:id="rId12"/>
    <p:sldId id="261" r:id="rId13"/>
    <p:sldId id="268" r:id="rId14"/>
    <p:sldId id="267" r:id="rId15"/>
    <p:sldId id="271" r:id="rId16"/>
    <p:sldId id="270" r:id="rId17"/>
    <p:sldId id="269" r:id="rId18"/>
    <p:sldId id="260" r:id="rId19"/>
    <p:sldId id="272" r:id="rId20"/>
    <p:sldId id="273" r:id="rId21"/>
    <p:sldId id="274" r:id="rId2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499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03905C-7F1E-4EB1-83CB-22633D84A613}" type="datetime1">
              <a:rPr lang="es-ES" smtClean="0"/>
              <a:t>08/05/2023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88A98BC-2DB8-47A3-A77F-B9E32C2662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346C4A-AC5D-41C9-92CB-B29B3A4C2452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BB1A04-13E8-48CD-97F9-AC2568E1A8D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881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998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60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791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111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827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128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903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943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25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FAB3AFB-596D-4F4F-A0E2-7212CED41EAA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1D29B-7FA7-462E-9F66-F7535CDBC402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7E9933-50FB-48C8-A8C8-4EEF40652EAD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EE9B93-6507-4CBF-A88C-76CAA021E018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2AA52-DDA1-4945-94E1-A9E6959956E2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A044-2273-434D-A7F2-5D25DDC1C78B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545DF-7CF6-4379-A6A0-93C62DAD3645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8BB6CC-FBA9-4725-92DF-D94BEBAC68DB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64D12-4AF6-4724-970F-9FEBCE25C9B0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E147ED-D672-4C21-8F30-1310CBD539B9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21423-6C0D-486C-9687-383144CAAE9E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DEF8D-9EEF-4614-9E19-CE77C81F09D3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A25AA-8ABD-4590-B9B8-8669A47C0ACD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A92E7A-A1BE-4084-9173-FB68E0343787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C869D9-8F35-4CA4-AA4D-335F53E8E2A4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371BB9-9019-4266-B397-95F1F492E6C9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D8AEB-AA97-48E7-B0DC-748C438394B7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8C9AE0-7697-42F1-BDB3-E906F6B6BC3D}" type="datetime1">
              <a:rPr lang="es-ES" noProof="0" smtClean="0"/>
              <a:t>08/05/2023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ángulo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pic>
          <p:nvPicPr>
            <p:cNvPr id="12" name="Imagen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n 4" descr="Bombilla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-3181"/>
            <a:ext cx="12188389" cy="6857990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ectángulo con esquinas opuestas redondeadas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orma libre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orma libre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orma libre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orma libre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orma libre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orma libre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orma libre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orma libre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orma libre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ángulo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orma libre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orma libre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orma libre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orma libre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orma libre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orma libre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orma libre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orma libre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orma libre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ángulo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n-US" dirty="0"/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40535F7B-21DB-4597-970F-AF0FF09B6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43" y="42502"/>
            <a:ext cx="8428635" cy="2213655"/>
          </a:xfrm>
        </p:spPr>
        <p:txBody>
          <a:bodyPr/>
          <a:lstStyle/>
          <a:p>
            <a:r>
              <a:rPr lang="es-ES" sz="7200" dirty="0">
                <a:solidFill>
                  <a:srgbClr val="002060"/>
                </a:solidFill>
                <a:latin typeface="Colonna MT" panose="04020805060202030203" pitchFamily="82" charset="0"/>
              </a:rPr>
              <a:t>EVALUACION PROCESUAL HITO 3</a:t>
            </a:r>
          </a:p>
        </p:txBody>
      </p:sp>
      <p:sp>
        <p:nvSpPr>
          <p:cNvPr id="39" name="Subtítulo 2">
            <a:extLst>
              <a:ext uri="{FF2B5EF4-FFF2-40B4-BE49-F238E27FC236}">
                <a16:creationId xmlns:a16="http://schemas.microsoft.com/office/drawing/2014/main" id="{20B6B781-C0DC-4684-9EB5-A67297BFD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158" y="1975557"/>
            <a:ext cx="8825658" cy="3028918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tx1"/>
                </a:solidFill>
                <a:latin typeface="Colonna MT" panose="04020805060202030203" pitchFamily="82" charset="0"/>
              </a:rPr>
              <a:t>BASE DE DATOS II</a:t>
            </a:r>
          </a:p>
          <a:p>
            <a:pPr algn="ctr"/>
            <a:r>
              <a:rPr lang="es-ES" sz="3200" dirty="0">
                <a:solidFill>
                  <a:schemeClr val="tx1"/>
                </a:solidFill>
                <a:latin typeface="Colonna MT" panose="04020805060202030203" pitchFamily="82" charset="0"/>
              </a:rPr>
              <a:t>CARLOS DANIEL FLORES PAUCARA</a:t>
            </a:r>
          </a:p>
          <a:p>
            <a:pPr algn="ctr"/>
            <a:r>
              <a:rPr lang="es-ES" sz="3200" dirty="0">
                <a:solidFill>
                  <a:schemeClr val="tx1"/>
                </a:solidFill>
                <a:latin typeface="Colonna MT" panose="04020805060202030203" pitchFamily="82" charset="0"/>
              </a:rPr>
              <a:t>3ER SEMESTRE</a:t>
            </a:r>
          </a:p>
          <a:p>
            <a:pPr algn="ctr"/>
            <a:r>
              <a:rPr lang="es-ES" sz="3200" dirty="0">
                <a:solidFill>
                  <a:schemeClr val="tx1"/>
                </a:solidFill>
                <a:latin typeface="Colonna MT" panose="04020805060202030203" pitchFamily="82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D12A-ED70-4735-94C1-4AFE0FB8567F}"/>
              </a:ext>
            </a:extLst>
          </p:cNvPr>
          <p:cNvSpPr txBox="1">
            <a:spLocks/>
          </p:cNvSpPr>
          <p:nvPr/>
        </p:nvSpPr>
        <p:spPr>
          <a:xfrm>
            <a:off x="812800" y="688622"/>
            <a:ext cx="10476089" cy="5328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PARTE PRACTICA</a:t>
            </a:r>
          </a:p>
        </p:txBody>
      </p:sp>
    </p:spTree>
    <p:extLst>
      <p:ext uri="{BB962C8B-B14F-4D97-AF65-F5344CB8AC3E}">
        <p14:creationId xmlns:p14="http://schemas.microsoft.com/office/powerpoint/2010/main" val="356243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28FAC-ACD4-4755-991B-CE58FBF8E205}"/>
              </a:ext>
            </a:extLst>
          </p:cNvPr>
          <p:cNvSpPr txBox="1">
            <a:spLocks/>
          </p:cNvSpPr>
          <p:nvPr/>
        </p:nvSpPr>
        <p:spPr>
          <a:xfrm>
            <a:off x="1154954" y="146757"/>
            <a:ext cx="8767979" cy="903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11.-Crear la siguiente base de datos y sus registros.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F06741D-703D-49D2-8659-2EB42FECF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227" y="553038"/>
            <a:ext cx="4511431" cy="4099915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878DB4D7-6126-493B-A2C6-B8E9BA62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" y="843169"/>
            <a:ext cx="2844322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database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procesual_hito3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use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procesual_hito3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table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Estudiantes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auto_increment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primary key,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apellidos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fono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email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direccion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sexo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ES" sz="1200" dirty="0">
                <a:solidFill>
                  <a:srgbClr val="A9B7C6"/>
                </a:solidFill>
                <a:latin typeface="Arial Unicode MS"/>
              </a:rPr>
              <a:t>);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32FB3EE-DD67-4AD9-A53E-C6CCDECAF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370" y="553038"/>
            <a:ext cx="3202709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table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Inscripcion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id_ins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auto_increment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primary key,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semestre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gestion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foreign key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references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Estudiantes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foreign key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references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Materias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3D39B80-0719-446A-9EE9-592E9B552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" y="3819507"/>
            <a:ext cx="2748287" cy="23698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 into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Inscripcion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semestre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gestion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values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'1er Semestre'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2018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'2do Semestre'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2018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'1er Semestre'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2019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'2do Semestre'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2019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'2do Semestre'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'3er Semestre'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'4to Semestre'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2021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'5to Semestre'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2021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BA9A3D96-5CF9-4572-9D06-9016FCC4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370" y="3159372"/>
            <a:ext cx="2844322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table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Materias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id_mat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auto_increment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primary key,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nombre_mat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cod_mat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3F735C28-AF45-4649-9418-A0DD17549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335" y="4765119"/>
            <a:ext cx="7136887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insert into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Estudiantes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nombres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apellidos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fono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direccion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sexo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values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Miguel'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'Gonzales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Veliz'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2832115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'miguel@gmail.com'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'Av. 6 de Agosto'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masculino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'Sandra'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Mavir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Uria'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2832115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'sandra@gmail.com'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'Av. 6 de Agosto'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femenino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'Joel'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Adubiri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Mondar'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2832115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'joel@gmail.com'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'Av. 6 de Agosto'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masculino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Andrea'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'Arias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Ballesteros'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2832115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'andrea@gmail.com'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'Av. 6 de Agosto'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femenino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Santos'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'Montes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Valenzuela'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2832115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'santos@gmail.com'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'Av. 6 de Agosto'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masculino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9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562BA-2ECD-4921-92D2-0940D230D4CB}"/>
              </a:ext>
            </a:extLst>
          </p:cNvPr>
          <p:cNvSpPr txBox="1">
            <a:spLocks/>
          </p:cNvSpPr>
          <p:nvPr/>
        </p:nvSpPr>
        <p:spPr>
          <a:xfrm>
            <a:off x="1211398" y="191912"/>
            <a:ext cx="10379319" cy="941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12.-Crear una función que genere la serie Fibonacci.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67618BB-9843-4F03-8849-4F56C8A88F41}"/>
              </a:ext>
            </a:extLst>
          </p:cNvPr>
          <p:cNvSpPr/>
          <p:nvPr/>
        </p:nvSpPr>
        <p:spPr>
          <a:xfrm>
            <a:off x="1211398" y="1133741"/>
            <a:ext cx="48846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○ La función recibe un límite(number)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○ La función debe de retornar una cadena.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○ Ejemplo para n=7. OUTPUT: 0, 1, 1, 2, 3, 5, 8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C3446D-1558-4EDD-BA73-5122D7110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454" y="3188762"/>
            <a:ext cx="2789162" cy="117281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83342242-33ED-47BE-9C57-A2D1B346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79" y="2251644"/>
            <a:ext cx="5322154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Serie_Fivonacci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(numb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respuesta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while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(numb &gt;=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respuesta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(respuesta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num1+num2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num1 = num2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num2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cont+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while;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respuesta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Serie_Fivonacci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2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AA975-1F14-48E3-83D8-FE9D11853907}"/>
              </a:ext>
            </a:extLst>
          </p:cNvPr>
          <p:cNvSpPr txBox="1">
            <a:spLocks/>
          </p:cNvSpPr>
          <p:nvPr/>
        </p:nvSpPr>
        <p:spPr>
          <a:xfrm>
            <a:off x="1154954" y="169333"/>
            <a:ext cx="10379319" cy="1106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13.-Crear una variable global a nivel BASE DE DATOS.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3D4308-083E-4C94-91B1-952BE1190B5B}"/>
              </a:ext>
            </a:extLst>
          </p:cNvPr>
          <p:cNvSpPr/>
          <p:nvPr/>
        </p:nvSpPr>
        <p:spPr>
          <a:xfrm>
            <a:off x="1154954" y="1185863"/>
            <a:ext cx="8015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○ Crear una función cualquiera.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○ La función debe retornar la variable global.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1799EA-AB6F-44D3-B182-E07A6A16C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990" y="2768048"/>
            <a:ext cx="3808655" cy="132190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8093A9C5-B0C2-4B42-8E41-A36AF487A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90" y="2066978"/>
            <a:ext cx="5322154" cy="43396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Serie_Fivonacci_Con_Variable_Global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while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(@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limit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num1+num2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num1 = num2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num2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cont+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while;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@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limit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Serie_Fivonacci_Con_Variable_Global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1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34532-3BE4-484F-B642-011092EA79C1}"/>
              </a:ext>
            </a:extLst>
          </p:cNvPr>
          <p:cNvSpPr txBox="1">
            <a:spLocks/>
          </p:cNvSpPr>
          <p:nvPr/>
        </p:nvSpPr>
        <p:spPr>
          <a:xfrm>
            <a:off x="1154954" y="237067"/>
            <a:ext cx="10379319" cy="936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14.-Crear una función no recibe parámetros (Utilizar WHILE, REPEAT o LOOP).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0CFF6E-A884-4122-BD53-C203C4614B73}"/>
              </a:ext>
            </a:extLst>
          </p:cNvPr>
          <p:cNvSpPr/>
          <p:nvPr/>
        </p:nvSpPr>
        <p:spPr>
          <a:xfrm>
            <a:off x="881127" y="987412"/>
            <a:ext cx="32280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○ Previamente deberá de crear una función que obtenga la edad mínima de los estudiantes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■ La función no recibe ningún parámetro.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■ La función debe de retornar un número.(LA EDAD MÍNIMA).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○ Si la edad mínima es PAR mostrar todos los pares empezando desde 0 a este ese valor de la edad mínima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 la edad mínima es IMPAR mostrar descendentemente todos los impares hasta el valor 0.</a:t>
            </a:r>
          </a:p>
          <a:p>
            <a:endParaRPr lang="es-ES" sz="12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621D10-2D1A-4AD2-B9E1-294B4B8D5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65" y="5404013"/>
            <a:ext cx="3156837" cy="933149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EEC9B32-579E-4FD5-AA1B-B1D81EAD9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991" y="794802"/>
            <a:ext cx="3228029" cy="60631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Pares_Impares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impar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EdadMInima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EdadMInima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%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repeat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par %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end if;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 = par+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until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 &gt;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EdadMInima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 repeat;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impares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LOOP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impar&lt;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leave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impares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if;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impar %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resp=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resp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impar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if;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impar = impar 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iterate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impares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loop;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 if;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A5A1BFC-1901-476A-AF1E-E7E9D7308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951" y="1157110"/>
            <a:ext cx="2844322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EdadMInima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int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select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edad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Estudiantes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Pares_Impares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40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BB419DD2-DAA1-4402-8526-C1DF723EA29C}"/>
              </a:ext>
            </a:extLst>
          </p:cNvPr>
          <p:cNvSpPr txBox="1">
            <a:spLocks/>
          </p:cNvSpPr>
          <p:nvPr/>
        </p:nvSpPr>
        <p:spPr>
          <a:xfrm>
            <a:off x="1157259" y="69574"/>
            <a:ext cx="9877481" cy="829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15.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-</a:t>
            </a:r>
            <a:r>
              <a:rPr lang="es-ES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Crear una función que determina cuantas veces se repite las vocales.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2A584D5-8445-4FAF-9114-56F70617DC1C}"/>
              </a:ext>
            </a:extLst>
          </p:cNvPr>
          <p:cNvSpPr/>
          <p:nvPr/>
        </p:nvSpPr>
        <p:spPr>
          <a:xfrm>
            <a:off x="1001790" y="898863"/>
            <a:ext cx="107386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○ La función recibe una cadena y retorna un TEXT.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○ Retornar todas las vocales ordenadas e indicando la cantidad de veces que se repite en la cadena.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0351E40-351A-4A7D-A463-B2C38C93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117" y="5553444"/>
            <a:ext cx="4552122" cy="1079024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BEDFAE52-5686-4BC4-8DB6-5C7C6D83B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560983"/>
            <a:ext cx="3535931" cy="45858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Separa_Vocales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char_length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locate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locate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locate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Cad)&gt;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locate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locate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U'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(num 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if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like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'%a'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if;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if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like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'%e'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if;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CBFD23B8-5BB0-48BA-BB19-F2F9EFF28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5CB33EB8-1C21-45CA-80ED-8780FB90C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404" y="1477855"/>
            <a:ext cx="4095774" cy="40155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like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'%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if;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if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like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'%o'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if;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if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like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'%U'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if;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 = num 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while;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'a: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e: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i: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o: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u: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'No hay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Vocales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en la Cadena que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ingreso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 if;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Separa_Vocales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'Taller de base de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datos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DAB55A3-1609-4FFB-840C-7E6183808D20}"/>
              </a:ext>
            </a:extLst>
          </p:cNvPr>
          <p:cNvSpPr txBox="1">
            <a:spLocks/>
          </p:cNvSpPr>
          <p:nvPr/>
        </p:nvSpPr>
        <p:spPr>
          <a:xfrm>
            <a:off x="1154954" y="214489"/>
            <a:ext cx="10379319" cy="1059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16.-Crear una función que recibe un parámetro INTEGER.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B05EAC-694F-4622-869A-4354B7D8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33" y="1273845"/>
            <a:ext cx="4974767" cy="311532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605F817-8EA2-4820-B675-40458A598DE1}"/>
              </a:ext>
            </a:extLst>
          </p:cNvPr>
          <p:cNvSpPr/>
          <p:nvPr/>
        </p:nvSpPr>
        <p:spPr>
          <a:xfrm>
            <a:off x="796374" y="4884455"/>
            <a:ext cx="4957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resolver debe de utilizar la instrucción CASE - WHEN.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ADDC3AD-A5F2-4B7E-8D75-919E87A38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60" y="5299953"/>
            <a:ext cx="4063999" cy="95802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EED084A-C9C4-466C-8E0A-CBA52CED7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560" y="1123348"/>
            <a:ext cx="4095774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Customer_level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(Money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integer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Money 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case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when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Money &gt;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50000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'PLATINIUM'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when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Money &gt;=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10000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Money &lt;=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50000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'GOLD'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when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Money &lt;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10000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'SILVER'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case;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else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-Money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BS'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if;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Customer_level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0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9D0E619-C41E-4FD9-AF2D-1257A3C12C28}"/>
              </a:ext>
            </a:extLst>
          </p:cNvPr>
          <p:cNvSpPr txBox="1">
            <a:spLocks/>
          </p:cNvSpPr>
          <p:nvPr/>
        </p:nvSpPr>
        <p:spPr>
          <a:xfrm>
            <a:off x="1279132" y="0"/>
            <a:ext cx="10379319" cy="996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17.-Crear una función que recibe 2 parámetros VARCHAR(20), VARCHAR(20).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ABE9030-295C-410E-92C6-15A500346FD6}"/>
              </a:ext>
            </a:extLst>
          </p:cNvPr>
          <p:cNvSpPr/>
          <p:nvPr/>
        </p:nvSpPr>
        <p:spPr>
          <a:xfrm>
            <a:off x="901121" y="907612"/>
            <a:ext cx="111353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● La función debe de retornar un texto TEXT como respuesta.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● Si las cadenas fueran “TALLER DBA II” y la segunda cadena fuese “GESTION 2023”.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● La nueva cadena debería ser “TLLR DB -GSTN 2023”.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● La nueva cadena es resultado de la concatenación de todos los valores distintos a las vocales.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● Retornar la nueva cadena concatenada.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113DEB3-16BE-4617-BF02-2A9CA68F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506" y="3307644"/>
            <a:ext cx="5353953" cy="14224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FDDDD93-6837-4134-AFB2-64B0469B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40" y="2538828"/>
            <a:ext cx="6526967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Eliminar_Vocales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char;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nuevacadena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default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'-'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cad2)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&lt;=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char_length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nuevacadena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do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(nuevacadena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'o'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'u'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set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end if;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end if;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cont+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while;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Eliminar_Vocales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'TALLER DBA II'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'GESTION 2023'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41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5A4A5-865E-4251-878F-C08384698B10}"/>
              </a:ext>
            </a:extLst>
          </p:cNvPr>
          <p:cNvSpPr txBox="1">
            <a:spLocks/>
          </p:cNvSpPr>
          <p:nvPr/>
        </p:nvSpPr>
        <p:spPr>
          <a:xfrm>
            <a:off x="1154954" y="0"/>
            <a:ext cx="10379319" cy="857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  <a:latin typeface="Colonna MT" panose="04020805060202030203" pitchFamily="82" charset="0"/>
              </a:rPr>
              <a:t>18.-Crear una función que reciba un parámetro TEXT.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C5F543C-81D7-4CD2-83F9-D3D6DFFD0DBE}"/>
              </a:ext>
            </a:extLst>
          </p:cNvPr>
          <p:cNvSpPr/>
          <p:nvPr/>
        </p:nvSpPr>
        <p:spPr>
          <a:xfrm>
            <a:off x="790222" y="857956"/>
            <a:ext cx="111195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donde este parámetro deberá de recibir una cadena cualquiera y retorna un TEXT de respuesta.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Concatenar N veces la misma cadena reduciendo en uno en cada iteración hasta llegar a una sola letra.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Utilizar REPEAT y retornar la nueva cadena concatenada.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12A8B7-C639-4F6C-9B4C-3CD542462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54" y="2577806"/>
            <a:ext cx="4055215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LETTERS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default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char_length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(cad1)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repeat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-cont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puntero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cont-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until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 repeat;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LETTERS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dbaii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E6096B4-E9CE-449A-B940-C3AD4A5B2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76FFD5F-CC42-4092-A1F1-EBDA0FB6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54" y="3168919"/>
            <a:ext cx="4343125" cy="142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6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upo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ángulo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pic>
          <p:nvPicPr>
            <p:cNvPr id="282" name="Imagen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1" name="Grupo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Título 1">
            <a:extLst>
              <a:ext uri="{FF2B5EF4-FFF2-40B4-BE49-F238E27FC236}">
                <a16:creationId xmlns:a16="http://schemas.microsoft.com/office/drawing/2014/main" id="{1B31B248-FACE-49B1-AD63-705611F93EC5}"/>
              </a:ext>
            </a:extLst>
          </p:cNvPr>
          <p:cNvSpPr txBox="1">
            <a:spLocks/>
          </p:cNvSpPr>
          <p:nvPr/>
        </p:nvSpPr>
        <p:spPr>
          <a:xfrm>
            <a:off x="2290763" y="-125779"/>
            <a:ext cx="10288504" cy="137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MANEJO DE CONCEPTOS</a:t>
            </a:r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628082E1-D891-497D-92B1-551E132E05F0}"/>
              </a:ext>
            </a:extLst>
          </p:cNvPr>
          <p:cNvSpPr txBox="1">
            <a:spLocks/>
          </p:cNvSpPr>
          <p:nvPr/>
        </p:nvSpPr>
        <p:spPr>
          <a:xfrm>
            <a:off x="1935095" y="863835"/>
            <a:ext cx="9842567" cy="558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lonna MT" panose="04020805060202030203" pitchFamily="82" charset="0"/>
              </a:rPr>
              <a:t>1.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lonna MT" panose="04020805060202030203" pitchFamily="82" charset="0"/>
              </a:rPr>
              <a:t>- </a:t>
            </a:r>
            <a:r>
              <a:rPr lang="es-E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lonna MT" panose="04020805060202030203" pitchFamily="82" charset="0"/>
              </a:rPr>
              <a:t>DEFINA QUE ES LENGUAJE PROCEDURAL EN MySQL</a:t>
            </a:r>
          </a:p>
        </p:txBody>
      </p:sp>
      <p:sp>
        <p:nvSpPr>
          <p:cNvPr id="69" name="Subtítulo 2">
            <a:extLst>
              <a:ext uri="{FF2B5EF4-FFF2-40B4-BE49-F238E27FC236}">
                <a16:creationId xmlns:a16="http://schemas.microsoft.com/office/drawing/2014/main" id="{8C057B25-3C40-4210-AA17-CD38EA9F87C6}"/>
              </a:ext>
            </a:extLst>
          </p:cNvPr>
          <p:cNvSpPr txBox="1">
            <a:spLocks/>
          </p:cNvSpPr>
          <p:nvPr/>
        </p:nvSpPr>
        <p:spPr>
          <a:xfrm>
            <a:off x="1485901" y="1462349"/>
            <a:ext cx="10201274" cy="2434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lenguaje procedural es la capacidad que tiene el servidor MySQL para crear y utilizar procedimientos almacenados y funciones definidas por el usuario, estos procedimientos, funciones pueden ser llamados desde cualquier lugar dentro de la base de datos MySQL estos pueden recibir parámetros de entrada y devolver valores de salida.</a:t>
            </a:r>
          </a:p>
        </p:txBody>
      </p:sp>
      <p:sp>
        <p:nvSpPr>
          <p:cNvPr id="70" name="Título 1">
            <a:extLst>
              <a:ext uri="{FF2B5EF4-FFF2-40B4-BE49-F238E27FC236}">
                <a16:creationId xmlns:a16="http://schemas.microsoft.com/office/drawing/2014/main" id="{13EA1E00-3728-446F-BF62-5AE644DE423E}"/>
              </a:ext>
            </a:extLst>
          </p:cNvPr>
          <p:cNvSpPr txBox="1">
            <a:spLocks/>
          </p:cNvSpPr>
          <p:nvPr/>
        </p:nvSpPr>
        <p:spPr bwMode="gray">
          <a:xfrm>
            <a:off x="1962579" y="4016246"/>
            <a:ext cx="8134946" cy="558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lonna MT" panose="04020805060202030203" pitchFamily="82" charset="0"/>
              </a:rPr>
              <a:t>2,- DEFINA QUE ES UNA FUNCION EN MySQL</a:t>
            </a:r>
          </a:p>
        </p:txBody>
      </p:sp>
      <p:sp>
        <p:nvSpPr>
          <p:cNvPr id="71" name="Subtítulo 2">
            <a:extLst>
              <a:ext uri="{FF2B5EF4-FFF2-40B4-BE49-F238E27FC236}">
                <a16:creationId xmlns:a16="http://schemas.microsoft.com/office/drawing/2014/main" id="{7345E191-1B02-456A-97AA-B6829F6E50FE}"/>
              </a:ext>
            </a:extLst>
          </p:cNvPr>
          <p:cNvSpPr txBox="1">
            <a:spLocks/>
          </p:cNvSpPr>
          <p:nvPr/>
        </p:nvSpPr>
        <p:spPr bwMode="gray">
          <a:xfrm>
            <a:off x="2509465" y="4784495"/>
            <a:ext cx="8825658" cy="1595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función en MySQL es un Objeto de programación que puede ser definido por el usuario y utilizarlo para realizar operaciones especificas donde estos pueden recibir uno o varios valores de entrada los cuales serán procesados y devolverán un resultado.</a:t>
            </a:r>
          </a:p>
        </p:txBody>
      </p:sp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upo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ángulo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pic>
          <p:nvPicPr>
            <p:cNvPr id="282" name="Imagen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1" name="Grupo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253CB348-5F73-484F-A73E-7E9004249259}"/>
              </a:ext>
            </a:extLst>
          </p:cNvPr>
          <p:cNvSpPr txBox="1">
            <a:spLocks/>
          </p:cNvSpPr>
          <p:nvPr/>
        </p:nvSpPr>
        <p:spPr bwMode="gray">
          <a:xfrm>
            <a:off x="2486025" y="327818"/>
            <a:ext cx="9607281" cy="912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3.- QUE COSAS CARACTERISTICAS DEBE TENER UNA FUNCION EXPLIQUE? EL NOMBRE, EL RETURN, PAREMETROS, ETC.</a:t>
            </a:r>
          </a:p>
        </p:txBody>
      </p:sp>
      <p:sp>
        <p:nvSpPr>
          <p:cNvPr id="61" name="Subtítulo 2">
            <a:extLst>
              <a:ext uri="{FF2B5EF4-FFF2-40B4-BE49-F238E27FC236}">
                <a16:creationId xmlns:a16="http://schemas.microsoft.com/office/drawing/2014/main" id="{15313A76-7CE4-40F1-B698-250DD7565D00}"/>
              </a:ext>
            </a:extLst>
          </p:cNvPr>
          <p:cNvSpPr txBox="1">
            <a:spLocks/>
          </p:cNvSpPr>
          <p:nvPr/>
        </p:nvSpPr>
        <p:spPr bwMode="gray">
          <a:xfrm>
            <a:off x="7126620" y="1468438"/>
            <a:ext cx="4651042" cy="4262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cap="none" dirty="0">
                <a:solidFill>
                  <a:schemeClr val="tx1"/>
                </a:solidFill>
                <a:latin typeface="Arial Narrow" panose="020B0606020202030204" pitchFamily="34" charset="0"/>
              </a:rPr>
              <a:t>Nombre: el nombre debe de describir el proceso que ara la función.</a:t>
            </a:r>
          </a:p>
          <a:p>
            <a:r>
              <a:rPr lang="es-ES" cap="none" dirty="0">
                <a:solidFill>
                  <a:schemeClr val="tx1"/>
                </a:solidFill>
                <a:latin typeface="Arial Narrow" panose="020B0606020202030204" pitchFamily="34" charset="0"/>
              </a:rPr>
              <a:t>Parámetros: son el o los valores de entrada que serán procesados dentro de la función, estos tiene que tener un tipo de dato ya sea cadena o numérico.</a:t>
            </a:r>
          </a:p>
          <a:p>
            <a:r>
              <a:rPr lang="es-ES" cap="none" dirty="0">
                <a:solidFill>
                  <a:schemeClr val="tx1"/>
                </a:solidFill>
                <a:latin typeface="Arial Narrow" panose="020B0606020202030204" pitchFamily="34" charset="0"/>
              </a:rPr>
              <a:t>Returns: este es donde pondremos el tipo de dato que devolverá esta función será numérico o cadena.</a:t>
            </a:r>
          </a:p>
          <a:p>
            <a:r>
              <a:rPr lang="es-ES" cap="none" dirty="0">
                <a:solidFill>
                  <a:schemeClr val="tx1"/>
                </a:solidFill>
                <a:latin typeface="Arial Narrow" panose="020B0606020202030204" pitchFamily="34" charset="0"/>
              </a:rPr>
              <a:t>Procesos: dentro de este se cuenta las variables que declaremos o los bucles que usemos, condónales, etc., están todos los procedimientos de la función las cuales devolverán un valor de salida.</a:t>
            </a:r>
          </a:p>
          <a:p>
            <a:r>
              <a:rPr lang="es-ES" cap="none" dirty="0">
                <a:solidFill>
                  <a:schemeClr val="tx1"/>
                </a:solidFill>
                <a:latin typeface="Arial Narrow" panose="020B0606020202030204" pitchFamily="34" charset="0"/>
              </a:rPr>
              <a:t>Return: este es el encargado de devolver dicho valor de salida donde de acuerdo al tipo de valor que nosotros le hallamos dado en el return devolverá un numérico o una cadena.</a:t>
            </a: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sp>
        <p:nvSpPr>
          <p:cNvPr id="70" name="Rectangle 2">
            <a:extLst>
              <a:ext uri="{FF2B5EF4-FFF2-40B4-BE49-F238E27FC236}">
                <a16:creationId xmlns:a16="http://schemas.microsoft.com/office/drawing/2014/main" id="{534DDB05-AA93-471F-957A-2EEE2E821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980" y="1544637"/>
            <a:ext cx="5367318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create or replace function </a:t>
            </a:r>
            <a:r>
              <a:rPr lang="en-US" altLang="en-US" sz="1600" i="1" dirty="0">
                <a:solidFill>
                  <a:srgbClr val="FFC66D"/>
                </a:solidFill>
                <a:latin typeface="Arial Unicode MS"/>
              </a:rPr>
              <a:t>Quita_Letra_1en1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( cadena1 </a:t>
            </a: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varchar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Arial Unicode MS"/>
              </a:rPr>
              <a:t>50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) )</a:t>
            </a:r>
            <a:br>
              <a:rPr lang="en-US" altLang="en-US" sz="1600" dirty="0">
                <a:solidFill>
                  <a:srgbClr val="A9B7C6"/>
                </a:solidFill>
                <a:latin typeface="Arial Unicode MS"/>
              </a:rPr>
            </a:b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returns text</a:t>
            </a:r>
            <a:br>
              <a:rPr lang="en-US" altLang="en-US" sz="1600" dirty="0">
                <a:solidFill>
                  <a:srgbClr val="CC7832"/>
                </a:solidFill>
                <a:latin typeface="Arial Unicode MS"/>
              </a:rPr>
            </a:b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begin</a:t>
            </a:r>
            <a:br>
              <a:rPr lang="en-US" altLang="en-US" sz="1600" dirty="0">
                <a:solidFill>
                  <a:srgbClr val="CC7832"/>
                </a:solidFill>
                <a:latin typeface="Arial Unicode MS"/>
              </a:rPr>
            </a:b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    declare 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resp </a:t>
            </a: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text default </a:t>
            </a:r>
            <a:r>
              <a:rPr lang="en-US" altLang="en-US" sz="1600" dirty="0">
                <a:solidFill>
                  <a:srgbClr val="6A8759"/>
                </a:solidFill>
                <a:latin typeface="Arial Unicode MS"/>
              </a:rPr>
              <a:t>' '</a:t>
            </a: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Arial Unicode MS"/>
              </a:rPr>
            </a:b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    declare </a:t>
            </a:r>
            <a:r>
              <a:rPr lang="en-US" altLang="en-US" sz="1600" dirty="0" err="1">
                <a:solidFill>
                  <a:srgbClr val="A9B7C6"/>
                </a:solidFill>
                <a:latin typeface="Arial Unicode MS"/>
              </a:rPr>
              <a:t>puntero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varchar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Arial Unicode MS"/>
              </a:rPr>
              <a:t>50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Arial Unicode MS"/>
              </a:rPr>
            </a:b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    declare </a:t>
            </a:r>
            <a:r>
              <a:rPr lang="en-US" altLang="en-US" sz="1600" dirty="0" err="1">
                <a:solidFill>
                  <a:srgbClr val="A9B7C6"/>
                </a:solidFill>
                <a:latin typeface="Arial Unicode MS"/>
              </a:rPr>
              <a:t>cont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int default </a:t>
            </a:r>
            <a:r>
              <a:rPr lang="en-US" altLang="en-US" sz="1600" i="1" dirty="0" err="1">
                <a:solidFill>
                  <a:srgbClr val="FFC66D"/>
                </a:solidFill>
                <a:latin typeface="Arial Unicode MS"/>
              </a:rPr>
              <a:t>char_length</a:t>
            </a:r>
            <a:r>
              <a:rPr lang="en-US" altLang="en-US" sz="1600" i="1" dirty="0">
                <a:solidFill>
                  <a:srgbClr val="FFC66D"/>
                </a:solidFill>
                <a:latin typeface="Arial Unicode MS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( cadena1 )</a:t>
            </a: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Arial Unicode MS"/>
              </a:rPr>
            </a:b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    repeat</a:t>
            </a:r>
            <a:br>
              <a:rPr lang="en-US" altLang="en-US" sz="1600" dirty="0">
                <a:solidFill>
                  <a:srgbClr val="CC7832"/>
                </a:solidFill>
                <a:latin typeface="Arial Unicode MS"/>
              </a:rPr>
            </a:b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        set </a:t>
            </a:r>
            <a:r>
              <a:rPr lang="en-US" altLang="en-US" sz="1600" dirty="0" err="1">
                <a:solidFill>
                  <a:srgbClr val="A9B7C6"/>
                </a:solidFill>
                <a:latin typeface="Arial Unicode MS"/>
              </a:rPr>
              <a:t>puntero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 = </a:t>
            </a:r>
            <a:r>
              <a:rPr lang="en-US" altLang="en-US" sz="1600" i="1" dirty="0" err="1">
                <a:solidFill>
                  <a:srgbClr val="FFC66D"/>
                </a:solidFill>
                <a:latin typeface="Arial Unicode MS"/>
              </a:rPr>
              <a:t>substr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( cadena1 </a:t>
            </a: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-</a:t>
            </a:r>
            <a:r>
              <a:rPr lang="en-US" altLang="en-US" sz="1600" dirty="0" err="1">
                <a:solidFill>
                  <a:srgbClr val="A9B7C6"/>
                </a:solidFill>
                <a:latin typeface="Arial Unicode MS"/>
              </a:rPr>
              <a:t>cont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en-US" sz="1600" dirty="0" err="1">
                <a:solidFill>
                  <a:srgbClr val="A9B7C6"/>
                </a:solidFill>
                <a:latin typeface="Arial Unicode MS"/>
              </a:rPr>
              <a:t>cont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 )</a:t>
            </a: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Arial Unicode MS"/>
              </a:rPr>
            </a:b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        set 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resp = </a:t>
            </a:r>
            <a:r>
              <a:rPr lang="en-US" altLang="en-US" sz="1600" i="1" dirty="0" err="1">
                <a:solidFill>
                  <a:srgbClr val="FFC66D"/>
                </a:solidFill>
                <a:latin typeface="Arial Unicode MS"/>
              </a:rPr>
              <a:t>concat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( resp </a:t>
            </a: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en-US" sz="1600" dirty="0" err="1">
                <a:solidFill>
                  <a:srgbClr val="A9B7C6"/>
                </a:solidFill>
                <a:latin typeface="Arial Unicode MS"/>
              </a:rPr>
              <a:t>puntero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, </a:t>
            </a:r>
            <a:r>
              <a:rPr lang="en-US" altLang="en-US" sz="1600" dirty="0">
                <a:solidFill>
                  <a:srgbClr val="6A8759"/>
                </a:solidFill>
                <a:latin typeface="Arial Unicode MS"/>
              </a:rPr>
              <a:t>',' 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Arial Unicode MS"/>
              </a:rPr>
            </a:b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        set </a:t>
            </a:r>
            <a:r>
              <a:rPr lang="en-US" altLang="en-US" sz="1600" dirty="0" err="1">
                <a:solidFill>
                  <a:srgbClr val="A9B7C6"/>
                </a:solidFill>
                <a:latin typeface="Arial Unicode MS"/>
              </a:rPr>
              <a:t>cont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 = cont-</a:t>
            </a:r>
            <a:r>
              <a:rPr lang="en-US" altLang="en-US" sz="1600" dirty="0">
                <a:solidFill>
                  <a:srgbClr val="6897BB"/>
                </a:solidFill>
                <a:latin typeface="Arial Unicode MS"/>
              </a:rPr>
              <a:t>1</a:t>
            </a: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Arial Unicode MS"/>
              </a:rPr>
            </a:b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    until </a:t>
            </a:r>
            <a:r>
              <a:rPr lang="en-US" altLang="en-US" sz="1600" dirty="0" err="1">
                <a:solidFill>
                  <a:srgbClr val="A9B7C6"/>
                </a:solidFill>
                <a:latin typeface="Arial Unicode MS"/>
              </a:rPr>
              <a:t>cont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 = </a:t>
            </a:r>
            <a:r>
              <a:rPr lang="en-US" altLang="en-US" sz="1600" dirty="0">
                <a:solidFill>
                  <a:srgbClr val="6897BB"/>
                </a:solidFill>
                <a:latin typeface="Arial Unicode MS"/>
              </a:rPr>
              <a:t>0  </a:t>
            </a: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end repeat;</a:t>
            </a:r>
            <a:br>
              <a:rPr lang="en-US" altLang="en-US" sz="1600" dirty="0">
                <a:solidFill>
                  <a:srgbClr val="CC7832"/>
                </a:solidFill>
                <a:latin typeface="Arial Unicode MS"/>
              </a:rPr>
            </a:b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    return 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</a:rPr>
              <a:t>resp</a:t>
            </a: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Arial Unicode MS"/>
              </a:rPr>
            </a:br>
            <a:r>
              <a:rPr lang="en-US" altLang="en-US" sz="1600" dirty="0">
                <a:solidFill>
                  <a:srgbClr val="CC7832"/>
                </a:solidFill>
                <a:latin typeface="Arial Unicode MS"/>
              </a:rPr>
              <a:t>end;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6B220A5-1F54-48D0-9CD0-69694484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5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upo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ángulo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pic>
          <p:nvPicPr>
            <p:cNvPr id="282" name="Imagen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1" name="Grupo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3839412F-EF2D-42B0-82F1-58C68E9B7E36}"/>
              </a:ext>
            </a:extLst>
          </p:cNvPr>
          <p:cNvSpPr txBox="1">
            <a:spLocks/>
          </p:cNvSpPr>
          <p:nvPr/>
        </p:nvSpPr>
        <p:spPr bwMode="gray">
          <a:xfrm>
            <a:off x="2305050" y="109729"/>
            <a:ext cx="9450471" cy="12729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4.-¿CÓMO CREAR, MODIFICAR Y CÓMO ELIMINAR UNA FUNCIÓN? ADJUNTE UN EJEMPLO DE SU USO.</a:t>
            </a:r>
          </a:p>
        </p:txBody>
      </p:sp>
      <p:sp>
        <p:nvSpPr>
          <p:cNvPr id="61" name="Subtítulo 2">
            <a:extLst>
              <a:ext uri="{FF2B5EF4-FFF2-40B4-BE49-F238E27FC236}">
                <a16:creationId xmlns:a16="http://schemas.microsoft.com/office/drawing/2014/main" id="{D93FC403-E428-4EA9-AD09-2C17ACC23E67}"/>
              </a:ext>
            </a:extLst>
          </p:cNvPr>
          <p:cNvSpPr txBox="1">
            <a:spLocks/>
          </p:cNvSpPr>
          <p:nvPr/>
        </p:nvSpPr>
        <p:spPr bwMode="gray">
          <a:xfrm>
            <a:off x="2365739" y="1779587"/>
            <a:ext cx="4216036" cy="161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crear o hacer modificaciones en una función utilizamos créate or replace function, donde créate lo utilizamos para crear si al función no existe y replace para remplazar si la función existe.</a:t>
            </a: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Subtítulo 2">
            <a:extLst>
              <a:ext uri="{FF2B5EF4-FFF2-40B4-BE49-F238E27FC236}">
                <a16:creationId xmlns:a16="http://schemas.microsoft.com/office/drawing/2014/main" id="{89C5B6DC-288E-4ACF-A36E-E55797813238}"/>
              </a:ext>
            </a:extLst>
          </p:cNvPr>
          <p:cNvSpPr txBox="1">
            <a:spLocks/>
          </p:cNvSpPr>
          <p:nvPr/>
        </p:nvSpPr>
        <p:spPr bwMode="gray">
          <a:xfrm>
            <a:off x="2420508" y="4384211"/>
            <a:ext cx="4216036" cy="90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eliminar una funcion utilizamos drop function y el nombre de dicha funcion.</a:t>
            </a: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540FCA03-A913-48CF-A92E-2E70C0E9B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94" y="1834622"/>
            <a:ext cx="5367318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Apellidos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Parametros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4F51C1-29F8-4C2B-A0D3-088C18D10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1686CA6-F37E-488B-A567-DBCF63F26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853" y="4493227"/>
            <a:ext cx="3805249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Drop function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Apellidos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2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upo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ángulo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pic>
          <p:nvPicPr>
            <p:cNvPr id="282" name="Imagen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1" name="Grupo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02F90E7-F013-4C5F-A6FB-6B21059C3A18}"/>
              </a:ext>
            </a:extLst>
          </p:cNvPr>
          <p:cNvSpPr txBox="1">
            <a:spLocks/>
          </p:cNvSpPr>
          <p:nvPr/>
        </p:nvSpPr>
        <p:spPr bwMode="gray">
          <a:xfrm>
            <a:off x="2319338" y="9525"/>
            <a:ext cx="9901238" cy="1951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5.-PARA QUE SIRVE LA FUNCION CONCAT Y COMO FUNCIONA EN MySQL</a:t>
            </a:r>
          </a:p>
          <a:p>
            <a:r>
              <a:rPr lang="es-E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		-¿Crear una función que muestra de la función CONCAT?	</a:t>
            </a:r>
          </a:p>
          <a:p>
            <a:r>
              <a:rPr lang="es-E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		-La función debe concatenar 3 cadenas.</a:t>
            </a:r>
          </a:p>
        </p:txBody>
      </p:sp>
      <p:sp>
        <p:nvSpPr>
          <p:cNvPr id="61" name="Subtítulo 2">
            <a:extLst>
              <a:ext uri="{FF2B5EF4-FFF2-40B4-BE49-F238E27FC236}">
                <a16:creationId xmlns:a16="http://schemas.microsoft.com/office/drawing/2014/main" id="{FDF3E85D-905A-45E9-B233-12B24FAE595A}"/>
              </a:ext>
            </a:extLst>
          </p:cNvPr>
          <p:cNvSpPr txBox="1">
            <a:spLocks/>
          </p:cNvSpPr>
          <p:nvPr/>
        </p:nvSpPr>
        <p:spPr bwMode="gray">
          <a:xfrm>
            <a:off x="1362075" y="1994750"/>
            <a:ext cx="9672607" cy="82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función </a:t>
            </a:r>
            <a:r>
              <a:rPr lang="es-ES" sz="2000" b="1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CONCAT(parámetros), la funcion concat sirve par unir  una o varias cadenas, números en una sola cadena. </a:t>
            </a: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16B1B144-8401-46EA-B857-E909091E4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11" y="2798306"/>
            <a:ext cx="544538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CONCATENADOR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cad4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cad4)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CONCATENADOR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CARLOS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DANIEL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FLORES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PAUCARA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2D38D8-ADE1-4FA9-A52C-EF43F9615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539" y="3184340"/>
            <a:ext cx="5116061" cy="15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4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upo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ángulo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pic>
          <p:nvPicPr>
            <p:cNvPr id="282" name="Imagen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1" name="Grupo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CAD3DEEE-D5CD-48CA-A4F7-C33455DEF9E1}"/>
              </a:ext>
            </a:extLst>
          </p:cNvPr>
          <p:cNvSpPr txBox="1">
            <a:spLocks/>
          </p:cNvSpPr>
          <p:nvPr/>
        </p:nvSpPr>
        <p:spPr bwMode="gray">
          <a:xfrm>
            <a:off x="1909763" y="14287"/>
            <a:ext cx="10229849" cy="2276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lonna MT" panose="04020805060202030203" pitchFamily="82" charset="0"/>
              </a:rPr>
              <a:t>6.-Para qué sirve la función SUBSTRING y como funciona en MYSQL	</a:t>
            </a:r>
          </a:p>
          <a:p>
            <a:r>
              <a:rPr lang="es-E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lonna MT" panose="04020805060202030203" pitchFamily="82" charset="0"/>
              </a:rPr>
              <a:t>	</a:t>
            </a:r>
            <a:r>
              <a:rPr lang="es-E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lonna MT" panose="04020805060202030203" pitchFamily="82" charset="0"/>
              </a:rPr>
              <a:t>-¿Crear una función que muestre el uso de las función SUBSTRING?	</a:t>
            </a:r>
          </a:p>
          <a:p>
            <a:r>
              <a:rPr lang="es-E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lonna MT" panose="04020805060202030203" pitchFamily="82" charset="0"/>
              </a:rPr>
              <a:t>	-La función recibe un nombre completo INPUT: XIMENA CONDORI MAR</a:t>
            </a:r>
          </a:p>
          <a:p>
            <a:r>
              <a:rPr lang="es-E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lonna MT" panose="04020805060202030203" pitchFamily="82" charset="0"/>
              </a:rPr>
              <a:t>	-La función solo retorna el nombre. OUTPUT XIMENA</a:t>
            </a:r>
          </a:p>
        </p:txBody>
      </p:sp>
      <p:sp>
        <p:nvSpPr>
          <p:cNvPr id="61" name="Subtítulo 2">
            <a:extLst>
              <a:ext uri="{FF2B5EF4-FFF2-40B4-BE49-F238E27FC236}">
                <a16:creationId xmlns:a16="http://schemas.microsoft.com/office/drawing/2014/main" id="{8EBB5476-EEF2-46AC-BC55-CF10FFCB5DBA}"/>
              </a:ext>
            </a:extLst>
          </p:cNvPr>
          <p:cNvSpPr txBox="1">
            <a:spLocks/>
          </p:cNvSpPr>
          <p:nvPr/>
        </p:nvSpPr>
        <p:spPr bwMode="gray">
          <a:xfrm>
            <a:off x="1390651" y="2290438"/>
            <a:ext cx="10387011" cy="1338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funcion SUBSTRING sirve para hacer cortes dentro de una cadena que ingresemos y tiene esta forma</a:t>
            </a:r>
          </a:p>
          <a:p>
            <a:r>
              <a:rPr lang="es-ES" b="1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substr(cadena,posición,cantidad), la posición es en donde se encuentra la parte que deseamos cortar de la cadena si ingresamos un numero positivo contara de izquierda a derecha y si ingresamos un numero negativo ira de derecha a izquierda., la cantidad es cuantas letras queremos que se mantenga. </a:t>
            </a: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8DDE0C-AA30-4854-806C-E55340ACD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622" y="4724075"/>
            <a:ext cx="3886553" cy="822223"/>
          </a:xfrm>
          <a:prstGeom prst="rect">
            <a:avLst/>
          </a:prstGeom>
        </p:spPr>
      </p:pic>
      <p:sp>
        <p:nvSpPr>
          <p:cNvPr id="66" name="Rectangle 2">
            <a:extLst>
              <a:ext uri="{FF2B5EF4-FFF2-40B4-BE49-F238E27FC236}">
                <a16:creationId xmlns:a16="http://schemas.microsoft.com/office/drawing/2014/main" id="{8DA46C79-18DF-4C99-93A2-6E02F784F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74" y="3729845"/>
            <a:ext cx="631948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utilizando_Substring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','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substr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utilizando_Substring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'XIMENA CONDORI MAR'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7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upo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ángulo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pic>
          <p:nvPicPr>
            <p:cNvPr id="282" name="Imagen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1" name="Grupo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905F3AB9-D1F2-43C6-9144-1614E58C0091}"/>
              </a:ext>
            </a:extLst>
          </p:cNvPr>
          <p:cNvSpPr txBox="1">
            <a:spLocks/>
          </p:cNvSpPr>
          <p:nvPr/>
        </p:nvSpPr>
        <p:spPr bwMode="gray">
          <a:xfrm>
            <a:off x="2193838" y="105567"/>
            <a:ext cx="9920286" cy="13628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7.-Para qué sirve la función STRCMP y como funciona en MYSQL</a:t>
            </a:r>
          </a:p>
          <a:p>
            <a:r>
              <a:rPr lang="es-ES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	</a:t>
            </a:r>
            <a:r>
              <a:rPr lang="es-E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-¿Crear una función que muestre el uso de las función STRCMP?	</a:t>
            </a:r>
          </a:p>
          <a:p>
            <a:r>
              <a:rPr lang="es-E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	-La función debe comparar 3 cadenas. Y deberá determinar si dos de ellas son 	iguales. </a:t>
            </a:r>
          </a:p>
        </p:txBody>
      </p:sp>
      <p:sp>
        <p:nvSpPr>
          <p:cNvPr id="61" name="Subtítulo 2">
            <a:extLst>
              <a:ext uri="{FF2B5EF4-FFF2-40B4-BE49-F238E27FC236}">
                <a16:creationId xmlns:a16="http://schemas.microsoft.com/office/drawing/2014/main" id="{611EEC3A-7456-44F0-8CB0-E77B2F41D552}"/>
              </a:ext>
            </a:extLst>
          </p:cNvPr>
          <p:cNvSpPr txBox="1">
            <a:spLocks/>
          </p:cNvSpPr>
          <p:nvPr/>
        </p:nvSpPr>
        <p:spPr bwMode="gray">
          <a:xfrm>
            <a:off x="1949723" y="1571185"/>
            <a:ext cx="9794687" cy="9862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función strcmp() sirve para comparar dos cadenas sin importar si es mayúscula o minúscula, este retornara 1 o -1 si las dos cadenas no son iguales y retornara 0 si los dos valores son iguales. </a:t>
            </a:r>
            <a:endParaRPr lang="es-ES" sz="2000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F77220-646E-4E59-AB36-D076C9629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149" y="6131615"/>
            <a:ext cx="5044877" cy="693480"/>
          </a:xfrm>
          <a:prstGeom prst="rect">
            <a:avLst/>
          </a:prstGeom>
        </p:spPr>
      </p:pic>
      <p:sp>
        <p:nvSpPr>
          <p:cNvPr id="66" name="Rectangle 2">
            <a:extLst>
              <a:ext uri="{FF2B5EF4-FFF2-40B4-BE49-F238E27FC236}">
                <a16:creationId xmlns:a16="http://schemas.microsoft.com/office/drawing/2014/main" id="{0C2B5FC4-E814-41C8-B034-8637EBE5E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854" y="2499740"/>
            <a:ext cx="6319480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Utilizando_Strcmp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strcmp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cad2)=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strcmp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cad3)=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strcmp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(cad2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cad3)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'Si hay son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iguales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dos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cadenas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else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'No hay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igualdad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entre las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cadenas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if;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Utilizando_Strcmp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CARLOS'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'CARLO'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'carlos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9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E5490271-29F2-4A31-A281-5A21B05D7EC9}"/>
              </a:ext>
            </a:extLst>
          </p:cNvPr>
          <p:cNvSpPr txBox="1">
            <a:spLocks/>
          </p:cNvSpPr>
          <p:nvPr/>
        </p:nvSpPr>
        <p:spPr bwMode="gray">
          <a:xfrm>
            <a:off x="1190465" y="0"/>
            <a:ext cx="10154868" cy="1648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8.-Para qué sirve la función CHAR_LENGTH y LOCATE y como funciona en MYSQL</a:t>
            </a:r>
          </a:p>
          <a:p>
            <a:r>
              <a:rPr lang="es-E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	</a:t>
            </a:r>
            <a:r>
              <a:rPr lang="es-E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lonna MT" panose="04020805060202030203" pitchFamily="82" charset="0"/>
              </a:rPr>
              <a:t>¿Crear una función que muestre el uso de ambas funciones? </a:t>
            </a:r>
            <a:r>
              <a:rPr lang="es-ES" sz="2400" b="1" dirty="0">
                <a:latin typeface="Colonna MT" panose="04020805060202030203" pitchFamily="82" charset="0"/>
              </a:rPr>
              <a:t>	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5879AD5-53B2-4B98-B758-F6638AB1DB72}"/>
              </a:ext>
            </a:extLst>
          </p:cNvPr>
          <p:cNvSpPr txBox="1">
            <a:spLocks/>
          </p:cNvSpPr>
          <p:nvPr/>
        </p:nvSpPr>
        <p:spPr bwMode="gray">
          <a:xfrm>
            <a:off x="770999" y="1570580"/>
            <a:ext cx="10574334" cy="11839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función chat_length(cadena) la utilizamos para contar la cantidad de letras que se encuentran dentro de una cadena incluido los vacíos</a:t>
            </a:r>
          </a:p>
          <a:p>
            <a:r>
              <a:rPr lang="es-ES" b="1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funciòn locate(buscamos,cadena,posicion) la utilizamos para ver en que posición se encuentra lo que buscamos, la posición es desde donde nosotros queremos que busque.</a:t>
            </a: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2AB8214-35A8-4A18-9D4F-744F380B4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203" y="6092099"/>
            <a:ext cx="5997460" cy="548688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13EF8427-013D-4337-A2CF-25EA3D8B9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376" y="2678464"/>
            <a:ext cx="7608713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create or replace function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Utilizando_Locate_Charlegth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Buscar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varchar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returns 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begin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,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declare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pos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text default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pos =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locate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(Buscar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cad1)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(pos&gt;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then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char_length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Buscar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set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 =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'La palabra que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buscas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encuentra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en la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posicion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: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y es de 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 palabras'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end if;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end;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select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Utilizando_Locate_Charlegth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Flores'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'Carlos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Daniel Flores Paucara'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B0921-AE0A-4B95-8EE6-C14C0E9DAAAE}"/>
              </a:ext>
            </a:extLst>
          </p:cNvPr>
          <p:cNvSpPr txBox="1">
            <a:spLocks/>
          </p:cNvSpPr>
          <p:nvPr/>
        </p:nvSpPr>
        <p:spPr bwMode="gray">
          <a:xfrm>
            <a:off x="1145309" y="0"/>
            <a:ext cx="9729069" cy="1377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lonna MT" panose="04020805060202030203" pitchFamily="82" charset="0"/>
              </a:rPr>
              <a:t>9.-¿Cual es la diferencia entre las funciones de agresión y funciones creados por el DBA? Es decir funciones creadas por el usuario. </a:t>
            </a:r>
            <a:endParaRPr lang="es-ES" sz="2000" b="1" dirty="0">
              <a:solidFill>
                <a:schemeClr val="accent6">
                  <a:lumMod val="60000"/>
                  <a:lumOff val="40000"/>
                </a:schemeClr>
              </a:solidFill>
              <a:latin typeface="Colonna MT" panose="04020805060202030203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1BC531-3AD8-43D4-BAA8-B78B964657EF}"/>
              </a:ext>
            </a:extLst>
          </p:cNvPr>
          <p:cNvSpPr txBox="1">
            <a:spLocks/>
          </p:cNvSpPr>
          <p:nvPr/>
        </p:nvSpPr>
        <p:spPr bwMode="gray">
          <a:xfrm>
            <a:off x="859633" y="1377827"/>
            <a:ext cx="10472734" cy="15099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funciones de agresión son las que viene con el servidor de MySQl, como puede ser count(), sum, max, etc.</a:t>
            </a:r>
          </a:p>
          <a:p>
            <a:r>
              <a:rPr lang="es-ES" sz="2000" b="1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funciones creados por el DBA son las funciones que los usuarios creamos para una tarea en específico.</a:t>
            </a:r>
          </a:p>
          <a:p>
            <a:endParaRPr lang="es-ES" u="sng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4EBF542-2E14-4D86-AFC6-D02FE09C6F5B}"/>
              </a:ext>
            </a:extLst>
          </p:cNvPr>
          <p:cNvSpPr txBox="1">
            <a:spLocks/>
          </p:cNvSpPr>
          <p:nvPr/>
        </p:nvSpPr>
        <p:spPr bwMode="gray">
          <a:xfrm>
            <a:off x="643467" y="2887799"/>
            <a:ext cx="10472734" cy="943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lonna MT" panose="04020805060202030203" pitchFamily="82" charset="0"/>
              </a:rPr>
              <a:t>10.-¿Busque y defina a qué se referirá cuando se habla de parámetros de entrada y salida en MySQL?</a:t>
            </a:r>
            <a:endParaRPr lang="es-ES" sz="2000" b="1" dirty="0">
              <a:solidFill>
                <a:schemeClr val="accent6">
                  <a:lumMod val="60000"/>
                  <a:lumOff val="40000"/>
                </a:schemeClr>
              </a:solidFill>
              <a:latin typeface="Colonna MT" panose="04020805060202030203" pitchFamily="82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52E8CA1-DBA6-44C8-A7B7-BD7FB0371B57}"/>
              </a:ext>
            </a:extLst>
          </p:cNvPr>
          <p:cNvSpPr txBox="1">
            <a:spLocks/>
          </p:cNvSpPr>
          <p:nvPr/>
        </p:nvSpPr>
        <p:spPr bwMode="gray">
          <a:xfrm>
            <a:off x="770999" y="4116642"/>
            <a:ext cx="10345202" cy="1516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Parametros de entrada: estos son los datos que ingresan  una función ya sea numérico o tipo cadena, lso caules pasan por el procedimiento de la función a al que le damos estos valores.</a:t>
            </a:r>
          </a:p>
          <a:p>
            <a:r>
              <a:rPr lang="es-ES" sz="2000" b="1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Salida: son esos datos resultantes de la función tras haber recibido uno o varios parámetros el cual se  almacena en una variable de tipo cadena o de  tipo numéricos. </a:t>
            </a: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endParaRPr lang="es-ES" cap="none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06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67_TF22898775_Win32" id="{2360EE0D-CDA3-4546-8917-A078E14AF283}" vid="{A4D62708-C547-4F0B-A5D6-5DC6A696AF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moderno</Template>
  <TotalTime>455</TotalTime>
  <Words>3503</Words>
  <Application>Microsoft Office PowerPoint</Application>
  <PresentationFormat>Panorámica</PresentationFormat>
  <Paragraphs>113</Paragraphs>
  <Slides>18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Arial Narrow</vt:lpstr>
      <vt:lpstr>Arial Unicode MS</vt:lpstr>
      <vt:lpstr>Calibri</vt:lpstr>
      <vt:lpstr>Colonna MT</vt:lpstr>
      <vt:lpstr>Tw Cen MT</vt:lpstr>
      <vt:lpstr>Wingdings</vt:lpstr>
      <vt:lpstr>Wingdings 3</vt:lpstr>
      <vt:lpstr>Circuito</vt:lpstr>
      <vt:lpstr>EVALUACION PROCESUAL HITO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EVALUACION PROCESUAL HITO 3</dc:title>
  <dc:creator>carlos daniel flores paucara</dc:creator>
  <cp:lastModifiedBy>carlos daniel flores paucara</cp:lastModifiedBy>
  <cp:revision>21</cp:revision>
  <dcterms:created xsi:type="dcterms:W3CDTF">2023-05-09T00:27:09Z</dcterms:created>
  <dcterms:modified xsi:type="dcterms:W3CDTF">2023-05-09T08:02:15Z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