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8"/>
  </p:notesMasterIdLst>
  <p:handoutMasterIdLst>
    <p:handoutMasterId r:id="rId19"/>
  </p:handoutMasterIdLst>
  <p:sldIdLst>
    <p:sldId id="256" r:id="rId2"/>
    <p:sldId id="260" r:id="rId3"/>
    <p:sldId id="268" r:id="rId4"/>
    <p:sldId id="267" r:id="rId5"/>
    <p:sldId id="269" r:id="rId6"/>
    <p:sldId id="270" r:id="rId7"/>
    <p:sldId id="271" r:id="rId8"/>
    <p:sldId id="273" r:id="rId9"/>
    <p:sldId id="272" r:id="rId10"/>
    <p:sldId id="274" r:id="rId11"/>
    <p:sldId id="276" r:id="rId12"/>
    <p:sldId id="275" r:id="rId13"/>
    <p:sldId id="277" r:id="rId14"/>
    <p:sldId id="279" r:id="rId15"/>
    <p:sldId id="280" r:id="rId16"/>
    <p:sldId id="278" r:id="rId1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4DD9F-699F-4A2D-96F4-F09C47B10D28}" v="111" dt="2023-05-05T03:21:34.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1" autoAdjust="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DB3F095-94B6-4487-B76B-7FFE58365906}" type="datetime1">
              <a:rPr lang="es-ES" smtClean="0"/>
              <a:t>04/05/2023</a:t>
            </a:fld>
            <a:endParaRPr lang="es-ES"/>
          </a:p>
        </p:txBody>
      </p:sp>
      <p:sp>
        <p:nvSpPr>
          <p:cNvPr id="4" name="Marcador de pie de página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s-ES" smtClean="0"/>
              <a:t>‹Nº›</a:t>
            </a:fld>
            <a:endParaRPr lang="es-ES"/>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5T03:04:19.9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0,'476'0,"-464"1,1 1,0 0,0 0,-1 2,1-1,16 9,-15-7,0 0,1 0,-1-1,21 2,168 9,249-3,-280-14,1581 2,-1726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5T03:04:22.1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1,'3061'0,"-3035"0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5T03:07:48.0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103 1,'-1'0,"0"0,0 1,0-1,0 1,0-1,0 1,0 0,1-1,-1 1,0 0,0-1,1 1,-1 0,0 0,1 0,-1 0,1 0,-1-1,1 1,-1 0,1 0,0 0,-1 0,1 0,0 1,0 0,-5 35,4-32,0 23,1 1,2 0,0-1,2 1,1-1,1 0,2 0,13 33,4 22,17 108,-38-170,-2 1,0 0,-2-1,0 1,-2 0,-6 34,0-17,-2-1,-27 64,29-82,1-1,1 2,1-1,-4 31,7-38,2-1,0 1,0-1,1 1,0-1,2 1,-1-1,8 23,20 36,-20-51,0 1,-2 1,-1 0,0 0,-2 0,0 0,1 35,-5-12,-2-1,-3 1,-1-1,-2 0,-2 0,-2-1,-31 80,27-89,2 1,2 1,1 0,2 0,1 1,2 0,-1 70,7 629,-2-723,0-1,-1 0,-1 0,0 0,-1-1,-7 17,6-15,0 1,0 0,2 1,-3 15,2 232,7-134,-5-52,2 58,1-113,1-1,1 1,1 0,7 24,4 6,-2 1,-2 1,-3 0,-2 1,-2 96,-3-109,10 57,2 33,-14 349,-1-440,-9 52,5-52,-1 49,7-65,0 1,7 37,-5-52,0 0,1-1,1 0,-1 1,1-1,1-1,-1 1,2-1,6 10,-6-10,0 0,-1 0,0 0,-1 1,0-1,0 1,-1 0,0 0,3 18,-3-2,-2 1,-1 37,1-25,10 69,0-6,-10-76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5T03:07:49.93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1,'32'0,"0"1,0 2,-1 2,42 10,-34-6,-1-1,1-3,40 1,120-6,-87-3,257 3,-297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5-05T03:07:56.17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574 27,'-1'-1,"1"0,-1 0,1 0,-1 0,1 0,-1 0,0 0,1 0,-1 0,0 0,0 0,0 0,1 1,-1-1,0 0,0 1,0-1,0 0,0 1,-1 0,1-1,0 1,0-1,0 1,0 0,0 0,-3 0,-37-5,37 5,-4-1,-16 0,0 0,-44 5,60-3,0 1,1-1,-1 2,1-1,-1 1,1 0,0 0,0 1,1 0,-1 0,1 1,0 0,-6 6,4-4,1 1,0 1,1-1,0 1,0 0,1 1,0-1,0 1,-3 12,4-6,1 0,0 0,1 1,0-1,2 24,4 991,-4-720,1-293,1-1,0 0,2 0,0-1,7 18,-4-12,-1-1,3 27,-3 34,-6 119,-3-76,3 592,-2-687,-1 0,-1 0,-12 41,8-38,1-1,-4 56,8-32,-21 105,5-86,11-49,1 0,2 1,-3 33,6 313,4-180,-2 963,-1-1123,-10 54,5-52,-1 50,7-79,-14 314,-12-18,16-165,9 151,3-130,-2 512,-2-625,-2-1,-15 63,10-62,2 0,-2 54,10 397,1-451,8 49,3 38,-12 431,-2-268,0-285,2 1,0 0,0-1,1 1,0-1,6 20,-5-25,0 1,-1-1,2 1,-1-1,1 0,0 0,0-1,0 1,0-1,1 0,0 0,0 0,7 3,-2 0,30 18,1-2,2-2,47 17,38-4,-87-25,30 5,-43-10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54F230D-C3E2-4C33-9A3E-0C98C1E38BEC}" type="datetime1">
              <a:rPr lang="es-ES" noProof="0" smtClean="0"/>
              <a:t>04/05/2023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es-ES" noProof="0" smtClean="0"/>
              <a:t>‹Nº›</a:t>
            </a:fld>
            <a:endParaRPr lang="es-ES"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a:t>
            </a:fld>
            <a:endParaRPr lang="es-ES"/>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2</a:t>
            </a:fld>
            <a:endParaRPr lang="es-ES"/>
          </a:p>
        </p:txBody>
      </p:sp>
    </p:spTree>
    <p:extLst>
      <p:ext uri="{BB962C8B-B14F-4D97-AF65-F5344CB8AC3E}">
        <p14:creationId xmlns:p14="http://schemas.microsoft.com/office/powerpoint/2010/main" val="1850169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3</a:t>
            </a:fld>
            <a:endParaRPr lang="es-ES"/>
          </a:p>
        </p:txBody>
      </p:sp>
    </p:spTree>
    <p:extLst>
      <p:ext uri="{BB962C8B-B14F-4D97-AF65-F5344CB8AC3E}">
        <p14:creationId xmlns:p14="http://schemas.microsoft.com/office/powerpoint/2010/main" val="224970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4</a:t>
            </a:fld>
            <a:endParaRPr lang="es-ES"/>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rtlCol="0" anchor="b"/>
          <a:lstStyle>
            <a:lvl1pPr>
              <a:defRPr sz="720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p:txBody>
          <a:bodyPr rtlCol="0"/>
          <a:lstStyle/>
          <a:p>
            <a:pPr rtl="0"/>
            <a:fld id="{B6654F70-EDA0-4CE0-967B-78451CD02F1E}" type="datetime1">
              <a:rPr lang="es-ES" noProof="0" smtClean="0"/>
              <a:t>04/05/2023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B4BC24FE-52AA-42ED-827C-C72DC39C9098}" type="datetime1">
              <a:rPr lang="es-ES" noProof="0" smtClean="0"/>
              <a:t>04/05/2023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rtlCol="0"/>
          <a:lstStyle>
            <a:lvl1pPr>
              <a:defRPr sz="4800"/>
            </a:lvl1pPr>
          </a:lstStyle>
          <a:p>
            <a:pPr rtl="0"/>
            <a:r>
              <a:rPr lang="es-ES" noProof="0"/>
              <a:t>Haga clic para modificar el estilo de título del patrón</a:t>
            </a:r>
          </a:p>
        </p:txBody>
      </p:sp>
      <p:sp>
        <p:nvSpPr>
          <p:cNvPr id="8" name="Marcador de texto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C31049F0-00D1-40E0-B179-B7DFD294B750}" type="datetime1">
              <a:rPr lang="es-ES" noProof="0" smtClean="0"/>
              <a:t>04/05/2023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2323374"/>
          </a:xfrm>
        </p:spPr>
        <p:txBody>
          <a:bodyPr rtlCol="0"/>
          <a:lstStyle>
            <a:lvl1pPr>
              <a:defRPr sz="4800"/>
            </a:lvl1pPr>
          </a:lstStyle>
          <a:p>
            <a:pPr rtl="0"/>
            <a:r>
              <a:rPr lang="es-ES" noProof="0"/>
              <a:t>Haga clic para modificar el estilo de título del patrón</a:t>
            </a:r>
          </a:p>
        </p:txBody>
      </p:sp>
      <p:sp>
        <p:nvSpPr>
          <p:cNvPr id="14" name="Marcador de texto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0" name="Marcador de texto 3"/>
          <p:cNvSpPr>
            <a:spLocks noGrp="1"/>
          </p:cNvSpPr>
          <p:nvPr>
            <p:ph type="body" sz="half" idx="2"/>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2D001E47-BD15-409E-9E28-29958E55FEB5}" type="datetime1">
              <a:rPr lang="es-ES" noProof="0" smtClean="0"/>
              <a:t>04/05/2023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
        <p:nvSpPr>
          <p:cNvPr id="9" name="Cuadro de texto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
        <p:nvSpPr>
          <p:cNvPr id="13" name="Cuadro de texto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es-ES"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49FEF12E-FD68-4436-9C25-540E82C7FCE8}" type="datetime1">
              <a:rPr lang="es-ES" noProof="0" smtClean="0"/>
              <a:t>04/05/2023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6" name="Marcador de texto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9" name="Marcador de texto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texto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D646D12D-F5B7-47FC-8252-EA084068E65F}" type="datetime1">
              <a:rPr lang="es-ES" noProof="0" smtClean="0"/>
              <a:t>04/05/2023</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sz="4200"/>
            </a:lvl1pPr>
          </a:lstStyle>
          <a:p>
            <a:pPr rtl="0"/>
            <a:r>
              <a:rPr lang="es-ES" noProof="0"/>
              <a:t>Haga clic para modificar el estilo de título del patrón</a:t>
            </a:r>
          </a:p>
        </p:txBody>
      </p:sp>
      <p:sp>
        <p:nvSpPr>
          <p:cNvPr id="3" name="Marcador de texto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9" name="Marcador de posición de imagen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2" name="Marcador de texto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texto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0" name="Marcador de posición de imagen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3" name="Marcador de texto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4" name="Marcador de texto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31" name="Marcador de posición de imagen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24" name="Marcador de texto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fecha 3"/>
          <p:cNvSpPr>
            <a:spLocks noGrp="1"/>
          </p:cNvSpPr>
          <p:nvPr>
            <p:ph type="dt" sz="half" idx="10"/>
          </p:nvPr>
        </p:nvSpPr>
        <p:spPr/>
        <p:txBody>
          <a:bodyPr rtlCol="0"/>
          <a:lstStyle/>
          <a:p>
            <a:pPr rtl="0"/>
            <a:fld id="{AF35153F-6A10-4F0B-B48B-A1D7B74AC6D5}" type="datetime1">
              <a:rPr lang="es-ES" noProof="0" smtClean="0"/>
              <a:t>04/05/2023</a:t>
            </a:fld>
            <a:endParaRPr lang="es-ES" noProof="0"/>
          </a:p>
        </p:txBody>
      </p:sp>
      <p:sp>
        <p:nvSpPr>
          <p:cNvPr id="4"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nchor="t" anchorCtr="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C30E806-F8FD-489B-9BBB-5324C456BACD}" type="datetime1">
              <a:rPr lang="es-ES" noProof="0" smtClean="0"/>
              <a:t>04/05/2023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rtlCol="0" anchor="b" anchorCtr="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652463" y="887414"/>
            <a:ext cx="7423149" cy="5368924"/>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4AFC702-4E48-47D7-946E-C8A4C5D6B577}" type="datetime1">
              <a:rPr lang="es-ES" noProof="0" smtClean="0"/>
              <a:t>04/05/2023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CE27F2E-6651-4714-9E18-7426DC3F5B6F}" type="datetime1">
              <a:rPr lang="es-ES" noProof="0" smtClean="0"/>
              <a:t>04/05/2023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la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rtlCol="0" anchor="b"/>
          <a:lstStyle>
            <a:lvl1pPr algn="l">
              <a:defRPr sz="4000" b="0" cap="none"/>
            </a:lvl1pPr>
          </a:lstStyle>
          <a:p>
            <a:pPr rtl="0"/>
            <a:r>
              <a:rPr lang="es-ES" noProof="0"/>
              <a:t>Haga clic para modificar el estilo de título del patrón</a:t>
            </a:r>
          </a:p>
        </p:txBody>
      </p:sp>
      <p:sp>
        <p:nvSpPr>
          <p:cNvPr id="3" name="Marcador de texto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B2783F7C-1FEB-4C2A-9B87-408F3E492B4F}" type="datetime1">
              <a:rPr lang="es-ES" noProof="0" smtClean="0"/>
              <a:t>04/05/2023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DE160E08-F69A-4B4F-BE3E-23562FAF844D}" type="datetime1">
              <a:rPr lang="es-ES" noProof="0" smtClean="0"/>
              <a:t>04/05/2023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AEA9017F-76BA-416A-92B7-1B4C40AC46DC}" type="datetime1">
              <a:rPr lang="es-ES" noProof="0" smtClean="0"/>
              <a:t>04/05/2023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7" name="Marcador de fecha 2"/>
          <p:cNvSpPr>
            <a:spLocks noGrp="1"/>
          </p:cNvSpPr>
          <p:nvPr>
            <p:ph type="dt" sz="half" idx="10"/>
          </p:nvPr>
        </p:nvSpPr>
        <p:spPr/>
        <p:txBody>
          <a:bodyPr rtlCol="0"/>
          <a:lstStyle/>
          <a:p>
            <a:pPr rtl="0"/>
            <a:fld id="{4DF88608-C9E6-4198-B87C-113AD464B3BA}" type="datetime1">
              <a:rPr lang="es-ES" noProof="0" smtClean="0"/>
              <a:t>04/05/2023</a:t>
            </a:fld>
            <a:endParaRPr lang="es-ES" noProof="0"/>
          </a:p>
        </p:txBody>
      </p:sp>
      <p:sp>
        <p:nvSpPr>
          <p:cNvPr id="5" name="Marcador de pie de página 3"/>
          <p:cNvSpPr>
            <a:spLocks noGrp="1"/>
          </p:cNvSpPr>
          <p:nvPr>
            <p:ph type="ftr" sz="quarter" idx="11"/>
          </p:nvPr>
        </p:nvSpPr>
        <p:spPr/>
        <p:txBody>
          <a:bodyPr rtlCol="0"/>
          <a:lstStyle/>
          <a:p>
            <a:pPr rtl="0"/>
            <a:endParaRPr lang="es-ES" noProof="0"/>
          </a:p>
        </p:txBody>
      </p:sp>
      <p:sp>
        <p:nvSpPr>
          <p:cNvPr id="6" name="Marcador de posición de número de diapositiva 4"/>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fecha 1"/>
          <p:cNvSpPr>
            <a:spLocks noGrp="1"/>
          </p:cNvSpPr>
          <p:nvPr>
            <p:ph type="dt" sz="half" idx="10"/>
          </p:nvPr>
        </p:nvSpPr>
        <p:spPr/>
        <p:txBody>
          <a:bodyPr rtlCol="0"/>
          <a:lstStyle/>
          <a:p>
            <a:pPr rtl="0"/>
            <a:fld id="{0229FE9B-1309-4548-A3D8-DE7088D4076F}" type="datetime1">
              <a:rPr lang="es-ES" noProof="0" smtClean="0"/>
              <a:t>04/05/2023</a:t>
            </a:fld>
            <a:endParaRPr lang="es-ES" noProof="0"/>
          </a:p>
        </p:txBody>
      </p:sp>
      <p:sp>
        <p:nvSpPr>
          <p:cNvPr id="5" name="Marcador de pie de página 2"/>
          <p:cNvSpPr>
            <a:spLocks noGrp="1"/>
          </p:cNvSpPr>
          <p:nvPr>
            <p:ph type="ftr" sz="quarter" idx="11"/>
          </p:nvPr>
        </p:nvSpPr>
        <p:spPr/>
        <p:txBody>
          <a:bodyPr rtlCol="0"/>
          <a:lstStyle/>
          <a:p>
            <a:pPr rtl="0"/>
            <a:endParaRPr lang="es-ES" noProof="0"/>
          </a:p>
        </p:txBody>
      </p:sp>
      <p:sp>
        <p:nvSpPr>
          <p:cNvPr id="6" name="Marcador de número de diapositiva 3"/>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3401064" cy="1447800"/>
          </a:xfrm>
        </p:spPr>
        <p:txBody>
          <a:bodyPr rtlCol="0" anchor="b"/>
          <a:lstStyle>
            <a:lvl1pPr algn="l">
              <a:defRPr sz="2400" b="0"/>
            </a:lvl1pPr>
          </a:lstStyle>
          <a:p>
            <a:pPr rtl="0"/>
            <a:r>
              <a:rPr lang="es-ES" noProof="0"/>
              <a:t>Haga clic para modificar el estilo de título del patrón</a:t>
            </a:r>
          </a:p>
        </p:txBody>
      </p:sp>
      <p:sp>
        <p:nvSpPr>
          <p:cNvPr id="3" name="Marcador de contenido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7" name="Marcador de fecha 4"/>
          <p:cNvSpPr>
            <a:spLocks noGrp="1"/>
          </p:cNvSpPr>
          <p:nvPr>
            <p:ph type="dt" sz="half" idx="10"/>
          </p:nvPr>
        </p:nvSpPr>
        <p:spPr/>
        <p:txBody>
          <a:bodyPr rtlCol="0"/>
          <a:lstStyle/>
          <a:p>
            <a:pPr rtl="0"/>
            <a:fld id="{EF12114F-8612-4E48-83AF-D2B35F401018}" type="datetime1">
              <a:rPr lang="es-ES" noProof="0" smtClean="0"/>
              <a:t>04/05/2023</a:t>
            </a:fld>
            <a:endParaRPr lang="es-ES" noProof="0"/>
          </a:p>
        </p:txBody>
      </p:sp>
      <p:sp>
        <p:nvSpPr>
          <p:cNvPr id="5" name="Marcador de pie de página 5"/>
          <p:cNvSpPr>
            <a:spLocks noGrp="1"/>
          </p:cNvSpPr>
          <p:nvPr>
            <p:ph type="ftr" sz="quarter" idx="11"/>
          </p:nvPr>
        </p:nvSpPr>
        <p:spPr/>
        <p:txBody>
          <a:bodyPr rtlCol="0"/>
          <a:lstStyle/>
          <a:p>
            <a:pPr rtl="0"/>
            <a:endParaRPr lang="es-ES" noProof="0"/>
          </a:p>
        </p:txBody>
      </p:sp>
      <p:sp>
        <p:nvSpPr>
          <p:cNvPr id="6"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A027DB7-6D0A-4CFB-A525-7DFCE935FCD8}" type="datetime1">
              <a:rPr lang="es-ES" noProof="0" smtClean="0"/>
              <a:t>04/05/2023</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D57F1E4F-1CFF-5643-939E-02111984F565}"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19" cstate="email">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0" cstate="email">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Elipse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n 8"/>
          <p:cNvPicPr>
            <a:picLocks noChangeAspect="1"/>
          </p:cNvPicPr>
          <p:nvPr/>
        </p:nvPicPr>
        <p:blipFill rotWithShape="1">
          <a:blip r:embed="rId21" cstate="email">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2" cstate="email">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Marcador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612F263C-7071-4E7A-82A5-B37EF9F5A40B}" type="datetime1">
              <a:rPr lang="es-ES" noProof="0" smtClean="0"/>
              <a:t>04/05/2023</a:t>
            </a:fld>
            <a:endParaRPr lang="es-ES" noProof="0"/>
          </a:p>
        </p:txBody>
      </p:sp>
      <p:sp>
        <p:nvSpPr>
          <p:cNvPr id="5" name="Marcador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es-ES" noProof="0"/>
          </a:p>
        </p:txBody>
      </p:sp>
      <p:sp>
        <p:nvSpPr>
          <p:cNvPr id="6" name="Marcador de número de diapositiva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es-ES" noProof="0" smtClean="0"/>
              <a:t>‹Nº›</a:t>
            </a:fld>
            <a:endParaRPr lang="es-ES"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customXml" Target="../ink/ink5.xml"/><Relationship Id="rId4" Type="http://schemas.openxmlformats.org/officeDocument/2006/relationships/image" Target="../media/image24.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duotone>
              <a:schemeClr val="bg2">
                <a:shade val="62000"/>
                <a:hueMod val="108000"/>
                <a:satMod val="164000"/>
                <a:lumMod val="69000"/>
              </a:schemeClr>
              <a:schemeClr val="bg2">
                <a:tint val="96000"/>
                <a:hueMod val="90000"/>
                <a:satMod val="130000"/>
                <a:lumMod val="134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5" name="Imagen 4" descr="tela metálica">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0" y="10"/>
            <a:ext cx="12191980" cy="685799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845361" y="1461247"/>
            <a:ext cx="8825658" cy="2061883"/>
          </a:xfrm>
        </p:spPr>
        <p:txBody>
          <a:bodyPr rtlCol="0">
            <a:normAutofit fontScale="90000"/>
          </a:bodyPr>
          <a:lstStyle/>
          <a:p>
            <a:pPr algn="ctr" rtl="0"/>
            <a:r>
              <a:rPr lang="es-ES" noProof="1"/>
              <a:t>ESTRUCTURA DE DATOS</a:t>
            </a:r>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358588" y="3841377"/>
            <a:ext cx="7512423" cy="2460811"/>
          </a:xfrm>
        </p:spPr>
        <p:txBody>
          <a:bodyPr rtlCol="0">
            <a:normAutofit/>
          </a:bodyPr>
          <a:lstStyle/>
          <a:p>
            <a:pPr rtl="0"/>
            <a:r>
              <a:rPr lang="es-ES" noProof="1"/>
              <a:t>Estudiante: carlos daniel flores paucara</a:t>
            </a:r>
          </a:p>
          <a:p>
            <a:pPr rtl="0"/>
            <a:r>
              <a:rPr lang="es-ES" noProof="1"/>
              <a:t>Docente: William barra PAREDEZ</a:t>
            </a:r>
          </a:p>
          <a:p>
            <a:pPr rtl="0"/>
            <a:r>
              <a:rPr lang="es-ES" noProof="1"/>
              <a:t>Carrera:ingeniería de sistemas</a:t>
            </a:r>
          </a:p>
          <a:p>
            <a:pPr rtl="0"/>
            <a:r>
              <a:rPr lang="es-ES" noProof="1"/>
              <a:t>SEMESTRE</a:t>
            </a:r>
            <a:r>
              <a:rPr lang="en-US" noProof="1"/>
              <a:t>:3RO</a:t>
            </a:r>
            <a:endParaRPr lang="es-ES" noProof="1"/>
          </a:p>
        </p:txBody>
      </p:sp>
      <p:sp>
        <p:nvSpPr>
          <p:cNvPr id="20" name="Rectángulo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ubtítulo 2">
            <a:extLst>
              <a:ext uri="{FF2B5EF4-FFF2-40B4-BE49-F238E27FC236}">
                <a16:creationId xmlns:a16="http://schemas.microsoft.com/office/drawing/2014/main" id="{F884F147-B564-43AD-BA73-EA4B56F18BB4}"/>
              </a:ext>
            </a:extLst>
          </p:cNvPr>
          <p:cNvSpPr txBox="1">
            <a:spLocks/>
          </p:cNvSpPr>
          <p:nvPr/>
        </p:nvSpPr>
        <p:spPr>
          <a:xfrm>
            <a:off x="267448" y="363071"/>
            <a:ext cx="3954927" cy="1098176"/>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s-ES" sz="2800" noProof="1"/>
              <a:t>Tarea – hito 3 PILAS</a:t>
            </a:r>
          </a:p>
        </p:txBody>
      </p:sp>
    </p:spTree>
    <p:extLst>
      <p:ext uri="{BB962C8B-B14F-4D97-AF65-F5344CB8AC3E}">
        <p14:creationId xmlns:p14="http://schemas.microsoft.com/office/powerpoint/2010/main" val="1930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D77C7-E61F-44D9-84E9-D8CAD8648E1C}"/>
              </a:ext>
            </a:extLst>
          </p:cNvPr>
          <p:cNvSpPr>
            <a:spLocks noGrp="1"/>
          </p:cNvSpPr>
          <p:nvPr>
            <p:ph type="title"/>
          </p:nvPr>
        </p:nvSpPr>
        <p:spPr>
          <a:xfrm>
            <a:off x="646111" y="452718"/>
            <a:ext cx="4356195" cy="425823"/>
          </a:xfrm>
        </p:spPr>
        <p:txBody>
          <a:bodyPr/>
          <a:lstStyle/>
          <a:p>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9.-¿Qué son los </a:t>
            </a:r>
            <a:r>
              <a:rPr lang="en-US" sz="18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métodos estáticos </a:t>
            </a:r>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 JAVA?</a:t>
            </a:r>
            <a:b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Marcador de contenido 2">
            <a:extLst>
              <a:ext uri="{FF2B5EF4-FFF2-40B4-BE49-F238E27FC236}">
                <a16:creationId xmlns:a16="http://schemas.microsoft.com/office/drawing/2014/main" id="{4E9C39AD-D673-4307-B51D-FB452B9C5E3A}"/>
              </a:ext>
            </a:extLst>
          </p:cNvPr>
          <p:cNvSpPr>
            <a:spLocks noGrp="1"/>
          </p:cNvSpPr>
          <p:nvPr>
            <p:ph idx="1"/>
          </p:nvPr>
        </p:nvSpPr>
        <p:spPr>
          <a:xfrm>
            <a:off x="735759" y="995083"/>
            <a:ext cx="8946541" cy="4715435"/>
          </a:xfrm>
        </p:spPr>
        <p:txBody>
          <a:bodyPr>
            <a:normAutofit/>
          </a:bodyPr>
          <a:lstStyle/>
          <a:p>
            <a:r>
              <a:rPr lang="es-ES" dirty="0"/>
              <a:t>En Java, los métodos estáticos son métodos que se definen en la clase en lugar de en una instancia específica de la clase. Es decir, un método estático puede ser llamado sin necesidad de crear una instancia de la clase en la que está definida.</a:t>
            </a:r>
          </a:p>
          <a:p>
            <a:endParaRPr lang="es-ES" dirty="0"/>
          </a:p>
          <a:p>
            <a:r>
              <a:rPr lang="es-ES" dirty="0"/>
              <a:t>Para definir un método estático en Java, se utiliza la palabra clave "</a:t>
            </a:r>
            <a:r>
              <a:rPr lang="es-ES" dirty="0" err="1"/>
              <a:t>static</a:t>
            </a:r>
            <a:r>
              <a:rPr lang="es-ES" dirty="0"/>
              <a:t>" en la firma del método. Por ejemplo, el siguiente método "saludar" es un método estático:</a:t>
            </a:r>
          </a:p>
          <a:p>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a:solidFill>
                  <a:srgbClr val="2E95D3"/>
                </a:solidFill>
                <a:effectLst/>
                <a:latin typeface="Söhne Mono"/>
              </a:rPr>
              <a:t>static</a:t>
            </a:r>
            <a:r>
              <a:rPr lang="en-US" b="0" i="0" dirty="0">
                <a:solidFill>
                  <a:srgbClr val="FFFFFF"/>
                </a:solidFill>
                <a:effectLst/>
                <a:latin typeface="Söhne Mono"/>
              </a:rPr>
              <a:t> </a:t>
            </a:r>
            <a:r>
              <a:rPr lang="en-US" b="0" i="0" dirty="0">
                <a:solidFill>
                  <a:srgbClr val="2E95D3"/>
                </a:solidFill>
                <a:effectLst/>
                <a:latin typeface="Söhne Mono"/>
              </a:rPr>
              <a:t>void</a:t>
            </a:r>
            <a:r>
              <a:rPr lang="en-US" b="0" i="0" dirty="0">
                <a:solidFill>
                  <a:srgbClr val="FFFFFF"/>
                </a:solidFill>
                <a:effectLst/>
                <a:latin typeface="Söhne Mono"/>
              </a:rPr>
              <a:t> </a:t>
            </a:r>
            <a:r>
              <a:rPr lang="en-US" b="0" i="0" dirty="0" err="1">
                <a:solidFill>
                  <a:srgbClr val="F22C3D"/>
                </a:solidFill>
                <a:effectLst/>
                <a:latin typeface="Söhne Mono"/>
              </a:rPr>
              <a:t>saludar</a:t>
            </a:r>
            <a:r>
              <a:rPr lang="en-US" b="0" i="0" dirty="0">
                <a:solidFill>
                  <a:srgbClr val="FFFFFF"/>
                </a:solidFill>
                <a:effectLst/>
                <a:latin typeface="Söhne Mono"/>
              </a:rPr>
              <a:t>() { </a:t>
            </a:r>
            <a:r>
              <a:rPr lang="en-US" b="0" i="0" dirty="0" err="1">
                <a:solidFill>
                  <a:srgbClr val="FFFFFF"/>
                </a:solidFill>
                <a:effectLst/>
                <a:latin typeface="Söhne Mono"/>
              </a:rPr>
              <a:t>System.out.println</a:t>
            </a:r>
            <a:r>
              <a:rPr lang="en-US" b="0" i="0" dirty="0">
                <a:solidFill>
                  <a:srgbClr val="FFFFFF"/>
                </a:solidFill>
                <a:effectLst/>
                <a:latin typeface="Söhne Mono"/>
              </a:rPr>
              <a:t>(</a:t>
            </a:r>
            <a:r>
              <a:rPr lang="en-US" b="0" i="0" dirty="0">
                <a:solidFill>
                  <a:srgbClr val="00A67D"/>
                </a:solidFill>
                <a:effectLst/>
                <a:latin typeface="Söhne Mono"/>
              </a:rPr>
              <a:t>"¡Hola!"</a:t>
            </a:r>
            <a:r>
              <a:rPr lang="en-US" b="0" i="0" dirty="0">
                <a:solidFill>
                  <a:srgbClr val="FFFFFF"/>
                </a:solidFill>
                <a:effectLst/>
                <a:latin typeface="Söhne Mono"/>
              </a:rPr>
              <a:t>); }</a:t>
            </a:r>
            <a:endParaRPr lang="en-US" dirty="0"/>
          </a:p>
        </p:txBody>
      </p:sp>
    </p:spTree>
    <p:extLst>
      <p:ext uri="{BB962C8B-B14F-4D97-AF65-F5344CB8AC3E}">
        <p14:creationId xmlns:p14="http://schemas.microsoft.com/office/powerpoint/2010/main" val="261771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D81B1-7E17-4323-A093-CDFD3D790FF4}"/>
              </a:ext>
            </a:extLst>
          </p:cNvPr>
          <p:cNvSpPr>
            <a:spLocks noGrp="1"/>
          </p:cNvSpPr>
          <p:nvPr>
            <p:ph type="title"/>
          </p:nvPr>
        </p:nvSpPr>
        <p:spPr>
          <a:xfrm>
            <a:off x="646111" y="452718"/>
            <a:ext cx="8524783" cy="506506"/>
          </a:xfrm>
        </p:spPr>
        <p:txBody>
          <a:bodyPr/>
          <a:lstStyle/>
          <a:p>
            <a:r>
              <a:rPr lang="en-US" sz="1800" dirty="0">
                <a:solidFill>
                  <a:schemeClr val="tx1">
                    <a:lumMod val="95000"/>
                  </a:schemeClr>
                </a:solidFill>
                <a:effectLst/>
                <a:latin typeface="Calibri" panose="020F0502020204030204" pitchFamily="34" charset="0"/>
                <a:ea typeface="Calibri" panose="020F0502020204030204" pitchFamily="34" charset="0"/>
              </a:rPr>
              <a:t>10.¿A través de un </a:t>
            </a:r>
            <a:r>
              <a:rPr lang="en-US" sz="1800" b="1" dirty="0">
                <a:solidFill>
                  <a:schemeClr val="tx1">
                    <a:lumMod val="95000"/>
                  </a:schemeClr>
                </a:solidFill>
                <a:effectLst/>
                <a:latin typeface="Calibri" panose="020F0502020204030204" pitchFamily="34" charset="0"/>
                <a:ea typeface="Calibri" panose="020F0502020204030204" pitchFamily="34" charset="0"/>
              </a:rPr>
              <a:t>gráfico</a:t>
            </a:r>
            <a:r>
              <a:rPr lang="en-US" sz="1800" dirty="0">
                <a:solidFill>
                  <a:schemeClr val="tx1">
                    <a:lumMod val="95000"/>
                  </a:schemeClr>
                </a:solidFill>
                <a:effectLst/>
                <a:latin typeface="Calibri" panose="020F0502020204030204" pitchFamily="34" charset="0"/>
                <a:ea typeface="Calibri" panose="020F0502020204030204" pitchFamily="34" charset="0"/>
              </a:rPr>
              <a:t>, muestre los </a:t>
            </a:r>
            <a:r>
              <a:rPr lang="en-US" sz="1800" b="1" dirty="0">
                <a:solidFill>
                  <a:schemeClr val="tx1">
                    <a:lumMod val="95000"/>
                  </a:schemeClr>
                </a:solidFill>
                <a:effectLst/>
                <a:latin typeface="Calibri" panose="020F0502020204030204" pitchFamily="34" charset="0"/>
                <a:ea typeface="Calibri" panose="020F0502020204030204" pitchFamily="34" charset="0"/>
              </a:rPr>
              <a:t>métodos mínimos </a:t>
            </a:r>
            <a:r>
              <a:rPr lang="en-US" sz="1800" dirty="0">
                <a:solidFill>
                  <a:schemeClr val="tx1">
                    <a:lumMod val="95000"/>
                  </a:schemeClr>
                </a:solidFill>
                <a:effectLst/>
                <a:latin typeface="Calibri" panose="020F0502020204030204" pitchFamily="34" charset="0"/>
                <a:ea typeface="Calibri" panose="020F0502020204030204" pitchFamily="34" charset="0"/>
              </a:rPr>
              <a:t>que debería de tener una PILA?</a:t>
            </a:r>
            <a:br>
              <a:rPr lang="en-US" sz="1800" dirty="0">
                <a:solidFill>
                  <a:schemeClr val="tx1">
                    <a:lumMod val="95000"/>
                  </a:schemeClr>
                </a:solidFill>
                <a:effectLst/>
                <a:latin typeface="Calibri" panose="020F0502020204030204" pitchFamily="34" charset="0"/>
                <a:ea typeface="Calibri" panose="020F0502020204030204" pitchFamily="34" charset="0"/>
              </a:rPr>
            </a:br>
            <a:endParaRPr lang="en-US" dirty="0">
              <a:solidFill>
                <a:schemeClr val="tx1">
                  <a:lumMod val="95000"/>
                </a:schemeClr>
              </a:solidFill>
            </a:endParaRPr>
          </a:p>
        </p:txBody>
      </p:sp>
      <p:pic>
        <p:nvPicPr>
          <p:cNvPr id="8" name="Marcador de contenido 7">
            <a:extLst>
              <a:ext uri="{FF2B5EF4-FFF2-40B4-BE49-F238E27FC236}">
                <a16:creationId xmlns:a16="http://schemas.microsoft.com/office/drawing/2014/main" id="{EB238540-9BAE-4D03-8201-7DBDBF4CE5C4}"/>
              </a:ext>
            </a:extLst>
          </p:cNvPr>
          <p:cNvPicPr>
            <a:picLocks noGrp="1" noChangeAspect="1"/>
          </p:cNvPicPr>
          <p:nvPr>
            <p:ph idx="1"/>
          </p:nvPr>
        </p:nvPicPr>
        <p:blipFill>
          <a:blip r:embed="rId2"/>
          <a:stretch>
            <a:fillRect/>
          </a:stretch>
        </p:blipFill>
        <p:spPr>
          <a:xfrm>
            <a:off x="3352800" y="1135389"/>
            <a:ext cx="4242597" cy="5269893"/>
          </a:xfrm>
        </p:spPr>
      </p:pic>
    </p:spTree>
    <p:extLst>
      <p:ext uri="{BB962C8B-B14F-4D97-AF65-F5344CB8AC3E}">
        <p14:creationId xmlns:p14="http://schemas.microsoft.com/office/powerpoint/2010/main" val="41018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0F9A1-1CA7-4B89-B63C-0D65BF3B0DB1}"/>
              </a:ext>
            </a:extLst>
          </p:cNvPr>
          <p:cNvSpPr>
            <a:spLocks noGrp="1"/>
          </p:cNvSpPr>
          <p:nvPr>
            <p:ph type="title"/>
          </p:nvPr>
        </p:nvSpPr>
        <p:spPr>
          <a:xfrm>
            <a:off x="645130" y="452718"/>
            <a:ext cx="9404723" cy="1400530"/>
          </a:xfrm>
        </p:spPr>
        <p:txBody>
          <a:bodyPr/>
          <a:lstStyle/>
          <a:p>
            <a:pPr indent="-6350">
              <a:lnSpc>
                <a:spcPct val="107000"/>
              </a:lnSpc>
              <a:spcAft>
                <a:spcPts val="1810"/>
              </a:spcAft>
            </a:pPr>
            <a:r>
              <a:rPr lang="en-US" sz="2800" b="1" dirty="0">
                <a:solidFill>
                  <a:schemeClr val="tx1">
                    <a:lumMod val="95000"/>
                  </a:schemeClr>
                </a:solidFill>
                <a:effectLst/>
                <a:uFill>
                  <a:solidFill>
                    <a:srgbClr val="FF5E0E"/>
                  </a:solidFill>
                </a:uFill>
                <a:latin typeface="Calibri" panose="020F0502020204030204" pitchFamily="34" charset="0"/>
                <a:ea typeface="Calibri" panose="020F0502020204030204" pitchFamily="34" charset="0"/>
              </a:rPr>
              <a:t>Parte practica</a:t>
            </a:r>
            <a:br>
              <a:rPr lang="en-US" sz="1800" dirty="0">
                <a:solidFill>
                  <a:schemeClr val="tx1">
                    <a:lumMod val="95000"/>
                  </a:schemeClr>
                </a:solidFill>
                <a:effectLst/>
                <a:latin typeface="Calibri" panose="020F0502020204030204" pitchFamily="34" charset="0"/>
                <a:ea typeface="Calibri" panose="020F0502020204030204" pitchFamily="34" charset="0"/>
              </a:rPr>
            </a:br>
            <a:r>
              <a:rPr lang="en-US" sz="1800" dirty="0">
                <a:solidFill>
                  <a:schemeClr val="tx1">
                    <a:lumMod val="95000"/>
                  </a:schemeClr>
                </a:solidFill>
                <a:effectLst/>
                <a:latin typeface="Calibri" panose="020F0502020204030204" pitchFamily="34" charset="0"/>
                <a:ea typeface="Calibri" panose="020F0502020204030204" pitchFamily="34" charset="0"/>
              </a:rPr>
              <a:t>11. Crear las clases necesarias para la </a:t>
            </a:r>
            <a:r>
              <a:rPr lang="en-US" sz="1800" b="1" dirty="0">
                <a:solidFill>
                  <a:schemeClr val="tx1">
                    <a:lumMod val="95000"/>
                  </a:schemeClr>
                </a:solidFill>
                <a:effectLst/>
                <a:latin typeface="Calibri" panose="020F0502020204030204" pitchFamily="34" charset="0"/>
                <a:ea typeface="Calibri" panose="020F0502020204030204" pitchFamily="34" charset="0"/>
              </a:rPr>
              <a:t>PILA DE CLIENTES.</a:t>
            </a:r>
            <a:br>
              <a:rPr lang="en-US" sz="1800" dirty="0">
                <a:solidFill>
                  <a:srgbClr val="000000"/>
                </a:solidFill>
                <a:effectLst/>
                <a:latin typeface="Calibri" panose="020F0502020204030204" pitchFamily="34" charset="0"/>
                <a:ea typeface="Calibri" panose="020F0502020204030204" pitchFamily="34" charset="0"/>
              </a:rPr>
            </a:br>
            <a:endParaRPr lang="en-US" dirty="0"/>
          </a:p>
        </p:txBody>
      </p:sp>
      <p:pic>
        <p:nvPicPr>
          <p:cNvPr id="26" name="Imagen 25">
            <a:extLst>
              <a:ext uri="{FF2B5EF4-FFF2-40B4-BE49-F238E27FC236}">
                <a16:creationId xmlns:a16="http://schemas.microsoft.com/office/drawing/2014/main" id="{3A91FA38-AA8C-4C99-A59C-9AA4F4B549BB}"/>
              </a:ext>
            </a:extLst>
          </p:cNvPr>
          <p:cNvPicPr>
            <a:picLocks noChangeAspect="1"/>
          </p:cNvPicPr>
          <p:nvPr/>
        </p:nvPicPr>
        <p:blipFill rotWithShape="1">
          <a:blip r:embed="rId2"/>
          <a:srcRect l="1430" t="1385" r="1593" b="17358"/>
          <a:stretch/>
        </p:blipFill>
        <p:spPr>
          <a:xfrm>
            <a:off x="179294" y="1362635"/>
            <a:ext cx="4752131" cy="3532094"/>
          </a:xfrm>
          <a:prstGeom prst="rect">
            <a:avLst/>
          </a:prstGeom>
        </p:spPr>
      </p:pic>
      <p:sp>
        <p:nvSpPr>
          <p:cNvPr id="28" name="CuadroTexto 27">
            <a:extLst>
              <a:ext uri="{FF2B5EF4-FFF2-40B4-BE49-F238E27FC236}">
                <a16:creationId xmlns:a16="http://schemas.microsoft.com/office/drawing/2014/main" id="{C3BC0073-2B42-4806-98A1-58E3F5935514}"/>
              </a:ext>
            </a:extLst>
          </p:cNvPr>
          <p:cNvSpPr txBox="1"/>
          <p:nvPr/>
        </p:nvSpPr>
        <p:spPr>
          <a:xfrm>
            <a:off x="4931425" y="1253083"/>
            <a:ext cx="6096000" cy="1200329"/>
          </a:xfrm>
          <a:prstGeom prst="rect">
            <a:avLst/>
          </a:prstGeom>
          <a:noFill/>
        </p:spPr>
        <p:txBody>
          <a:bodyPr wrap="square">
            <a:spAutoFit/>
          </a:bodyPr>
          <a:lstStyle/>
          <a:p>
            <a:r>
              <a:rPr lang="es-BO" sz="1800" b="1" dirty="0">
                <a:solidFill>
                  <a:schemeClr val="tx1">
                    <a:lumMod val="95000"/>
                  </a:schemeClr>
                </a:solidFill>
              </a:rPr>
              <a:t>1. Crear la clase clientes.</a:t>
            </a:r>
          </a:p>
          <a:p>
            <a:r>
              <a:rPr lang="es-BO" sz="1800" b="1" dirty="0">
                <a:solidFill>
                  <a:schemeClr val="tx1">
                    <a:lumMod val="95000"/>
                  </a:schemeClr>
                </a:solidFill>
              </a:rPr>
              <a:t>2. Crear la clase PilaCliente.</a:t>
            </a:r>
          </a:p>
          <a:p>
            <a:r>
              <a:rPr lang="es-BO" sz="1800" b="1" dirty="0">
                <a:solidFill>
                  <a:schemeClr val="tx1">
                    <a:lumMod val="95000"/>
                  </a:schemeClr>
                </a:solidFill>
              </a:rPr>
              <a:t>3. Crear la clase main </a:t>
            </a:r>
          </a:p>
          <a:p>
            <a:r>
              <a:rPr lang="es-BO" sz="1800" b="1" dirty="0">
                <a:solidFill>
                  <a:schemeClr val="tx1">
                    <a:lumMod val="95000"/>
                  </a:schemeClr>
                </a:solidFill>
              </a:rPr>
              <a:t>4. Crear un paquee de nombre PilaDeClientes</a:t>
            </a:r>
          </a:p>
        </p:txBody>
      </p:sp>
      <p:pic>
        <p:nvPicPr>
          <p:cNvPr id="30" name="Imagen 29">
            <a:extLst>
              <a:ext uri="{FF2B5EF4-FFF2-40B4-BE49-F238E27FC236}">
                <a16:creationId xmlns:a16="http://schemas.microsoft.com/office/drawing/2014/main" id="{D6F0FB64-A6FC-4B46-BFD9-5B3DA957610D}"/>
              </a:ext>
            </a:extLst>
          </p:cNvPr>
          <p:cNvPicPr>
            <a:picLocks noChangeAspect="1"/>
          </p:cNvPicPr>
          <p:nvPr/>
        </p:nvPicPr>
        <p:blipFill>
          <a:blip r:embed="rId3"/>
          <a:stretch>
            <a:fillRect/>
          </a:stretch>
        </p:blipFill>
        <p:spPr>
          <a:xfrm>
            <a:off x="4931425" y="2453412"/>
            <a:ext cx="6965577" cy="3951870"/>
          </a:xfrm>
          <a:prstGeom prst="rect">
            <a:avLst/>
          </a:prstGeom>
        </p:spPr>
      </p:pic>
    </p:spTree>
    <p:extLst>
      <p:ext uri="{BB962C8B-B14F-4D97-AF65-F5344CB8AC3E}">
        <p14:creationId xmlns:p14="http://schemas.microsoft.com/office/powerpoint/2010/main" val="357357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D102FE8-6BB4-48AB-8C85-BF1FC255F46E}"/>
              </a:ext>
            </a:extLst>
          </p:cNvPr>
          <p:cNvSpPr txBox="1"/>
          <p:nvPr/>
        </p:nvSpPr>
        <p:spPr>
          <a:xfrm>
            <a:off x="959223" y="138517"/>
            <a:ext cx="6096000" cy="646331"/>
          </a:xfrm>
          <a:prstGeom prst="rect">
            <a:avLst/>
          </a:prstGeom>
          <a:noFill/>
        </p:spPr>
        <p:txBody>
          <a:bodyPr wrap="square">
            <a:spAutoFit/>
          </a:bodyPr>
          <a:lstStyle/>
          <a:p>
            <a:r>
              <a:rPr lang="es-ES" dirty="0"/>
              <a:t>12.</a:t>
            </a:r>
            <a:r>
              <a:rPr lang="en-US" dirty="0"/>
              <a:t>-</a:t>
            </a:r>
            <a:r>
              <a:rPr lang="es-ES" dirty="0"/>
              <a:t>DETERMINAR CUANTOS CLIENTES SON MAYORES DE 20 AÑOS</a:t>
            </a:r>
            <a:endParaRPr lang="en-US" dirty="0"/>
          </a:p>
        </p:txBody>
      </p:sp>
      <p:sp>
        <p:nvSpPr>
          <p:cNvPr id="5" name="CuadroTexto 4">
            <a:extLst>
              <a:ext uri="{FF2B5EF4-FFF2-40B4-BE49-F238E27FC236}">
                <a16:creationId xmlns:a16="http://schemas.microsoft.com/office/drawing/2014/main" id="{25E5B5BD-858E-46DA-BC35-9F330F12C172}"/>
              </a:ext>
            </a:extLst>
          </p:cNvPr>
          <p:cNvSpPr txBox="1"/>
          <p:nvPr/>
        </p:nvSpPr>
        <p:spPr>
          <a:xfrm>
            <a:off x="358588" y="943126"/>
            <a:ext cx="3514165" cy="2862322"/>
          </a:xfrm>
          <a:prstGeom prst="rect">
            <a:avLst/>
          </a:prstGeom>
          <a:noFill/>
        </p:spPr>
        <p:txBody>
          <a:bodyPr wrap="square">
            <a:spAutoFit/>
          </a:bodyPr>
          <a:lstStyle/>
          <a:p>
            <a:r>
              <a:rPr lang="es-ES" dirty="0"/>
              <a:t>1. El método deberá llamarse mayoresCiertaEdad(Pila,edadMayor)</a:t>
            </a:r>
          </a:p>
          <a:p>
            <a:r>
              <a:rPr lang="es-ES" dirty="0"/>
              <a:t>2. El método debe ser creado en la clase MAIN como un método estático.</a:t>
            </a:r>
          </a:p>
          <a:p>
            <a:r>
              <a:rPr lang="es-ES" dirty="0"/>
              <a:t>3. El método recibe 2 parámetros</a:t>
            </a:r>
          </a:p>
          <a:p>
            <a:r>
              <a:rPr lang="es-ES" dirty="0"/>
              <a:t>	- La Pila de Clientes</a:t>
            </a:r>
          </a:p>
          <a:p>
            <a:r>
              <a:rPr lang="es-ES" dirty="0"/>
              <a:t>	- El valor de la edad</a:t>
            </a:r>
          </a:p>
        </p:txBody>
      </p:sp>
      <p:pic>
        <p:nvPicPr>
          <p:cNvPr id="7" name="Imagen 6">
            <a:extLst>
              <a:ext uri="{FF2B5EF4-FFF2-40B4-BE49-F238E27FC236}">
                <a16:creationId xmlns:a16="http://schemas.microsoft.com/office/drawing/2014/main" id="{6CB6C8C5-9323-4F26-BDE7-3182BD0F9C86}"/>
              </a:ext>
            </a:extLst>
          </p:cNvPr>
          <p:cNvPicPr>
            <a:picLocks noChangeAspect="1"/>
          </p:cNvPicPr>
          <p:nvPr/>
        </p:nvPicPr>
        <p:blipFill>
          <a:blip r:embed="rId2"/>
          <a:stretch>
            <a:fillRect/>
          </a:stretch>
        </p:blipFill>
        <p:spPr>
          <a:xfrm>
            <a:off x="3810000" y="784847"/>
            <a:ext cx="8265459" cy="5831105"/>
          </a:xfrm>
          <a:prstGeom prst="rect">
            <a:avLst/>
          </a:prstGeom>
        </p:spPr>
      </p:pic>
    </p:spTree>
    <p:extLst>
      <p:ext uri="{BB962C8B-B14F-4D97-AF65-F5344CB8AC3E}">
        <p14:creationId xmlns:p14="http://schemas.microsoft.com/office/powerpoint/2010/main" val="3114972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51D42DE-195A-41A3-AD3C-5199BA373AF7}"/>
              </a:ext>
            </a:extLst>
          </p:cNvPr>
          <p:cNvSpPr txBox="1"/>
          <p:nvPr/>
        </p:nvSpPr>
        <p:spPr>
          <a:xfrm>
            <a:off x="528917" y="384593"/>
            <a:ext cx="6096000" cy="369332"/>
          </a:xfrm>
          <a:prstGeom prst="rect">
            <a:avLst/>
          </a:prstGeom>
          <a:noFill/>
        </p:spPr>
        <p:txBody>
          <a:bodyPr wrap="square">
            <a:spAutoFit/>
          </a:bodyPr>
          <a:lstStyle/>
          <a:p>
            <a:r>
              <a:rPr lang="es-ES" dirty="0"/>
              <a:t>13.-MOVER EL KESIMO ELEMENTO DE LA PILA</a:t>
            </a:r>
            <a:endParaRPr lang="en-US" dirty="0"/>
          </a:p>
        </p:txBody>
      </p:sp>
      <p:pic>
        <p:nvPicPr>
          <p:cNvPr id="6" name="Imagen 5">
            <a:extLst>
              <a:ext uri="{FF2B5EF4-FFF2-40B4-BE49-F238E27FC236}">
                <a16:creationId xmlns:a16="http://schemas.microsoft.com/office/drawing/2014/main" id="{8B38EA65-71C9-4D02-90C7-A618FC406057}"/>
              </a:ext>
            </a:extLst>
          </p:cNvPr>
          <p:cNvPicPr>
            <a:picLocks noChangeAspect="1"/>
          </p:cNvPicPr>
          <p:nvPr/>
        </p:nvPicPr>
        <p:blipFill>
          <a:blip r:embed="rId2"/>
          <a:stretch>
            <a:fillRect/>
          </a:stretch>
        </p:blipFill>
        <p:spPr>
          <a:xfrm>
            <a:off x="3040599" y="988481"/>
            <a:ext cx="2651990" cy="1987468"/>
          </a:xfrm>
          <a:prstGeom prst="rect">
            <a:avLst/>
          </a:prstGeom>
        </p:spPr>
      </p:pic>
      <p:sp>
        <p:nvSpPr>
          <p:cNvPr id="7" name="Subtítulo 2">
            <a:extLst>
              <a:ext uri="{FF2B5EF4-FFF2-40B4-BE49-F238E27FC236}">
                <a16:creationId xmlns:a16="http://schemas.microsoft.com/office/drawing/2014/main" id="{30CF5858-A353-4F8D-849A-5BD914B8E9B1}"/>
              </a:ext>
            </a:extLst>
          </p:cNvPr>
          <p:cNvSpPr txBox="1">
            <a:spLocks/>
          </p:cNvSpPr>
          <p:nvPr/>
        </p:nvSpPr>
        <p:spPr>
          <a:xfrm>
            <a:off x="245648" y="988481"/>
            <a:ext cx="2651918" cy="199042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s-BO" sz="1200" b="1" dirty="0"/>
              <a:t>1. El método deberá llamarse KEsimoPosicion(Pila,valorTope)</a:t>
            </a:r>
          </a:p>
          <a:p>
            <a:r>
              <a:rPr lang="es-BO" sz="1200" b="1" dirty="0"/>
              <a:t>2. El método debe ser creado en la clase MAIN como un método estático.</a:t>
            </a:r>
          </a:p>
          <a:p>
            <a:r>
              <a:rPr lang="es-BO" sz="1200" b="1" dirty="0"/>
              <a:t>3. El método recibe 2 parámetros</a:t>
            </a:r>
          </a:p>
          <a:p>
            <a:r>
              <a:rPr lang="es-BO" sz="1200" b="1" dirty="0"/>
              <a:t>	- La Pila de Clientes</a:t>
            </a:r>
          </a:p>
          <a:p>
            <a:r>
              <a:rPr lang="es-BO" sz="1200" b="1" dirty="0"/>
              <a:t>	- El valor(int) de la posición que moverá al final de la pila</a:t>
            </a:r>
          </a:p>
          <a:p>
            <a:endParaRPr lang="es-ES" sz="1200" b="1" dirty="0">
              <a:solidFill>
                <a:srgbClr val="FFC000"/>
              </a:solidFill>
            </a:endParaRPr>
          </a:p>
        </p:txBody>
      </p:sp>
      <p:pic>
        <p:nvPicPr>
          <p:cNvPr id="8" name="Imagen 7">
            <a:extLst>
              <a:ext uri="{FF2B5EF4-FFF2-40B4-BE49-F238E27FC236}">
                <a16:creationId xmlns:a16="http://schemas.microsoft.com/office/drawing/2014/main" id="{EFD16814-D828-4667-ACFA-9A1155CB0D47}"/>
              </a:ext>
            </a:extLst>
          </p:cNvPr>
          <p:cNvPicPr>
            <a:picLocks noChangeAspect="1"/>
          </p:cNvPicPr>
          <p:nvPr/>
        </p:nvPicPr>
        <p:blipFill>
          <a:blip r:embed="rId3"/>
          <a:stretch>
            <a:fillRect/>
          </a:stretch>
        </p:blipFill>
        <p:spPr>
          <a:xfrm>
            <a:off x="245648" y="3128531"/>
            <a:ext cx="4230991" cy="3505504"/>
          </a:xfrm>
          <a:prstGeom prst="rect">
            <a:avLst/>
          </a:prstGeom>
        </p:spPr>
      </p:pic>
      <p:pic>
        <p:nvPicPr>
          <p:cNvPr id="9" name="Imagen 8">
            <a:extLst>
              <a:ext uri="{FF2B5EF4-FFF2-40B4-BE49-F238E27FC236}">
                <a16:creationId xmlns:a16="http://schemas.microsoft.com/office/drawing/2014/main" id="{4EB11269-C62F-44B7-B70B-7191EEFE61ED}"/>
              </a:ext>
            </a:extLst>
          </p:cNvPr>
          <p:cNvPicPr>
            <a:picLocks noChangeAspect="1"/>
          </p:cNvPicPr>
          <p:nvPr/>
        </p:nvPicPr>
        <p:blipFill>
          <a:blip r:embed="rId4"/>
          <a:stretch>
            <a:fillRect/>
          </a:stretch>
        </p:blipFill>
        <p:spPr>
          <a:xfrm>
            <a:off x="6096000" y="299742"/>
            <a:ext cx="1554615" cy="6334293"/>
          </a:xfrm>
          <a:prstGeom prst="rect">
            <a:avLst/>
          </a:prstGeom>
        </p:spPr>
      </p:pic>
      <p:pic>
        <p:nvPicPr>
          <p:cNvPr id="10" name="Imagen 9">
            <a:extLst>
              <a:ext uri="{FF2B5EF4-FFF2-40B4-BE49-F238E27FC236}">
                <a16:creationId xmlns:a16="http://schemas.microsoft.com/office/drawing/2014/main" id="{349BC855-4408-4962-AD0E-1FFA45A1CDC9}"/>
              </a:ext>
            </a:extLst>
          </p:cNvPr>
          <p:cNvPicPr>
            <a:picLocks noChangeAspect="1"/>
          </p:cNvPicPr>
          <p:nvPr/>
        </p:nvPicPr>
        <p:blipFill>
          <a:blip r:embed="rId5"/>
          <a:stretch>
            <a:fillRect/>
          </a:stretch>
        </p:blipFill>
        <p:spPr>
          <a:xfrm>
            <a:off x="8121057" y="261853"/>
            <a:ext cx="1615580" cy="6334293"/>
          </a:xfrm>
          <a:prstGeom prst="rect">
            <a:avLst/>
          </a:prstGeom>
        </p:spPr>
      </p:pic>
    </p:spTree>
    <p:extLst>
      <p:ext uri="{BB962C8B-B14F-4D97-AF65-F5344CB8AC3E}">
        <p14:creationId xmlns:p14="http://schemas.microsoft.com/office/powerpoint/2010/main" val="4216842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7">
            <a:extLst>
              <a:ext uri="{FF2B5EF4-FFF2-40B4-BE49-F238E27FC236}">
                <a16:creationId xmlns:a16="http://schemas.microsoft.com/office/drawing/2014/main" id="{CB993C52-25F3-4C77-B810-95072DD5675C}"/>
              </a:ext>
            </a:extLst>
          </p:cNvPr>
          <p:cNvSpPr txBox="1">
            <a:spLocks/>
          </p:cNvSpPr>
          <p:nvPr/>
        </p:nvSpPr>
        <p:spPr>
          <a:xfrm>
            <a:off x="392357" y="272626"/>
            <a:ext cx="7204230" cy="69315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BO" sz="2400" dirty="0">
                <a:latin typeface="Arial Black" panose="020B0A04020102020204" pitchFamily="34" charset="0"/>
              </a:rPr>
              <a:t>14.-CAMBIAR LA DIRECCION DE ALGUNOS CLIENTES DE LA PILA.</a:t>
            </a:r>
            <a:endParaRPr lang="es-ES" sz="2400" dirty="0">
              <a:latin typeface="Arial Black" panose="020B0A04020102020204" pitchFamily="34" charset="0"/>
            </a:endParaRPr>
          </a:p>
        </p:txBody>
      </p:sp>
      <p:pic>
        <p:nvPicPr>
          <p:cNvPr id="7" name="Imagen 6">
            <a:extLst>
              <a:ext uri="{FF2B5EF4-FFF2-40B4-BE49-F238E27FC236}">
                <a16:creationId xmlns:a16="http://schemas.microsoft.com/office/drawing/2014/main" id="{B01A92A5-5C6D-4E3A-BEA0-FE8BC649EDE1}"/>
              </a:ext>
            </a:extLst>
          </p:cNvPr>
          <p:cNvPicPr>
            <a:picLocks noChangeAspect="1"/>
          </p:cNvPicPr>
          <p:nvPr/>
        </p:nvPicPr>
        <p:blipFill>
          <a:blip r:embed="rId2"/>
          <a:stretch>
            <a:fillRect/>
          </a:stretch>
        </p:blipFill>
        <p:spPr>
          <a:xfrm>
            <a:off x="3052558" y="1018871"/>
            <a:ext cx="1883827" cy="2737341"/>
          </a:xfrm>
          <a:prstGeom prst="rect">
            <a:avLst/>
          </a:prstGeom>
        </p:spPr>
      </p:pic>
      <p:sp>
        <p:nvSpPr>
          <p:cNvPr id="8" name="Subtítulo 2">
            <a:extLst>
              <a:ext uri="{FF2B5EF4-FFF2-40B4-BE49-F238E27FC236}">
                <a16:creationId xmlns:a16="http://schemas.microsoft.com/office/drawing/2014/main" id="{E437CA16-0193-4D66-B3B9-F1509BE37DC2}"/>
              </a:ext>
            </a:extLst>
          </p:cNvPr>
          <p:cNvSpPr txBox="1">
            <a:spLocks/>
          </p:cNvSpPr>
          <p:nvPr/>
        </p:nvSpPr>
        <p:spPr>
          <a:xfrm>
            <a:off x="116170" y="1094827"/>
            <a:ext cx="2839367" cy="2661385"/>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s-BO" sz="1200" b="1" dirty="0"/>
              <a:t>1. El método deberá llamarse </a:t>
            </a:r>
            <a:r>
              <a:rPr lang="es-BO" sz="1200" b="1" dirty="0" err="1"/>
              <a:t>asignaDireccion</a:t>
            </a:r>
            <a:r>
              <a:rPr lang="es-BO" sz="1200" b="1" dirty="0"/>
              <a:t>(</a:t>
            </a:r>
            <a:r>
              <a:rPr lang="es-BO" sz="1200" b="1" dirty="0" err="1"/>
              <a:t>Pila,nuevaDireccion</a:t>
            </a:r>
            <a:r>
              <a:rPr lang="es-BO" sz="1200" b="1" dirty="0"/>
              <a:t>)</a:t>
            </a:r>
          </a:p>
          <a:p>
            <a:r>
              <a:rPr lang="es-BO" sz="1200" b="1" dirty="0"/>
              <a:t>2. El método debe ser creado en la clase MAIN como un método estático.</a:t>
            </a:r>
          </a:p>
          <a:p>
            <a:r>
              <a:rPr lang="es-BO" sz="1200" b="1" dirty="0"/>
              <a:t>3. El método recibe 2 parámetros</a:t>
            </a:r>
          </a:p>
          <a:p>
            <a:r>
              <a:rPr lang="es-BO" sz="1200" b="1" dirty="0"/>
              <a:t>	- La Pila de Clientes</a:t>
            </a:r>
          </a:p>
          <a:p>
            <a:r>
              <a:rPr lang="es-BO" sz="1200" b="1" dirty="0"/>
              <a:t>	- El valor(String) de la nueva dirección.</a:t>
            </a:r>
          </a:p>
          <a:p>
            <a:r>
              <a:rPr lang="es-BO" sz="1200" b="1" dirty="0"/>
              <a:t>5. Cambiar la dirección del cliente </a:t>
            </a:r>
            <a:r>
              <a:rPr lang="es-BO" sz="1200" b="1" dirty="0" err="1"/>
              <a:t>simpre</a:t>
            </a:r>
            <a:r>
              <a:rPr lang="es-BO" sz="1200" b="1" dirty="0"/>
              <a:t> y cuando el genero sea FEMENINO</a:t>
            </a:r>
          </a:p>
          <a:p>
            <a:endParaRPr lang="es-ES" sz="1200" b="1" dirty="0">
              <a:solidFill>
                <a:srgbClr val="FFC000"/>
              </a:solidFill>
            </a:endParaRPr>
          </a:p>
        </p:txBody>
      </p:sp>
      <p:pic>
        <p:nvPicPr>
          <p:cNvPr id="9" name="Imagen 8">
            <a:extLst>
              <a:ext uri="{FF2B5EF4-FFF2-40B4-BE49-F238E27FC236}">
                <a16:creationId xmlns:a16="http://schemas.microsoft.com/office/drawing/2014/main" id="{79061258-1AB8-46C9-8CE8-050938A93174}"/>
              </a:ext>
            </a:extLst>
          </p:cNvPr>
          <p:cNvPicPr>
            <a:picLocks noChangeAspect="1"/>
          </p:cNvPicPr>
          <p:nvPr/>
        </p:nvPicPr>
        <p:blipFill>
          <a:blip r:embed="rId3"/>
          <a:stretch>
            <a:fillRect/>
          </a:stretch>
        </p:blipFill>
        <p:spPr>
          <a:xfrm>
            <a:off x="116170" y="3756212"/>
            <a:ext cx="5194242" cy="3072650"/>
          </a:xfrm>
          <a:prstGeom prst="rect">
            <a:avLst/>
          </a:prstGeom>
        </p:spPr>
      </p:pic>
      <p:pic>
        <p:nvPicPr>
          <p:cNvPr id="10" name="Imagen 9">
            <a:extLst>
              <a:ext uri="{FF2B5EF4-FFF2-40B4-BE49-F238E27FC236}">
                <a16:creationId xmlns:a16="http://schemas.microsoft.com/office/drawing/2014/main" id="{40435BB6-2920-479E-AF65-E9A821576BBF}"/>
              </a:ext>
            </a:extLst>
          </p:cNvPr>
          <p:cNvPicPr>
            <a:picLocks noChangeAspect="1"/>
          </p:cNvPicPr>
          <p:nvPr/>
        </p:nvPicPr>
        <p:blipFill>
          <a:blip r:embed="rId4"/>
          <a:stretch>
            <a:fillRect/>
          </a:stretch>
        </p:blipFill>
        <p:spPr>
          <a:xfrm>
            <a:off x="6228985" y="219531"/>
            <a:ext cx="1554615" cy="6334293"/>
          </a:xfrm>
          <a:prstGeom prst="rect">
            <a:avLst/>
          </a:prstGeom>
        </p:spPr>
      </p:pic>
      <p:pic>
        <p:nvPicPr>
          <p:cNvPr id="11" name="Imagen 10">
            <a:extLst>
              <a:ext uri="{FF2B5EF4-FFF2-40B4-BE49-F238E27FC236}">
                <a16:creationId xmlns:a16="http://schemas.microsoft.com/office/drawing/2014/main" id="{6B85F7CE-CFB4-41D8-9499-EF4CF2F97272}"/>
              </a:ext>
            </a:extLst>
          </p:cNvPr>
          <p:cNvPicPr>
            <a:picLocks noChangeAspect="1"/>
          </p:cNvPicPr>
          <p:nvPr/>
        </p:nvPicPr>
        <p:blipFill>
          <a:blip r:embed="rId5"/>
          <a:stretch>
            <a:fillRect/>
          </a:stretch>
        </p:blipFill>
        <p:spPr>
          <a:xfrm>
            <a:off x="8515160" y="219530"/>
            <a:ext cx="1487553" cy="6334293"/>
          </a:xfrm>
          <a:prstGeom prst="rect">
            <a:avLst/>
          </a:prstGeom>
        </p:spPr>
      </p:pic>
      <mc:AlternateContent xmlns:mc="http://schemas.openxmlformats.org/markup-compatibility/2006" xmlns:p14="http://schemas.microsoft.com/office/powerpoint/2010/main">
        <mc:Choice Requires="p14">
          <p:contentPart p14:bwMode="auto" r:id="rId6">
            <p14:nvContentPartPr>
              <p14:cNvPr id="18" name="Entrada de lápiz 17">
                <a:extLst>
                  <a:ext uri="{FF2B5EF4-FFF2-40B4-BE49-F238E27FC236}">
                    <a16:creationId xmlns:a16="http://schemas.microsoft.com/office/drawing/2014/main" id="{BCC06608-CCD1-4D6E-977C-D0BF54AEA0CB}"/>
                  </a:ext>
                </a:extLst>
              </p14:cNvPr>
              <p14:cNvContentPartPr/>
              <p14:nvPr/>
            </p14:nvContentPartPr>
            <p14:xfrm>
              <a:off x="8570181" y="5055868"/>
              <a:ext cx="1181160" cy="28080"/>
            </p14:xfrm>
          </p:contentPart>
        </mc:Choice>
        <mc:Fallback xmlns="">
          <p:pic>
            <p:nvPicPr>
              <p:cNvPr id="18" name="Entrada de lápiz 17">
                <a:extLst>
                  <a:ext uri="{FF2B5EF4-FFF2-40B4-BE49-F238E27FC236}">
                    <a16:creationId xmlns:a16="http://schemas.microsoft.com/office/drawing/2014/main" id="{BCC06608-CCD1-4D6E-977C-D0BF54AEA0CB}"/>
                  </a:ext>
                </a:extLst>
              </p:cNvPr>
              <p:cNvPicPr/>
              <p:nvPr/>
            </p:nvPicPr>
            <p:blipFill>
              <a:blip r:embed="rId7"/>
              <a:stretch>
                <a:fillRect/>
              </a:stretch>
            </p:blipFill>
            <p:spPr>
              <a:xfrm>
                <a:off x="8561541" y="5046868"/>
                <a:ext cx="11988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Entrada de lápiz 18">
                <a:extLst>
                  <a:ext uri="{FF2B5EF4-FFF2-40B4-BE49-F238E27FC236}">
                    <a16:creationId xmlns:a16="http://schemas.microsoft.com/office/drawing/2014/main" id="{05FD94F8-3947-4195-BD0A-5EDBBF92728B}"/>
                  </a:ext>
                </a:extLst>
              </p14:cNvPr>
              <p14:cNvContentPartPr/>
              <p14:nvPr/>
            </p14:nvContentPartPr>
            <p14:xfrm>
              <a:off x="8641821" y="2635228"/>
              <a:ext cx="1111680" cy="360"/>
            </p14:xfrm>
          </p:contentPart>
        </mc:Choice>
        <mc:Fallback xmlns="">
          <p:pic>
            <p:nvPicPr>
              <p:cNvPr id="19" name="Entrada de lápiz 18">
                <a:extLst>
                  <a:ext uri="{FF2B5EF4-FFF2-40B4-BE49-F238E27FC236}">
                    <a16:creationId xmlns:a16="http://schemas.microsoft.com/office/drawing/2014/main" id="{05FD94F8-3947-4195-BD0A-5EDBBF92728B}"/>
                  </a:ext>
                </a:extLst>
              </p:cNvPr>
              <p:cNvPicPr/>
              <p:nvPr/>
            </p:nvPicPr>
            <p:blipFill>
              <a:blip r:embed="rId9"/>
              <a:stretch>
                <a:fillRect/>
              </a:stretch>
            </p:blipFill>
            <p:spPr>
              <a:xfrm>
                <a:off x="8632821" y="2626588"/>
                <a:ext cx="1129320" cy="18000"/>
              </a:xfrm>
              <a:prstGeom prst="rect">
                <a:avLst/>
              </a:prstGeom>
            </p:spPr>
          </p:pic>
        </mc:Fallback>
      </mc:AlternateContent>
    </p:spTree>
    <p:extLst>
      <p:ext uri="{BB962C8B-B14F-4D97-AF65-F5344CB8AC3E}">
        <p14:creationId xmlns:p14="http://schemas.microsoft.com/office/powerpoint/2010/main" val="1707802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7">
            <a:extLst>
              <a:ext uri="{FF2B5EF4-FFF2-40B4-BE49-F238E27FC236}">
                <a16:creationId xmlns:a16="http://schemas.microsoft.com/office/drawing/2014/main" id="{10963442-5EB8-4322-816E-77355DAA9CE0}"/>
              </a:ext>
            </a:extLst>
          </p:cNvPr>
          <p:cNvSpPr txBox="1">
            <a:spLocks/>
          </p:cNvSpPr>
          <p:nvPr/>
        </p:nvSpPr>
        <p:spPr>
          <a:xfrm>
            <a:off x="168240" y="227802"/>
            <a:ext cx="6491607" cy="43706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BO" sz="2400" dirty="0">
                <a:latin typeface="Arial Black" panose="020B0A04020102020204" pitchFamily="34" charset="0"/>
              </a:rPr>
              <a:t>15.-MOVER ITEMS DE LA PILA</a:t>
            </a:r>
            <a:endParaRPr lang="es-ES" sz="2400" dirty="0">
              <a:latin typeface="Arial Black" panose="020B0A04020102020204" pitchFamily="34" charset="0"/>
            </a:endParaRPr>
          </a:p>
        </p:txBody>
      </p:sp>
      <p:pic>
        <p:nvPicPr>
          <p:cNvPr id="5" name="Imagen 4">
            <a:extLst>
              <a:ext uri="{FF2B5EF4-FFF2-40B4-BE49-F238E27FC236}">
                <a16:creationId xmlns:a16="http://schemas.microsoft.com/office/drawing/2014/main" id="{80499E90-8670-4CC9-8376-266E125DEFFF}"/>
              </a:ext>
            </a:extLst>
          </p:cNvPr>
          <p:cNvPicPr>
            <a:picLocks noChangeAspect="1"/>
          </p:cNvPicPr>
          <p:nvPr/>
        </p:nvPicPr>
        <p:blipFill>
          <a:blip r:embed="rId2"/>
          <a:stretch>
            <a:fillRect/>
          </a:stretch>
        </p:blipFill>
        <p:spPr>
          <a:xfrm>
            <a:off x="3217669" y="813014"/>
            <a:ext cx="2798307" cy="1950889"/>
          </a:xfrm>
          <a:prstGeom prst="rect">
            <a:avLst/>
          </a:prstGeom>
        </p:spPr>
      </p:pic>
      <p:sp>
        <p:nvSpPr>
          <p:cNvPr id="6" name="Subtítulo 2">
            <a:extLst>
              <a:ext uri="{FF2B5EF4-FFF2-40B4-BE49-F238E27FC236}">
                <a16:creationId xmlns:a16="http://schemas.microsoft.com/office/drawing/2014/main" id="{37E66A38-C64F-4CD9-ADB4-85137295E791}"/>
              </a:ext>
            </a:extLst>
          </p:cNvPr>
          <p:cNvSpPr txBox="1">
            <a:spLocks/>
          </p:cNvSpPr>
          <p:nvPr/>
        </p:nvSpPr>
        <p:spPr>
          <a:xfrm>
            <a:off x="168240" y="813014"/>
            <a:ext cx="2839367" cy="229300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s-BO" sz="1200" b="1" dirty="0"/>
              <a:t>1. El método deberá llamarse reordenaPila(Pila)</a:t>
            </a:r>
          </a:p>
          <a:p>
            <a:r>
              <a:rPr lang="es-BO" sz="1200" b="1" dirty="0"/>
              <a:t>2. El método debe ser creado en la clase MAIN como un método estático.</a:t>
            </a:r>
          </a:p>
          <a:p>
            <a:r>
              <a:rPr lang="es-BO" sz="1200" b="1" dirty="0"/>
              <a:t>3. El método recibe 1 parámetros</a:t>
            </a:r>
          </a:p>
          <a:p>
            <a:r>
              <a:rPr lang="es-BO" sz="1200" b="1" dirty="0"/>
              <a:t>	- La Pila de Clientes</a:t>
            </a:r>
          </a:p>
          <a:p>
            <a:r>
              <a:rPr lang="es-BO" sz="1200" b="1" dirty="0"/>
              <a:t>4. Mover a la base todos los clientes del genero masculino y los genero femenino moverlos al final.</a:t>
            </a:r>
          </a:p>
          <a:p>
            <a:endParaRPr lang="es-ES" sz="1200" b="1" dirty="0">
              <a:solidFill>
                <a:srgbClr val="FFC000"/>
              </a:solidFill>
            </a:endParaRPr>
          </a:p>
        </p:txBody>
      </p:sp>
      <p:pic>
        <p:nvPicPr>
          <p:cNvPr id="7" name="Imagen 6">
            <a:extLst>
              <a:ext uri="{FF2B5EF4-FFF2-40B4-BE49-F238E27FC236}">
                <a16:creationId xmlns:a16="http://schemas.microsoft.com/office/drawing/2014/main" id="{CDD199F5-3698-4247-8763-D1565B45E5BE}"/>
              </a:ext>
            </a:extLst>
          </p:cNvPr>
          <p:cNvPicPr>
            <a:picLocks noChangeAspect="1"/>
          </p:cNvPicPr>
          <p:nvPr/>
        </p:nvPicPr>
        <p:blipFill>
          <a:blip r:embed="rId3"/>
          <a:stretch>
            <a:fillRect/>
          </a:stretch>
        </p:blipFill>
        <p:spPr>
          <a:xfrm>
            <a:off x="1085178" y="3106018"/>
            <a:ext cx="4785775" cy="3671300"/>
          </a:xfrm>
          <a:prstGeom prst="rect">
            <a:avLst/>
          </a:prstGeom>
        </p:spPr>
      </p:pic>
      <p:pic>
        <p:nvPicPr>
          <p:cNvPr id="8" name="Imagen 7">
            <a:extLst>
              <a:ext uri="{FF2B5EF4-FFF2-40B4-BE49-F238E27FC236}">
                <a16:creationId xmlns:a16="http://schemas.microsoft.com/office/drawing/2014/main" id="{4FA09AA6-F7D1-4E4F-A586-DA87201017F1}"/>
              </a:ext>
            </a:extLst>
          </p:cNvPr>
          <p:cNvPicPr>
            <a:picLocks noChangeAspect="1"/>
          </p:cNvPicPr>
          <p:nvPr/>
        </p:nvPicPr>
        <p:blipFill>
          <a:blip r:embed="rId4"/>
          <a:stretch>
            <a:fillRect/>
          </a:stretch>
        </p:blipFill>
        <p:spPr>
          <a:xfrm>
            <a:off x="6536904" y="227802"/>
            <a:ext cx="1554615" cy="6334293"/>
          </a:xfrm>
          <a:prstGeom prst="rect">
            <a:avLst/>
          </a:prstGeom>
        </p:spPr>
      </p:pic>
      <p:pic>
        <p:nvPicPr>
          <p:cNvPr id="9" name="Imagen 8">
            <a:extLst>
              <a:ext uri="{FF2B5EF4-FFF2-40B4-BE49-F238E27FC236}">
                <a16:creationId xmlns:a16="http://schemas.microsoft.com/office/drawing/2014/main" id="{D7C4D4AB-D226-4DC1-9B92-597AA45E9F7E}"/>
              </a:ext>
            </a:extLst>
          </p:cNvPr>
          <p:cNvPicPr>
            <a:picLocks noChangeAspect="1"/>
          </p:cNvPicPr>
          <p:nvPr/>
        </p:nvPicPr>
        <p:blipFill>
          <a:blip r:embed="rId5"/>
          <a:stretch>
            <a:fillRect/>
          </a:stretch>
        </p:blipFill>
        <p:spPr>
          <a:xfrm>
            <a:off x="8592460" y="261853"/>
            <a:ext cx="1615580" cy="6334293"/>
          </a:xfrm>
          <a:prstGeom prst="rect">
            <a:avLst/>
          </a:prstGeom>
        </p:spPr>
      </p:pic>
      <p:grpSp>
        <p:nvGrpSpPr>
          <p:cNvPr id="15" name="Grupo 14">
            <a:extLst>
              <a:ext uri="{FF2B5EF4-FFF2-40B4-BE49-F238E27FC236}">
                <a16:creationId xmlns:a16="http://schemas.microsoft.com/office/drawing/2014/main" id="{210CEB63-429C-4C86-9C50-1DE51D0C6AED}"/>
              </a:ext>
            </a:extLst>
          </p:cNvPr>
          <p:cNvGrpSpPr/>
          <p:nvPr/>
        </p:nvGrpSpPr>
        <p:grpSpPr>
          <a:xfrm>
            <a:off x="8560821" y="699184"/>
            <a:ext cx="511920" cy="5872320"/>
            <a:chOff x="8560821" y="699184"/>
            <a:chExt cx="511920" cy="5872320"/>
          </a:xfrm>
        </p:grpSpPr>
        <mc:AlternateContent xmlns:mc="http://schemas.openxmlformats.org/markup-compatibility/2006" xmlns:p14="http://schemas.microsoft.com/office/powerpoint/2010/main">
          <mc:Choice Requires="p14">
            <p:contentPart p14:bwMode="auto" r:id="rId6">
              <p14:nvContentPartPr>
                <p14:cNvPr id="11" name="Entrada de lápiz 10">
                  <a:extLst>
                    <a:ext uri="{FF2B5EF4-FFF2-40B4-BE49-F238E27FC236}">
                      <a16:creationId xmlns:a16="http://schemas.microsoft.com/office/drawing/2014/main" id="{CAC04ED3-466B-4D2D-AD09-D1668B56BBAB}"/>
                    </a:ext>
                  </a:extLst>
                </p14:cNvPr>
                <p14:cNvContentPartPr/>
                <p14:nvPr/>
              </p14:nvContentPartPr>
              <p14:xfrm>
                <a:off x="8596101" y="699184"/>
                <a:ext cx="74520" cy="2196000"/>
              </p14:xfrm>
            </p:contentPart>
          </mc:Choice>
          <mc:Fallback xmlns="">
            <p:pic>
              <p:nvPicPr>
                <p:cNvPr id="11" name="Entrada de lápiz 10">
                  <a:extLst>
                    <a:ext uri="{FF2B5EF4-FFF2-40B4-BE49-F238E27FC236}">
                      <a16:creationId xmlns:a16="http://schemas.microsoft.com/office/drawing/2014/main" id="{CAC04ED3-466B-4D2D-AD09-D1668B56BBAB}"/>
                    </a:ext>
                  </a:extLst>
                </p:cNvPr>
                <p:cNvPicPr/>
                <p:nvPr/>
              </p:nvPicPr>
              <p:blipFill>
                <a:blip r:embed="rId7"/>
                <a:stretch>
                  <a:fillRect/>
                </a:stretch>
              </p:blipFill>
              <p:spPr>
                <a:xfrm>
                  <a:off x="8587101" y="690544"/>
                  <a:ext cx="92160" cy="2213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Entrada de lápiz 11">
                  <a:extLst>
                    <a:ext uri="{FF2B5EF4-FFF2-40B4-BE49-F238E27FC236}">
                      <a16:creationId xmlns:a16="http://schemas.microsoft.com/office/drawing/2014/main" id="{0E1EDB61-C451-4FBC-9FAA-F77377F9F2D9}"/>
                    </a:ext>
                  </a:extLst>
                </p14:cNvPr>
                <p14:cNvContentPartPr/>
                <p14:nvPr/>
              </p14:nvContentPartPr>
              <p14:xfrm>
                <a:off x="8659461" y="2868544"/>
                <a:ext cx="413280" cy="19440"/>
              </p14:xfrm>
            </p:contentPart>
          </mc:Choice>
          <mc:Fallback xmlns="">
            <p:pic>
              <p:nvPicPr>
                <p:cNvPr id="12" name="Entrada de lápiz 11">
                  <a:extLst>
                    <a:ext uri="{FF2B5EF4-FFF2-40B4-BE49-F238E27FC236}">
                      <a16:creationId xmlns:a16="http://schemas.microsoft.com/office/drawing/2014/main" id="{0E1EDB61-C451-4FBC-9FAA-F77377F9F2D9}"/>
                    </a:ext>
                  </a:extLst>
                </p:cNvPr>
                <p:cNvPicPr/>
                <p:nvPr/>
              </p:nvPicPr>
              <p:blipFill>
                <a:blip r:embed="rId9"/>
                <a:stretch>
                  <a:fillRect/>
                </a:stretch>
              </p:blipFill>
              <p:spPr>
                <a:xfrm>
                  <a:off x="8650821" y="2859904"/>
                  <a:ext cx="4309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Entrada de lápiz 13">
                  <a:extLst>
                    <a:ext uri="{FF2B5EF4-FFF2-40B4-BE49-F238E27FC236}">
                      <a16:creationId xmlns:a16="http://schemas.microsoft.com/office/drawing/2014/main" id="{7EBDDE67-E44B-4DDB-A930-0CE843340E89}"/>
                    </a:ext>
                  </a:extLst>
                </p14:cNvPr>
                <p14:cNvContentPartPr/>
                <p14:nvPr/>
              </p14:nvContentPartPr>
              <p14:xfrm>
                <a:off x="8560821" y="3011464"/>
                <a:ext cx="214200" cy="3560040"/>
              </p14:xfrm>
            </p:contentPart>
          </mc:Choice>
          <mc:Fallback xmlns="">
            <p:pic>
              <p:nvPicPr>
                <p:cNvPr id="14" name="Entrada de lápiz 13">
                  <a:extLst>
                    <a:ext uri="{FF2B5EF4-FFF2-40B4-BE49-F238E27FC236}">
                      <a16:creationId xmlns:a16="http://schemas.microsoft.com/office/drawing/2014/main" id="{7EBDDE67-E44B-4DDB-A930-0CE843340E89}"/>
                    </a:ext>
                  </a:extLst>
                </p:cNvPr>
                <p:cNvPicPr/>
                <p:nvPr/>
              </p:nvPicPr>
              <p:blipFill>
                <a:blip r:embed="rId11"/>
                <a:stretch>
                  <a:fillRect/>
                </a:stretch>
              </p:blipFill>
              <p:spPr>
                <a:xfrm>
                  <a:off x="8552181" y="3002464"/>
                  <a:ext cx="231840" cy="3577680"/>
                </a:xfrm>
                <a:prstGeom prst="rect">
                  <a:avLst/>
                </a:prstGeom>
              </p:spPr>
            </p:pic>
          </mc:Fallback>
        </mc:AlternateContent>
      </p:grpSp>
    </p:spTree>
    <p:extLst>
      <p:ext uri="{BB962C8B-B14F-4D97-AF65-F5344CB8AC3E}">
        <p14:creationId xmlns:p14="http://schemas.microsoft.com/office/powerpoint/2010/main" val="3250732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DC570-72AC-45BE-BB60-458EBBAC8C19}"/>
              </a:ext>
            </a:extLst>
          </p:cNvPr>
          <p:cNvSpPr>
            <a:spLocks noGrp="1"/>
          </p:cNvSpPr>
          <p:nvPr>
            <p:ph type="title"/>
          </p:nvPr>
        </p:nvSpPr>
        <p:spPr>
          <a:xfrm>
            <a:off x="1154954" y="1447800"/>
            <a:ext cx="3401064" cy="1447800"/>
          </a:xfrm>
        </p:spPr>
        <p:txBody>
          <a:bodyPr vert="horz" lIns="91440" tIns="45720" rIns="91440" bIns="45720" rtlCol="0" anchor="b">
            <a:normAutofit/>
          </a:bodyPr>
          <a:lstStyle/>
          <a:p>
            <a:r>
              <a:rPr lang="es-ES" b="0" i="0" kern="1200" dirty="0">
                <a:latin typeface="+mj-lt"/>
                <a:ea typeface="+mj-ea"/>
                <a:cs typeface="+mj-cs"/>
              </a:rPr>
              <a:t>Manejo De Conceptos</a:t>
            </a:r>
          </a:p>
        </p:txBody>
      </p:sp>
      <p:pic>
        <p:nvPicPr>
          <p:cNvPr id="5" name="Imagen 4">
            <a:extLst>
              <a:ext uri="{FF2B5EF4-FFF2-40B4-BE49-F238E27FC236}">
                <a16:creationId xmlns:a16="http://schemas.microsoft.com/office/drawing/2014/main" id="{424B6697-2FE3-4D7B-8B89-0EE2F20BBFBF}"/>
              </a:ext>
            </a:extLst>
          </p:cNvPr>
          <p:cNvPicPr>
            <a:picLocks noChangeAspect="1"/>
          </p:cNvPicPr>
          <p:nvPr/>
        </p:nvPicPr>
        <p:blipFill>
          <a:blip r:embed="rId3"/>
          <a:stretch>
            <a:fillRect/>
          </a:stretch>
        </p:blipFill>
        <p:spPr>
          <a:xfrm>
            <a:off x="5096614" y="1447800"/>
            <a:ext cx="4572000" cy="4572000"/>
          </a:xfrm>
          <a:prstGeom prst="rect">
            <a:avLst/>
          </a:prstGeom>
          <a:noFill/>
        </p:spPr>
      </p:pic>
      <p:sp>
        <p:nvSpPr>
          <p:cNvPr id="4" name="Título 1">
            <a:extLst>
              <a:ext uri="{FF2B5EF4-FFF2-40B4-BE49-F238E27FC236}">
                <a16:creationId xmlns:a16="http://schemas.microsoft.com/office/drawing/2014/main" id="{F8B0EAAC-D97D-4A28-8AAD-91537ECA0EB7}"/>
              </a:ext>
            </a:extLst>
          </p:cNvPr>
          <p:cNvSpPr txBox="1">
            <a:spLocks/>
          </p:cNvSpPr>
          <p:nvPr/>
        </p:nvSpPr>
        <p:spPr>
          <a:xfrm>
            <a:off x="1154954" y="3129280"/>
            <a:ext cx="3401063" cy="2895599"/>
          </a:xfrm>
          <a:prstGeom prst="rect">
            <a:avLst/>
          </a:prstGeom>
        </p:spPr>
        <p:txBody>
          <a:bodyPr vert="horz" lIns="91440" tIns="45720" rIns="91440" bIns="45720" rtlCol="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lnSpc>
                <a:spcPct val="90000"/>
              </a:lnSpc>
              <a:spcBef>
                <a:spcPts val="1000"/>
              </a:spcBef>
              <a:buClr>
                <a:schemeClr val="accent1"/>
              </a:buClr>
              <a:buSzPct val="80000"/>
            </a:pPr>
            <a:r>
              <a:rPr lang="es-ES" sz="1000" b="0" i="0" u="none" strike="noStrike" kern="1200" dirty="0">
                <a:solidFill>
                  <a:schemeClr val="tx1"/>
                </a:solidFill>
                <a:effectLst/>
                <a:uFill>
                  <a:solidFill>
                    <a:srgbClr val="000000"/>
                  </a:solidFill>
                </a:uFill>
                <a:latin typeface="+mj-lt"/>
                <a:ea typeface="+mj-ea"/>
                <a:cs typeface="+mj-cs"/>
              </a:rPr>
              <a:t>1.- ¿A que se refiere cuando se habla de ESTRUCTURA DE DATOS?</a:t>
            </a:r>
          </a:p>
          <a:p>
            <a:pPr fontAlgn="base">
              <a:lnSpc>
                <a:spcPct val="90000"/>
              </a:lnSpc>
              <a:spcBef>
                <a:spcPts val="1000"/>
              </a:spcBef>
              <a:buClr>
                <a:schemeClr val="accent1"/>
              </a:buClr>
              <a:buSzPct val="80000"/>
            </a:pPr>
            <a:r>
              <a:rPr lang="es-ES" sz="1000" b="0" i="0" kern="1200" dirty="0">
                <a:solidFill>
                  <a:schemeClr val="tx1"/>
                </a:solidFill>
                <a:effectLst/>
                <a:latin typeface="+mj-lt"/>
                <a:ea typeface="+mj-ea"/>
                <a:cs typeface="+mj-cs"/>
              </a:rPr>
              <a:t>La estructura de datos se refiere a la organización y almacenamiento de datos en un sistema informático de manera que pueden ser utilizados de manera eficiente y efectiva por el software. En programación, las estructuras de datos son herramientas que permiten a los desarrolladores organizar y manipular datos de diferentes tipos y tamaños. La elección de una estructura de datos adecuada depende de los requisitos del programa y del tipo de datos que se están manejando. Algunas de las estructuras de datos más comunes incluyen matrices, listas enlazadas, árboles, grafos, pilas y colas, entre otras. Las estructuras de datos son fundamentales en la programación y son esenciales para la creación de algoritmos y aplicaciones eficientes y escalables.</a:t>
            </a:r>
            <a:endParaRPr lang="es-ES" sz="1000" b="0" i="0" u="none" strike="noStrike" kern="1200" dirty="0">
              <a:solidFill>
                <a:schemeClr val="tx1"/>
              </a:solidFill>
              <a:effectLst/>
              <a:uFill>
                <a:solidFill>
                  <a:srgbClr val="000000"/>
                </a:solidFill>
              </a:uFill>
              <a:latin typeface="+mj-lt"/>
              <a:ea typeface="+mj-ea"/>
              <a:cs typeface="+mj-cs"/>
            </a:endParaRPr>
          </a:p>
        </p:txBody>
      </p:sp>
    </p:spTree>
    <p:extLst>
      <p:ext uri="{BB962C8B-B14F-4D97-AF65-F5344CB8AC3E}">
        <p14:creationId xmlns:p14="http://schemas.microsoft.com/office/powerpoint/2010/main" val="70285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duotone>
              <a:schemeClr val="bg2">
                <a:shade val="62000"/>
                <a:hueMod val="108000"/>
                <a:satMod val="164000"/>
                <a:lumMod val="69000"/>
              </a:schemeClr>
              <a:schemeClr val="bg2">
                <a:tint val="96000"/>
                <a:hueMod val="90000"/>
                <a:satMod val="130000"/>
                <a:lumMod val="134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pic>
        <p:nvPicPr>
          <p:cNvPr id="49" name="Imagen 4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cstate="email">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Imagen 5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cstate="email">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Elipse 5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Imagen 5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cstate="email">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Imagen 5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cstate="email">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ángulo 5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Título 1">
            <a:extLst>
              <a:ext uri="{FF2B5EF4-FFF2-40B4-BE49-F238E27FC236}">
                <a16:creationId xmlns:a16="http://schemas.microsoft.com/office/drawing/2014/main" id="{03522C44-C677-47CB-91C0-5D19C3457FE3}"/>
              </a:ext>
            </a:extLst>
          </p:cNvPr>
          <p:cNvSpPr txBox="1">
            <a:spLocks/>
          </p:cNvSpPr>
          <p:nvPr/>
        </p:nvSpPr>
        <p:spPr>
          <a:xfrm>
            <a:off x="330201" y="193630"/>
            <a:ext cx="6590552" cy="875855"/>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2.-¿Cuáles son los </a:t>
            </a:r>
            <a:r>
              <a:rPr lang="en-US" sz="20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TIPOS DE ESTRUCTURA QUE EXISTE</a:t>
            </a:r>
            <a:r>
              <a:rPr lang="en-US" sz="1800" b="1" dirty="0">
                <a:solidFill>
                  <a:srgbClr val="008575"/>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tx1">
                    <a:lumMod val="95000"/>
                  </a:schemeClr>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p>
          <a:p>
            <a:endParaRPr lang="en-US" sz="18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17" name="Título 1">
            <a:extLst>
              <a:ext uri="{FF2B5EF4-FFF2-40B4-BE49-F238E27FC236}">
                <a16:creationId xmlns:a16="http://schemas.microsoft.com/office/drawing/2014/main" id="{8E612B54-4070-4D05-80A9-5FA0CC4F5445}"/>
              </a:ext>
            </a:extLst>
          </p:cNvPr>
          <p:cNvSpPr txBox="1">
            <a:spLocks/>
          </p:cNvSpPr>
          <p:nvPr/>
        </p:nvSpPr>
        <p:spPr>
          <a:xfrm>
            <a:off x="635949" y="1444547"/>
            <a:ext cx="3401063" cy="1146253"/>
          </a:xfrm>
          <a:prstGeom prst="rect">
            <a:avLst/>
          </a:prstGeom>
        </p:spPr>
        <p:txBody>
          <a:bodyPr vert="horz" lIns="91440" tIns="45720" rIns="91440" bIns="45720" rtlCol="0">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lnSpc>
                <a:spcPct val="90000"/>
              </a:lnSpc>
              <a:spcBef>
                <a:spcPts val="1000"/>
              </a:spcBef>
              <a:buClr>
                <a:schemeClr val="accent1"/>
              </a:buClr>
              <a:buSzPct val="80000"/>
            </a:pPr>
            <a:r>
              <a:rPr lang="es-ES" sz="1000" b="0" i="0" u="none" strike="noStrike" kern="1200" dirty="0">
                <a:solidFill>
                  <a:schemeClr val="tx1"/>
                </a:solidFill>
                <a:effectLst/>
                <a:uFill>
                  <a:solidFill>
                    <a:srgbClr val="000000"/>
                  </a:solidFill>
                </a:uFill>
                <a:latin typeface="+mj-lt"/>
                <a:ea typeface="+mj-ea"/>
                <a:cs typeface="+mj-cs"/>
              </a:rPr>
              <a:t>Existen tres tipos de estructura de datos :</a:t>
            </a:r>
          </a:p>
          <a:p>
            <a:pPr fontAlgn="base">
              <a:lnSpc>
                <a:spcPct val="90000"/>
              </a:lnSpc>
              <a:spcBef>
                <a:spcPts val="1000"/>
              </a:spcBef>
              <a:buClr>
                <a:schemeClr val="accent1"/>
              </a:buClr>
              <a:buSzPct val="80000"/>
            </a:pPr>
            <a:r>
              <a:rPr lang="es-ES" sz="1000" b="0" i="0" u="none" strike="noStrike" kern="1200" dirty="0">
                <a:solidFill>
                  <a:schemeClr val="tx1"/>
                </a:solidFill>
                <a:effectLst/>
                <a:uFill>
                  <a:solidFill>
                    <a:srgbClr val="000000"/>
                  </a:solidFill>
                </a:uFill>
                <a:latin typeface="+mj-lt"/>
                <a:ea typeface="+mj-ea"/>
                <a:cs typeface="+mj-cs"/>
              </a:rPr>
              <a:t>Listas enlazadas</a:t>
            </a:r>
          </a:p>
          <a:p>
            <a:pPr fontAlgn="base">
              <a:lnSpc>
                <a:spcPct val="90000"/>
              </a:lnSpc>
              <a:spcBef>
                <a:spcPts val="1000"/>
              </a:spcBef>
              <a:buClr>
                <a:schemeClr val="accent1"/>
              </a:buClr>
              <a:buSzPct val="80000"/>
            </a:pPr>
            <a:r>
              <a:rPr lang="es-ES" sz="1000" b="0" i="0" u="none" strike="noStrike" kern="1200" dirty="0">
                <a:solidFill>
                  <a:schemeClr val="tx1"/>
                </a:solidFill>
                <a:effectLst/>
                <a:uFill>
                  <a:solidFill>
                    <a:srgbClr val="000000"/>
                  </a:solidFill>
                </a:uFill>
                <a:latin typeface="+mj-lt"/>
                <a:ea typeface="+mj-ea"/>
                <a:cs typeface="+mj-cs"/>
              </a:rPr>
              <a:t>Pilas</a:t>
            </a:r>
          </a:p>
          <a:p>
            <a:pPr fontAlgn="base">
              <a:lnSpc>
                <a:spcPct val="90000"/>
              </a:lnSpc>
              <a:spcBef>
                <a:spcPts val="1000"/>
              </a:spcBef>
              <a:buClr>
                <a:schemeClr val="accent1"/>
              </a:buClr>
              <a:buSzPct val="80000"/>
            </a:pPr>
            <a:r>
              <a:rPr lang="es-ES" sz="1000" b="0" i="0" u="none" strike="noStrike" kern="1200" dirty="0">
                <a:solidFill>
                  <a:schemeClr val="tx1"/>
                </a:solidFill>
                <a:effectLst/>
                <a:uFill>
                  <a:solidFill>
                    <a:srgbClr val="000000"/>
                  </a:solidFill>
                </a:uFill>
                <a:latin typeface="+mj-lt"/>
                <a:ea typeface="+mj-ea"/>
                <a:cs typeface="+mj-cs"/>
              </a:rPr>
              <a:t>Colas</a:t>
            </a:r>
          </a:p>
        </p:txBody>
      </p:sp>
      <p:pic>
        <p:nvPicPr>
          <p:cNvPr id="6" name="Imagen 5">
            <a:extLst>
              <a:ext uri="{FF2B5EF4-FFF2-40B4-BE49-F238E27FC236}">
                <a16:creationId xmlns:a16="http://schemas.microsoft.com/office/drawing/2014/main" id="{370CEAE2-4352-4089-B688-D967C1EB40F2}"/>
              </a:ext>
            </a:extLst>
          </p:cNvPr>
          <p:cNvPicPr>
            <a:picLocks noChangeAspect="1"/>
          </p:cNvPicPr>
          <p:nvPr/>
        </p:nvPicPr>
        <p:blipFill>
          <a:blip r:embed="rId8"/>
          <a:stretch>
            <a:fillRect/>
          </a:stretch>
        </p:blipFill>
        <p:spPr>
          <a:xfrm>
            <a:off x="115055" y="2458573"/>
            <a:ext cx="4341159" cy="2381250"/>
          </a:xfrm>
          <a:prstGeom prst="rect">
            <a:avLst/>
          </a:prstGeom>
        </p:spPr>
      </p:pic>
      <p:pic>
        <p:nvPicPr>
          <p:cNvPr id="7" name="Imagen 6">
            <a:extLst>
              <a:ext uri="{FF2B5EF4-FFF2-40B4-BE49-F238E27FC236}">
                <a16:creationId xmlns:a16="http://schemas.microsoft.com/office/drawing/2014/main" id="{3D61843A-8BEB-4832-84EE-1ED9D363CA3B}"/>
              </a:ext>
            </a:extLst>
          </p:cNvPr>
          <p:cNvPicPr>
            <a:picLocks noChangeAspect="1"/>
          </p:cNvPicPr>
          <p:nvPr/>
        </p:nvPicPr>
        <p:blipFill>
          <a:blip r:embed="rId9"/>
          <a:stretch>
            <a:fillRect/>
          </a:stretch>
        </p:blipFill>
        <p:spPr>
          <a:xfrm>
            <a:off x="4871970" y="1602048"/>
            <a:ext cx="4097566" cy="2381250"/>
          </a:xfrm>
          <a:prstGeom prst="rect">
            <a:avLst/>
          </a:prstGeom>
        </p:spPr>
      </p:pic>
      <p:pic>
        <p:nvPicPr>
          <p:cNvPr id="8" name="Imagen 7">
            <a:extLst>
              <a:ext uri="{FF2B5EF4-FFF2-40B4-BE49-F238E27FC236}">
                <a16:creationId xmlns:a16="http://schemas.microsoft.com/office/drawing/2014/main" id="{C3780FEB-809B-4DA3-988B-119040818B90}"/>
              </a:ext>
            </a:extLst>
          </p:cNvPr>
          <p:cNvPicPr>
            <a:picLocks noChangeAspect="1"/>
          </p:cNvPicPr>
          <p:nvPr/>
        </p:nvPicPr>
        <p:blipFill>
          <a:blip r:embed="rId10"/>
          <a:stretch>
            <a:fillRect/>
          </a:stretch>
        </p:blipFill>
        <p:spPr>
          <a:xfrm>
            <a:off x="6254666" y="76200"/>
            <a:ext cx="3952284" cy="2381251"/>
          </a:xfrm>
          <a:prstGeom prst="rect">
            <a:avLst/>
          </a:prstGeom>
        </p:spPr>
      </p:pic>
      <p:sp>
        <p:nvSpPr>
          <p:cNvPr id="13" name="Subtítulo 2">
            <a:extLst>
              <a:ext uri="{FF2B5EF4-FFF2-40B4-BE49-F238E27FC236}">
                <a16:creationId xmlns:a16="http://schemas.microsoft.com/office/drawing/2014/main" id="{41DB9E46-E9DB-47C9-BB1D-C9B0350AC26C}"/>
              </a:ext>
            </a:extLst>
          </p:cNvPr>
          <p:cNvSpPr txBox="1">
            <a:spLocks/>
          </p:cNvSpPr>
          <p:nvPr/>
        </p:nvSpPr>
        <p:spPr>
          <a:xfrm>
            <a:off x="223051" y="4891685"/>
            <a:ext cx="4226858" cy="20882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b="1" dirty="0">
                <a:latin typeface="+mj-lt"/>
              </a:rPr>
              <a:t>ESTRUCTURAS DE DATOS LINEALES</a:t>
            </a:r>
          </a:p>
          <a:p>
            <a:pPr marL="342900" indent="-342900">
              <a:buAutoNum type="arabicPeriod"/>
            </a:pPr>
            <a:r>
              <a:rPr lang="es-BO" sz="1800" dirty="0">
                <a:latin typeface="+mj-lt"/>
              </a:rPr>
              <a:t>Arreglos (Arrays)</a:t>
            </a:r>
          </a:p>
          <a:p>
            <a:pPr marL="342900" indent="-342900">
              <a:buAutoNum type="arabicPeriod"/>
            </a:pPr>
            <a:r>
              <a:rPr lang="es-BO" sz="1800" dirty="0">
                <a:latin typeface="+mj-lt"/>
              </a:rPr>
              <a:t>Listas (Linked lists)</a:t>
            </a:r>
          </a:p>
          <a:p>
            <a:pPr marL="342900" indent="-342900">
              <a:buAutoNum type="arabicPeriod"/>
            </a:pPr>
            <a:r>
              <a:rPr lang="es-BO" sz="1800" dirty="0">
                <a:latin typeface="+mj-lt"/>
              </a:rPr>
              <a:t>Pilas (Stacks)</a:t>
            </a:r>
          </a:p>
          <a:p>
            <a:pPr marL="342900" indent="-342900">
              <a:buAutoNum type="arabicPeriod"/>
            </a:pPr>
            <a:r>
              <a:rPr lang="es-BO" sz="1800" dirty="0">
                <a:latin typeface="+mj-lt"/>
              </a:rPr>
              <a:t>Colas (Queues)</a:t>
            </a:r>
            <a:endParaRPr lang="es-ES" sz="1800" dirty="0">
              <a:latin typeface="+mj-lt"/>
            </a:endParaRPr>
          </a:p>
        </p:txBody>
      </p:sp>
      <p:sp>
        <p:nvSpPr>
          <p:cNvPr id="16" name="Subtítulo 2">
            <a:extLst>
              <a:ext uri="{FF2B5EF4-FFF2-40B4-BE49-F238E27FC236}">
                <a16:creationId xmlns:a16="http://schemas.microsoft.com/office/drawing/2014/main" id="{655DFB8B-912B-445D-8C11-093CE0013B63}"/>
              </a:ext>
            </a:extLst>
          </p:cNvPr>
          <p:cNvSpPr txBox="1">
            <a:spLocks/>
          </p:cNvSpPr>
          <p:nvPr/>
        </p:nvSpPr>
        <p:spPr>
          <a:xfrm>
            <a:off x="5013962" y="4211813"/>
            <a:ext cx="4318298" cy="208827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BO" sz="1800" b="1" dirty="0">
                <a:latin typeface="+mj-lt"/>
              </a:rPr>
              <a:t>ESTRUCTURAS DE DATOS NO LINEALES</a:t>
            </a:r>
          </a:p>
          <a:p>
            <a:pPr marL="342900" indent="-342900">
              <a:buAutoNum type="arabicPeriod"/>
            </a:pPr>
            <a:r>
              <a:rPr lang="es-BO" sz="1800" dirty="0">
                <a:latin typeface="+mj-lt"/>
              </a:rPr>
              <a:t>Arboles(Trees)</a:t>
            </a:r>
          </a:p>
          <a:p>
            <a:pPr marL="342900" indent="-342900">
              <a:buAutoNum type="arabicPeriod"/>
            </a:pPr>
            <a:r>
              <a:rPr lang="es-BO" sz="1800" dirty="0">
                <a:latin typeface="+mj-lt"/>
              </a:rPr>
              <a:t>Grafos (Graphs)</a:t>
            </a:r>
          </a:p>
          <a:p>
            <a:pPr marL="342900" indent="-342900">
              <a:buAutoNum type="arabicPeriod"/>
            </a:pPr>
            <a:r>
              <a:rPr lang="es-BO" sz="1800" dirty="0">
                <a:latin typeface="+mj-lt"/>
              </a:rPr>
              <a:t>Tablas hash (Hash tables)</a:t>
            </a:r>
          </a:p>
          <a:p>
            <a:pPr marL="342900" indent="-342900">
              <a:buAutoNum type="arabicPeriod"/>
            </a:pPr>
            <a:r>
              <a:rPr lang="es-BO" sz="1800" dirty="0">
                <a:latin typeface="+mj-lt"/>
              </a:rPr>
              <a:t>Heaps</a:t>
            </a:r>
            <a:endParaRPr lang="es-ES" sz="1800" dirty="0">
              <a:latin typeface="+mj-lt"/>
            </a:endParaRPr>
          </a:p>
        </p:txBody>
      </p:sp>
    </p:spTree>
    <p:extLst>
      <p:ext uri="{BB962C8B-B14F-4D97-AF65-F5344CB8AC3E}">
        <p14:creationId xmlns:p14="http://schemas.microsoft.com/office/powerpoint/2010/main" val="5550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duotone>
              <a:schemeClr val="bg2">
                <a:shade val="62000"/>
                <a:hueMod val="108000"/>
                <a:satMod val="164000"/>
                <a:lumMod val="69000"/>
              </a:schemeClr>
              <a:schemeClr val="bg2">
                <a:tint val="96000"/>
                <a:hueMod val="90000"/>
                <a:satMod val="130000"/>
                <a:lumMod val="134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sp>
        <p:nvSpPr>
          <p:cNvPr id="57" name="Rectángulo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ítulo 1">
            <a:extLst>
              <a:ext uri="{FF2B5EF4-FFF2-40B4-BE49-F238E27FC236}">
                <a16:creationId xmlns:a16="http://schemas.microsoft.com/office/drawing/2014/main" id="{F7CB1D3F-1E97-41AC-8998-2D6104D8655D}"/>
              </a:ext>
            </a:extLst>
          </p:cNvPr>
          <p:cNvSpPr txBox="1">
            <a:spLocks/>
          </p:cNvSpPr>
          <p:nvPr/>
        </p:nvSpPr>
        <p:spPr>
          <a:xfrm>
            <a:off x="330201" y="193630"/>
            <a:ext cx="6590552" cy="875855"/>
          </a:xfrm>
          <a:prstGeom prst="rect">
            <a:avLst/>
          </a:prstGeom>
        </p:spPr>
        <p:txBody>
          <a:bodyPr vert="horz" lIns="91440" tIns="45720" rIns="91440" bIns="45720" rtlCol="0" anchor="b">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fontAlgn="base">
              <a:lnSpc>
                <a:spcPct val="103000"/>
              </a:lnSpc>
              <a:spcAft>
                <a:spcPts val="105"/>
              </a:spcAft>
              <a:buClr>
                <a:schemeClr val="tx1"/>
              </a:buClr>
              <a:buSzPts val="1600"/>
            </a:pPr>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3.- ¿Apoyándose en el link adjunto, explique, </a:t>
            </a:r>
            <a:r>
              <a:rPr lang="en-US" sz="18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por qué son útiles las estructuras de datos</a:t>
            </a:r>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p>
          <a:p>
            <a:endParaRPr lang="en-US" sz="18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9" name="Título 1">
            <a:extLst>
              <a:ext uri="{FF2B5EF4-FFF2-40B4-BE49-F238E27FC236}">
                <a16:creationId xmlns:a16="http://schemas.microsoft.com/office/drawing/2014/main" id="{F78B6FE5-538B-4CAC-B5C2-821779AD88E0}"/>
              </a:ext>
            </a:extLst>
          </p:cNvPr>
          <p:cNvSpPr txBox="1">
            <a:spLocks/>
          </p:cNvSpPr>
          <p:nvPr/>
        </p:nvSpPr>
        <p:spPr>
          <a:xfrm>
            <a:off x="214608" y="794606"/>
            <a:ext cx="5522804" cy="2634394"/>
          </a:xfrm>
          <a:prstGeom prst="rect">
            <a:avLst/>
          </a:prstGeom>
        </p:spPr>
        <p:txBody>
          <a:bodyPr vert="horz" lIns="91440" tIns="45720" rIns="91440" bIns="45720" rtlCol="0">
            <a:normAutofit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base">
              <a:lnSpc>
                <a:spcPct val="90000"/>
              </a:lnSpc>
              <a:spcBef>
                <a:spcPts val="1000"/>
              </a:spcBef>
              <a:buClr>
                <a:schemeClr val="accent1"/>
              </a:buClr>
              <a:buSzPct val="80000"/>
            </a:pPr>
            <a:r>
              <a:rPr lang="es-ES" sz="1400" b="0" i="0" u="none" strike="noStrike" kern="1200" dirty="0">
                <a:solidFill>
                  <a:schemeClr val="tx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Las estructuras de datos son útiles porque permiten organizar y almacenar información de manera eficiente y accesible. Al utilizar una estructura de datos adecuada, se puede procesar y recuperar información de manera más rápida y fácil que si se utiliza una estructura de datos inapropiada o no se utiliza ninguna estructura de datos.</a:t>
            </a:r>
          </a:p>
          <a:p>
            <a:pPr fontAlgn="base">
              <a:lnSpc>
                <a:spcPct val="90000"/>
              </a:lnSpc>
              <a:spcBef>
                <a:spcPts val="1000"/>
              </a:spcBef>
              <a:buClr>
                <a:schemeClr val="accent1"/>
              </a:buClr>
              <a:buSzPct val="80000"/>
            </a:pPr>
            <a:endParaRPr lang="es-ES" sz="1400" b="0" i="0" u="none" strike="noStrike" kern="1200" dirty="0">
              <a:solidFill>
                <a:schemeClr val="tx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fontAlgn="base">
              <a:lnSpc>
                <a:spcPct val="90000"/>
              </a:lnSpc>
              <a:spcBef>
                <a:spcPts val="1000"/>
              </a:spcBef>
              <a:buClr>
                <a:schemeClr val="accent1"/>
              </a:buClr>
              <a:buSzPct val="80000"/>
            </a:pPr>
            <a:r>
              <a:rPr lang="es-ES" sz="1400" b="0" i="0" u="none" strike="noStrike" kern="1200" dirty="0">
                <a:solidFill>
                  <a:schemeClr val="tx1"/>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Por ejemplo, una lista enlazada es una estructura de datos que se utiliza para almacenar una secuencia de elementos en orden. Cada elemento de la lista contiene un puntero que apunta al siguiente elemento en la lista. Si se desea insertar un nuevo elemento en la lista, se puede hacer simplemente modificando los punteros apropiados, lo que es mucho más eficiente que mover todos los elementos en una matriz.</a:t>
            </a:r>
          </a:p>
        </p:txBody>
      </p:sp>
      <p:pic>
        <p:nvPicPr>
          <p:cNvPr id="4" name="Imagen 3">
            <a:extLst>
              <a:ext uri="{FF2B5EF4-FFF2-40B4-BE49-F238E27FC236}">
                <a16:creationId xmlns:a16="http://schemas.microsoft.com/office/drawing/2014/main" id="{2E764067-45AD-4B83-8451-65894974B5E4}"/>
              </a:ext>
            </a:extLst>
          </p:cNvPr>
          <p:cNvPicPr>
            <a:picLocks noChangeAspect="1"/>
          </p:cNvPicPr>
          <p:nvPr/>
        </p:nvPicPr>
        <p:blipFill>
          <a:blip r:embed="rId4"/>
          <a:stretch>
            <a:fillRect/>
          </a:stretch>
        </p:blipFill>
        <p:spPr>
          <a:xfrm>
            <a:off x="6920753" y="0"/>
            <a:ext cx="4787718" cy="3334871"/>
          </a:xfrm>
          <a:prstGeom prst="rect">
            <a:avLst/>
          </a:prstGeom>
        </p:spPr>
      </p:pic>
    </p:spTree>
    <p:extLst>
      <p:ext uri="{BB962C8B-B14F-4D97-AF65-F5344CB8AC3E}">
        <p14:creationId xmlns:p14="http://schemas.microsoft.com/office/powerpoint/2010/main" val="51076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46CC0A-D0EA-47CB-8729-D1E44A172001}"/>
              </a:ext>
            </a:extLst>
          </p:cNvPr>
          <p:cNvSpPr>
            <a:spLocks noGrp="1"/>
          </p:cNvSpPr>
          <p:nvPr>
            <p:ph type="title"/>
          </p:nvPr>
        </p:nvSpPr>
        <p:spPr>
          <a:xfrm>
            <a:off x="646112" y="452718"/>
            <a:ext cx="5306454" cy="784411"/>
          </a:xfrm>
        </p:spPr>
        <p:txBody>
          <a:bodyPr anchor="t">
            <a:normAutofit fontScale="90000"/>
          </a:bodyPr>
          <a:lstStyle/>
          <a:p>
            <a:r>
              <a:rPr lang="en-US" u="none" strike="noStrike" dirty="0">
                <a:effectLst/>
                <a:uFill>
                  <a:solidFill>
                    <a:srgbClr val="000000"/>
                  </a:solidFill>
                </a:uFill>
              </a:rPr>
              <a:t>4.-¿</a:t>
            </a:r>
            <a:r>
              <a:rPr lang="en-US" u="none" strike="noStrike" dirty="0" err="1">
                <a:effectLst/>
                <a:uFill>
                  <a:solidFill>
                    <a:srgbClr val="000000"/>
                  </a:solidFill>
                </a:uFill>
              </a:rPr>
              <a:t>Qué</a:t>
            </a:r>
            <a:r>
              <a:rPr lang="en-US" u="none" strike="noStrike" dirty="0">
                <a:effectLst/>
                <a:uFill>
                  <a:solidFill>
                    <a:srgbClr val="000000"/>
                  </a:solidFill>
                </a:uFill>
              </a:rPr>
              <a:t> es una </a:t>
            </a:r>
            <a:r>
              <a:rPr lang="en-US" b="1" u="none" strike="noStrike" dirty="0">
                <a:effectLst/>
                <a:uFill>
                  <a:solidFill>
                    <a:srgbClr val="000000"/>
                  </a:solidFill>
                </a:uFill>
              </a:rPr>
              <a:t>PILA</a:t>
            </a:r>
            <a:r>
              <a:rPr lang="en-US" u="none" strike="noStrike" dirty="0">
                <a:effectLst/>
                <a:uFill>
                  <a:solidFill>
                    <a:srgbClr val="000000"/>
                  </a:solidFill>
                </a:uFill>
              </a:rPr>
              <a:t>?</a:t>
            </a:r>
            <a:br>
              <a:rPr lang="en-US" u="none" strike="noStrike" dirty="0">
                <a:effectLst/>
                <a:uFill>
                  <a:solidFill>
                    <a:srgbClr val="000000"/>
                  </a:solidFill>
                </a:uFill>
              </a:rPr>
            </a:br>
            <a:endParaRPr lang="en-US" dirty="0"/>
          </a:p>
        </p:txBody>
      </p:sp>
      <p:pic>
        <p:nvPicPr>
          <p:cNvPr id="4" name="Imagen 3">
            <a:extLst>
              <a:ext uri="{FF2B5EF4-FFF2-40B4-BE49-F238E27FC236}">
                <a16:creationId xmlns:a16="http://schemas.microsoft.com/office/drawing/2014/main" id="{979AFD1E-BBA6-48BB-9D31-EC2EB440A6BC}"/>
              </a:ext>
            </a:extLst>
          </p:cNvPr>
          <p:cNvPicPr>
            <a:picLocks noChangeAspect="1"/>
          </p:cNvPicPr>
          <p:nvPr/>
        </p:nvPicPr>
        <p:blipFill>
          <a:blip r:embed="rId2"/>
          <a:stretch>
            <a:fillRect/>
          </a:stretch>
        </p:blipFill>
        <p:spPr>
          <a:xfrm>
            <a:off x="448889" y="1682004"/>
            <a:ext cx="4396339" cy="2571491"/>
          </a:xfrm>
          <a:prstGeom prst="rect">
            <a:avLst/>
          </a:prstGeom>
          <a:noFill/>
        </p:spPr>
      </p:pic>
      <p:sp>
        <p:nvSpPr>
          <p:cNvPr id="3" name="Marcador de contenido 2">
            <a:extLst>
              <a:ext uri="{FF2B5EF4-FFF2-40B4-BE49-F238E27FC236}">
                <a16:creationId xmlns:a16="http://schemas.microsoft.com/office/drawing/2014/main" id="{412828E6-36E0-4EFA-9CE7-4673C7C7B3FB}"/>
              </a:ext>
            </a:extLst>
          </p:cNvPr>
          <p:cNvSpPr>
            <a:spLocks noGrp="1"/>
          </p:cNvSpPr>
          <p:nvPr>
            <p:ph sz="half" idx="2"/>
          </p:nvPr>
        </p:nvSpPr>
        <p:spPr>
          <a:xfrm>
            <a:off x="5654493" y="2056092"/>
            <a:ext cx="4396341" cy="4200245"/>
          </a:xfrm>
        </p:spPr>
        <p:txBody>
          <a:bodyPr>
            <a:normAutofit/>
          </a:bodyPr>
          <a:lstStyle/>
          <a:p>
            <a:pPr marL="0" indent="0">
              <a:buNone/>
            </a:pPr>
            <a:r>
              <a:rPr lang="es-ES" dirty="0"/>
              <a:t>La pila es un tipo especial de lista lineal dentro de las estructuras de datos dinámicas que permite almacenar y recuperar datos, siendo el modo de acceso a sus elementos de tipo LIFO (del inglés Last In, </a:t>
            </a:r>
            <a:r>
              <a:rPr lang="es-ES" dirty="0" err="1"/>
              <a:t>First</a:t>
            </a:r>
            <a:r>
              <a:rPr lang="es-ES" dirty="0"/>
              <a:t> </a:t>
            </a:r>
            <a:r>
              <a:rPr lang="es-ES" dirty="0" err="1"/>
              <a:t>Out</a:t>
            </a:r>
            <a:r>
              <a:rPr lang="es-ES" dirty="0"/>
              <a:t>, es decir, último en entrar, primero en salir). ¿Cómo funciona? A través de dos operaciones básicas: apilar (push), que coloca un objeto en la pila, y su operación inversa, </a:t>
            </a:r>
            <a:r>
              <a:rPr lang="es-ES" dirty="0" err="1"/>
              <a:t>desapilar</a:t>
            </a:r>
            <a:r>
              <a:rPr lang="es-ES" dirty="0"/>
              <a:t> (pop), que retira el último elemento apilado.</a:t>
            </a:r>
            <a:endParaRPr lang="en-US" dirty="0"/>
          </a:p>
        </p:txBody>
      </p:sp>
    </p:spTree>
    <p:extLst>
      <p:ext uri="{BB962C8B-B14F-4D97-AF65-F5344CB8AC3E}">
        <p14:creationId xmlns:p14="http://schemas.microsoft.com/office/powerpoint/2010/main" val="72961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F6992-66C7-4A92-A233-FE921676E16E}"/>
              </a:ext>
            </a:extLst>
          </p:cNvPr>
          <p:cNvSpPr>
            <a:spLocks noGrp="1"/>
          </p:cNvSpPr>
          <p:nvPr>
            <p:ph type="title"/>
          </p:nvPr>
        </p:nvSpPr>
        <p:spPr>
          <a:xfrm>
            <a:off x="646111" y="452718"/>
            <a:ext cx="6678053" cy="398929"/>
          </a:xfrm>
        </p:spPr>
        <p:txBody>
          <a:bodyPr/>
          <a:lstStyle/>
          <a:p>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5.-¿Qué es </a:t>
            </a:r>
            <a:r>
              <a:rPr lang="en-US" sz="18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STACK en JAVA, </a:t>
            </a:r>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una STACK sera lo mismo que una PILA?</a:t>
            </a:r>
            <a:b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Marcador de contenido 2">
            <a:extLst>
              <a:ext uri="{FF2B5EF4-FFF2-40B4-BE49-F238E27FC236}">
                <a16:creationId xmlns:a16="http://schemas.microsoft.com/office/drawing/2014/main" id="{BCFCE2F7-FFF2-49F3-A638-DE2D1D1B5ACC}"/>
              </a:ext>
            </a:extLst>
          </p:cNvPr>
          <p:cNvSpPr>
            <a:spLocks noGrp="1"/>
          </p:cNvSpPr>
          <p:nvPr>
            <p:ph idx="1"/>
          </p:nvPr>
        </p:nvSpPr>
        <p:spPr>
          <a:xfrm>
            <a:off x="197876" y="851647"/>
            <a:ext cx="8946541" cy="5244352"/>
          </a:xfrm>
        </p:spPr>
        <p:txBody>
          <a:bodyPr>
            <a:normAutofit/>
          </a:bodyPr>
          <a:lstStyle/>
          <a:p>
            <a:r>
              <a:rPr lang="es-ES" dirty="0"/>
              <a:t>En Java, una "stack" es una estructura de datos que funciona como una pila, por lo que se puede considerar que "stack" y "pila" son términos equivalentes en este contexto.</a:t>
            </a:r>
          </a:p>
          <a:p>
            <a:endParaRPr lang="es-ES" dirty="0"/>
          </a:p>
        </p:txBody>
      </p:sp>
      <p:pic>
        <p:nvPicPr>
          <p:cNvPr id="4" name="Imagen 3">
            <a:extLst>
              <a:ext uri="{FF2B5EF4-FFF2-40B4-BE49-F238E27FC236}">
                <a16:creationId xmlns:a16="http://schemas.microsoft.com/office/drawing/2014/main" id="{CB71E4DB-FD76-48A1-93F6-AF732B8C0261}"/>
              </a:ext>
            </a:extLst>
          </p:cNvPr>
          <p:cNvPicPr>
            <a:picLocks noChangeAspect="1"/>
          </p:cNvPicPr>
          <p:nvPr/>
        </p:nvPicPr>
        <p:blipFill>
          <a:blip r:embed="rId2"/>
          <a:stretch>
            <a:fillRect/>
          </a:stretch>
        </p:blipFill>
        <p:spPr>
          <a:xfrm>
            <a:off x="3047583" y="2062162"/>
            <a:ext cx="4724400" cy="3386138"/>
          </a:xfrm>
          <a:prstGeom prst="rect">
            <a:avLst/>
          </a:prstGeom>
        </p:spPr>
      </p:pic>
    </p:spTree>
    <p:extLst>
      <p:ext uri="{BB962C8B-B14F-4D97-AF65-F5344CB8AC3E}">
        <p14:creationId xmlns:p14="http://schemas.microsoft.com/office/powerpoint/2010/main" val="1338467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59F0E-FFEA-49C8-B60F-FC3AC9FE0364}"/>
              </a:ext>
            </a:extLst>
          </p:cNvPr>
          <p:cNvSpPr>
            <a:spLocks noGrp="1"/>
          </p:cNvSpPr>
          <p:nvPr>
            <p:ph type="title"/>
          </p:nvPr>
        </p:nvSpPr>
        <p:spPr>
          <a:xfrm>
            <a:off x="646111" y="452718"/>
            <a:ext cx="3818313" cy="452717"/>
          </a:xfrm>
        </p:spPr>
        <p:txBody>
          <a:bodyPr/>
          <a:lstStyle/>
          <a:p>
            <a:r>
              <a:rPr lang="en-US" sz="20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6.-¿Qué es </a:t>
            </a:r>
            <a:r>
              <a:rPr lang="en-US" sz="20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TOPE </a:t>
            </a:r>
            <a:r>
              <a:rPr lang="en-US" sz="20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 una PILA?</a:t>
            </a:r>
            <a:endParaRPr lang="en-US" sz="2000" dirty="0"/>
          </a:p>
        </p:txBody>
      </p:sp>
      <p:sp>
        <p:nvSpPr>
          <p:cNvPr id="3" name="Marcador de contenido 2">
            <a:extLst>
              <a:ext uri="{FF2B5EF4-FFF2-40B4-BE49-F238E27FC236}">
                <a16:creationId xmlns:a16="http://schemas.microsoft.com/office/drawing/2014/main" id="{5318B3AA-1088-4D07-AF84-D3BAC8D783D9}"/>
              </a:ext>
            </a:extLst>
          </p:cNvPr>
          <p:cNvSpPr>
            <a:spLocks noGrp="1"/>
          </p:cNvSpPr>
          <p:nvPr>
            <p:ph idx="1"/>
          </p:nvPr>
        </p:nvSpPr>
        <p:spPr>
          <a:xfrm>
            <a:off x="717829" y="1264024"/>
            <a:ext cx="8946541" cy="4195481"/>
          </a:xfrm>
        </p:spPr>
        <p:txBody>
          <a:bodyPr>
            <a:normAutofit/>
          </a:bodyPr>
          <a:lstStyle/>
          <a:p>
            <a:r>
              <a:rPr lang="es-ES" dirty="0"/>
              <a:t>En una pila, el "tope" (también conocido como "cima" o "top" en inglés) se refiere al elemento que se encuentra en la posición más alta de la pila. Es decir, el tope es el elemento más recientemente agregado a la pila y es el primer elemento que se retiraría si se realizara una operación de eliminación en la pila.</a:t>
            </a:r>
          </a:p>
          <a:p>
            <a:endParaRPr lang="es-ES" dirty="0"/>
          </a:p>
        </p:txBody>
      </p:sp>
      <p:pic>
        <p:nvPicPr>
          <p:cNvPr id="4" name="Imagen 3">
            <a:extLst>
              <a:ext uri="{FF2B5EF4-FFF2-40B4-BE49-F238E27FC236}">
                <a16:creationId xmlns:a16="http://schemas.microsoft.com/office/drawing/2014/main" id="{4924504C-7B44-458A-9E35-7857763AD67E}"/>
              </a:ext>
            </a:extLst>
          </p:cNvPr>
          <p:cNvPicPr>
            <a:picLocks noChangeAspect="1"/>
          </p:cNvPicPr>
          <p:nvPr/>
        </p:nvPicPr>
        <p:blipFill>
          <a:blip r:embed="rId2"/>
          <a:stretch>
            <a:fillRect/>
          </a:stretch>
        </p:blipFill>
        <p:spPr>
          <a:xfrm>
            <a:off x="3571874" y="3142688"/>
            <a:ext cx="3533775" cy="2934261"/>
          </a:xfrm>
          <a:prstGeom prst="rect">
            <a:avLst/>
          </a:prstGeom>
        </p:spPr>
      </p:pic>
    </p:spTree>
    <p:extLst>
      <p:ext uri="{BB962C8B-B14F-4D97-AF65-F5344CB8AC3E}">
        <p14:creationId xmlns:p14="http://schemas.microsoft.com/office/powerpoint/2010/main" val="3656028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E5D91-F278-40B2-867F-1EA490A9EF13}"/>
              </a:ext>
            </a:extLst>
          </p:cNvPr>
          <p:cNvSpPr>
            <a:spLocks noGrp="1"/>
          </p:cNvSpPr>
          <p:nvPr>
            <p:ph type="title"/>
          </p:nvPr>
        </p:nvSpPr>
        <p:spPr>
          <a:xfrm>
            <a:off x="646112" y="452718"/>
            <a:ext cx="3128030" cy="443753"/>
          </a:xfrm>
        </p:spPr>
        <p:txBody>
          <a:bodyPr/>
          <a:lstStyle/>
          <a:p>
            <a:r>
              <a:rPr lang="en-US" sz="1800" dirty="0">
                <a:solidFill>
                  <a:schemeClr val="tx1">
                    <a:lumMod val="95000"/>
                  </a:schemeClr>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7</a:t>
            </a:r>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.-¿Qué es </a:t>
            </a:r>
            <a:r>
              <a:rPr lang="en-US" sz="18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MAX </a:t>
            </a:r>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 una PILA?</a:t>
            </a:r>
            <a:b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b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Marcador de contenido 2">
            <a:extLst>
              <a:ext uri="{FF2B5EF4-FFF2-40B4-BE49-F238E27FC236}">
                <a16:creationId xmlns:a16="http://schemas.microsoft.com/office/drawing/2014/main" id="{868AF72E-FA51-4E38-B63E-F34197723CCC}"/>
              </a:ext>
            </a:extLst>
          </p:cNvPr>
          <p:cNvSpPr>
            <a:spLocks noGrp="1"/>
          </p:cNvSpPr>
          <p:nvPr>
            <p:ph idx="1"/>
          </p:nvPr>
        </p:nvSpPr>
        <p:spPr>
          <a:xfrm>
            <a:off x="708865" y="1183342"/>
            <a:ext cx="8946541" cy="4195481"/>
          </a:xfrm>
        </p:spPr>
        <p:txBody>
          <a:bodyPr/>
          <a:lstStyle/>
          <a:p>
            <a:r>
              <a:rPr lang="es-ES" dirty="0"/>
              <a:t>En una pila, "MAX" se refiere al elemento máximo actual de la pila. En otras palabras, el elemento más grande que se encuentra actualmente en la pila.</a:t>
            </a:r>
          </a:p>
          <a:p>
            <a:endParaRPr lang="es-ES" dirty="0"/>
          </a:p>
        </p:txBody>
      </p:sp>
      <p:pic>
        <p:nvPicPr>
          <p:cNvPr id="4" name="Imagen 3">
            <a:extLst>
              <a:ext uri="{FF2B5EF4-FFF2-40B4-BE49-F238E27FC236}">
                <a16:creationId xmlns:a16="http://schemas.microsoft.com/office/drawing/2014/main" id="{866E5BC6-1AB2-4219-8C35-3BA44BE33B23}"/>
              </a:ext>
            </a:extLst>
          </p:cNvPr>
          <p:cNvPicPr>
            <a:picLocks noChangeAspect="1"/>
          </p:cNvPicPr>
          <p:nvPr/>
        </p:nvPicPr>
        <p:blipFill>
          <a:blip r:embed="rId2"/>
          <a:stretch>
            <a:fillRect/>
          </a:stretch>
        </p:blipFill>
        <p:spPr>
          <a:xfrm>
            <a:off x="3349663" y="2391703"/>
            <a:ext cx="4941293" cy="4013579"/>
          </a:xfrm>
          <a:prstGeom prst="rect">
            <a:avLst/>
          </a:prstGeom>
        </p:spPr>
      </p:pic>
    </p:spTree>
    <p:extLst>
      <p:ext uri="{BB962C8B-B14F-4D97-AF65-F5344CB8AC3E}">
        <p14:creationId xmlns:p14="http://schemas.microsoft.com/office/powerpoint/2010/main" val="1945742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6416D-45B1-4FC9-9BF2-461BE2ACA31E}"/>
              </a:ext>
            </a:extLst>
          </p:cNvPr>
          <p:cNvSpPr>
            <a:spLocks noGrp="1"/>
          </p:cNvSpPr>
          <p:nvPr>
            <p:ph type="title"/>
          </p:nvPr>
        </p:nvSpPr>
        <p:spPr>
          <a:xfrm>
            <a:off x="646111" y="452718"/>
            <a:ext cx="6767701" cy="443753"/>
          </a:xfrm>
        </p:spPr>
        <p:txBody>
          <a:bodyPr/>
          <a:lstStyle/>
          <a:p>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8.-¿A que se refiere los métodos </a:t>
            </a:r>
            <a:r>
              <a:rPr lang="en-US" sz="1800" b="1" u="none" strike="noStrike" dirty="0" err="1">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esVacia</a:t>
            </a:r>
            <a:r>
              <a:rPr lang="en-US" sz="18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y </a:t>
            </a:r>
            <a:r>
              <a:rPr lang="en-US" sz="1800" b="1" u="none" strike="noStrike" dirty="0" err="1">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esLLena</a:t>
            </a:r>
            <a:r>
              <a:rPr lang="en-US" sz="1800" b="1"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n-US" sz="1800" u="none" strike="noStrike" dirty="0">
                <a:solidFill>
                  <a:schemeClr val="tx1">
                    <a:lumMod val="95000"/>
                  </a:schemeClr>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 una PILA?</a:t>
            </a:r>
            <a:br>
              <a:rPr lang="en-US"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Marcador de contenido 2">
            <a:extLst>
              <a:ext uri="{FF2B5EF4-FFF2-40B4-BE49-F238E27FC236}">
                <a16:creationId xmlns:a16="http://schemas.microsoft.com/office/drawing/2014/main" id="{9B96DF38-F698-4AA2-8AD3-F0C59611EFD9}"/>
              </a:ext>
            </a:extLst>
          </p:cNvPr>
          <p:cNvSpPr>
            <a:spLocks noGrp="1"/>
          </p:cNvSpPr>
          <p:nvPr>
            <p:ph idx="1"/>
          </p:nvPr>
        </p:nvSpPr>
        <p:spPr>
          <a:xfrm>
            <a:off x="708865" y="1084729"/>
            <a:ext cx="8946541" cy="4195481"/>
          </a:xfrm>
        </p:spPr>
        <p:txBody>
          <a:bodyPr/>
          <a:lstStyle/>
          <a:p>
            <a:pPr algn="l"/>
            <a:r>
              <a:rPr lang="es-ES" b="0" i="0" dirty="0">
                <a:solidFill>
                  <a:srgbClr val="D1D5DB"/>
                </a:solidFill>
                <a:effectLst/>
                <a:latin typeface="Söhne"/>
              </a:rPr>
              <a:t>El método "</a:t>
            </a:r>
            <a:r>
              <a:rPr lang="es-ES" b="0" i="0" dirty="0" err="1">
                <a:solidFill>
                  <a:srgbClr val="D1D5DB"/>
                </a:solidFill>
                <a:effectLst/>
                <a:latin typeface="Söhne"/>
              </a:rPr>
              <a:t>esVacia</a:t>
            </a:r>
            <a:r>
              <a:rPr lang="es-ES" b="0" i="0" dirty="0">
                <a:solidFill>
                  <a:srgbClr val="D1D5DB"/>
                </a:solidFill>
                <a:effectLst/>
                <a:latin typeface="Söhne"/>
              </a:rPr>
              <a:t>()" se utiliza para determinar si la pila está vacía, es decir, si no hay ningún elemento en la pila. Este método devuelve "true" si la pila está vacía y "false" si hay uno o más elementos en la pila.</a:t>
            </a:r>
          </a:p>
          <a:p>
            <a:pPr algn="l"/>
            <a:r>
              <a:rPr lang="es-ES" dirty="0">
                <a:solidFill>
                  <a:srgbClr val="D1D5DB"/>
                </a:solidFill>
                <a:latin typeface="Söhne"/>
              </a:rPr>
              <a:t>M</a:t>
            </a:r>
            <a:r>
              <a:rPr lang="es-ES" b="0" i="0" dirty="0">
                <a:solidFill>
                  <a:srgbClr val="D1D5DB"/>
                </a:solidFill>
                <a:effectLst/>
                <a:latin typeface="Söhne"/>
              </a:rPr>
              <a:t>étodo "</a:t>
            </a:r>
            <a:r>
              <a:rPr lang="es-ES" b="0" i="0" dirty="0" err="1">
                <a:solidFill>
                  <a:srgbClr val="D1D5DB"/>
                </a:solidFill>
                <a:effectLst/>
                <a:latin typeface="Söhne"/>
              </a:rPr>
              <a:t>esLLena</a:t>
            </a:r>
            <a:r>
              <a:rPr lang="es-ES" b="0" i="0" dirty="0">
                <a:solidFill>
                  <a:srgbClr val="D1D5DB"/>
                </a:solidFill>
                <a:effectLst/>
                <a:latin typeface="Söhne"/>
              </a:rPr>
              <a:t>()" se utiliza para determinar si la pila está llena, es decir, si se ha alcanzado el tamaño máximo de la pila y no se pueden agregar más elementos. </a:t>
            </a:r>
            <a:endParaRPr lang="en-US" dirty="0"/>
          </a:p>
        </p:txBody>
      </p:sp>
      <p:pic>
        <p:nvPicPr>
          <p:cNvPr id="4" name="Imagen 3">
            <a:extLst>
              <a:ext uri="{FF2B5EF4-FFF2-40B4-BE49-F238E27FC236}">
                <a16:creationId xmlns:a16="http://schemas.microsoft.com/office/drawing/2014/main" id="{2327449A-770C-45F1-A51A-350692F35FA1}"/>
              </a:ext>
            </a:extLst>
          </p:cNvPr>
          <p:cNvPicPr>
            <a:picLocks noChangeAspect="1"/>
          </p:cNvPicPr>
          <p:nvPr/>
        </p:nvPicPr>
        <p:blipFill>
          <a:blip r:embed="rId2"/>
          <a:stretch>
            <a:fillRect/>
          </a:stretch>
        </p:blipFill>
        <p:spPr>
          <a:xfrm>
            <a:off x="1602349" y="3429000"/>
            <a:ext cx="3158002" cy="2676376"/>
          </a:xfrm>
          <a:prstGeom prst="rect">
            <a:avLst/>
          </a:prstGeom>
        </p:spPr>
      </p:pic>
      <p:pic>
        <p:nvPicPr>
          <p:cNvPr id="7" name="Imagen 6">
            <a:extLst>
              <a:ext uri="{FF2B5EF4-FFF2-40B4-BE49-F238E27FC236}">
                <a16:creationId xmlns:a16="http://schemas.microsoft.com/office/drawing/2014/main" id="{B299F4C9-B30F-49EE-AD1F-26B7F3E51918}"/>
              </a:ext>
            </a:extLst>
          </p:cNvPr>
          <p:cNvPicPr>
            <a:picLocks noChangeAspect="1"/>
          </p:cNvPicPr>
          <p:nvPr/>
        </p:nvPicPr>
        <p:blipFill>
          <a:blip r:embed="rId3"/>
          <a:stretch>
            <a:fillRect/>
          </a:stretch>
        </p:blipFill>
        <p:spPr>
          <a:xfrm>
            <a:off x="6340602" y="3429000"/>
            <a:ext cx="3078747" cy="2676376"/>
          </a:xfrm>
          <a:prstGeom prst="rect">
            <a:avLst/>
          </a:prstGeom>
        </p:spPr>
      </p:pic>
    </p:spTree>
    <p:extLst>
      <p:ext uri="{BB962C8B-B14F-4D97-AF65-F5344CB8AC3E}">
        <p14:creationId xmlns:p14="http://schemas.microsoft.com/office/powerpoint/2010/main" val="1438289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Diseño digital</Template>
  <TotalTime>0</TotalTime>
  <Words>1225</Words>
  <Application>Microsoft Office PowerPoint</Application>
  <PresentationFormat>Panorámica</PresentationFormat>
  <Paragraphs>79</Paragraphs>
  <Slides>16</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Arial</vt:lpstr>
      <vt:lpstr>Arial Black</vt:lpstr>
      <vt:lpstr>Calibri</vt:lpstr>
      <vt:lpstr>Century Gothic</vt:lpstr>
      <vt:lpstr>Söhne</vt:lpstr>
      <vt:lpstr>Söhne Mono</vt:lpstr>
      <vt:lpstr>Wingdings 3</vt:lpstr>
      <vt:lpstr>Ion</vt:lpstr>
      <vt:lpstr>ESTRUCTURA DE DATOS</vt:lpstr>
      <vt:lpstr>Manejo De Conceptos</vt:lpstr>
      <vt:lpstr>Presentación de PowerPoint</vt:lpstr>
      <vt:lpstr>Presentación de PowerPoint</vt:lpstr>
      <vt:lpstr>4.-¿Qué es una PILA? </vt:lpstr>
      <vt:lpstr>5.-¿Qué es STACK en JAVA, una STACK sera lo mismo que una PILA? </vt:lpstr>
      <vt:lpstr>6.-¿Qué es TOPE en una PILA?</vt:lpstr>
      <vt:lpstr>7.-¿Qué es MAX en una PILA?  </vt:lpstr>
      <vt:lpstr>8.-¿A que se refiere los métodos esVacia() y esLLena() en una PILA? </vt:lpstr>
      <vt:lpstr>9.-¿Qué son los métodos estáticos en JAVA? </vt:lpstr>
      <vt:lpstr>10.¿A través de un gráfico, muestre los métodos mínimos que debería de tener una PILA? </vt:lpstr>
      <vt:lpstr>Parte practica 11. Crear las clases necesarias para la PILA DE CLIENTES. </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2023-04-29T07:14:57Z</dcterms:created>
  <dcterms:modified xsi:type="dcterms:W3CDTF">2023-05-05T06:37:07Z</dcterms:modified>
</cp:coreProperties>
</file>