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21E9FF0-E331-48C7-8350-B3087A9504F7}" type="datetimeFigureOut">
              <a:rPr lang="es-ES" smtClean="0"/>
              <a:t>28/03/2023</a:t>
            </a:fld>
            <a:endParaRPr lang="es-ES"/>
          </a:p>
        </p:txBody>
      </p:sp>
      <p:sp>
        <p:nvSpPr>
          <p:cNvPr id="5" name="Footer Placeholder 4"/>
          <p:cNvSpPr>
            <a:spLocks noGrp="1"/>
          </p:cNvSpPr>
          <p:nvPr>
            <p:ph type="ftr" sz="quarter" idx="11"/>
          </p:nvPr>
        </p:nvSpPr>
        <p:spPr>
          <a:xfrm>
            <a:off x="1876424" y="5410201"/>
            <a:ext cx="5124886" cy="365125"/>
          </a:xfrm>
        </p:spPr>
        <p:txBody>
          <a:bodyPr/>
          <a:lstStyle/>
          <a:p>
            <a:endParaRPr lang="es-ES"/>
          </a:p>
        </p:txBody>
      </p:sp>
      <p:sp>
        <p:nvSpPr>
          <p:cNvPr id="6" name="Slide Number Placeholder 5"/>
          <p:cNvSpPr>
            <a:spLocks noGrp="1"/>
          </p:cNvSpPr>
          <p:nvPr>
            <p:ph type="sldNum" sz="quarter" idx="12"/>
          </p:nvPr>
        </p:nvSpPr>
        <p:spPr>
          <a:xfrm>
            <a:off x="9896911" y="5410199"/>
            <a:ext cx="771089" cy="365125"/>
          </a:xfrm>
        </p:spPr>
        <p:txBody>
          <a:bodyPr/>
          <a:lstStyle/>
          <a:p>
            <a:fld id="{65A14CC1-DB9D-42D3-9CA3-F94BCF96AB2F}" type="slidenum">
              <a:rPr lang="es-ES" smtClean="0"/>
              <a:t>‹Nº›</a:t>
            </a:fld>
            <a:endParaRPr lang="es-ES"/>
          </a:p>
        </p:txBody>
      </p:sp>
    </p:spTree>
    <p:extLst>
      <p:ext uri="{BB962C8B-B14F-4D97-AF65-F5344CB8AC3E}">
        <p14:creationId xmlns:p14="http://schemas.microsoft.com/office/powerpoint/2010/main" val="4159684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E21E9FF0-E331-48C7-8350-B3087A9504F7}" type="datetimeFigureOut">
              <a:rPr lang="es-ES" smtClean="0"/>
              <a:t>28/03/2023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5A14CC1-DB9D-42D3-9CA3-F94BCF96AB2F}" type="slidenum">
              <a:rPr lang="es-ES" smtClean="0"/>
              <a:t>‹Nº›</a:t>
            </a:fld>
            <a:endParaRPr lang="es-ES"/>
          </a:p>
        </p:txBody>
      </p:sp>
    </p:spTree>
    <p:extLst>
      <p:ext uri="{BB962C8B-B14F-4D97-AF65-F5344CB8AC3E}">
        <p14:creationId xmlns:p14="http://schemas.microsoft.com/office/powerpoint/2010/main" val="426634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E21E9FF0-E331-48C7-8350-B3087A9504F7}" type="datetimeFigureOut">
              <a:rPr lang="es-ES" smtClean="0"/>
              <a:t>28/03/2023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5A14CC1-DB9D-42D3-9CA3-F94BCF96AB2F}" type="slidenum">
              <a:rPr lang="es-ES" smtClean="0"/>
              <a:t>‹Nº›</a:t>
            </a:fld>
            <a:endParaRPr lang="es-ES"/>
          </a:p>
        </p:txBody>
      </p:sp>
    </p:spTree>
    <p:extLst>
      <p:ext uri="{BB962C8B-B14F-4D97-AF65-F5344CB8AC3E}">
        <p14:creationId xmlns:p14="http://schemas.microsoft.com/office/powerpoint/2010/main" val="1865903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E21E9FF0-E331-48C7-8350-B3087A9504F7}" type="datetimeFigureOut">
              <a:rPr lang="es-ES" smtClean="0"/>
              <a:t>28/03/2023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5A14CC1-DB9D-42D3-9CA3-F94BCF96AB2F}" type="slidenum">
              <a:rPr lang="es-ES" smtClean="0"/>
              <a:t>‹Nº›</a:t>
            </a:fld>
            <a:endParaRPr lang="es-E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66520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E21E9FF0-E331-48C7-8350-B3087A9504F7}" type="datetimeFigureOut">
              <a:rPr lang="es-ES" smtClean="0"/>
              <a:t>28/03/2023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5A14CC1-DB9D-42D3-9CA3-F94BCF96AB2F}" type="slidenum">
              <a:rPr lang="es-ES" smtClean="0"/>
              <a:t>‹Nº›</a:t>
            </a:fld>
            <a:endParaRPr lang="es-ES"/>
          </a:p>
        </p:txBody>
      </p:sp>
    </p:spTree>
    <p:extLst>
      <p:ext uri="{BB962C8B-B14F-4D97-AF65-F5344CB8AC3E}">
        <p14:creationId xmlns:p14="http://schemas.microsoft.com/office/powerpoint/2010/main" val="4051106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E21E9FF0-E331-48C7-8350-B3087A9504F7}" type="datetimeFigureOut">
              <a:rPr lang="es-ES" smtClean="0"/>
              <a:t>28/03/2023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65A14CC1-DB9D-42D3-9CA3-F94BCF96AB2F}" type="slidenum">
              <a:rPr lang="es-ES" smtClean="0"/>
              <a:t>‹Nº›</a:t>
            </a:fld>
            <a:endParaRPr lang="es-ES"/>
          </a:p>
        </p:txBody>
      </p:sp>
    </p:spTree>
    <p:extLst>
      <p:ext uri="{BB962C8B-B14F-4D97-AF65-F5344CB8AC3E}">
        <p14:creationId xmlns:p14="http://schemas.microsoft.com/office/powerpoint/2010/main" val="755149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E21E9FF0-E331-48C7-8350-B3087A9504F7}" type="datetimeFigureOut">
              <a:rPr lang="es-ES" smtClean="0"/>
              <a:t>28/03/2023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65A14CC1-DB9D-42D3-9CA3-F94BCF96AB2F}" type="slidenum">
              <a:rPr lang="es-ES" smtClean="0"/>
              <a:t>‹Nº›</a:t>
            </a:fld>
            <a:endParaRPr lang="es-ES"/>
          </a:p>
        </p:txBody>
      </p:sp>
    </p:spTree>
    <p:extLst>
      <p:ext uri="{BB962C8B-B14F-4D97-AF65-F5344CB8AC3E}">
        <p14:creationId xmlns:p14="http://schemas.microsoft.com/office/powerpoint/2010/main" val="3674048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1E9FF0-E331-48C7-8350-B3087A9504F7}" type="datetimeFigureOut">
              <a:rPr lang="es-ES" smtClean="0"/>
              <a:t>28/03/2023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5A14CC1-DB9D-42D3-9CA3-F94BCF96AB2F}" type="slidenum">
              <a:rPr lang="es-ES" smtClean="0"/>
              <a:t>‹Nº›</a:t>
            </a:fld>
            <a:endParaRPr lang="es-ES"/>
          </a:p>
        </p:txBody>
      </p:sp>
    </p:spTree>
    <p:extLst>
      <p:ext uri="{BB962C8B-B14F-4D97-AF65-F5344CB8AC3E}">
        <p14:creationId xmlns:p14="http://schemas.microsoft.com/office/powerpoint/2010/main" val="2591424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1E9FF0-E331-48C7-8350-B3087A9504F7}" type="datetimeFigureOut">
              <a:rPr lang="es-ES" smtClean="0"/>
              <a:t>28/03/2023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5A14CC1-DB9D-42D3-9CA3-F94BCF96AB2F}" type="slidenum">
              <a:rPr lang="es-ES" smtClean="0"/>
              <a:t>‹Nº›</a:t>
            </a:fld>
            <a:endParaRPr lang="es-ES"/>
          </a:p>
        </p:txBody>
      </p:sp>
    </p:spTree>
    <p:extLst>
      <p:ext uri="{BB962C8B-B14F-4D97-AF65-F5344CB8AC3E}">
        <p14:creationId xmlns:p14="http://schemas.microsoft.com/office/powerpoint/2010/main" val="157315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1E9FF0-E331-48C7-8350-B3087A9504F7}" type="datetimeFigureOut">
              <a:rPr lang="es-ES" smtClean="0"/>
              <a:t>28/03/2023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5A14CC1-DB9D-42D3-9CA3-F94BCF96AB2F}" type="slidenum">
              <a:rPr lang="es-ES" smtClean="0"/>
              <a:t>‹Nº›</a:t>
            </a:fld>
            <a:endParaRPr lang="es-ES"/>
          </a:p>
        </p:txBody>
      </p:sp>
    </p:spTree>
    <p:extLst>
      <p:ext uri="{BB962C8B-B14F-4D97-AF65-F5344CB8AC3E}">
        <p14:creationId xmlns:p14="http://schemas.microsoft.com/office/powerpoint/2010/main" val="3391405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E21E9FF0-E331-48C7-8350-B3087A9504F7}" type="datetimeFigureOut">
              <a:rPr lang="es-ES" smtClean="0"/>
              <a:t>28/03/2023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5A14CC1-DB9D-42D3-9CA3-F94BCF96AB2F}" type="slidenum">
              <a:rPr lang="es-ES" smtClean="0"/>
              <a:t>‹Nº›</a:t>
            </a:fld>
            <a:endParaRPr lang="es-ES"/>
          </a:p>
        </p:txBody>
      </p:sp>
    </p:spTree>
    <p:extLst>
      <p:ext uri="{BB962C8B-B14F-4D97-AF65-F5344CB8AC3E}">
        <p14:creationId xmlns:p14="http://schemas.microsoft.com/office/powerpoint/2010/main" val="1120531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21E9FF0-E331-48C7-8350-B3087A9504F7}" type="datetimeFigureOut">
              <a:rPr lang="es-ES" smtClean="0"/>
              <a:t>28/03/2023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5A14CC1-DB9D-42D3-9CA3-F94BCF96AB2F}" type="slidenum">
              <a:rPr lang="es-ES" smtClean="0"/>
              <a:t>‹Nº›</a:t>
            </a:fld>
            <a:endParaRPr lang="es-ES"/>
          </a:p>
        </p:txBody>
      </p:sp>
    </p:spTree>
    <p:extLst>
      <p:ext uri="{BB962C8B-B14F-4D97-AF65-F5344CB8AC3E}">
        <p14:creationId xmlns:p14="http://schemas.microsoft.com/office/powerpoint/2010/main" val="3079217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21E9FF0-E331-48C7-8350-B3087A9504F7}" type="datetimeFigureOut">
              <a:rPr lang="es-ES" smtClean="0"/>
              <a:t>28/03/2023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65A14CC1-DB9D-42D3-9CA3-F94BCF96AB2F}" type="slidenum">
              <a:rPr lang="es-ES" smtClean="0"/>
              <a:t>‹Nº›</a:t>
            </a:fld>
            <a:endParaRPr lang="es-ES"/>
          </a:p>
        </p:txBody>
      </p:sp>
    </p:spTree>
    <p:extLst>
      <p:ext uri="{BB962C8B-B14F-4D97-AF65-F5344CB8AC3E}">
        <p14:creationId xmlns:p14="http://schemas.microsoft.com/office/powerpoint/2010/main" val="1078968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21E9FF0-E331-48C7-8350-B3087A9504F7}" type="datetimeFigureOut">
              <a:rPr lang="es-ES" smtClean="0"/>
              <a:t>28/03/2023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65A14CC1-DB9D-42D3-9CA3-F94BCF96AB2F}" type="slidenum">
              <a:rPr lang="es-ES" smtClean="0"/>
              <a:t>‹Nº›</a:t>
            </a:fld>
            <a:endParaRPr lang="es-ES"/>
          </a:p>
        </p:txBody>
      </p:sp>
    </p:spTree>
    <p:extLst>
      <p:ext uri="{BB962C8B-B14F-4D97-AF65-F5344CB8AC3E}">
        <p14:creationId xmlns:p14="http://schemas.microsoft.com/office/powerpoint/2010/main" val="3834146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1E9FF0-E331-48C7-8350-B3087A9504F7}" type="datetimeFigureOut">
              <a:rPr lang="es-ES" smtClean="0"/>
              <a:t>28/03/2023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65A14CC1-DB9D-42D3-9CA3-F94BCF96AB2F}" type="slidenum">
              <a:rPr lang="es-ES" smtClean="0"/>
              <a:t>‹Nº›</a:t>
            </a:fld>
            <a:endParaRPr lang="es-ES"/>
          </a:p>
        </p:txBody>
      </p:sp>
    </p:spTree>
    <p:extLst>
      <p:ext uri="{BB962C8B-B14F-4D97-AF65-F5344CB8AC3E}">
        <p14:creationId xmlns:p14="http://schemas.microsoft.com/office/powerpoint/2010/main" val="4062956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E21E9FF0-E331-48C7-8350-B3087A9504F7}" type="datetimeFigureOut">
              <a:rPr lang="es-ES" smtClean="0"/>
              <a:t>28/03/2023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5A14CC1-DB9D-42D3-9CA3-F94BCF96AB2F}" type="slidenum">
              <a:rPr lang="es-ES" smtClean="0"/>
              <a:t>‹Nº›</a:t>
            </a:fld>
            <a:endParaRPr lang="es-ES"/>
          </a:p>
        </p:txBody>
      </p:sp>
    </p:spTree>
    <p:extLst>
      <p:ext uri="{BB962C8B-B14F-4D97-AF65-F5344CB8AC3E}">
        <p14:creationId xmlns:p14="http://schemas.microsoft.com/office/powerpoint/2010/main" val="2441558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E21E9FF0-E331-48C7-8350-B3087A9504F7}" type="datetimeFigureOut">
              <a:rPr lang="es-ES" smtClean="0"/>
              <a:t>28/03/2023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5A14CC1-DB9D-42D3-9CA3-F94BCF96AB2F}" type="slidenum">
              <a:rPr lang="es-ES" smtClean="0"/>
              <a:t>‹Nº›</a:t>
            </a:fld>
            <a:endParaRPr lang="es-ES"/>
          </a:p>
        </p:txBody>
      </p:sp>
    </p:spTree>
    <p:extLst>
      <p:ext uri="{BB962C8B-B14F-4D97-AF65-F5344CB8AC3E}">
        <p14:creationId xmlns:p14="http://schemas.microsoft.com/office/powerpoint/2010/main" val="2157270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1E9FF0-E331-48C7-8350-B3087A9504F7}" type="datetimeFigureOut">
              <a:rPr lang="es-ES" smtClean="0"/>
              <a:t>28/03/2023</a:t>
            </a:fld>
            <a:endParaRPr lang="es-E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5A14CC1-DB9D-42D3-9CA3-F94BCF96AB2F}" type="slidenum">
              <a:rPr lang="es-ES" smtClean="0"/>
              <a:t>‹Nº›</a:t>
            </a:fld>
            <a:endParaRPr lang="es-ES"/>
          </a:p>
        </p:txBody>
      </p:sp>
    </p:spTree>
    <p:extLst>
      <p:ext uri="{BB962C8B-B14F-4D97-AF65-F5344CB8AC3E}">
        <p14:creationId xmlns:p14="http://schemas.microsoft.com/office/powerpoint/2010/main" val="906611789"/>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94279" y="399155"/>
            <a:ext cx="7731612" cy="1005696"/>
          </a:xfrm>
        </p:spPr>
        <p:txBody>
          <a:bodyPr>
            <a:normAutofit/>
          </a:bodyPr>
          <a:lstStyle/>
          <a:p>
            <a:r>
              <a:rPr lang="es-ES" sz="3200" b="1" dirty="0">
                <a:solidFill>
                  <a:schemeClr val="bg1"/>
                </a:solidFill>
                <a:latin typeface="Times New Roman" panose="02020603050405020304" pitchFamily="18" charset="0"/>
                <a:cs typeface="Times New Roman" panose="02020603050405020304" pitchFamily="18" charset="0"/>
              </a:rPr>
              <a:t>Tarea hito 2 – POO VARIABLES, ARRAYS, CLASES, PACKAGES</a:t>
            </a:r>
          </a:p>
        </p:txBody>
      </p:sp>
      <p:sp>
        <p:nvSpPr>
          <p:cNvPr id="3" name="Subtítulo 2"/>
          <p:cNvSpPr>
            <a:spLocks noGrp="1"/>
          </p:cNvSpPr>
          <p:nvPr>
            <p:ph type="subTitle" idx="1"/>
          </p:nvPr>
        </p:nvSpPr>
        <p:spPr>
          <a:xfrm>
            <a:off x="955189" y="2671013"/>
            <a:ext cx="5819684" cy="1518602"/>
          </a:xfrm>
        </p:spPr>
        <p:txBody>
          <a:bodyPr>
            <a:normAutofit/>
          </a:bodyPr>
          <a:lstStyle/>
          <a:p>
            <a:r>
              <a:rPr lang="es-ES" sz="1800" b="1" dirty="0">
                <a:solidFill>
                  <a:schemeClr val="bg1"/>
                </a:solidFill>
                <a:latin typeface="Times New Roman" panose="02020603050405020304" pitchFamily="18" charset="0"/>
                <a:cs typeface="Times New Roman" panose="02020603050405020304" pitchFamily="18" charset="0"/>
              </a:rPr>
              <a:t>Nombre: carlos daniel flores paucara</a:t>
            </a:r>
          </a:p>
          <a:p>
            <a:r>
              <a:rPr lang="es-ES" sz="1800" b="1" dirty="0">
                <a:solidFill>
                  <a:schemeClr val="bg1"/>
                </a:solidFill>
                <a:latin typeface="Times New Roman" panose="02020603050405020304" pitchFamily="18" charset="0"/>
                <a:cs typeface="Times New Roman" panose="02020603050405020304" pitchFamily="18" charset="0"/>
              </a:rPr>
              <a:t>Materia: estructura de datos</a:t>
            </a:r>
          </a:p>
          <a:p>
            <a:r>
              <a:rPr lang="es-ES" sz="1800" b="1" dirty="0">
                <a:solidFill>
                  <a:schemeClr val="bg1"/>
                </a:solidFill>
                <a:latin typeface="Times New Roman" panose="02020603050405020304" pitchFamily="18" charset="0"/>
                <a:cs typeface="Times New Roman" panose="02020603050405020304" pitchFamily="18" charset="0"/>
              </a:rPr>
              <a:t>Año: 2023</a:t>
            </a:r>
          </a:p>
        </p:txBody>
      </p:sp>
      <p:pic>
        <p:nvPicPr>
          <p:cNvPr id="4" name="Imagen 3"/>
          <p:cNvPicPr>
            <a:picLocks noChangeAspect="1"/>
          </p:cNvPicPr>
          <p:nvPr/>
        </p:nvPicPr>
        <p:blipFill>
          <a:blip r:embed="rId2"/>
          <a:stretch>
            <a:fillRect/>
          </a:stretch>
        </p:blipFill>
        <p:spPr>
          <a:xfrm>
            <a:off x="6952038" y="2178800"/>
            <a:ext cx="4320020" cy="2887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3615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9724" y="362499"/>
            <a:ext cx="4103919" cy="601778"/>
          </a:xfrm>
        </p:spPr>
        <p:txBody>
          <a:bodyPr>
            <a:normAutofit/>
          </a:bodyPr>
          <a:lstStyle/>
          <a:p>
            <a:pPr marL="0" indent="0">
              <a:buNone/>
            </a:pPr>
            <a:r>
              <a:rPr lang="es-ES" sz="2000" b="1" dirty="0">
                <a:solidFill>
                  <a:schemeClr val="bg1"/>
                </a:solidFill>
                <a:latin typeface="Times New Roman" panose="02020603050405020304" pitchFamily="18" charset="0"/>
                <a:cs typeface="Times New Roman" panose="02020603050405020304" pitchFamily="18" charset="0"/>
              </a:rPr>
              <a:t>PARTE PRACTICA</a:t>
            </a:r>
          </a:p>
        </p:txBody>
      </p:sp>
      <p:sp>
        <p:nvSpPr>
          <p:cNvPr id="5" name="Redondear rectángulo de esquina diagonal 4"/>
          <p:cNvSpPr/>
          <p:nvPr/>
        </p:nvSpPr>
        <p:spPr>
          <a:xfrm>
            <a:off x="1149722" y="996143"/>
            <a:ext cx="2614557" cy="358832"/>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rgbClr val="FF0000"/>
                </a:solidFill>
                <a:latin typeface="Times New Roman" panose="02020603050405020304" pitchFamily="18" charset="0"/>
                <a:cs typeface="Times New Roman" panose="02020603050405020304" pitchFamily="18" charset="0"/>
              </a:rPr>
              <a:t>13. Generar la clase País</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681" y="1589320"/>
            <a:ext cx="5344985" cy="3958040"/>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4980" y="1175559"/>
            <a:ext cx="4246606" cy="4617720"/>
          </a:xfrm>
          <a:prstGeom prst="rect">
            <a:avLst/>
          </a:prstGeom>
        </p:spPr>
      </p:pic>
    </p:spTree>
    <p:extLst>
      <p:ext uri="{BB962C8B-B14F-4D97-AF65-F5344CB8AC3E}">
        <p14:creationId xmlns:p14="http://schemas.microsoft.com/office/powerpoint/2010/main" val="134155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9724" y="362499"/>
            <a:ext cx="4103919" cy="601778"/>
          </a:xfrm>
        </p:spPr>
        <p:txBody>
          <a:bodyPr>
            <a:normAutofit/>
          </a:bodyPr>
          <a:lstStyle/>
          <a:p>
            <a:pPr marL="0" indent="0">
              <a:buNone/>
            </a:pPr>
            <a:r>
              <a:rPr lang="es-ES" sz="2000" b="1" dirty="0">
                <a:solidFill>
                  <a:schemeClr val="bg1"/>
                </a:solidFill>
                <a:latin typeface="Times New Roman" panose="02020603050405020304" pitchFamily="18" charset="0"/>
                <a:cs typeface="Times New Roman" panose="02020603050405020304" pitchFamily="18" charset="0"/>
              </a:rPr>
              <a:t>PARTE PRACTICA</a:t>
            </a:r>
          </a:p>
        </p:txBody>
      </p:sp>
      <p:sp>
        <p:nvSpPr>
          <p:cNvPr id="5" name="Redondear rectángulo de esquina diagonal 4"/>
          <p:cNvSpPr/>
          <p:nvPr/>
        </p:nvSpPr>
        <p:spPr>
          <a:xfrm>
            <a:off x="1149722" y="996143"/>
            <a:ext cx="2919358" cy="358832"/>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rgbClr val="FF0000"/>
                </a:solidFill>
                <a:latin typeface="Times New Roman" panose="02020603050405020304" pitchFamily="18" charset="0"/>
                <a:cs typeface="Times New Roman" panose="02020603050405020304" pitchFamily="18" charset="0"/>
              </a:rPr>
              <a:t>14. Crea el Diseño Completo de las clases</a:t>
            </a: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0087" y="1599822"/>
            <a:ext cx="5246290" cy="3878580"/>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9367" y="1485899"/>
            <a:ext cx="5567813" cy="3992503"/>
          </a:xfrm>
          <a:prstGeom prst="rect">
            <a:avLst/>
          </a:prstGeom>
        </p:spPr>
      </p:pic>
    </p:spTree>
    <p:extLst>
      <p:ext uri="{BB962C8B-B14F-4D97-AF65-F5344CB8AC3E}">
        <p14:creationId xmlns:p14="http://schemas.microsoft.com/office/powerpoint/2010/main" val="2184423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9724" y="362499"/>
            <a:ext cx="4103919" cy="601778"/>
          </a:xfrm>
        </p:spPr>
        <p:txBody>
          <a:bodyPr>
            <a:normAutofit/>
          </a:bodyPr>
          <a:lstStyle/>
          <a:p>
            <a:pPr marL="0" indent="0">
              <a:buNone/>
            </a:pPr>
            <a:r>
              <a:rPr lang="es-ES" sz="2000" b="1" dirty="0">
                <a:solidFill>
                  <a:schemeClr val="bg1"/>
                </a:solidFill>
                <a:latin typeface="Times New Roman" panose="02020603050405020304" pitchFamily="18" charset="0"/>
                <a:cs typeface="Times New Roman" panose="02020603050405020304" pitchFamily="18" charset="0"/>
              </a:rPr>
              <a:t>PARTE PRACTICA</a:t>
            </a:r>
          </a:p>
        </p:txBody>
      </p:sp>
      <p:sp>
        <p:nvSpPr>
          <p:cNvPr id="5" name="Redondear rectángulo de esquina diagonal 4"/>
          <p:cNvSpPr/>
          <p:nvPr/>
        </p:nvSpPr>
        <p:spPr>
          <a:xfrm>
            <a:off x="1149722" y="996143"/>
            <a:ext cx="2919358" cy="358832"/>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rgbClr val="FF0000"/>
                </a:solidFill>
                <a:latin typeface="Times New Roman" panose="02020603050405020304" pitchFamily="18" charset="0"/>
                <a:cs typeface="Times New Roman" panose="02020603050405020304" pitchFamily="18" charset="0"/>
              </a:rPr>
              <a:t>14. Crea el Diseño Completo de las clases</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1490663"/>
            <a:ext cx="5276397" cy="3988118"/>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1400" y="1354975"/>
            <a:ext cx="4309500" cy="4266352"/>
          </a:xfrm>
          <a:prstGeom prst="rect">
            <a:avLst/>
          </a:prstGeom>
        </p:spPr>
      </p:pic>
    </p:spTree>
    <p:extLst>
      <p:ext uri="{BB962C8B-B14F-4D97-AF65-F5344CB8AC3E}">
        <p14:creationId xmlns:p14="http://schemas.microsoft.com/office/powerpoint/2010/main" val="2074541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9724" y="362499"/>
            <a:ext cx="4103919" cy="601778"/>
          </a:xfrm>
        </p:spPr>
        <p:txBody>
          <a:bodyPr>
            <a:normAutofit/>
          </a:bodyPr>
          <a:lstStyle/>
          <a:p>
            <a:pPr marL="0" indent="0">
              <a:buNone/>
            </a:pPr>
            <a:r>
              <a:rPr lang="es-ES" sz="2000" b="1" dirty="0">
                <a:solidFill>
                  <a:schemeClr val="bg1"/>
                </a:solidFill>
                <a:latin typeface="Times New Roman" panose="02020603050405020304" pitchFamily="18" charset="0"/>
                <a:cs typeface="Times New Roman" panose="02020603050405020304" pitchFamily="18" charset="0"/>
              </a:rPr>
              <a:t>MANEJO DE CONCEPTOS</a:t>
            </a:r>
          </a:p>
        </p:txBody>
      </p:sp>
      <p:sp>
        <p:nvSpPr>
          <p:cNvPr id="5" name="Redondear rectángulo de esquina diagonal 4"/>
          <p:cNvSpPr/>
          <p:nvPr/>
        </p:nvSpPr>
        <p:spPr>
          <a:xfrm>
            <a:off x="1149722" y="996143"/>
            <a:ext cx="3497091" cy="340821"/>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rgbClr val="FF0000"/>
                </a:solidFill>
                <a:latin typeface="Times New Roman" panose="02020603050405020304" pitchFamily="18" charset="0"/>
                <a:cs typeface="Times New Roman" panose="02020603050405020304" pitchFamily="18" charset="0"/>
              </a:rPr>
              <a:t>1. ¿A que se refiere cuando se habla de POO?</a:t>
            </a:r>
          </a:p>
        </p:txBody>
      </p:sp>
      <p:sp>
        <p:nvSpPr>
          <p:cNvPr id="6" name="Redondear rectángulo de esquina diagonal 5"/>
          <p:cNvSpPr/>
          <p:nvPr/>
        </p:nvSpPr>
        <p:spPr>
          <a:xfrm>
            <a:off x="1149722" y="1560311"/>
            <a:ext cx="10687602" cy="769822"/>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bg1"/>
                </a:solidFill>
                <a:latin typeface="Times New Roman" panose="02020603050405020304" pitchFamily="18" charset="0"/>
                <a:cs typeface="Times New Roman" panose="02020603050405020304" pitchFamily="18" charset="0"/>
              </a:rPr>
              <a:t>A la Programación Orientada a Objetos (POO) es un modelo o un estilo de programación que nos da unas guías sobre cómo trabajar con él. Se basa en el concepto de clases y objetos. Este tipo de programación se utiliza para estructurar un programa de software en piezas simples y reutilizables de planos de código (clases) para crear instancias individuales de objetos. </a:t>
            </a:r>
            <a:endParaRPr lang="es-ES" sz="1000" dirty="0">
              <a:solidFill>
                <a:schemeClr val="bg1"/>
              </a:solidFill>
              <a:latin typeface="Times New Roman" panose="02020603050405020304" pitchFamily="18" charset="0"/>
              <a:cs typeface="Times New Roman" panose="02020603050405020304" pitchFamily="18" charset="0"/>
            </a:endParaRPr>
          </a:p>
        </p:txBody>
      </p:sp>
      <p:sp>
        <p:nvSpPr>
          <p:cNvPr id="7" name="Redondear rectángulo de esquina diagonal 6"/>
          <p:cNvSpPr/>
          <p:nvPr/>
        </p:nvSpPr>
        <p:spPr>
          <a:xfrm>
            <a:off x="1149722" y="2583265"/>
            <a:ext cx="4103921" cy="414449"/>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rgbClr val="FF0000"/>
                </a:solidFill>
                <a:latin typeface="Times New Roman" panose="02020603050405020304" pitchFamily="18" charset="0"/>
                <a:cs typeface="Times New Roman" panose="02020603050405020304" pitchFamily="18" charset="0"/>
              </a:rPr>
              <a:t>2. ¿Cuáles son los 4 componentes que componen un POO?</a:t>
            </a:r>
          </a:p>
        </p:txBody>
      </p:sp>
      <p:sp>
        <p:nvSpPr>
          <p:cNvPr id="8" name="Redondear rectángulo de esquina diagonal 7"/>
          <p:cNvSpPr/>
          <p:nvPr/>
        </p:nvSpPr>
        <p:spPr>
          <a:xfrm>
            <a:off x="1149722" y="3184466"/>
            <a:ext cx="4403180" cy="483229"/>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bg1"/>
                </a:solidFill>
                <a:latin typeface="Times New Roman" panose="02020603050405020304" pitchFamily="18" charset="0"/>
                <a:cs typeface="Times New Roman" panose="02020603050405020304" pitchFamily="18" charset="0"/>
              </a:rPr>
              <a:t>1. Clases  2. Propiedades  3. Métodos  4. Objetos</a:t>
            </a:r>
          </a:p>
        </p:txBody>
      </p:sp>
      <p:sp>
        <p:nvSpPr>
          <p:cNvPr id="9" name="Redondear rectángulo de esquina diagonal 8"/>
          <p:cNvSpPr/>
          <p:nvPr/>
        </p:nvSpPr>
        <p:spPr>
          <a:xfrm>
            <a:off x="1149722" y="3852047"/>
            <a:ext cx="2782198" cy="469086"/>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rgbClr val="FF0000"/>
                </a:solidFill>
                <a:latin typeface="Times New Roman" panose="02020603050405020304" pitchFamily="18" charset="0"/>
                <a:cs typeface="Times New Roman" panose="02020603050405020304" pitchFamily="18" charset="0"/>
              </a:rPr>
              <a:t>3. ¿Cuáles son los pilares de POO?</a:t>
            </a:r>
          </a:p>
        </p:txBody>
      </p:sp>
      <p:sp>
        <p:nvSpPr>
          <p:cNvPr id="10" name="Redondear rectángulo de esquina diagonal 9"/>
          <p:cNvSpPr/>
          <p:nvPr/>
        </p:nvSpPr>
        <p:spPr>
          <a:xfrm>
            <a:off x="1149722" y="4522028"/>
            <a:ext cx="5076511" cy="629381"/>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bg1"/>
                </a:solidFill>
                <a:latin typeface="Times New Roman" panose="02020603050405020304" pitchFamily="18" charset="0"/>
                <a:cs typeface="Times New Roman" panose="02020603050405020304" pitchFamily="18" charset="0"/>
              </a:rPr>
              <a:t>Son 4 y son: 1. Abstracción 2. Encapsulamiento 3. Herencia 4. Polimorfismo </a:t>
            </a:r>
          </a:p>
        </p:txBody>
      </p:sp>
    </p:spTree>
    <p:extLst>
      <p:ext uri="{BB962C8B-B14F-4D97-AF65-F5344CB8AC3E}">
        <p14:creationId xmlns:p14="http://schemas.microsoft.com/office/powerpoint/2010/main" val="874094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9724" y="362499"/>
            <a:ext cx="4103919" cy="601778"/>
          </a:xfrm>
        </p:spPr>
        <p:txBody>
          <a:bodyPr>
            <a:normAutofit/>
          </a:bodyPr>
          <a:lstStyle/>
          <a:p>
            <a:pPr marL="0" indent="0">
              <a:buNone/>
            </a:pPr>
            <a:r>
              <a:rPr lang="es-ES" sz="2000" b="1" dirty="0">
                <a:solidFill>
                  <a:schemeClr val="bg1"/>
                </a:solidFill>
                <a:latin typeface="Times New Roman" panose="02020603050405020304" pitchFamily="18" charset="0"/>
                <a:cs typeface="Times New Roman" panose="02020603050405020304" pitchFamily="18" charset="0"/>
              </a:rPr>
              <a:t>MANEJO DE CONCEPTOS</a:t>
            </a:r>
          </a:p>
        </p:txBody>
      </p:sp>
      <p:sp>
        <p:nvSpPr>
          <p:cNvPr id="5" name="Redondear rectángulo de esquina diagonal 4"/>
          <p:cNvSpPr/>
          <p:nvPr/>
        </p:nvSpPr>
        <p:spPr>
          <a:xfrm>
            <a:off x="1149722" y="996143"/>
            <a:ext cx="3779725" cy="383770"/>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rgbClr val="FF0000"/>
                </a:solidFill>
                <a:latin typeface="Times New Roman" panose="02020603050405020304" pitchFamily="18" charset="0"/>
                <a:cs typeface="Times New Roman" panose="02020603050405020304" pitchFamily="18" charset="0"/>
              </a:rPr>
              <a:t>4. ¿Qué es Encapsulamiento y muestre un ejemplo?</a:t>
            </a:r>
          </a:p>
        </p:txBody>
      </p:sp>
      <p:sp>
        <p:nvSpPr>
          <p:cNvPr id="6" name="Redondear rectángulo de esquina diagonal 5"/>
          <p:cNvSpPr/>
          <p:nvPr/>
        </p:nvSpPr>
        <p:spPr>
          <a:xfrm>
            <a:off x="1149722" y="1568624"/>
            <a:ext cx="6049100" cy="1172096"/>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bg1"/>
                </a:solidFill>
                <a:latin typeface="Times New Roman" panose="02020603050405020304" pitchFamily="18" charset="0"/>
                <a:cs typeface="Times New Roman" panose="02020603050405020304" pitchFamily="18" charset="0"/>
              </a:rPr>
              <a:t>El encapsulamiento, consiste en ocultar atributos de un objeto de manera que solo se pueda cambiar mediante operaciones definidas en ese objeto. Está estrechamente relacionado con la visibilidad.</a:t>
            </a:r>
            <a:endParaRPr lang="es-ES" sz="400" dirty="0">
              <a:solidFill>
                <a:schemeClr val="bg1"/>
              </a:solidFill>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2"/>
          <a:stretch>
            <a:fillRect/>
          </a:stretch>
        </p:blipFill>
        <p:spPr>
          <a:xfrm>
            <a:off x="1207911" y="2998413"/>
            <a:ext cx="5783093" cy="30178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58741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9724" y="362499"/>
            <a:ext cx="4103919" cy="601778"/>
          </a:xfrm>
        </p:spPr>
        <p:txBody>
          <a:bodyPr>
            <a:normAutofit/>
          </a:bodyPr>
          <a:lstStyle/>
          <a:p>
            <a:pPr marL="0" indent="0">
              <a:buNone/>
            </a:pPr>
            <a:r>
              <a:rPr lang="es-ES" sz="2000" b="1" dirty="0">
                <a:solidFill>
                  <a:schemeClr val="bg1"/>
                </a:solidFill>
                <a:latin typeface="Times New Roman" panose="02020603050405020304" pitchFamily="18" charset="0"/>
                <a:cs typeface="Times New Roman" panose="02020603050405020304" pitchFamily="18" charset="0"/>
              </a:rPr>
              <a:t>MANEJO DE CONCEPTOS</a:t>
            </a:r>
          </a:p>
        </p:txBody>
      </p:sp>
      <p:sp>
        <p:nvSpPr>
          <p:cNvPr id="5" name="Redondear rectángulo de esquina diagonal 4"/>
          <p:cNvSpPr/>
          <p:nvPr/>
        </p:nvSpPr>
        <p:spPr>
          <a:xfrm>
            <a:off x="1149722" y="996143"/>
            <a:ext cx="3779725" cy="383770"/>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rgbClr val="FF0000"/>
                </a:solidFill>
                <a:latin typeface="Times New Roman" panose="02020603050405020304" pitchFamily="18" charset="0"/>
                <a:cs typeface="Times New Roman" panose="02020603050405020304" pitchFamily="18" charset="0"/>
              </a:rPr>
              <a:t>5. ¿Qué es Abstracción y muestre un ejemplo?</a:t>
            </a:r>
          </a:p>
        </p:txBody>
      </p:sp>
      <p:sp>
        <p:nvSpPr>
          <p:cNvPr id="6" name="Redondear rectángulo de esquina diagonal 5"/>
          <p:cNvSpPr/>
          <p:nvPr/>
        </p:nvSpPr>
        <p:spPr>
          <a:xfrm>
            <a:off x="1149721" y="1568624"/>
            <a:ext cx="6813871" cy="817129"/>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bg1"/>
                </a:solidFill>
                <a:latin typeface="Times New Roman" panose="02020603050405020304" pitchFamily="18" charset="0"/>
                <a:cs typeface="Times New Roman" panose="02020603050405020304" pitchFamily="18" charset="0"/>
              </a:rPr>
              <a:t>La abstracción consiste en seleccionar datos de un conjunto más grande para mostrar solo los detalles relevantes del objeto. Ayuda a reducir la complejidad y el esfuerzo de programación. </a:t>
            </a:r>
            <a:endParaRPr lang="es-ES" sz="100" dirty="0">
              <a:solidFill>
                <a:schemeClr val="bg1"/>
              </a:solidFill>
              <a:latin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2"/>
          <a:stretch>
            <a:fillRect/>
          </a:stretch>
        </p:blipFill>
        <p:spPr>
          <a:xfrm>
            <a:off x="2585240" y="2574464"/>
            <a:ext cx="4380826" cy="3687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07397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9724" y="362499"/>
            <a:ext cx="4103919" cy="601778"/>
          </a:xfrm>
        </p:spPr>
        <p:txBody>
          <a:bodyPr>
            <a:normAutofit/>
          </a:bodyPr>
          <a:lstStyle/>
          <a:p>
            <a:pPr marL="0" indent="0">
              <a:buNone/>
            </a:pPr>
            <a:r>
              <a:rPr lang="es-ES" sz="2000" b="1" dirty="0">
                <a:solidFill>
                  <a:schemeClr val="bg1"/>
                </a:solidFill>
                <a:latin typeface="Times New Roman" panose="02020603050405020304" pitchFamily="18" charset="0"/>
                <a:cs typeface="Times New Roman" panose="02020603050405020304" pitchFamily="18" charset="0"/>
              </a:rPr>
              <a:t>MANEJO DE CONCEPTOS</a:t>
            </a:r>
          </a:p>
        </p:txBody>
      </p:sp>
      <p:sp>
        <p:nvSpPr>
          <p:cNvPr id="5" name="Redondear rectángulo de esquina diagonal 4"/>
          <p:cNvSpPr/>
          <p:nvPr/>
        </p:nvSpPr>
        <p:spPr>
          <a:xfrm>
            <a:off x="1149722" y="996143"/>
            <a:ext cx="3779725" cy="383770"/>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rgbClr val="FF0000"/>
                </a:solidFill>
                <a:latin typeface="Times New Roman" panose="02020603050405020304" pitchFamily="18" charset="0"/>
                <a:cs typeface="Times New Roman" panose="02020603050405020304" pitchFamily="18" charset="0"/>
              </a:rPr>
              <a:t>6. ¿Qué es Herencia y muestre un ejemplo?</a:t>
            </a:r>
          </a:p>
        </p:txBody>
      </p:sp>
      <p:sp>
        <p:nvSpPr>
          <p:cNvPr id="6" name="Redondear rectángulo de esquina diagonal 5"/>
          <p:cNvSpPr/>
          <p:nvPr/>
        </p:nvSpPr>
        <p:spPr>
          <a:xfrm>
            <a:off x="1149721" y="1535922"/>
            <a:ext cx="7661769" cy="725140"/>
          </a:xfrm>
          <a:prstGeom prst="round2DiagRect">
            <a:avLst>
              <a:gd name="adj1" fmla="val 19481"/>
              <a:gd name="adj2" fmla="val 0"/>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bg1"/>
                </a:solidFill>
                <a:latin typeface="Times New Roman" panose="02020603050405020304" pitchFamily="18" charset="0"/>
                <a:cs typeface="Times New Roman" panose="02020603050405020304" pitchFamily="18" charset="0"/>
              </a:rPr>
              <a:t>La herencia es un mecanismo que permite la definición de una clase a partir de la definición de otra ya existente. La herencia permite compartir automáticamente métodos y datos entre clases, subclases y objetos.</a:t>
            </a:r>
            <a:endParaRPr lang="es-ES" sz="100" dirty="0">
              <a:solidFill>
                <a:schemeClr val="bg1"/>
              </a:solidFill>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2"/>
          <a:stretch>
            <a:fillRect/>
          </a:stretch>
        </p:blipFill>
        <p:spPr>
          <a:xfrm>
            <a:off x="1149720" y="2500747"/>
            <a:ext cx="2325000" cy="3731678"/>
          </a:xfrm>
          <a:prstGeom prst="rect">
            <a:avLst/>
          </a:prstGeom>
        </p:spPr>
      </p:pic>
      <p:pic>
        <p:nvPicPr>
          <p:cNvPr id="7" name="Imagen 6"/>
          <p:cNvPicPr>
            <a:picLocks noChangeAspect="1"/>
          </p:cNvPicPr>
          <p:nvPr/>
        </p:nvPicPr>
        <p:blipFill>
          <a:blip r:embed="rId3"/>
          <a:stretch>
            <a:fillRect/>
          </a:stretch>
        </p:blipFill>
        <p:spPr>
          <a:xfrm>
            <a:off x="4061975" y="2500747"/>
            <a:ext cx="2383336" cy="3714431"/>
          </a:xfrm>
          <a:prstGeom prst="rect">
            <a:avLst/>
          </a:prstGeom>
        </p:spPr>
      </p:pic>
      <p:pic>
        <p:nvPicPr>
          <p:cNvPr id="8" name="Imagen 7"/>
          <p:cNvPicPr>
            <a:picLocks noChangeAspect="1"/>
          </p:cNvPicPr>
          <p:nvPr/>
        </p:nvPicPr>
        <p:blipFill>
          <a:blip r:embed="rId4"/>
          <a:stretch>
            <a:fillRect/>
          </a:stretch>
        </p:blipFill>
        <p:spPr>
          <a:xfrm>
            <a:off x="7221767" y="2500747"/>
            <a:ext cx="2471642" cy="3714431"/>
          </a:xfrm>
          <a:prstGeom prst="rect">
            <a:avLst/>
          </a:prstGeom>
        </p:spPr>
      </p:pic>
    </p:spTree>
    <p:extLst>
      <p:ext uri="{BB962C8B-B14F-4D97-AF65-F5344CB8AC3E}">
        <p14:creationId xmlns:p14="http://schemas.microsoft.com/office/powerpoint/2010/main" val="3494415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9724" y="362499"/>
            <a:ext cx="4103919" cy="601778"/>
          </a:xfrm>
        </p:spPr>
        <p:txBody>
          <a:bodyPr>
            <a:normAutofit/>
          </a:bodyPr>
          <a:lstStyle/>
          <a:p>
            <a:pPr marL="0" indent="0">
              <a:buNone/>
            </a:pPr>
            <a:r>
              <a:rPr lang="es-ES" sz="2000" b="1" dirty="0">
                <a:solidFill>
                  <a:schemeClr val="bg1"/>
                </a:solidFill>
                <a:latin typeface="Times New Roman" panose="02020603050405020304" pitchFamily="18" charset="0"/>
                <a:cs typeface="Times New Roman" panose="02020603050405020304" pitchFamily="18" charset="0"/>
              </a:rPr>
              <a:t>MANEJO DE CONCEPTOS</a:t>
            </a:r>
          </a:p>
        </p:txBody>
      </p:sp>
      <p:sp>
        <p:nvSpPr>
          <p:cNvPr id="5" name="Redondear rectángulo de esquina diagonal 4"/>
          <p:cNvSpPr/>
          <p:nvPr/>
        </p:nvSpPr>
        <p:spPr>
          <a:xfrm>
            <a:off x="1149722" y="996143"/>
            <a:ext cx="3779725" cy="383770"/>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rgbClr val="FF0000"/>
                </a:solidFill>
                <a:latin typeface="Times New Roman" panose="02020603050405020304" pitchFamily="18" charset="0"/>
                <a:cs typeface="Times New Roman" panose="02020603050405020304" pitchFamily="18" charset="0"/>
              </a:rPr>
              <a:t>7. ¿Qué es Polimorfismo y muestre un ejemplo?</a:t>
            </a:r>
          </a:p>
        </p:txBody>
      </p:sp>
      <p:sp>
        <p:nvSpPr>
          <p:cNvPr id="6" name="Redondear rectángulo de esquina diagonal 5"/>
          <p:cNvSpPr/>
          <p:nvPr/>
        </p:nvSpPr>
        <p:spPr>
          <a:xfrm>
            <a:off x="1149721" y="1535922"/>
            <a:ext cx="8991806" cy="841518"/>
          </a:xfrm>
          <a:prstGeom prst="round2DiagRect">
            <a:avLst>
              <a:gd name="adj1" fmla="val 19481"/>
              <a:gd name="adj2" fmla="val 0"/>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bg1"/>
                </a:solidFill>
                <a:latin typeface="Times New Roman" panose="02020603050405020304" pitchFamily="18" charset="0"/>
                <a:cs typeface="Times New Roman" panose="02020603050405020304" pitchFamily="18" charset="0"/>
              </a:rPr>
              <a:t>polimorfismo es la capacidad que tienen los objetos de una clase en ofrecer respuesta distinta e independiente en función de los parámetros (diferentes implementaciones) utilizados durante su invocación. Dicho de otro modo el objeto como entidad puede contener valores de diferentes tipos durante la ejecución del programa.</a:t>
            </a:r>
            <a:endParaRPr lang="es-ES" sz="100" dirty="0">
              <a:solidFill>
                <a:schemeClr val="bg1"/>
              </a:solidFill>
              <a:latin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2"/>
          <a:stretch>
            <a:fillRect/>
          </a:stretch>
        </p:blipFill>
        <p:spPr>
          <a:xfrm>
            <a:off x="4177838" y="2533449"/>
            <a:ext cx="3153988" cy="36013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6688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9724" y="362499"/>
            <a:ext cx="4103919" cy="601778"/>
          </a:xfrm>
        </p:spPr>
        <p:txBody>
          <a:bodyPr>
            <a:normAutofit/>
          </a:bodyPr>
          <a:lstStyle/>
          <a:p>
            <a:pPr marL="0" indent="0">
              <a:buNone/>
            </a:pPr>
            <a:r>
              <a:rPr lang="es-ES" sz="2000" b="1" dirty="0">
                <a:solidFill>
                  <a:schemeClr val="bg1"/>
                </a:solidFill>
                <a:latin typeface="Times New Roman" panose="02020603050405020304" pitchFamily="18" charset="0"/>
                <a:cs typeface="Times New Roman" panose="02020603050405020304" pitchFamily="18" charset="0"/>
              </a:rPr>
              <a:t>MANEJO DE CONCEPTOS</a:t>
            </a:r>
          </a:p>
        </p:txBody>
      </p:sp>
      <p:sp>
        <p:nvSpPr>
          <p:cNvPr id="5" name="Redondear rectángulo de esquina diagonal 4"/>
          <p:cNvSpPr/>
          <p:nvPr/>
        </p:nvSpPr>
        <p:spPr>
          <a:xfrm>
            <a:off x="1149723" y="996143"/>
            <a:ext cx="1635042" cy="383770"/>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rgbClr val="FF0000"/>
                </a:solidFill>
                <a:latin typeface="Times New Roman" panose="02020603050405020304" pitchFamily="18" charset="0"/>
                <a:cs typeface="Times New Roman" panose="02020603050405020304" pitchFamily="18" charset="0"/>
              </a:rPr>
              <a:t>8. ¿Qué es un Array?</a:t>
            </a:r>
          </a:p>
        </p:txBody>
      </p:sp>
      <p:sp>
        <p:nvSpPr>
          <p:cNvPr id="6" name="Redondear rectángulo de esquina diagonal 5"/>
          <p:cNvSpPr/>
          <p:nvPr/>
        </p:nvSpPr>
        <p:spPr>
          <a:xfrm>
            <a:off x="1149720" y="1535922"/>
            <a:ext cx="10471473" cy="677520"/>
          </a:xfrm>
          <a:prstGeom prst="round2DiagRect">
            <a:avLst>
              <a:gd name="adj1" fmla="val 19481"/>
              <a:gd name="adj2" fmla="val 0"/>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bg1"/>
                </a:solidFill>
                <a:latin typeface="Times New Roman" panose="02020603050405020304" pitchFamily="18" charset="0"/>
                <a:cs typeface="Times New Roman" panose="02020603050405020304" pitchFamily="18" charset="0"/>
              </a:rPr>
              <a:t>Un array, es un tipo de dato estructurado que permite almacenar un conjunto de datos, es decir, todos ellos del mismo tipo y relacionados. Cada uno de los elementos que componen un vector pueden ser de tipo simple como caracteres, entero o real, o de tipo compuesto o estructurado como son vectores, estructuras, listas.</a:t>
            </a:r>
            <a:endParaRPr lang="es-ES" sz="100" dirty="0">
              <a:solidFill>
                <a:schemeClr val="bg1"/>
              </a:solidFill>
              <a:latin typeface="Times New Roman" panose="02020603050405020304" pitchFamily="18" charset="0"/>
              <a:cs typeface="Times New Roman" panose="02020603050405020304" pitchFamily="18" charset="0"/>
            </a:endParaRPr>
          </a:p>
        </p:txBody>
      </p:sp>
      <p:sp>
        <p:nvSpPr>
          <p:cNvPr id="7" name="Redondear rectángulo de esquina diagonal 6"/>
          <p:cNvSpPr/>
          <p:nvPr/>
        </p:nvSpPr>
        <p:spPr>
          <a:xfrm>
            <a:off x="1149719" y="2308490"/>
            <a:ext cx="2657509" cy="415636"/>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rgbClr val="FF0000"/>
                </a:solidFill>
                <a:latin typeface="Times New Roman" panose="02020603050405020304" pitchFamily="18" charset="0"/>
                <a:cs typeface="Times New Roman" panose="02020603050405020304" pitchFamily="18" charset="0"/>
              </a:rPr>
              <a:t>9. ¿Qué son los paquetes en Java?</a:t>
            </a:r>
          </a:p>
        </p:txBody>
      </p:sp>
      <p:sp>
        <p:nvSpPr>
          <p:cNvPr id="8" name="Redondear rectángulo de esquina diagonal 7"/>
          <p:cNvSpPr/>
          <p:nvPr/>
        </p:nvSpPr>
        <p:spPr>
          <a:xfrm>
            <a:off x="1149719" y="2819174"/>
            <a:ext cx="10238717" cy="738481"/>
          </a:xfrm>
          <a:prstGeom prst="round2DiagRect">
            <a:avLst>
              <a:gd name="adj1" fmla="val 19481"/>
              <a:gd name="adj2" fmla="val 0"/>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bg1"/>
                </a:solidFill>
                <a:latin typeface="Times New Roman" panose="02020603050405020304" pitchFamily="18" charset="0"/>
                <a:cs typeface="Times New Roman" panose="02020603050405020304" pitchFamily="18" charset="0"/>
              </a:rPr>
              <a:t>Un Paquete en Java es un contenedor de clases que permite agrupar las distintas partes de un programa y que por lo general tiene una funcionalidad y elementos comunes, definiendo la ubicación de dichas clases en un directorio de estructura jerárquica.</a:t>
            </a:r>
            <a:endParaRPr lang="es-ES" sz="100" dirty="0">
              <a:solidFill>
                <a:schemeClr val="bg1"/>
              </a:solidFill>
              <a:latin typeface="Times New Roman" panose="02020603050405020304" pitchFamily="18" charset="0"/>
              <a:cs typeface="Times New Roman" panose="02020603050405020304" pitchFamily="18" charset="0"/>
            </a:endParaRPr>
          </a:p>
        </p:txBody>
      </p:sp>
      <p:sp>
        <p:nvSpPr>
          <p:cNvPr id="11" name="Redondear rectángulo de esquina diagonal 10"/>
          <p:cNvSpPr/>
          <p:nvPr/>
        </p:nvSpPr>
        <p:spPr>
          <a:xfrm>
            <a:off x="1149719" y="3654958"/>
            <a:ext cx="4569438" cy="508429"/>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rgbClr val="FF0000"/>
                </a:solidFill>
                <a:latin typeface="Times New Roman" panose="02020603050405020304" pitchFamily="18" charset="0"/>
                <a:cs typeface="Times New Roman" panose="02020603050405020304" pitchFamily="18" charset="0"/>
              </a:rPr>
              <a:t>10. ¿Cómo se define una clase main en Java y muestra un ejemplo?</a:t>
            </a:r>
          </a:p>
        </p:txBody>
      </p:sp>
      <p:sp>
        <p:nvSpPr>
          <p:cNvPr id="12" name="Redondear rectángulo de esquina diagonal 11"/>
          <p:cNvSpPr/>
          <p:nvPr/>
        </p:nvSpPr>
        <p:spPr>
          <a:xfrm>
            <a:off x="1149720" y="4260690"/>
            <a:ext cx="5808034" cy="793448"/>
          </a:xfrm>
          <a:prstGeom prst="round2DiagRect">
            <a:avLst>
              <a:gd name="adj1" fmla="val 19481"/>
              <a:gd name="adj2" fmla="val 0"/>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bg1"/>
                </a:solidFill>
                <a:latin typeface="Times New Roman" panose="02020603050405020304" pitchFamily="18" charset="0"/>
                <a:cs typeface="Times New Roman" panose="02020603050405020304" pitchFamily="18" charset="0"/>
              </a:rPr>
              <a:t>El método main() es el punto de entrada de la aplicación, es decir, es el punto en el que comienza la ejecución de esta. Es por ello que ha de ser public y static.</a:t>
            </a:r>
            <a:endParaRPr lang="es-ES" sz="100" dirty="0">
              <a:solidFill>
                <a:schemeClr val="bg1"/>
              </a:solidFill>
              <a:latin typeface="Times New Roman" panose="02020603050405020304" pitchFamily="18" charset="0"/>
              <a:cs typeface="Times New Roman" panose="02020603050405020304" pitchFamily="18" charset="0"/>
            </a:endParaRPr>
          </a:p>
        </p:txBody>
      </p:sp>
      <p:pic>
        <p:nvPicPr>
          <p:cNvPr id="13" name="Imagen 12"/>
          <p:cNvPicPr>
            <a:picLocks noChangeAspect="1"/>
          </p:cNvPicPr>
          <p:nvPr/>
        </p:nvPicPr>
        <p:blipFill>
          <a:blip r:embed="rId2"/>
          <a:stretch>
            <a:fillRect/>
          </a:stretch>
        </p:blipFill>
        <p:spPr>
          <a:xfrm>
            <a:off x="7129444" y="4163387"/>
            <a:ext cx="4258992" cy="20598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Redondear rectángulo de esquina diagonal 13"/>
          <p:cNvSpPr/>
          <p:nvPr/>
        </p:nvSpPr>
        <p:spPr>
          <a:xfrm>
            <a:off x="1149719" y="5151441"/>
            <a:ext cx="5808035" cy="950101"/>
          </a:xfrm>
          <a:prstGeom prst="round2DiagRect">
            <a:avLst>
              <a:gd name="adj1" fmla="val 19481"/>
              <a:gd name="adj2" fmla="val 0"/>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s-ES" sz="1200" b="1" dirty="0">
                <a:solidFill>
                  <a:schemeClr val="bg1"/>
                </a:solidFill>
                <a:latin typeface="Times New Roman" panose="02020603050405020304" pitchFamily="18" charset="0"/>
                <a:cs typeface="Times New Roman" panose="02020603050405020304" pitchFamily="18" charset="0"/>
              </a:rPr>
              <a:t>Public</a:t>
            </a:r>
            <a:r>
              <a:rPr lang="es-ES" sz="1200" dirty="0">
                <a:solidFill>
                  <a:schemeClr val="bg1"/>
                </a:solidFill>
                <a:latin typeface="Times New Roman" panose="02020603050405020304" pitchFamily="18" charset="0"/>
                <a:cs typeface="Times New Roman" panose="02020603050405020304" pitchFamily="18" charset="0"/>
              </a:rPr>
              <a:t>: Un método público es accesible desde fuera de la clase.</a:t>
            </a:r>
          </a:p>
          <a:p>
            <a:pPr fontAlgn="base"/>
            <a:r>
              <a:rPr lang="es-ES" sz="1200" b="1" dirty="0">
                <a:solidFill>
                  <a:schemeClr val="bg1"/>
                </a:solidFill>
                <a:latin typeface="Times New Roman" panose="02020603050405020304" pitchFamily="18" charset="0"/>
                <a:cs typeface="Times New Roman" panose="02020603050405020304" pitchFamily="18" charset="0"/>
              </a:rPr>
              <a:t>Static</a:t>
            </a:r>
            <a:r>
              <a:rPr lang="es-ES" sz="1200" dirty="0">
                <a:solidFill>
                  <a:schemeClr val="bg1"/>
                </a:solidFill>
                <a:latin typeface="Times New Roman" panose="02020603050405020304" pitchFamily="18" charset="0"/>
                <a:cs typeface="Times New Roman" panose="02020603050405020304" pitchFamily="18" charset="0"/>
              </a:rPr>
              <a:t>: Un método estático es aquel que se puede ejecutar sin una instancia de la clase.</a:t>
            </a:r>
          </a:p>
        </p:txBody>
      </p:sp>
    </p:spTree>
    <p:extLst>
      <p:ext uri="{BB962C8B-B14F-4D97-AF65-F5344CB8AC3E}">
        <p14:creationId xmlns:p14="http://schemas.microsoft.com/office/powerpoint/2010/main" val="3672850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9724" y="362499"/>
            <a:ext cx="4103919" cy="601778"/>
          </a:xfrm>
        </p:spPr>
        <p:txBody>
          <a:bodyPr>
            <a:normAutofit/>
          </a:bodyPr>
          <a:lstStyle/>
          <a:p>
            <a:pPr marL="0" indent="0">
              <a:buNone/>
            </a:pPr>
            <a:r>
              <a:rPr lang="es-ES" sz="2000" b="1" dirty="0">
                <a:solidFill>
                  <a:schemeClr val="bg1"/>
                </a:solidFill>
                <a:latin typeface="Times New Roman" panose="02020603050405020304" pitchFamily="18" charset="0"/>
                <a:cs typeface="Times New Roman" panose="02020603050405020304" pitchFamily="18" charset="0"/>
              </a:rPr>
              <a:t>PARTE PRACTICA</a:t>
            </a:r>
          </a:p>
        </p:txBody>
      </p:sp>
      <p:sp>
        <p:nvSpPr>
          <p:cNvPr id="5" name="Redondear rectángulo de esquina diagonal 4"/>
          <p:cNvSpPr/>
          <p:nvPr/>
        </p:nvSpPr>
        <p:spPr>
          <a:xfrm>
            <a:off x="1149723" y="996143"/>
            <a:ext cx="2233558" cy="358832"/>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rgbClr val="FF0000"/>
                </a:solidFill>
                <a:latin typeface="Times New Roman" panose="02020603050405020304" pitchFamily="18" charset="0"/>
                <a:cs typeface="Times New Roman" panose="02020603050405020304" pitchFamily="18" charset="0"/>
              </a:rPr>
              <a:t>11. Generar la clase provincia</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621" y="1610247"/>
            <a:ext cx="4356680" cy="4030489"/>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2622" y="1701687"/>
            <a:ext cx="5858960" cy="3403713"/>
          </a:xfrm>
          <a:prstGeom prst="rect">
            <a:avLst/>
          </a:prstGeom>
        </p:spPr>
      </p:pic>
    </p:spTree>
    <p:extLst>
      <p:ext uri="{BB962C8B-B14F-4D97-AF65-F5344CB8AC3E}">
        <p14:creationId xmlns:p14="http://schemas.microsoft.com/office/powerpoint/2010/main" val="2032949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9724" y="362499"/>
            <a:ext cx="4103919" cy="601778"/>
          </a:xfrm>
        </p:spPr>
        <p:txBody>
          <a:bodyPr>
            <a:normAutofit/>
          </a:bodyPr>
          <a:lstStyle/>
          <a:p>
            <a:pPr marL="0" indent="0">
              <a:buNone/>
            </a:pPr>
            <a:r>
              <a:rPr lang="es-ES" sz="2000" b="1" dirty="0">
                <a:solidFill>
                  <a:schemeClr val="bg1"/>
                </a:solidFill>
                <a:latin typeface="Times New Roman" panose="02020603050405020304" pitchFamily="18" charset="0"/>
                <a:cs typeface="Times New Roman" panose="02020603050405020304" pitchFamily="18" charset="0"/>
              </a:rPr>
              <a:t>PARTE PRACTICA</a:t>
            </a:r>
          </a:p>
        </p:txBody>
      </p:sp>
      <p:sp>
        <p:nvSpPr>
          <p:cNvPr id="5" name="Redondear rectángulo de esquina diagonal 4"/>
          <p:cNvSpPr/>
          <p:nvPr/>
        </p:nvSpPr>
        <p:spPr>
          <a:xfrm>
            <a:off x="1149722" y="996143"/>
            <a:ext cx="2614557" cy="358832"/>
          </a:xfrm>
          <a:prstGeom prst="round2Diag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rgbClr val="FF0000"/>
                </a:solidFill>
                <a:latin typeface="Times New Roman" panose="02020603050405020304" pitchFamily="18" charset="0"/>
                <a:cs typeface="Times New Roman" panose="02020603050405020304" pitchFamily="18" charset="0"/>
              </a:rPr>
              <a:t>12. Generar la clase Departamento</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86" y="1562101"/>
            <a:ext cx="5582241" cy="4107179"/>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3490" y="1501141"/>
            <a:ext cx="5057970" cy="4255637"/>
          </a:xfrm>
          <a:prstGeom prst="rect">
            <a:avLst/>
          </a:prstGeom>
        </p:spPr>
      </p:pic>
    </p:spTree>
    <p:extLst>
      <p:ext uri="{BB962C8B-B14F-4D97-AF65-F5344CB8AC3E}">
        <p14:creationId xmlns:p14="http://schemas.microsoft.com/office/powerpoint/2010/main" val="34704379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370</TotalTime>
  <Words>628</Words>
  <Application>Microsoft Office PowerPoint</Application>
  <PresentationFormat>Panorámica</PresentationFormat>
  <Paragraphs>42</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Times New Roman</vt:lpstr>
      <vt:lpstr>Tw Cen MT</vt:lpstr>
      <vt:lpstr>Circuito</vt:lpstr>
      <vt:lpstr>Tarea hito 2 – POO VARIABLES, ARRAYS, CLASES, PACKAGES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Tarea hito 2 – POO VARIABLES, ARRAYS, CLASES, PACKAGES</dc:title>
  <dc:creator>JOSE PC</dc:creator>
  <cp:lastModifiedBy>carlos daniel flores paucara</cp:lastModifiedBy>
  <cp:revision>17</cp:revision>
  <dcterms:created xsi:type="dcterms:W3CDTF">2022-09-12T07:00:36Z</dcterms:created>
  <dcterms:modified xsi:type="dcterms:W3CDTF">2023-03-28T22:48:26Z</dcterms:modified>
</cp:coreProperties>
</file>