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0"/>
  </p:notesMasterIdLst>
  <p:handoutMasterIdLst>
    <p:handoutMasterId r:id="rId21"/>
  </p:handoutMasterIdLst>
  <p:sldIdLst>
    <p:sldId id="256" r:id="rId5"/>
    <p:sldId id="257" r:id="rId6"/>
    <p:sldId id="259" r:id="rId7"/>
    <p:sldId id="260" r:id="rId8"/>
    <p:sldId id="261" r:id="rId9"/>
    <p:sldId id="262" r:id="rId10"/>
    <p:sldId id="263" r:id="rId11"/>
    <p:sldId id="264" r:id="rId12"/>
    <p:sldId id="265" r:id="rId13"/>
    <p:sldId id="266" r:id="rId14"/>
    <p:sldId id="267" r:id="rId15"/>
    <p:sldId id="271" r:id="rId16"/>
    <p:sldId id="270" r:id="rId17"/>
    <p:sldId id="272" r:id="rId18"/>
    <p:sldId id="273" r:id="rId19"/>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65"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notesViewPr>
    <p:cSldViewPr snapToGrid="0">
      <p:cViewPr varScale="1">
        <p:scale>
          <a:sx n="88" d="100"/>
          <a:sy n="88" d="100"/>
        </p:scale>
        <p:origin x="306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103905C-7F1E-4EB1-83CB-22633D84A613}" type="datetime1">
              <a:rPr lang="es-ES" smtClean="0"/>
              <a:t>13/06/2023</a:t>
            </a:fld>
            <a:endParaRPr lang="es-ES"/>
          </a:p>
        </p:txBody>
      </p:sp>
      <p:sp>
        <p:nvSpPr>
          <p:cNvPr id="4" name="Marcador de pie de página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88A98BC-2DB8-47A3-A77F-B9E32C266238}" type="slidenum">
              <a:rPr lang="es-ES" smtClean="0"/>
              <a:t>‹Nº›</a:t>
            </a:fld>
            <a:endParaRPr lang="es-ES"/>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0346C4A-AC5D-41C9-92CB-B29B3A4C2452}" type="datetime1">
              <a:rPr lang="es-ES" noProof="0" smtClean="0"/>
              <a:t>13/06/2023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9BB1A04-13E8-48CD-97F9-AC2568E1A8D4}" type="slidenum">
              <a:rPr lang="es-ES" noProof="0" smtClean="0"/>
              <a:t>‹Nº›</a:t>
            </a:fld>
            <a:endParaRPr lang="es-ES" noProof="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69BB1A04-13E8-48CD-97F9-AC2568E1A8D4}" type="slidenum">
              <a:rPr lang="es-ES" smtClean="0"/>
              <a:t>1</a:t>
            </a:fld>
            <a:endParaRPr lang="es-ES"/>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69BB1A04-13E8-48CD-97F9-AC2568E1A8D4}" type="slidenum">
              <a:rPr lang="es-ES" smtClean="0"/>
              <a:t>2</a:t>
            </a:fld>
            <a:endParaRPr lang="es-ES"/>
          </a:p>
        </p:txBody>
      </p:sp>
    </p:spTree>
    <p:extLst>
      <p:ext uri="{BB962C8B-B14F-4D97-AF65-F5344CB8AC3E}">
        <p14:creationId xmlns:p14="http://schemas.microsoft.com/office/powerpoint/2010/main" val="134966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69BB1A04-13E8-48CD-97F9-AC2568E1A8D4}" type="slidenum">
              <a:rPr lang="es-ES" smtClean="0"/>
              <a:t>3</a:t>
            </a:fld>
            <a:endParaRPr lang="es-ES"/>
          </a:p>
        </p:txBody>
      </p:sp>
    </p:spTree>
    <p:extLst>
      <p:ext uri="{BB962C8B-B14F-4D97-AF65-F5344CB8AC3E}">
        <p14:creationId xmlns:p14="http://schemas.microsoft.com/office/powerpoint/2010/main" val="3862667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69BB1A04-13E8-48CD-97F9-AC2568E1A8D4}" type="slidenum">
              <a:rPr lang="es-ES" smtClean="0"/>
              <a:t>4</a:t>
            </a:fld>
            <a:endParaRPr lang="es-ES"/>
          </a:p>
        </p:txBody>
      </p:sp>
    </p:spTree>
    <p:extLst>
      <p:ext uri="{BB962C8B-B14F-4D97-AF65-F5344CB8AC3E}">
        <p14:creationId xmlns:p14="http://schemas.microsoft.com/office/powerpoint/2010/main" val="100496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Imagen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upo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ítulo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077511" y="5410201"/>
            <a:ext cx="2743200" cy="365125"/>
          </a:xfrm>
        </p:spPr>
        <p:txBody>
          <a:bodyPr rtlCol="0"/>
          <a:lstStyle/>
          <a:p>
            <a:pPr rtl="0"/>
            <a:fld id="{5FAB3AFB-596D-4F4F-A0E2-7212CED41EAA}" type="datetime1">
              <a:rPr lang="es-ES" noProof="0" smtClean="0"/>
              <a:t>13/06/2023</a:t>
            </a:fld>
            <a:endParaRPr lang="es-ES" noProof="0"/>
          </a:p>
        </p:txBody>
      </p:sp>
      <p:sp>
        <p:nvSpPr>
          <p:cNvPr id="5" name="Marcador de pie de página 4"/>
          <p:cNvSpPr>
            <a:spLocks noGrp="1"/>
          </p:cNvSpPr>
          <p:nvPr>
            <p:ph type="ftr" sz="quarter" idx="11"/>
          </p:nvPr>
        </p:nvSpPr>
        <p:spPr>
          <a:xfrm>
            <a:off x="1876424" y="5410201"/>
            <a:ext cx="5124886"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9896911" y="5410199"/>
            <a:ext cx="771089" cy="365125"/>
          </a:xfrm>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10" y="4304664"/>
            <a:ext cx="9912355" cy="819355"/>
          </a:xfrm>
        </p:spPr>
        <p:txBody>
          <a:bodyPr rtlCol="0" anchor="b">
            <a:normAutofit/>
          </a:bodyPr>
          <a:lstStyle>
            <a:lvl1pPr>
              <a:defRPr sz="320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es-ES" noProof="0"/>
              <a:t>Haga clic en el icono para agregar una imagen</a:t>
            </a:r>
          </a:p>
        </p:txBody>
      </p:sp>
      <p:sp>
        <p:nvSpPr>
          <p:cNvPr id="4" name="Marcador de texto 3"/>
          <p:cNvSpPr>
            <a:spLocks noGrp="1"/>
          </p:cNvSpPr>
          <p:nvPr>
            <p:ph type="body" sz="half" idx="2"/>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BCB1D29B-7FA7-462E-9F66-F7535CDBC402}" type="datetime1">
              <a:rPr lang="es-ES" noProof="0" smtClean="0"/>
              <a:t>13/06/2023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56" y="609600"/>
            <a:ext cx="9905955" cy="3429000"/>
          </a:xfrm>
        </p:spPr>
        <p:txBody>
          <a:bodyPr rtlCol="0" anchor="ctr">
            <a:normAutofit/>
          </a:bodyPr>
          <a:lstStyle>
            <a:lvl1pPr>
              <a:defRPr sz="3600"/>
            </a:lvl1pPr>
          </a:lstStyle>
          <a:p>
            <a:pPr rtl="0"/>
            <a:r>
              <a:rPr lang="es-ES" noProof="0"/>
              <a:t>Haga clic para modificar el estilo de título del patrón</a:t>
            </a:r>
          </a:p>
        </p:txBody>
      </p:sp>
      <p:sp>
        <p:nvSpPr>
          <p:cNvPr id="4" name="Marcador de texto 3"/>
          <p:cNvSpPr>
            <a:spLocks noGrp="1"/>
          </p:cNvSpPr>
          <p:nvPr>
            <p:ph type="body" sz="half" idx="2"/>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127E9933-50FB-48C8-A8C8-4EEF40652EAD}" type="datetime1">
              <a:rPr lang="es-ES" noProof="0" smtClean="0"/>
              <a:t>13/06/2023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599"/>
            <a:ext cx="9302752" cy="2748429"/>
          </a:xfrm>
        </p:spPr>
        <p:txBody>
          <a:bodyPr rtlCol="0" anchor="ctr">
            <a:normAutofit/>
          </a:bodyPr>
          <a:lstStyle>
            <a:lvl1pPr>
              <a:defRPr sz="3600"/>
            </a:lvl1pPr>
          </a:lstStyle>
          <a:p>
            <a:pPr rtl="0"/>
            <a:r>
              <a:rPr lang="es-ES" noProof="0"/>
              <a:t>Haga clic para modificar el estilo de título del patrón</a:t>
            </a:r>
          </a:p>
        </p:txBody>
      </p:sp>
      <p:sp>
        <p:nvSpPr>
          <p:cNvPr id="12" name="Marcador de texto 3"/>
          <p:cNvSpPr>
            <a:spLocks noGrp="1"/>
          </p:cNvSpPr>
          <p:nvPr>
            <p:ph type="body" sz="half" idx="13"/>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4" name="Marcador de texto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AFEE9B93-6507-4CBF-A88C-76CAA021E018}" type="datetime1">
              <a:rPr lang="es-ES" noProof="0" smtClean="0"/>
              <a:t>13/06/2023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
        <p:nvSpPr>
          <p:cNvPr id="60" name="Cuadro de texto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61" name="Cuadro de texto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1141410" y="2134041"/>
            <a:ext cx="9906001" cy="2511835"/>
          </a:xfrm>
        </p:spPr>
        <p:txBody>
          <a:bodyPr rtlCol="0" anchor="b">
            <a:normAutofit/>
          </a:bodyPr>
          <a:lstStyle>
            <a:lvl1pPr>
              <a:defRPr sz="3600"/>
            </a:lvl1pPr>
          </a:lstStyle>
          <a:p>
            <a:pPr rtl="0"/>
            <a:r>
              <a:rPr lang="es-ES" noProof="0"/>
              <a:t>Haga clic para modificar el estilo de título del patrón</a:t>
            </a:r>
          </a:p>
        </p:txBody>
      </p:sp>
      <p:sp>
        <p:nvSpPr>
          <p:cNvPr id="4" name="Marcador de texto 3"/>
          <p:cNvSpPr>
            <a:spLocks noGrp="1"/>
          </p:cNvSpPr>
          <p:nvPr>
            <p:ph type="body" sz="half" idx="2"/>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BA92AA52-DDA1-4945-94E1-A9E6959956E2}" type="datetime1">
              <a:rPr lang="es-ES" noProof="0" smtClean="0"/>
              <a:t>13/06/2023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1141413" y="609600"/>
            <a:ext cx="9905998" cy="1905000"/>
          </a:xfrm>
        </p:spPr>
        <p:txBody>
          <a:bodyPr rtlCol="0"/>
          <a:lstStyle/>
          <a:p>
            <a:pPr rtl="0"/>
            <a:r>
              <a:rPr lang="es-ES" noProof="0"/>
              <a:t>Haga clic para modificar el estilo de título del patrón</a:t>
            </a:r>
          </a:p>
        </p:txBody>
      </p:sp>
      <p:sp>
        <p:nvSpPr>
          <p:cNvPr id="7" name="Marcador de texto 2"/>
          <p:cNvSpPr>
            <a:spLocks noGrp="1"/>
          </p:cNvSpPr>
          <p:nvPr>
            <p:ph type="body" idx="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8" name="Marcador de texto 3"/>
          <p:cNvSpPr>
            <a:spLocks noGrp="1"/>
          </p:cNvSpPr>
          <p:nvPr>
            <p:ph type="body" sz="half" idx="15"/>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9" name="Marcador de texto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Marcador de texto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1" name="Marcador de texto 4"/>
          <p:cNvSpPr>
            <a:spLocks noGrp="1"/>
          </p:cNvSpPr>
          <p:nvPr>
            <p:ph type="body" sz="quarter" idx="13"/>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2" name="Marcador de texto 3"/>
          <p:cNvSpPr>
            <a:spLocks noGrp="1"/>
          </p:cNvSpPr>
          <p:nvPr>
            <p:ph type="body" sz="half" idx="17"/>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4323A044-2273-434D-A7F2-5D25DDC1C78B}" type="datetime1">
              <a:rPr lang="es-ES" noProof="0" smtClean="0"/>
              <a:t>13/06/2023</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ítulo 1"/>
          <p:cNvSpPr>
            <a:spLocks noGrp="1"/>
          </p:cNvSpPr>
          <p:nvPr>
            <p:ph type="title"/>
          </p:nvPr>
        </p:nvSpPr>
        <p:spPr>
          <a:xfrm>
            <a:off x="1141411" y="609600"/>
            <a:ext cx="9905999" cy="1905000"/>
          </a:xfrm>
        </p:spPr>
        <p:txBody>
          <a:bodyPr rtlCol="0"/>
          <a:lstStyle/>
          <a:p>
            <a:pPr rtl="0"/>
            <a:r>
              <a:rPr lang="es-ES" noProof="0"/>
              <a:t>Haga clic para modificar el estilo de título del patrón</a:t>
            </a:r>
          </a:p>
        </p:txBody>
      </p:sp>
      <p:sp>
        <p:nvSpPr>
          <p:cNvPr id="19" name="Marcador de texto 2"/>
          <p:cNvSpPr>
            <a:spLocks noGrp="1"/>
          </p:cNvSpPr>
          <p:nvPr>
            <p:ph type="body" idx="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posición de imagen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s-ES" noProof="0"/>
              <a:t>Haga clic en el icono para agregar una imagen</a:t>
            </a:r>
          </a:p>
        </p:txBody>
      </p:sp>
      <p:sp>
        <p:nvSpPr>
          <p:cNvPr id="21" name="Marcador de texto 3"/>
          <p:cNvSpPr>
            <a:spLocks noGrp="1"/>
          </p:cNvSpPr>
          <p:nvPr>
            <p:ph type="body" sz="half" idx="18"/>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2" name="Marcador de texto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3" name="Marcador de posición de imagen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s-ES" noProof="0"/>
              <a:t>Haga clic en el icono para agregar una imagen</a:t>
            </a:r>
          </a:p>
        </p:txBody>
      </p:sp>
      <p:sp>
        <p:nvSpPr>
          <p:cNvPr id="24" name="Marcador de texto 3"/>
          <p:cNvSpPr>
            <a:spLocks noGrp="1"/>
          </p:cNvSpPr>
          <p:nvPr>
            <p:ph type="body" sz="half" idx="19"/>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5" name="Marcador de texto 4"/>
          <p:cNvSpPr>
            <a:spLocks noGrp="1"/>
          </p:cNvSpPr>
          <p:nvPr>
            <p:ph type="body" sz="quarter" idx="13"/>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6" name="Marcador de posición de imagen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s-ES" noProof="0"/>
              <a:t>Haga clic en el icono para agregar una imagen</a:t>
            </a:r>
          </a:p>
        </p:txBody>
      </p:sp>
      <p:sp>
        <p:nvSpPr>
          <p:cNvPr id="27" name="Marcador de texto 3"/>
          <p:cNvSpPr>
            <a:spLocks noGrp="1"/>
          </p:cNvSpPr>
          <p:nvPr>
            <p:ph type="body" sz="half" idx="20"/>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BD2545DF-7CF6-4379-A6A0-93C62DAD3645}" type="datetime1">
              <a:rPr lang="es-ES" noProof="0" smtClean="0"/>
              <a:t>13/06/2023</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478BB6CC-FBA9-4725-92DF-D94BEBAC68DB}" type="datetime1">
              <a:rPr lang="es-ES" noProof="0" smtClean="0"/>
              <a:t>13/06/2023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042400" y="609599"/>
            <a:ext cx="2005011" cy="5181601"/>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1141410" y="609599"/>
            <a:ext cx="7748590" cy="5181601"/>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09C64D12-4AF6-4724-970F-9FEBCE25C9B0}" type="datetime1">
              <a:rPr lang="es-ES" noProof="0" smtClean="0"/>
              <a:t>13/06/2023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2E147ED-D672-4C21-8F30-1310CBD539B9}" type="datetime1">
              <a:rPr lang="es-ES" noProof="0" smtClean="0"/>
              <a:t>13/06/2023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141411" y="1419226"/>
            <a:ext cx="9906000" cy="2852737"/>
          </a:xfrm>
        </p:spPr>
        <p:txBody>
          <a:bodyPr rtlCol="0" anchor="b">
            <a:normAutofit/>
          </a:bodyPr>
          <a:lstStyle>
            <a:lvl1pPr>
              <a:defRPr sz="3600"/>
            </a:lvl1pPr>
          </a:lstStyle>
          <a:p>
            <a:pPr rtl="0"/>
            <a:r>
              <a:rPr lang="es-ES" noProof="0"/>
              <a:t>Haga clic para modificar el estilo de título del patrón</a:t>
            </a:r>
          </a:p>
        </p:txBody>
      </p:sp>
      <p:sp>
        <p:nvSpPr>
          <p:cNvPr id="3" name="Marcador de texto 2"/>
          <p:cNvSpPr>
            <a:spLocks noGrp="1"/>
          </p:cNvSpPr>
          <p:nvPr>
            <p:ph type="body" idx="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AA221423-6C0D-486C-9687-383144CAAE9E}" type="datetime1">
              <a:rPr lang="es-ES" noProof="0" smtClean="0"/>
              <a:t>13/06/2023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1141410" y="2249486"/>
            <a:ext cx="4878389" cy="354171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6172200" y="2249486"/>
            <a:ext cx="4875211" cy="354171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065DEF8D-9EEF-4614-9E19-CE77C81F09D3}" type="datetime1">
              <a:rPr lang="es-ES" noProof="0" smtClean="0"/>
              <a:t>13/06/2023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141411" y="619126"/>
            <a:ext cx="9906000" cy="1477961"/>
          </a:xfrm>
        </p:spPr>
        <p:txBody>
          <a:bodyPr rtlCol="0"/>
          <a:lstStyle/>
          <a:p>
            <a:pPr rtl="0"/>
            <a:r>
              <a:rPr lang="es-ES" noProof="0"/>
              <a:t>Haga clic para modificar el estilo de título del patrón</a:t>
            </a:r>
          </a:p>
        </p:txBody>
      </p:sp>
      <p:sp>
        <p:nvSpPr>
          <p:cNvPr id="3" name="Marcador de texto 2"/>
          <p:cNvSpPr>
            <a:spLocks noGrp="1"/>
          </p:cNvSpPr>
          <p:nvPr>
            <p:ph type="body" idx="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141410" y="3073397"/>
            <a:ext cx="4878391" cy="271780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172200" y="3073397"/>
            <a:ext cx="4875210" cy="271780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6C3A25AA-8ABD-4590-B9B8-8669A47C0ACD}" type="datetime1">
              <a:rPr lang="es-ES" noProof="0" smtClean="0"/>
              <a:t>13/06/2023</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E7A92E7A-A1BE-4084-9173-FB68E0343787}" type="datetime1">
              <a:rPr lang="es-ES" noProof="0" smtClean="0"/>
              <a:t>13/06/2023</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4DC869D9-8F35-4CA4-AA4D-335F53E8E2A4}" type="datetime1">
              <a:rPr lang="es-ES" noProof="0" smtClean="0"/>
              <a:t>13/06/2023</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146705" y="609601"/>
            <a:ext cx="3856037" cy="1639884"/>
          </a:xfrm>
        </p:spPr>
        <p:txBody>
          <a:bodyPr rtlCol="0" anchor="b"/>
          <a:lstStyle>
            <a:lvl1pPr>
              <a:defRPr sz="3200"/>
            </a:lvl1pPr>
          </a:lstStyle>
          <a:p>
            <a:pPr rtl="0"/>
            <a:r>
              <a:rPr lang="es-ES" noProof="0"/>
              <a:t>Haga clic para modificar el estilo de título del patrón</a:t>
            </a:r>
          </a:p>
        </p:txBody>
      </p:sp>
      <p:sp>
        <p:nvSpPr>
          <p:cNvPr id="3" name="Marcador de contenido 2"/>
          <p:cNvSpPr>
            <a:spLocks noGrp="1"/>
          </p:cNvSpPr>
          <p:nvPr>
            <p:ph idx="1"/>
          </p:nvPr>
        </p:nvSpPr>
        <p:spPr>
          <a:xfrm>
            <a:off x="5156200" y="592666"/>
            <a:ext cx="5891209" cy="5198534"/>
          </a:xfrm>
        </p:spPr>
        <p:txBody>
          <a:bodyPr rtlCol="0" anchor="ct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47371BB9-9019-4266-B397-95F1F492E6C9}" type="datetime1">
              <a:rPr lang="es-ES" noProof="0" smtClean="0"/>
              <a:t>13/06/2023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5934508" cy="1639886"/>
          </a:xfrm>
        </p:spPr>
        <p:txBody>
          <a:bodyPr rtlCol="0" anchor="b"/>
          <a:lstStyle>
            <a:lvl1pPr>
              <a:defRPr sz="320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p:cNvSpPr>
            <a:spLocks noGrp="1"/>
          </p:cNvSpPr>
          <p:nvPr>
            <p:ph type="body" sz="half" idx="2"/>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6BED8AEB-AA97-48E7-B0DC-748C438394B7}" type="datetime1">
              <a:rPr lang="es-ES" noProof="0" smtClean="0"/>
              <a:t>13/06/2023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en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upo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upo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upo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Marcador de título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es-ES" noProof="0"/>
          </a:p>
        </p:txBody>
      </p:sp>
      <p:sp>
        <p:nvSpPr>
          <p:cNvPr id="3" name="Marcador de texto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488C9AE0-7697-42F1-BDB3-E906F6B6BC3D}" type="datetime1">
              <a:rPr lang="es-ES" noProof="0" smtClean="0"/>
              <a:t>13/06/2023</a:t>
            </a:fld>
            <a:endParaRPr lang="es-ES" noProof="0"/>
          </a:p>
        </p:txBody>
      </p:sp>
      <p:sp>
        <p:nvSpPr>
          <p:cNvPr id="5" name="Marcador de pie de página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es-ES" noProof="0"/>
          </a:p>
        </p:txBody>
      </p:sp>
      <p:sp>
        <p:nvSpPr>
          <p:cNvPr id="6" name="Marcador de número de diapositiva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ángulo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12" name="Imagen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a16="http://schemas.microsoft.com/office/drawing/2014/main" xmlns:p14="http://schemas.microsoft.com/office/powerpoint/2010/main">
                  <a:solidFill>
                    <a:srgbClr val="FFFFFF"/>
                  </a:solidFill>
                </a14:hiddenFill>
              </a:ext>
            </a:extLst>
          </p:spPr>
        </p:pic>
      </p:grpSp>
      <p:pic>
        <p:nvPicPr>
          <p:cNvPr id="5" name="Imagen 4" descr="Bombilla">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10"/>
            <a:ext cx="12188389" cy="6857990"/>
          </a:xfrm>
          <a:prstGeom prst="rect">
            <a:avLst/>
          </a:prstGeom>
        </p:spPr>
      </p:pic>
      <p:grpSp>
        <p:nvGrpSpPr>
          <p:cNvPr id="14" name="Grupo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ectángulo con esquinas opuestas redondeadas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ES"/>
            </a:p>
          </p:txBody>
        </p:sp>
        <p:grpSp>
          <p:nvGrpSpPr>
            <p:cNvPr id="16" name="Grupo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orma libre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orma libre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orma libre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orma libre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orma libre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orma libre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orma libre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orma libre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orma libre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ángulo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orma libre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orma libre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orma libre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orma libre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orma libre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orma libre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orma libre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orma libre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orma libre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ángulo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ítulo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rtlCol="0" anchor="ctr">
            <a:normAutofit/>
          </a:bodyPr>
          <a:lstStyle/>
          <a:p>
            <a:pPr algn="ctr" rtl="0"/>
            <a:r>
              <a:rPr lang="es-ES" dirty="0"/>
              <a:t>ESTRUCTURA DE DATOS </a:t>
            </a:r>
          </a:p>
        </p:txBody>
      </p:sp>
      <p:sp>
        <p:nvSpPr>
          <p:cNvPr id="3" name="Subtítulo 2">
            <a:extLst>
              <a:ext uri="{FF2B5EF4-FFF2-40B4-BE49-F238E27FC236}">
                <a16:creationId xmlns:a16="http://schemas.microsoft.com/office/drawing/2014/main" id="{1841851F-203A-4F8E-AA75-478526ABA894}"/>
              </a:ext>
            </a:extLst>
          </p:cNvPr>
          <p:cNvSpPr>
            <a:spLocks noGrp="1"/>
          </p:cNvSpPr>
          <p:nvPr>
            <p:ph type="subTitle" idx="1"/>
          </p:nvPr>
        </p:nvSpPr>
        <p:spPr>
          <a:xfrm>
            <a:off x="2667001" y="3602038"/>
            <a:ext cx="6857999" cy="953029"/>
          </a:xfrm>
        </p:spPr>
        <p:txBody>
          <a:bodyPr rtlCol="0">
            <a:normAutofit/>
          </a:bodyPr>
          <a:lstStyle/>
          <a:p>
            <a:pPr algn="ctr" rtl="0"/>
            <a:r>
              <a:rPr lang="es-ES" dirty="0"/>
              <a:t>PROCESUAL HITO 4</a:t>
            </a:r>
          </a:p>
          <a:p>
            <a:pPr algn="ctr" rtl="0"/>
            <a:r>
              <a:rPr lang="es-ES" dirty="0"/>
              <a:t>CARLOS DANIEL FLORES PAUCARA</a:t>
            </a:r>
          </a:p>
        </p:txBody>
      </p:sp>
      <p:sp>
        <p:nvSpPr>
          <p:cNvPr id="38" name="Rectángulo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n-US" dirty="0"/>
          </a:p>
        </p:txBody>
      </p:sp>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C7E968A-72AC-4613-9973-0916E82B451B}"/>
              </a:ext>
            </a:extLst>
          </p:cNvPr>
          <p:cNvSpPr txBox="1"/>
          <p:nvPr/>
        </p:nvSpPr>
        <p:spPr>
          <a:xfrm>
            <a:off x="1143000" y="133581"/>
            <a:ext cx="6104964" cy="400110"/>
          </a:xfrm>
          <a:prstGeom prst="rect">
            <a:avLst/>
          </a:prstGeom>
          <a:noFill/>
        </p:spPr>
        <p:txBody>
          <a:bodyPr wrap="square">
            <a:spAutoFit/>
          </a:bodyPr>
          <a:lstStyle/>
          <a:p>
            <a:r>
              <a:rPr lang="es-ES" sz="2000" dirty="0"/>
              <a:t>13.Promoción para usuarios de Bolivia.</a:t>
            </a:r>
            <a:endParaRPr lang="en-US" sz="2000" dirty="0"/>
          </a:p>
        </p:txBody>
      </p:sp>
      <p:sp>
        <p:nvSpPr>
          <p:cNvPr id="5" name="CuadroTexto 4">
            <a:extLst>
              <a:ext uri="{FF2B5EF4-FFF2-40B4-BE49-F238E27FC236}">
                <a16:creationId xmlns:a16="http://schemas.microsoft.com/office/drawing/2014/main" id="{63C25D72-5CC9-49F6-9C96-E2BEC952E401}"/>
              </a:ext>
            </a:extLst>
          </p:cNvPr>
          <p:cNvSpPr txBox="1"/>
          <p:nvPr/>
        </p:nvSpPr>
        <p:spPr>
          <a:xfrm>
            <a:off x="1824317" y="677812"/>
            <a:ext cx="4361329" cy="3754874"/>
          </a:xfrm>
          <a:prstGeom prst="rect">
            <a:avLst/>
          </a:prstGeom>
          <a:noFill/>
        </p:spPr>
        <p:txBody>
          <a:bodyPr wrap="square">
            <a:spAutoFit/>
          </a:bodyPr>
          <a:lstStyle/>
          <a:p>
            <a:r>
              <a:rPr lang="es-ES" sz="1400" dirty="0"/>
              <a:t>○	En el mes de diciembre a todos los clientes de Bolivia se les dará una promoción en cuanto a precios en viajes a nivel nacional.</a:t>
            </a:r>
          </a:p>
          <a:p>
            <a:r>
              <a:rPr lang="es-ES" sz="1400" dirty="0"/>
              <a:t>■	A todos los clientes que sean de nacionalidad boliviana y además el tipo de cliente GOLD, convertir a estos clientes en VIP</a:t>
            </a:r>
          </a:p>
          <a:p>
            <a:r>
              <a:rPr lang="es-ES" sz="1400" dirty="0"/>
              <a:t>■	Es decir si es de Bolivia y es GOLD deberá ser ahora un cliente VIP ○	El método estático dentro de la clase MAIN recibe 3 atributos</a:t>
            </a:r>
          </a:p>
          <a:p>
            <a:r>
              <a:rPr lang="es-ES" sz="1400" dirty="0"/>
              <a:t>	■	La cola de clientes</a:t>
            </a:r>
          </a:p>
          <a:p>
            <a:r>
              <a:rPr lang="es-ES" sz="1400" dirty="0"/>
              <a:t>	■	El tipo de cliente</a:t>
            </a:r>
          </a:p>
          <a:p>
            <a:r>
              <a:rPr lang="es-ES" sz="1400" dirty="0"/>
              <a:t>	■	La nacionalidad del cliente.</a:t>
            </a:r>
          </a:p>
          <a:p>
            <a:r>
              <a:rPr lang="es-ES" sz="1400" dirty="0"/>
              <a:t>	○	Adjuntar los siguientes</a:t>
            </a:r>
          </a:p>
          <a:p>
            <a:r>
              <a:rPr lang="es-ES" sz="1400" dirty="0"/>
              <a:t>	■	El código del método que resuelve el problema.</a:t>
            </a:r>
          </a:p>
          <a:p>
            <a:r>
              <a:rPr lang="es-ES" sz="1400" dirty="0"/>
              <a:t>	■	Una imagen de la salida de la consola.</a:t>
            </a:r>
          </a:p>
          <a:p>
            <a:r>
              <a:rPr lang="es-ES" sz="1400" dirty="0"/>
              <a:t>	■	Link que me lleve a la clase </a:t>
            </a:r>
            <a:r>
              <a:rPr lang="es-ES" sz="1400" dirty="0" err="1"/>
              <a:t>main</a:t>
            </a:r>
            <a:r>
              <a:rPr lang="es-ES" sz="1400" dirty="0"/>
              <a:t> (GitHub)</a:t>
            </a:r>
          </a:p>
        </p:txBody>
      </p:sp>
      <p:sp>
        <p:nvSpPr>
          <p:cNvPr id="9" name="Rectangle 1">
            <a:extLst>
              <a:ext uri="{FF2B5EF4-FFF2-40B4-BE49-F238E27FC236}">
                <a16:creationId xmlns:a16="http://schemas.microsoft.com/office/drawing/2014/main" id="{AC96E40D-0F75-4618-AE2C-6E86C39458BD}"/>
              </a:ext>
            </a:extLst>
          </p:cNvPr>
          <p:cNvSpPr>
            <a:spLocks noChangeArrowheads="1"/>
          </p:cNvSpPr>
          <p:nvPr/>
        </p:nvSpPr>
        <p:spPr bwMode="auto">
          <a:xfrm>
            <a:off x="6185646" y="333636"/>
            <a:ext cx="5755340" cy="424731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rPr>
              <a:t>public static void </a:t>
            </a:r>
            <a:r>
              <a:rPr kumimoji="0" lang="en-US" altLang="en-US" sz="1000" b="0" i="0" u="none" strike="noStrike" cap="none" normalizeH="0" baseline="0" dirty="0" err="1">
                <a:ln>
                  <a:noFill/>
                </a:ln>
                <a:solidFill>
                  <a:srgbClr val="FFC66D"/>
                </a:solidFill>
                <a:effectLst/>
                <a:latin typeface="Arial Unicode MS"/>
              </a:rPr>
              <a:t>cambiarTipo</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err="1">
                <a:ln>
                  <a:noFill/>
                </a:ln>
                <a:solidFill>
                  <a:srgbClr val="A9B7C6"/>
                </a:solidFill>
                <a:effectLst/>
                <a:latin typeface="Arial Unicode MS"/>
              </a:rPr>
              <a:t>Cola_de_Clientes</a:t>
            </a:r>
            <a:r>
              <a:rPr kumimoji="0" lang="en-US" altLang="en-US" sz="1000" b="0" i="0" u="none" strike="noStrike" cap="none" normalizeH="0" baseline="0" dirty="0">
                <a:ln>
                  <a:noFill/>
                </a:ln>
                <a:solidFill>
                  <a:srgbClr val="A9B7C6"/>
                </a:solidFill>
                <a:effectLst/>
                <a:latin typeface="Arial Unicode MS"/>
              </a:rPr>
              <a:t> cola</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String </a:t>
            </a:r>
            <a:r>
              <a:rPr kumimoji="0" lang="en-US" altLang="en-US" sz="1000" b="0" i="0" u="none" strike="noStrike" cap="none" normalizeH="0" baseline="0" dirty="0" err="1">
                <a:ln>
                  <a:noFill/>
                </a:ln>
                <a:solidFill>
                  <a:srgbClr val="A9B7C6"/>
                </a:solidFill>
                <a:effectLst/>
                <a:latin typeface="Arial Unicode MS"/>
              </a:rPr>
              <a:t>ntipo</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String </a:t>
            </a:r>
            <a:r>
              <a:rPr kumimoji="0" lang="en-US" altLang="en-US" sz="1000" b="0" i="0" u="none" strike="noStrike" cap="none" normalizeH="0" baseline="0" dirty="0" err="1">
                <a:ln>
                  <a:noFill/>
                </a:ln>
                <a:solidFill>
                  <a:srgbClr val="A9B7C6"/>
                </a:solidFill>
                <a:effectLst/>
                <a:latin typeface="Arial Unicode MS"/>
              </a:rPr>
              <a:t>nPais</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String </a:t>
            </a:r>
            <a:r>
              <a:rPr kumimoji="0" lang="en-US" altLang="en-US" sz="1000" b="0" i="0" u="none" strike="noStrike" cap="none" normalizeH="0" baseline="0" dirty="0" err="1">
                <a:ln>
                  <a:noFill/>
                </a:ln>
                <a:solidFill>
                  <a:srgbClr val="A9B7C6"/>
                </a:solidFill>
                <a:effectLst/>
                <a:latin typeface="Arial Unicode MS"/>
              </a:rPr>
              <a:t>nuevotipo</a:t>
            </a:r>
            <a:r>
              <a:rPr kumimoji="0" lang="en-US" altLang="en-US" sz="1000" b="0" i="0" u="none" strike="noStrike" cap="none" normalizeH="0" baseline="0" dirty="0">
                <a:ln>
                  <a:noFill/>
                </a:ln>
                <a:solidFill>
                  <a:srgbClr val="A9B7C6"/>
                </a:solidFill>
                <a:effectLst/>
                <a:latin typeface="Arial Unicode MS"/>
              </a:rPr>
              <a:t>)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Cola_de_Clientes</a:t>
            </a:r>
            <a:r>
              <a:rPr kumimoji="0" lang="en-US" altLang="en-US" sz="1000" b="0" i="0" u="none" strike="noStrike" cap="none" normalizeH="0" baseline="0" dirty="0">
                <a:ln>
                  <a:noFill/>
                </a:ln>
                <a:solidFill>
                  <a:srgbClr val="A9B7C6"/>
                </a:solidFill>
                <a:effectLst/>
                <a:latin typeface="Arial Unicode MS"/>
              </a:rPr>
              <a:t> aux = </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err="1">
                <a:ln>
                  <a:noFill/>
                </a:ln>
                <a:solidFill>
                  <a:srgbClr val="A9B7C6"/>
                </a:solidFill>
                <a:effectLst/>
                <a:latin typeface="Arial Unicode MS"/>
              </a:rPr>
              <a:t>Cola_de_Clientes</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10</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Cola_de_Clientes</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mostrar</a:t>
            </a:r>
            <a:r>
              <a:rPr kumimoji="0" lang="en-US" altLang="en-US" sz="1000" b="0" i="0" u="none" strike="noStrike" cap="none" normalizeH="0" baseline="0" dirty="0">
                <a:ln>
                  <a:noFill/>
                </a:ln>
                <a:solidFill>
                  <a:srgbClr val="A9B7C6"/>
                </a:solidFill>
                <a:effectLst/>
                <a:latin typeface="Arial Unicode MS"/>
              </a:rPr>
              <a:t> = </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err="1">
                <a:ln>
                  <a:noFill/>
                </a:ln>
                <a:solidFill>
                  <a:srgbClr val="A9B7C6"/>
                </a:solidFill>
                <a:effectLst/>
                <a:latin typeface="Arial Unicode MS"/>
              </a:rPr>
              <a:t>Cola_de_Clientes</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10</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Cliente</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clienteEliminado</a:t>
            </a:r>
            <a:r>
              <a:rPr kumimoji="0" lang="en-US" altLang="en-US" sz="1000" b="0" i="0" u="none" strike="noStrike" cap="none" normalizeH="0" baseline="0" dirty="0">
                <a:ln>
                  <a:noFill/>
                </a:ln>
                <a:solidFill>
                  <a:srgbClr val="A9B7C6"/>
                </a:solidFill>
                <a:effectLst/>
                <a:latin typeface="Arial Unicode MS"/>
              </a:rPr>
              <a:t> = </a:t>
            </a:r>
            <a:r>
              <a:rPr kumimoji="0" lang="en-US" altLang="en-US" sz="1000" b="0" i="0" u="none" strike="noStrike" cap="none" normalizeH="0" baseline="0" dirty="0">
                <a:ln>
                  <a:noFill/>
                </a:ln>
                <a:solidFill>
                  <a:srgbClr val="CC7832"/>
                </a:solidFill>
                <a:effectLst/>
                <a:latin typeface="Arial Unicode MS"/>
              </a:rPr>
              <a:t>null;</a:t>
            </a: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while </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err="1">
                <a:ln>
                  <a:noFill/>
                </a:ln>
                <a:solidFill>
                  <a:srgbClr val="A9B7C6"/>
                </a:solidFill>
                <a:effectLst/>
                <a:latin typeface="Arial Unicode MS"/>
              </a:rPr>
              <a:t>cola.esVacia</a:t>
            </a:r>
            <a:r>
              <a:rPr kumimoji="0" lang="en-US" altLang="en-US" sz="1000" b="0" i="0" u="none" strike="noStrike" cap="none" normalizeH="0" baseline="0" dirty="0">
                <a:ln>
                  <a:noFill/>
                </a:ln>
                <a:solidFill>
                  <a:srgbClr val="A9B7C6"/>
                </a:solidFill>
                <a:effectLst/>
                <a:latin typeface="Arial Unicode MS"/>
              </a:rPr>
              <a:t>() == </a:t>
            </a:r>
            <a:r>
              <a:rPr kumimoji="0" lang="en-US" altLang="en-US" sz="1000" b="0" i="0" u="none" strike="noStrike" cap="none" normalizeH="0" baseline="0" dirty="0">
                <a:ln>
                  <a:noFill/>
                </a:ln>
                <a:solidFill>
                  <a:srgbClr val="CC7832"/>
                </a:solidFill>
                <a:effectLst/>
                <a:latin typeface="Arial Unicode MS"/>
              </a:rPr>
              <a:t>false</a:t>
            </a:r>
            <a:r>
              <a:rPr kumimoji="0" lang="en-US" altLang="en-US" sz="1000" b="0" i="0" u="none" strike="noStrike" cap="none" normalizeH="0" baseline="0" dirty="0">
                <a:ln>
                  <a:noFill/>
                </a:ln>
                <a:solidFill>
                  <a:srgbClr val="A9B7C6"/>
                </a:solidFill>
                <a:effectLst/>
                <a:latin typeface="Arial Unicode MS"/>
              </a:rPr>
              <a:t>) {</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clienteEliminado</a:t>
            </a:r>
            <a:r>
              <a:rPr kumimoji="0" lang="en-US" altLang="en-US" sz="1000" b="0" i="0" u="none" strike="noStrike" cap="none" normalizeH="0" baseline="0" dirty="0">
                <a:ln>
                  <a:noFill/>
                </a:ln>
                <a:solidFill>
                  <a:srgbClr val="A9B7C6"/>
                </a:solidFill>
                <a:effectLst/>
                <a:latin typeface="Arial Unicode MS"/>
              </a:rPr>
              <a:t> = </a:t>
            </a:r>
            <a:r>
              <a:rPr kumimoji="0" lang="en-US" altLang="en-US" sz="1000" b="0" i="0" u="none" strike="noStrike" cap="none" normalizeH="0" baseline="0" dirty="0" err="1">
                <a:ln>
                  <a:noFill/>
                </a:ln>
                <a:solidFill>
                  <a:srgbClr val="A9B7C6"/>
                </a:solidFill>
                <a:effectLst/>
                <a:latin typeface="Arial Unicode MS"/>
              </a:rPr>
              <a:t>cola.eliminar</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if </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err="1">
                <a:ln>
                  <a:noFill/>
                </a:ln>
                <a:solidFill>
                  <a:srgbClr val="A9B7C6"/>
                </a:solidFill>
                <a:effectLst/>
                <a:latin typeface="Arial Unicode MS"/>
              </a:rPr>
              <a:t>clienteEliminado.getPais</a:t>
            </a:r>
            <a:r>
              <a:rPr kumimoji="0" lang="en-US" altLang="en-US" sz="1000" b="0" i="0" u="none" strike="noStrike" cap="none" normalizeH="0" baseline="0" dirty="0">
                <a:ln>
                  <a:noFill/>
                </a:ln>
                <a:solidFill>
                  <a:srgbClr val="A9B7C6"/>
                </a:solidFill>
                <a:effectLst/>
                <a:latin typeface="Arial Unicode MS"/>
              </a:rPr>
              <a:t>().equals(</a:t>
            </a:r>
            <a:r>
              <a:rPr kumimoji="0" lang="en-US" altLang="en-US" sz="1000" b="0" i="0" u="none" strike="noStrike" cap="none" normalizeH="0" baseline="0" dirty="0" err="1">
                <a:ln>
                  <a:noFill/>
                </a:ln>
                <a:solidFill>
                  <a:srgbClr val="A9B7C6"/>
                </a:solidFill>
                <a:effectLst/>
                <a:latin typeface="Arial Unicode MS"/>
              </a:rPr>
              <a:t>nPais</a:t>
            </a:r>
            <a:r>
              <a:rPr kumimoji="0" lang="en-US" altLang="en-US" sz="1000" b="0" i="0" u="none" strike="noStrike" cap="none" normalizeH="0" baseline="0" dirty="0">
                <a:ln>
                  <a:noFill/>
                </a:ln>
                <a:solidFill>
                  <a:srgbClr val="A9B7C6"/>
                </a:solidFill>
                <a:effectLst/>
                <a:latin typeface="Arial Unicode MS"/>
              </a:rPr>
              <a:t>)) {</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if </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err="1">
                <a:ln>
                  <a:noFill/>
                </a:ln>
                <a:solidFill>
                  <a:srgbClr val="A9B7C6"/>
                </a:solidFill>
                <a:effectLst/>
                <a:latin typeface="Arial Unicode MS"/>
              </a:rPr>
              <a:t>clienteEliminado.getTipo</a:t>
            </a:r>
            <a:r>
              <a:rPr kumimoji="0" lang="en-US" altLang="en-US" sz="1000" b="0" i="0" u="none" strike="noStrike" cap="none" normalizeH="0" baseline="0" dirty="0">
                <a:ln>
                  <a:noFill/>
                </a:ln>
                <a:solidFill>
                  <a:srgbClr val="A9B7C6"/>
                </a:solidFill>
                <a:effectLst/>
                <a:latin typeface="Arial Unicode MS"/>
              </a:rPr>
              <a:t>().equals(</a:t>
            </a:r>
            <a:r>
              <a:rPr kumimoji="0" lang="en-US" altLang="en-US" sz="1000" b="0" i="0" u="none" strike="noStrike" cap="none" normalizeH="0" baseline="0" dirty="0" err="1">
                <a:ln>
                  <a:noFill/>
                </a:ln>
                <a:solidFill>
                  <a:srgbClr val="A9B7C6"/>
                </a:solidFill>
                <a:effectLst/>
                <a:latin typeface="Arial Unicode MS"/>
              </a:rPr>
              <a:t>ntipo</a:t>
            </a:r>
            <a:r>
              <a:rPr kumimoji="0" lang="en-US" altLang="en-US" sz="1000" b="0" i="0" u="none" strike="noStrike" cap="none" normalizeH="0" baseline="0" dirty="0">
                <a:ln>
                  <a:noFill/>
                </a:ln>
                <a:solidFill>
                  <a:srgbClr val="A9B7C6"/>
                </a:solidFill>
                <a:effectLst/>
                <a:latin typeface="Arial Unicode MS"/>
              </a:rPr>
              <a:t>))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clienteEliminado.setTipo</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err="1">
                <a:ln>
                  <a:noFill/>
                </a:ln>
                <a:solidFill>
                  <a:srgbClr val="A9B7C6"/>
                </a:solidFill>
                <a:effectLst/>
                <a:latin typeface="Arial Unicode MS"/>
              </a:rPr>
              <a:t>nuevotipo</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aux.Adicionar</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err="1">
                <a:ln>
                  <a:noFill/>
                </a:ln>
                <a:solidFill>
                  <a:srgbClr val="A9B7C6"/>
                </a:solidFill>
                <a:effectLst/>
                <a:latin typeface="Arial Unicode MS"/>
              </a:rPr>
              <a:t>clienteEliminado</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cola.Vaciar</a:t>
            </a:r>
            <a:r>
              <a:rPr kumimoji="0" lang="en-US" altLang="en-US" sz="1000" b="0" i="0" u="none" strike="noStrike" cap="none" normalizeH="0" baseline="0" dirty="0">
                <a:ln>
                  <a:noFill/>
                </a:ln>
                <a:solidFill>
                  <a:srgbClr val="A9B7C6"/>
                </a:solidFill>
                <a:effectLst/>
                <a:latin typeface="Arial Unicode MS"/>
              </a:rPr>
              <a:t>(aux)</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cola.Mostrar</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CuadroTexto 5">
            <a:extLst>
              <a:ext uri="{FF2B5EF4-FFF2-40B4-BE49-F238E27FC236}">
                <a16:creationId xmlns:a16="http://schemas.microsoft.com/office/drawing/2014/main" id="{EB445539-389D-4281-B73C-EC2EFF033298}"/>
              </a:ext>
            </a:extLst>
          </p:cNvPr>
          <p:cNvSpPr txBox="1"/>
          <p:nvPr/>
        </p:nvSpPr>
        <p:spPr>
          <a:xfrm>
            <a:off x="2164977" y="5029217"/>
            <a:ext cx="6104964" cy="923330"/>
          </a:xfrm>
          <a:prstGeom prst="rect">
            <a:avLst/>
          </a:prstGeom>
          <a:noFill/>
        </p:spPr>
        <p:txBody>
          <a:bodyPr wrap="square">
            <a:spAutoFit/>
          </a:bodyPr>
          <a:lstStyle/>
          <a:p>
            <a:r>
              <a:rPr lang="en-US" dirty="0"/>
              <a:t>https://github.com/CARLOSDANIELFLORES123/Estructura-De-Datos/tree/main/HITO_4/LABORATORIOS/Codigo%20generado</a:t>
            </a:r>
          </a:p>
        </p:txBody>
      </p:sp>
    </p:spTree>
    <p:extLst>
      <p:ext uri="{BB962C8B-B14F-4D97-AF65-F5344CB8AC3E}">
        <p14:creationId xmlns:p14="http://schemas.microsoft.com/office/powerpoint/2010/main" val="2660866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D4C2538-D2F3-4F7E-BCA4-DB513DD6165F}"/>
              </a:ext>
            </a:extLst>
          </p:cNvPr>
          <p:cNvPicPr>
            <a:picLocks noChangeAspect="1"/>
          </p:cNvPicPr>
          <p:nvPr/>
        </p:nvPicPr>
        <p:blipFill>
          <a:blip r:embed="rId2"/>
          <a:stretch>
            <a:fillRect/>
          </a:stretch>
        </p:blipFill>
        <p:spPr>
          <a:xfrm>
            <a:off x="2500880" y="144562"/>
            <a:ext cx="2152075" cy="3836894"/>
          </a:xfrm>
          <a:prstGeom prst="rect">
            <a:avLst/>
          </a:prstGeom>
        </p:spPr>
      </p:pic>
      <p:pic>
        <p:nvPicPr>
          <p:cNvPr id="7" name="Imagen 6">
            <a:extLst>
              <a:ext uri="{FF2B5EF4-FFF2-40B4-BE49-F238E27FC236}">
                <a16:creationId xmlns:a16="http://schemas.microsoft.com/office/drawing/2014/main" id="{2452386A-E097-4D0D-B503-2006DCA6CD5C}"/>
              </a:ext>
            </a:extLst>
          </p:cNvPr>
          <p:cNvPicPr>
            <a:picLocks noChangeAspect="1"/>
          </p:cNvPicPr>
          <p:nvPr/>
        </p:nvPicPr>
        <p:blipFill>
          <a:blip r:embed="rId3"/>
          <a:stretch>
            <a:fillRect/>
          </a:stretch>
        </p:blipFill>
        <p:spPr>
          <a:xfrm>
            <a:off x="2500880" y="3930431"/>
            <a:ext cx="2152075" cy="2783007"/>
          </a:xfrm>
          <a:prstGeom prst="rect">
            <a:avLst/>
          </a:prstGeom>
        </p:spPr>
      </p:pic>
      <p:pic>
        <p:nvPicPr>
          <p:cNvPr id="10" name="Imagen 9">
            <a:extLst>
              <a:ext uri="{FF2B5EF4-FFF2-40B4-BE49-F238E27FC236}">
                <a16:creationId xmlns:a16="http://schemas.microsoft.com/office/drawing/2014/main" id="{498678E0-ADDF-4DF3-A12E-F62C8B04CBB3}"/>
              </a:ext>
            </a:extLst>
          </p:cNvPr>
          <p:cNvPicPr>
            <a:picLocks noChangeAspect="1"/>
          </p:cNvPicPr>
          <p:nvPr/>
        </p:nvPicPr>
        <p:blipFill>
          <a:blip r:embed="rId4"/>
          <a:stretch>
            <a:fillRect/>
          </a:stretch>
        </p:blipFill>
        <p:spPr>
          <a:xfrm>
            <a:off x="7636493" y="26893"/>
            <a:ext cx="2118544" cy="3831819"/>
          </a:xfrm>
          <a:prstGeom prst="rect">
            <a:avLst/>
          </a:prstGeom>
        </p:spPr>
      </p:pic>
      <p:pic>
        <p:nvPicPr>
          <p:cNvPr id="12" name="Imagen 11">
            <a:extLst>
              <a:ext uri="{FF2B5EF4-FFF2-40B4-BE49-F238E27FC236}">
                <a16:creationId xmlns:a16="http://schemas.microsoft.com/office/drawing/2014/main" id="{6FBAB84E-C8A3-48CD-94BA-36E06DD5E0D8}"/>
              </a:ext>
            </a:extLst>
          </p:cNvPr>
          <p:cNvPicPr>
            <a:picLocks noChangeAspect="1"/>
          </p:cNvPicPr>
          <p:nvPr/>
        </p:nvPicPr>
        <p:blipFill>
          <a:blip r:embed="rId5"/>
          <a:stretch>
            <a:fillRect/>
          </a:stretch>
        </p:blipFill>
        <p:spPr>
          <a:xfrm>
            <a:off x="7636494" y="3858712"/>
            <a:ext cx="2118543" cy="2783007"/>
          </a:xfrm>
          <a:prstGeom prst="rect">
            <a:avLst/>
          </a:prstGeom>
        </p:spPr>
      </p:pic>
      <p:sp>
        <p:nvSpPr>
          <p:cNvPr id="13" name="CuadroTexto 12">
            <a:extLst>
              <a:ext uri="{FF2B5EF4-FFF2-40B4-BE49-F238E27FC236}">
                <a16:creationId xmlns:a16="http://schemas.microsoft.com/office/drawing/2014/main" id="{90C5A726-4026-40EC-84D4-0198A91BC290}"/>
              </a:ext>
            </a:extLst>
          </p:cNvPr>
          <p:cNvSpPr txBox="1"/>
          <p:nvPr/>
        </p:nvSpPr>
        <p:spPr>
          <a:xfrm>
            <a:off x="1581997" y="393558"/>
            <a:ext cx="1214991" cy="400110"/>
          </a:xfrm>
          <a:prstGeom prst="rect">
            <a:avLst/>
          </a:prstGeom>
          <a:noFill/>
        </p:spPr>
        <p:txBody>
          <a:bodyPr wrap="square">
            <a:spAutoFit/>
          </a:bodyPr>
          <a:lstStyle/>
          <a:p>
            <a:r>
              <a:rPr lang="es-ES" sz="2000" dirty="0"/>
              <a:t>ANTES</a:t>
            </a:r>
            <a:endParaRPr lang="en-US" sz="2000" dirty="0"/>
          </a:p>
        </p:txBody>
      </p:sp>
      <p:sp>
        <p:nvSpPr>
          <p:cNvPr id="14" name="CuadroTexto 13">
            <a:extLst>
              <a:ext uri="{FF2B5EF4-FFF2-40B4-BE49-F238E27FC236}">
                <a16:creationId xmlns:a16="http://schemas.microsoft.com/office/drawing/2014/main" id="{CCD4D488-62BE-48BF-BCEB-182B93E014BE}"/>
              </a:ext>
            </a:extLst>
          </p:cNvPr>
          <p:cNvSpPr txBox="1"/>
          <p:nvPr/>
        </p:nvSpPr>
        <p:spPr>
          <a:xfrm>
            <a:off x="6096000" y="465275"/>
            <a:ext cx="1214991" cy="400110"/>
          </a:xfrm>
          <a:prstGeom prst="rect">
            <a:avLst/>
          </a:prstGeom>
          <a:noFill/>
        </p:spPr>
        <p:txBody>
          <a:bodyPr wrap="square">
            <a:spAutoFit/>
          </a:bodyPr>
          <a:lstStyle/>
          <a:p>
            <a:r>
              <a:rPr lang="es-ES" sz="2000" dirty="0"/>
              <a:t>DESPUES</a:t>
            </a:r>
            <a:endParaRPr lang="en-US" sz="2000" dirty="0"/>
          </a:p>
        </p:txBody>
      </p:sp>
    </p:spTree>
    <p:extLst>
      <p:ext uri="{BB962C8B-B14F-4D97-AF65-F5344CB8AC3E}">
        <p14:creationId xmlns:p14="http://schemas.microsoft.com/office/powerpoint/2010/main" val="1862827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CAD04E9-0857-47FE-AE9B-782BA44CD84A}"/>
              </a:ext>
            </a:extLst>
          </p:cNvPr>
          <p:cNvSpPr txBox="1"/>
          <p:nvPr/>
        </p:nvSpPr>
        <p:spPr>
          <a:xfrm>
            <a:off x="1232648" y="164068"/>
            <a:ext cx="3590364" cy="400110"/>
          </a:xfrm>
          <a:prstGeom prst="rect">
            <a:avLst/>
          </a:prstGeom>
          <a:noFill/>
        </p:spPr>
        <p:txBody>
          <a:bodyPr wrap="square">
            <a:spAutoFit/>
          </a:bodyPr>
          <a:lstStyle/>
          <a:p>
            <a:r>
              <a:rPr lang="es-ES" sz="2000" dirty="0"/>
              <a:t>14.Moviendo clientes en la cola.</a:t>
            </a:r>
            <a:endParaRPr lang="en-US" sz="2000" dirty="0"/>
          </a:p>
        </p:txBody>
      </p:sp>
      <p:sp>
        <p:nvSpPr>
          <p:cNvPr id="5" name="CuadroTexto 4">
            <a:extLst>
              <a:ext uri="{FF2B5EF4-FFF2-40B4-BE49-F238E27FC236}">
                <a16:creationId xmlns:a16="http://schemas.microsoft.com/office/drawing/2014/main" id="{10154950-5996-4877-8A6B-28D92F876E7B}"/>
              </a:ext>
            </a:extLst>
          </p:cNvPr>
          <p:cNvSpPr txBox="1"/>
          <p:nvPr/>
        </p:nvSpPr>
        <p:spPr>
          <a:xfrm>
            <a:off x="1232648" y="564178"/>
            <a:ext cx="3841376" cy="4524315"/>
          </a:xfrm>
          <a:prstGeom prst="rect">
            <a:avLst/>
          </a:prstGeom>
          <a:noFill/>
        </p:spPr>
        <p:txBody>
          <a:bodyPr wrap="square">
            <a:spAutoFit/>
          </a:bodyPr>
          <a:lstStyle/>
          <a:p>
            <a:r>
              <a:rPr lang="es-ES" dirty="0"/>
              <a:t>○	Mover al inicio todos los clientes mayores a 60 años.</a:t>
            </a:r>
          </a:p>
          <a:p>
            <a:r>
              <a:rPr lang="es-ES" dirty="0"/>
              <a:t>	■	Es decir si el cliente es mayor a 60 deberá de moverlo al inicio de la cola.</a:t>
            </a:r>
          </a:p>
          <a:p>
            <a:r>
              <a:rPr lang="es-ES" dirty="0"/>
              <a:t>	○	El método recibe 2 parámetros</a:t>
            </a:r>
          </a:p>
          <a:p>
            <a:r>
              <a:rPr lang="es-ES" dirty="0"/>
              <a:t>	■	La Cola de Clientes</a:t>
            </a:r>
          </a:p>
          <a:p>
            <a:r>
              <a:rPr lang="es-ES" dirty="0"/>
              <a:t>	■	El valor(</a:t>
            </a:r>
            <a:r>
              <a:rPr lang="es-ES" dirty="0" err="1"/>
              <a:t>int</a:t>
            </a:r>
            <a:r>
              <a:rPr lang="es-ES" dirty="0"/>
              <a:t>) de la edad.</a:t>
            </a:r>
          </a:p>
          <a:p>
            <a:r>
              <a:rPr lang="es-ES" dirty="0"/>
              <a:t>	○	Adjuntar los siguientes</a:t>
            </a:r>
          </a:p>
          <a:p>
            <a:r>
              <a:rPr lang="es-ES" dirty="0"/>
              <a:t>	■	El código del método que resuelve el problema.</a:t>
            </a:r>
          </a:p>
          <a:p>
            <a:r>
              <a:rPr lang="es-ES" dirty="0"/>
              <a:t>	■	Una imagen de la salida de la consola.</a:t>
            </a:r>
          </a:p>
          <a:p>
            <a:r>
              <a:rPr lang="es-ES" dirty="0"/>
              <a:t>	■	Link que me lleve a la clase </a:t>
            </a:r>
            <a:r>
              <a:rPr lang="es-ES" dirty="0" err="1"/>
              <a:t>main</a:t>
            </a:r>
            <a:r>
              <a:rPr lang="es-ES" dirty="0"/>
              <a:t> (GitHub)</a:t>
            </a:r>
          </a:p>
        </p:txBody>
      </p:sp>
      <p:sp>
        <p:nvSpPr>
          <p:cNvPr id="6" name="Rectangle 1">
            <a:extLst>
              <a:ext uri="{FF2B5EF4-FFF2-40B4-BE49-F238E27FC236}">
                <a16:creationId xmlns:a16="http://schemas.microsoft.com/office/drawing/2014/main" id="{D7B51760-1F60-4BC7-AB4A-CD1131B9A447}"/>
              </a:ext>
            </a:extLst>
          </p:cNvPr>
          <p:cNvSpPr>
            <a:spLocks noChangeArrowheads="1"/>
          </p:cNvSpPr>
          <p:nvPr/>
        </p:nvSpPr>
        <p:spPr bwMode="auto">
          <a:xfrm>
            <a:off x="6660777" y="164068"/>
            <a:ext cx="4186518" cy="455509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C7832"/>
                </a:solidFill>
                <a:effectLst/>
                <a:latin typeface="Arial Unicode MS"/>
              </a:rPr>
              <a:t>public static void </a:t>
            </a:r>
            <a:r>
              <a:rPr kumimoji="0" lang="en-US" altLang="en-US" sz="1000" b="0" i="0" u="none" strike="noStrike" cap="none" normalizeH="0" baseline="0">
                <a:ln>
                  <a:noFill/>
                </a:ln>
                <a:solidFill>
                  <a:srgbClr val="FFC66D"/>
                </a:solidFill>
                <a:effectLst/>
                <a:latin typeface="Arial Unicode MS"/>
              </a:rPr>
              <a:t>DeterminarMayor</a:t>
            </a:r>
            <a:r>
              <a:rPr kumimoji="0" lang="en-US" altLang="en-US" sz="1000" b="0" i="0" u="none" strike="noStrike" cap="none" normalizeH="0" baseline="0">
                <a:ln>
                  <a:noFill/>
                </a:ln>
                <a:solidFill>
                  <a:srgbClr val="A9B7C6"/>
                </a:solidFill>
                <a:effectLst/>
                <a:latin typeface="Arial Unicode MS"/>
              </a:rPr>
              <a:t>(Cola_de_Clientes cola</a:t>
            </a:r>
            <a:r>
              <a:rPr kumimoji="0" lang="en-US" altLang="en-US" sz="1000" b="0" i="0" u="none" strike="noStrike" cap="none" normalizeH="0" baseline="0">
                <a:ln>
                  <a:noFill/>
                </a:ln>
                <a:solidFill>
                  <a:srgbClr val="CC7832"/>
                </a:solidFill>
                <a:effectLst/>
                <a:latin typeface="Arial Unicode MS"/>
              </a:rPr>
              <a:t>, int </a:t>
            </a:r>
            <a:r>
              <a:rPr kumimoji="0" lang="en-US" altLang="en-US" sz="1000" b="0" i="0" u="none" strike="noStrike" cap="none" normalizeH="0" baseline="0">
                <a:ln>
                  <a:noFill/>
                </a:ln>
                <a:solidFill>
                  <a:srgbClr val="A9B7C6"/>
                </a:solidFill>
                <a:effectLst/>
                <a:latin typeface="Arial Unicode MS"/>
              </a:rPr>
              <a:t>edadd) {</a:t>
            </a: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Cola_de_Clientes aux = </a:t>
            </a:r>
            <a:r>
              <a:rPr kumimoji="0" lang="en-US" altLang="en-US" sz="1000" b="0" i="0" u="none" strike="noStrike" cap="none" normalizeH="0" baseline="0">
                <a:ln>
                  <a:noFill/>
                </a:ln>
                <a:solidFill>
                  <a:srgbClr val="CC7832"/>
                </a:solidFill>
                <a:effectLst/>
                <a:latin typeface="Arial Unicode MS"/>
              </a:rPr>
              <a:t>new </a:t>
            </a:r>
            <a:r>
              <a:rPr kumimoji="0" lang="en-US" altLang="en-US" sz="1000" b="0" i="0" u="none" strike="noStrike" cap="none" normalizeH="0" baseline="0">
                <a:ln>
                  <a:noFill/>
                </a:ln>
                <a:solidFill>
                  <a:srgbClr val="A9B7C6"/>
                </a:solidFill>
                <a:effectLst/>
                <a:latin typeface="Arial Unicode MS"/>
              </a:rPr>
              <a:t>Cola_de_Clientes(</a:t>
            </a:r>
            <a:r>
              <a:rPr kumimoji="0" lang="en-US" altLang="en-US" sz="1000" b="0" i="0" u="none" strike="noStrike" cap="none" normalizeH="0" baseline="0">
                <a:ln>
                  <a:noFill/>
                </a:ln>
                <a:solidFill>
                  <a:srgbClr val="6897BB"/>
                </a:solidFill>
                <a:effectLst/>
                <a:latin typeface="Arial Unicode MS"/>
              </a:rPr>
              <a:t>10</a:t>
            </a:r>
            <a:r>
              <a:rPr kumimoji="0" lang="en-US" altLang="en-US" sz="1000" b="0" i="0" u="none" strike="noStrike" cap="none" normalizeH="0" baseline="0">
                <a:ln>
                  <a:noFill/>
                </a:ln>
                <a:solidFill>
                  <a:srgbClr val="A9B7C6"/>
                </a:solidFill>
                <a:effectLst/>
                <a:latin typeface="Arial Unicode MS"/>
              </a:rPr>
              <a:t>)</a:t>
            </a:r>
            <a:r>
              <a:rPr kumimoji="0" lang="en-US" altLang="en-US" sz="1000" b="0" i="0" u="none" strike="noStrike" cap="none" normalizeH="0" baseline="0">
                <a:ln>
                  <a:noFill/>
                </a:ln>
                <a:solidFill>
                  <a:srgbClr val="CC7832"/>
                </a:solidFill>
                <a:effectLst/>
                <a:latin typeface="Arial Unicode MS"/>
              </a:rPr>
              <a:t>;</a:t>
            </a:r>
            <a:br>
              <a:rPr kumimoji="0" lang="en-US" altLang="en-US" sz="1000" b="0" i="0" u="none" strike="noStrike" cap="none" normalizeH="0" baseline="0">
                <a:ln>
                  <a:noFill/>
                </a:ln>
                <a:solidFill>
                  <a:srgbClr val="CC7832"/>
                </a:solidFill>
                <a:effectLst/>
                <a:latin typeface="Arial Unicode MS"/>
              </a:rPr>
            </a:b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Cola_de_Clientes aux2 = </a:t>
            </a:r>
            <a:r>
              <a:rPr kumimoji="0" lang="en-US" altLang="en-US" sz="1000" b="0" i="0" u="none" strike="noStrike" cap="none" normalizeH="0" baseline="0">
                <a:ln>
                  <a:noFill/>
                </a:ln>
                <a:solidFill>
                  <a:srgbClr val="CC7832"/>
                </a:solidFill>
                <a:effectLst/>
                <a:latin typeface="Arial Unicode MS"/>
              </a:rPr>
              <a:t>new </a:t>
            </a:r>
            <a:r>
              <a:rPr kumimoji="0" lang="en-US" altLang="en-US" sz="1000" b="0" i="0" u="none" strike="noStrike" cap="none" normalizeH="0" baseline="0">
                <a:ln>
                  <a:noFill/>
                </a:ln>
                <a:solidFill>
                  <a:srgbClr val="A9B7C6"/>
                </a:solidFill>
                <a:effectLst/>
                <a:latin typeface="Arial Unicode MS"/>
              </a:rPr>
              <a:t>Cola_de_Clientes(</a:t>
            </a:r>
            <a:r>
              <a:rPr kumimoji="0" lang="en-US" altLang="en-US" sz="1000" b="0" i="0" u="none" strike="noStrike" cap="none" normalizeH="0" baseline="0">
                <a:ln>
                  <a:noFill/>
                </a:ln>
                <a:solidFill>
                  <a:srgbClr val="6897BB"/>
                </a:solidFill>
                <a:effectLst/>
                <a:latin typeface="Arial Unicode MS"/>
              </a:rPr>
              <a:t>10</a:t>
            </a:r>
            <a:r>
              <a:rPr kumimoji="0" lang="en-US" altLang="en-US" sz="1000" b="0" i="0" u="none" strike="noStrike" cap="none" normalizeH="0" baseline="0">
                <a:ln>
                  <a:noFill/>
                </a:ln>
                <a:solidFill>
                  <a:srgbClr val="A9B7C6"/>
                </a:solidFill>
                <a:effectLst/>
                <a:latin typeface="Arial Unicode MS"/>
              </a:rPr>
              <a:t>)</a:t>
            </a:r>
            <a:r>
              <a:rPr kumimoji="0" lang="en-US" altLang="en-US" sz="1000" b="0" i="0" u="none" strike="noStrike" cap="none" normalizeH="0" baseline="0">
                <a:ln>
                  <a:noFill/>
                </a:ln>
                <a:solidFill>
                  <a:srgbClr val="CC7832"/>
                </a:solidFill>
                <a:effectLst/>
                <a:latin typeface="Arial Unicode MS"/>
              </a:rPr>
              <a:t>;</a:t>
            </a:r>
            <a:br>
              <a:rPr kumimoji="0" lang="en-US" altLang="en-US" sz="1000" b="0" i="0" u="none" strike="noStrike" cap="none" normalizeH="0" baseline="0">
                <a:ln>
                  <a:noFill/>
                </a:ln>
                <a:solidFill>
                  <a:srgbClr val="CC7832"/>
                </a:solidFill>
                <a:effectLst/>
                <a:latin typeface="Arial Unicode MS"/>
              </a:rPr>
            </a:br>
            <a:r>
              <a:rPr kumimoji="0" lang="en-US" altLang="en-US" sz="1000" b="0" i="0" u="none" strike="noStrike" cap="none" normalizeH="0" baseline="0">
                <a:ln>
                  <a:noFill/>
                </a:ln>
                <a:solidFill>
                  <a:srgbClr val="CC7832"/>
                </a:solidFill>
                <a:effectLst/>
                <a:latin typeface="Arial Unicode MS"/>
              </a:rPr>
              <a:t>    int </a:t>
            </a:r>
            <a:r>
              <a:rPr kumimoji="0" lang="en-US" altLang="en-US" sz="1000" b="0" i="0" u="none" strike="noStrike" cap="none" normalizeH="0" baseline="0">
                <a:ln>
                  <a:noFill/>
                </a:ln>
                <a:solidFill>
                  <a:srgbClr val="A9B7C6"/>
                </a:solidFill>
                <a:effectLst/>
                <a:latin typeface="Arial Unicode MS"/>
              </a:rPr>
              <a:t>Cont = </a:t>
            </a:r>
            <a:r>
              <a:rPr kumimoji="0" lang="en-US" altLang="en-US" sz="1000" b="0" i="0" u="none" strike="noStrike" cap="none" normalizeH="0" baseline="0">
                <a:ln>
                  <a:noFill/>
                </a:ln>
                <a:solidFill>
                  <a:srgbClr val="6897BB"/>
                </a:solidFill>
                <a:effectLst/>
                <a:latin typeface="Arial Unicode MS"/>
              </a:rPr>
              <a:t>0</a:t>
            </a:r>
            <a:r>
              <a:rPr kumimoji="0" lang="en-US" altLang="en-US" sz="1000" b="0" i="0" u="none" strike="noStrike" cap="none" normalizeH="0" baseline="0">
                <a:ln>
                  <a:noFill/>
                </a:ln>
                <a:solidFill>
                  <a:srgbClr val="CC7832"/>
                </a:solidFill>
                <a:effectLst/>
                <a:latin typeface="Arial Unicode MS"/>
              </a:rPr>
              <a:t>;</a:t>
            </a:r>
            <a:br>
              <a:rPr kumimoji="0" lang="en-US" altLang="en-US" sz="1000" b="0" i="0" u="none" strike="noStrike" cap="none" normalizeH="0" baseline="0">
                <a:ln>
                  <a:noFill/>
                </a:ln>
                <a:solidFill>
                  <a:srgbClr val="CC7832"/>
                </a:solidFill>
                <a:effectLst/>
                <a:latin typeface="Arial Unicode MS"/>
              </a:rPr>
            </a:b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Cliente clienteEliminado = </a:t>
            </a:r>
            <a:r>
              <a:rPr kumimoji="0" lang="en-US" altLang="en-US" sz="1000" b="0" i="0" u="none" strike="noStrike" cap="none" normalizeH="0" baseline="0">
                <a:ln>
                  <a:noFill/>
                </a:ln>
                <a:solidFill>
                  <a:srgbClr val="CC7832"/>
                </a:solidFill>
                <a:effectLst/>
                <a:latin typeface="Arial Unicode MS"/>
              </a:rPr>
              <a:t>null;</a:t>
            </a:r>
            <a:br>
              <a:rPr kumimoji="0" lang="en-US" altLang="en-US" sz="1000" b="0" i="0" u="none" strike="noStrike" cap="none" normalizeH="0" baseline="0">
                <a:ln>
                  <a:noFill/>
                </a:ln>
                <a:solidFill>
                  <a:srgbClr val="CC7832"/>
                </a:solidFill>
                <a:effectLst/>
                <a:latin typeface="Arial Unicode MS"/>
              </a:rPr>
            </a:br>
            <a:br>
              <a:rPr kumimoji="0" lang="en-US" altLang="en-US" sz="1000" b="0" i="0" u="none" strike="noStrike" cap="none" normalizeH="0" baseline="0">
                <a:ln>
                  <a:noFill/>
                </a:ln>
                <a:solidFill>
                  <a:srgbClr val="CC7832"/>
                </a:solidFill>
                <a:effectLst/>
                <a:latin typeface="Arial Unicode MS"/>
              </a:rPr>
            </a:br>
            <a:r>
              <a:rPr kumimoji="0" lang="en-US" altLang="en-US" sz="1000" b="0" i="0" u="none" strike="noStrike" cap="none" normalizeH="0" baseline="0">
                <a:ln>
                  <a:noFill/>
                </a:ln>
                <a:solidFill>
                  <a:srgbClr val="CC7832"/>
                </a:solidFill>
                <a:effectLst/>
                <a:latin typeface="Arial Unicode MS"/>
              </a:rPr>
              <a:t>    while </a:t>
            </a:r>
            <a:r>
              <a:rPr kumimoji="0" lang="en-US" altLang="en-US" sz="1000" b="0" i="0" u="none" strike="noStrike" cap="none" normalizeH="0" baseline="0">
                <a:ln>
                  <a:noFill/>
                </a:ln>
                <a:solidFill>
                  <a:srgbClr val="A9B7C6"/>
                </a:solidFill>
                <a:effectLst/>
                <a:latin typeface="Arial Unicode MS"/>
              </a:rPr>
              <a:t>(cola.esVacia() == </a:t>
            </a:r>
            <a:r>
              <a:rPr kumimoji="0" lang="en-US" altLang="en-US" sz="1000" b="0" i="0" u="none" strike="noStrike" cap="none" normalizeH="0" baseline="0">
                <a:ln>
                  <a:noFill/>
                </a:ln>
                <a:solidFill>
                  <a:srgbClr val="CC7832"/>
                </a:solidFill>
                <a:effectLst/>
                <a:latin typeface="Arial Unicode MS"/>
              </a:rPr>
              <a:t>false</a:t>
            </a:r>
            <a:r>
              <a:rPr kumimoji="0" lang="en-US" altLang="en-US" sz="1000" b="0" i="0" u="none" strike="noStrike" cap="none" normalizeH="0" baseline="0">
                <a:ln>
                  <a:noFill/>
                </a:ln>
                <a:solidFill>
                  <a:srgbClr val="A9B7C6"/>
                </a:solidFill>
                <a:effectLst/>
                <a:latin typeface="Arial Unicode MS"/>
              </a:rPr>
              <a:t>) {</a:t>
            </a: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clienteEliminado = cola.eliminar()</a:t>
            </a:r>
            <a:r>
              <a:rPr kumimoji="0" lang="en-US" altLang="en-US" sz="1000" b="0" i="0" u="none" strike="noStrike" cap="none" normalizeH="0" baseline="0">
                <a:ln>
                  <a:noFill/>
                </a:ln>
                <a:solidFill>
                  <a:srgbClr val="CC7832"/>
                </a:solidFill>
                <a:effectLst/>
                <a:latin typeface="Arial Unicode MS"/>
              </a:rPr>
              <a:t>;</a:t>
            </a:r>
            <a:br>
              <a:rPr kumimoji="0" lang="en-US" altLang="en-US" sz="1000" b="0" i="0" u="none" strike="noStrike" cap="none" normalizeH="0" baseline="0">
                <a:ln>
                  <a:noFill/>
                </a:ln>
                <a:solidFill>
                  <a:srgbClr val="CC7832"/>
                </a:solidFill>
                <a:effectLst/>
                <a:latin typeface="Arial Unicode MS"/>
              </a:rPr>
            </a:br>
            <a:r>
              <a:rPr kumimoji="0" lang="en-US" altLang="en-US" sz="1000" b="0" i="0" u="none" strike="noStrike" cap="none" normalizeH="0" baseline="0">
                <a:ln>
                  <a:noFill/>
                </a:ln>
                <a:solidFill>
                  <a:srgbClr val="CC7832"/>
                </a:solidFill>
                <a:effectLst/>
                <a:latin typeface="Arial Unicode MS"/>
              </a:rPr>
              <a:t>        if </a:t>
            </a:r>
            <a:r>
              <a:rPr kumimoji="0" lang="en-US" altLang="en-US" sz="1000" b="0" i="0" u="none" strike="noStrike" cap="none" normalizeH="0" baseline="0">
                <a:ln>
                  <a:noFill/>
                </a:ln>
                <a:solidFill>
                  <a:srgbClr val="A9B7C6"/>
                </a:solidFill>
                <a:effectLst/>
                <a:latin typeface="Arial Unicode MS"/>
              </a:rPr>
              <a:t>(clienteEliminado.getEdad() &gt; edadd) {</a:t>
            </a: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aux.Adicionar(clienteEliminado)</a:t>
            </a:r>
            <a:r>
              <a:rPr kumimoji="0" lang="en-US" altLang="en-US" sz="1000" b="0" i="0" u="none" strike="noStrike" cap="none" normalizeH="0" baseline="0">
                <a:ln>
                  <a:noFill/>
                </a:ln>
                <a:solidFill>
                  <a:srgbClr val="CC7832"/>
                </a:solidFill>
                <a:effectLst/>
                <a:latin typeface="Arial Unicode MS"/>
              </a:rPr>
              <a:t>;</a:t>
            </a:r>
            <a:br>
              <a:rPr kumimoji="0" lang="en-US" altLang="en-US" sz="1000" b="0" i="0" u="none" strike="noStrike" cap="none" normalizeH="0" baseline="0">
                <a:ln>
                  <a:noFill/>
                </a:ln>
                <a:solidFill>
                  <a:srgbClr val="CC7832"/>
                </a:solidFill>
                <a:effectLst/>
                <a:latin typeface="Arial Unicode MS"/>
              </a:rPr>
            </a:b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else</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aux2.Adicionar(clienteEliminado)</a:t>
            </a:r>
            <a:r>
              <a:rPr kumimoji="0" lang="en-US" altLang="en-US" sz="1000" b="0" i="0" u="none" strike="noStrike" cap="none" normalizeH="0" baseline="0">
                <a:ln>
                  <a:noFill/>
                </a:ln>
                <a:solidFill>
                  <a:srgbClr val="CC7832"/>
                </a:solidFill>
                <a:effectLst/>
                <a:latin typeface="Arial Unicode MS"/>
              </a:rPr>
              <a:t>;</a:t>
            </a:r>
            <a:br>
              <a:rPr kumimoji="0" lang="en-US" altLang="en-US" sz="1000" b="0" i="0" u="none" strike="noStrike" cap="none" normalizeH="0" baseline="0">
                <a:ln>
                  <a:noFill/>
                </a:ln>
                <a:solidFill>
                  <a:srgbClr val="CC7832"/>
                </a:solidFill>
                <a:effectLst/>
                <a:latin typeface="Arial Unicode MS"/>
              </a:rPr>
            </a:br>
            <a:br>
              <a:rPr kumimoji="0" lang="en-US" altLang="en-US" sz="1000" b="0" i="0" u="none" strike="noStrike" cap="none" normalizeH="0" baseline="0">
                <a:ln>
                  <a:noFill/>
                </a:ln>
                <a:solidFill>
                  <a:srgbClr val="CC7832"/>
                </a:solidFill>
                <a:effectLst/>
                <a:latin typeface="Arial Unicode MS"/>
              </a:rPr>
            </a:b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cola.Vaciar(aux)</a:t>
            </a:r>
            <a:r>
              <a:rPr kumimoji="0" lang="en-US" altLang="en-US" sz="1000" b="0" i="0" u="none" strike="noStrike" cap="none" normalizeH="0" baseline="0">
                <a:ln>
                  <a:noFill/>
                </a:ln>
                <a:solidFill>
                  <a:srgbClr val="CC7832"/>
                </a:solidFill>
                <a:effectLst/>
                <a:latin typeface="Arial Unicode MS"/>
              </a:rPr>
              <a:t>;</a:t>
            </a:r>
            <a:br>
              <a:rPr kumimoji="0" lang="en-US" altLang="en-US" sz="1000" b="0" i="0" u="none" strike="noStrike" cap="none" normalizeH="0" baseline="0">
                <a:ln>
                  <a:noFill/>
                </a:ln>
                <a:solidFill>
                  <a:srgbClr val="CC7832"/>
                </a:solidFill>
                <a:effectLst/>
                <a:latin typeface="Arial Unicode MS"/>
              </a:rPr>
            </a:b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cola.Vaciar(aux2)</a:t>
            </a:r>
            <a:r>
              <a:rPr kumimoji="0" lang="en-US" altLang="en-US" sz="1000" b="0" i="0" u="none" strike="noStrike" cap="none" normalizeH="0" baseline="0">
                <a:ln>
                  <a:noFill/>
                </a:ln>
                <a:solidFill>
                  <a:srgbClr val="CC7832"/>
                </a:solidFill>
                <a:effectLst/>
                <a:latin typeface="Arial Unicode MS"/>
              </a:rPr>
              <a:t>;</a:t>
            </a:r>
            <a:br>
              <a:rPr kumimoji="0" lang="en-US" altLang="en-US" sz="1000" b="0" i="0" u="none" strike="noStrike" cap="none" normalizeH="0" baseline="0">
                <a:ln>
                  <a:noFill/>
                </a:ln>
                <a:solidFill>
                  <a:srgbClr val="CC7832"/>
                </a:solidFill>
                <a:effectLst/>
                <a:latin typeface="Arial Unicode MS"/>
              </a:rPr>
            </a:b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cola.Mostrar()</a:t>
            </a:r>
            <a:r>
              <a:rPr kumimoji="0" lang="en-US" altLang="en-US" sz="1000" b="0" i="0" u="none" strike="noStrike" cap="none" normalizeH="0" baseline="0">
                <a:ln>
                  <a:noFill/>
                </a:ln>
                <a:solidFill>
                  <a:srgbClr val="CC7832"/>
                </a:solidFill>
                <a:effectLst/>
                <a:latin typeface="Arial Unicode MS"/>
              </a:rPr>
              <a:t>;</a:t>
            </a:r>
            <a:br>
              <a:rPr kumimoji="0" lang="en-US" altLang="en-US" sz="1000" b="0" i="0" u="none" strike="noStrike" cap="none" normalizeH="0" baseline="0">
                <a:ln>
                  <a:noFill/>
                </a:ln>
                <a:solidFill>
                  <a:srgbClr val="CC7832"/>
                </a:solidFill>
                <a:effectLst/>
                <a:latin typeface="Arial Unicode MS"/>
              </a:rPr>
            </a:br>
            <a:br>
              <a:rPr kumimoji="0" lang="en-US" altLang="en-US" sz="1000" b="0" i="0" u="none" strike="noStrike" cap="none" normalizeH="0" baseline="0">
                <a:ln>
                  <a:noFill/>
                </a:ln>
                <a:solidFill>
                  <a:srgbClr val="CC7832"/>
                </a:solidFill>
                <a:effectLst/>
                <a:latin typeface="Arial Unicode MS"/>
              </a:rPr>
            </a:br>
            <a:r>
              <a:rPr kumimoji="0" lang="en-US" altLang="en-US" sz="1000" b="0" i="0" u="none" strike="noStrike" cap="none" normalizeH="0" baseline="0">
                <a:ln>
                  <a:noFill/>
                </a:ln>
                <a:solidFill>
                  <a:srgbClr val="A9B7C6"/>
                </a:solidFill>
                <a:effectLst/>
                <a:latin typeface="Arial Unicode MS"/>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CF1CE52C-C23F-4E1B-8581-7BEAACE48C5C}"/>
              </a:ext>
            </a:extLst>
          </p:cNvPr>
          <p:cNvSpPr txBox="1"/>
          <p:nvPr/>
        </p:nvSpPr>
        <p:spPr>
          <a:xfrm>
            <a:off x="2814919" y="5088493"/>
            <a:ext cx="6104964" cy="923330"/>
          </a:xfrm>
          <a:prstGeom prst="rect">
            <a:avLst/>
          </a:prstGeom>
          <a:noFill/>
        </p:spPr>
        <p:txBody>
          <a:bodyPr wrap="square">
            <a:spAutoFit/>
          </a:bodyPr>
          <a:lstStyle/>
          <a:p>
            <a:r>
              <a:rPr lang="en-US" dirty="0"/>
              <a:t>https://github.com/CARLOSDANIELFLORES123/Estructura-De-Datos/tree/main/HITO_4/LABORATORIOS/Codigo%20generado</a:t>
            </a:r>
          </a:p>
        </p:txBody>
      </p:sp>
    </p:spTree>
    <p:extLst>
      <p:ext uri="{BB962C8B-B14F-4D97-AF65-F5344CB8AC3E}">
        <p14:creationId xmlns:p14="http://schemas.microsoft.com/office/powerpoint/2010/main" val="136090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2750533-B0E9-4116-8857-B2C9D1321B5B}"/>
              </a:ext>
            </a:extLst>
          </p:cNvPr>
          <p:cNvPicPr>
            <a:picLocks noChangeAspect="1"/>
          </p:cNvPicPr>
          <p:nvPr/>
        </p:nvPicPr>
        <p:blipFill>
          <a:blip r:embed="rId2"/>
          <a:stretch>
            <a:fillRect/>
          </a:stretch>
        </p:blipFill>
        <p:spPr>
          <a:xfrm>
            <a:off x="2806041" y="77289"/>
            <a:ext cx="2115495" cy="3834716"/>
          </a:xfrm>
          <a:prstGeom prst="rect">
            <a:avLst/>
          </a:prstGeom>
        </p:spPr>
      </p:pic>
      <p:pic>
        <p:nvPicPr>
          <p:cNvPr id="3" name="Imagen 2">
            <a:extLst>
              <a:ext uri="{FF2B5EF4-FFF2-40B4-BE49-F238E27FC236}">
                <a16:creationId xmlns:a16="http://schemas.microsoft.com/office/drawing/2014/main" id="{5368BF1D-83DC-4715-B465-3EC63CD4AF74}"/>
              </a:ext>
            </a:extLst>
          </p:cNvPr>
          <p:cNvPicPr>
            <a:picLocks noChangeAspect="1"/>
          </p:cNvPicPr>
          <p:nvPr/>
        </p:nvPicPr>
        <p:blipFill>
          <a:blip r:embed="rId3"/>
          <a:stretch>
            <a:fillRect/>
          </a:stretch>
        </p:blipFill>
        <p:spPr>
          <a:xfrm>
            <a:off x="2806040" y="3912005"/>
            <a:ext cx="2115495" cy="2786113"/>
          </a:xfrm>
          <a:prstGeom prst="rect">
            <a:avLst/>
          </a:prstGeom>
        </p:spPr>
      </p:pic>
      <p:sp>
        <p:nvSpPr>
          <p:cNvPr id="4" name="CuadroTexto 3">
            <a:extLst>
              <a:ext uri="{FF2B5EF4-FFF2-40B4-BE49-F238E27FC236}">
                <a16:creationId xmlns:a16="http://schemas.microsoft.com/office/drawing/2014/main" id="{FCAE35ED-38BB-4DF9-87CD-962235FE3AB1}"/>
              </a:ext>
            </a:extLst>
          </p:cNvPr>
          <p:cNvSpPr txBox="1"/>
          <p:nvPr/>
        </p:nvSpPr>
        <p:spPr>
          <a:xfrm>
            <a:off x="1581997" y="393558"/>
            <a:ext cx="1214991" cy="400110"/>
          </a:xfrm>
          <a:prstGeom prst="rect">
            <a:avLst/>
          </a:prstGeom>
          <a:noFill/>
        </p:spPr>
        <p:txBody>
          <a:bodyPr wrap="square">
            <a:spAutoFit/>
          </a:bodyPr>
          <a:lstStyle/>
          <a:p>
            <a:r>
              <a:rPr lang="es-ES" sz="2000" dirty="0"/>
              <a:t>ANTES</a:t>
            </a:r>
            <a:endParaRPr lang="en-US" sz="2000" dirty="0"/>
          </a:p>
        </p:txBody>
      </p:sp>
      <p:pic>
        <p:nvPicPr>
          <p:cNvPr id="6" name="Imagen 5">
            <a:extLst>
              <a:ext uri="{FF2B5EF4-FFF2-40B4-BE49-F238E27FC236}">
                <a16:creationId xmlns:a16="http://schemas.microsoft.com/office/drawing/2014/main" id="{F87B69C4-D485-45AB-9BA7-EF4FFC327359}"/>
              </a:ext>
            </a:extLst>
          </p:cNvPr>
          <p:cNvPicPr>
            <a:picLocks noChangeAspect="1"/>
          </p:cNvPicPr>
          <p:nvPr/>
        </p:nvPicPr>
        <p:blipFill>
          <a:blip r:embed="rId4"/>
          <a:stretch>
            <a:fillRect/>
          </a:stretch>
        </p:blipFill>
        <p:spPr>
          <a:xfrm>
            <a:off x="8384770" y="8703"/>
            <a:ext cx="2225233" cy="3834716"/>
          </a:xfrm>
          <a:prstGeom prst="rect">
            <a:avLst/>
          </a:prstGeom>
        </p:spPr>
      </p:pic>
      <p:pic>
        <p:nvPicPr>
          <p:cNvPr id="8" name="Imagen 7">
            <a:extLst>
              <a:ext uri="{FF2B5EF4-FFF2-40B4-BE49-F238E27FC236}">
                <a16:creationId xmlns:a16="http://schemas.microsoft.com/office/drawing/2014/main" id="{6645A323-191F-47EE-98A0-F1CF287322F8}"/>
              </a:ext>
            </a:extLst>
          </p:cNvPr>
          <p:cNvPicPr>
            <a:picLocks noChangeAspect="1"/>
          </p:cNvPicPr>
          <p:nvPr/>
        </p:nvPicPr>
        <p:blipFill>
          <a:blip r:embed="rId5"/>
          <a:stretch>
            <a:fillRect/>
          </a:stretch>
        </p:blipFill>
        <p:spPr>
          <a:xfrm>
            <a:off x="8384771" y="3747519"/>
            <a:ext cx="2225232" cy="2950599"/>
          </a:xfrm>
          <a:prstGeom prst="rect">
            <a:avLst/>
          </a:prstGeom>
        </p:spPr>
      </p:pic>
      <p:pic>
        <p:nvPicPr>
          <p:cNvPr id="9" name="Imagen 8">
            <a:extLst>
              <a:ext uri="{FF2B5EF4-FFF2-40B4-BE49-F238E27FC236}">
                <a16:creationId xmlns:a16="http://schemas.microsoft.com/office/drawing/2014/main" id="{BB5993A2-D539-430A-A517-5A3F215B2059}"/>
              </a:ext>
            </a:extLst>
          </p:cNvPr>
          <p:cNvPicPr>
            <a:picLocks noChangeAspect="1"/>
          </p:cNvPicPr>
          <p:nvPr/>
        </p:nvPicPr>
        <p:blipFill>
          <a:blip r:embed="rId6"/>
          <a:stretch>
            <a:fillRect/>
          </a:stretch>
        </p:blipFill>
        <p:spPr>
          <a:xfrm>
            <a:off x="6722937" y="325366"/>
            <a:ext cx="1274174" cy="536494"/>
          </a:xfrm>
          <a:prstGeom prst="rect">
            <a:avLst/>
          </a:prstGeom>
        </p:spPr>
      </p:pic>
    </p:spTree>
    <p:extLst>
      <p:ext uri="{BB962C8B-B14F-4D97-AF65-F5344CB8AC3E}">
        <p14:creationId xmlns:p14="http://schemas.microsoft.com/office/powerpoint/2010/main" val="257108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AF2BF336-D1CD-4755-95FB-8FE04611F2BD}"/>
              </a:ext>
            </a:extLst>
          </p:cNvPr>
          <p:cNvSpPr txBox="1"/>
          <p:nvPr/>
        </p:nvSpPr>
        <p:spPr>
          <a:xfrm>
            <a:off x="1250576" y="151511"/>
            <a:ext cx="6104964" cy="400110"/>
          </a:xfrm>
          <a:prstGeom prst="rect">
            <a:avLst/>
          </a:prstGeom>
          <a:noFill/>
        </p:spPr>
        <p:txBody>
          <a:bodyPr wrap="square">
            <a:spAutoFit/>
          </a:bodyPr>
          <a:lstStyle/>
          <a:p>
            <a:r>
              <a:rPr lang="en-US" sz="2000" dirty="0"/>
              <a:t>15.Moviendo </a:t>
            </a:r>
            <a:r>
              <a:rPr lang="en-US" sz="2000" dirty="0" err="1"/>
              <a:t>clientes</a:t>
            </a:r>
            <a:r>
              <a:rPr lang="en-US" sz="2000" dirty="0"/>
              <a:t> entre 2 colas.</a:t>
            </a:r>
          </a:p>
        </p:txBody>
      </p:sp>
      <p:sp>
        <p:nvSpPr>
          <p:cNvPr id="13" name="CuadroTexto 12">
            <a:extLst>
              <a:ext uri="{FF2B5EF4-FFF2-40B4-BE49-F238E27FC236}">
                <a16:creationId xmlns:a16="http://schemas.microsoft.com/office/drawing/2014/main" id="{A72B259F-16D4-431C-9EBE-9EF14C1B62FE}"/>
              </a:ext>
            </a:extLst>
          </p:cNvPr>
          <p:cNvSpPr txBox="1"/>
          <p:nvPr/>
        </p:nvSpPr>
        <p:spPr>
          <a:xfrm>
            <a:off x="1134036" y="551621"/>
            <a:ext cx="3796553" cy="3354765"/>
          </a:xfrm>
          <a:prstGeom prst="rect">
            <a:avLst/>
          </a:prstGeom>
          <a:noFill/>
        </p:spPr>
        <p:txBody>
          <a:bodyPr wrap="square">
            <a:spAutoFit/>
          </a:bodyPr>
          <a:lstStyle/>
          <a:p>
            <a:r>
              <a:rPr lang="es-ES" sz="1600" dirty="0"/>
              <a:t>	Por razones de promociones de vuelo, es necesario cambiar de vuelo a ciertos clientes.</a:t>
            </a:r>
          </a:p>
          <a:p>
            <a:r>
              <a:rPr lang="es-ES" sz="1600" dirty="0"/>
              <a:t>■ Crear 2 colas con 5 clientes.</a:t>
            </a:r>
          </a:p>
          <a:p>
            <a:r>
              <a:rPr lang="es-ES" sz="1600" dirty="0"/>
              <a:t>■ Todos los clientes cuyo nombre sea Saul deberán ser agregados a la cola B al inicio.</a:t>
            </a:r>
          </a:p>
          <a:p>
            <a:r>
              <a:rPr lang="es-ES" sz="1600" dirty="0"/>
              <a:t>	○	Adjuntar los siguientes</a:t>
            </a:r>
          </a:p>
          <a:p>
            <a:r>
              <a:rPr lang="es-ES" sz="1600" dirty="0"/>
              <a:t>	■	El código del método que resuelve el problema.</a:t>
            </a:r>
          </a:p>
          <a:p>
            <a:r>
              <a:rPr lang="es-ES" sz="1600" dirty="0"/>
              <a:t>	■	Una imagen de la salida de la consola.</a:t>
            </a:r>
          </a:p>
          <a:p>
            <a:r>
              <a:rPr lang="es-ES" sz="1600" dirty="0"/>
              <a:t>	■	Link que me lleve a la clase </a:t>
            </a:r>
            <a:r>
              <a:rPr lang="es-ES" sz="1600" dirty="0" err="1"/>
              <a:t>main</a:t>
            </a:r>
            <a:r>
              <a:rPr lang="es-ES" sz="1600" dirty="0"/>
              <a:t> (GitHub)</a:t>
            </a:r>
          </a:p>
        </p:txBody>
      </p:sp>
      <p:sp>
        <p:nvSpPr>
          <p:cNvPr id="16" name="Rectangle 1">
            <a:extLst>
              <a:ext uri="{FF2B5EF4-FFF2-40B4-BE49-F238E27FC236}">
                <a16:creationId xmlns:a16="http://schemas.microsoft.com/office/drawing/2014/main" id="{1D3ED0B9-04BE-441C-8578-8692DF6AB322}"/>
              </a:ext>
            </a:extLst>
          </p:cNvPr>
          <p:cNvSpPr>
            <a:spLocks noChangeArrowheads="1"/>
          </p:cNvSpPr>
          <p:nvPr/>
        </p:nvSpPr>
        <p:spPr bwMode="auto">
          <a:xfrm>
            <a:off x="5746377" y="151511"/>
            <a:ext cx="4410635" cy="31700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rPr>
              <a:t>public static void </a:t>
            </a:r>
            <a:r>
              <a:rPr kumimoji="0" lang="en-US" altLang="en-US" sz="1000" b="0" i="0" u="none" strike="noStrike" cap="none" normalizeH="0" baseline="0" dirty="0" err="1">
                <a:ln>
                  <a:noFill/>
                </a:ln>
                <a:solidFill>
                  <a:srgbClr val="FFC66D"/>
                </a:solidFill>
                <a:effectLst/>
                <a:latin typeface="Arial Unicode MS"/>
              </a:rPr>
              <a:t>moviendoClientesentredosColas</a:t>
            </a:r>
            <a:br>
              <a:rPr kumimoji="0" lang="en-US" altLang="en-US" sz="1000" b="0" i="0" u="none" strike="noStrike" cap="none" normalizeH="0" baseline="0" dirty="0">
                <a:ln>
                  <a:noFill/>
                </a:ln>
                <a:solidFill>
                  <a:srgbClr val="FFC66D"/>
                </a:solidFill>
                <a:effectLst/>
                <a:latin typeface="Arial Unicode MS"/>
              </a:rPr>
            </a:br>
            <a:r>
              <a:rPr kumimoji="0" lang="en-US" altLang="en-US" sz="1000" b="0" i="0" u="none" strike="noStrike" cap="none" normalizeH="0" baseline="0" dirty="0">
                <a:ln>
                  <a:noFill/>
                </a:ln>
                <a:solidFill>
                  <a:srgbClr val="FFC66D"/>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err="1">
                <a:ln>
                  <a:noFill/>
                </a:ln>
                <a:solidFill>
                  <a:srgbClr val="A9B7C6"/>
                </a:solidFill>
                <a:effectLst/>
                <a:latin typeface="Arial Unicode MS"/>
              </a:rPr>
              <a:t>Cola_de_Clientes</a:t>
            </a:r>
            <a:r>
              <a:rPr kumimoji="0" lang="en-US" altLang="en-US" sz="1000" b="0" i="0" u="none" strike="noStrike" cap="none" normalizeH="0" baseline="0" dirty="0">
                <a:ln>
                  <a:noFill/>
                </a:ln>
                <a:solidFill>
                  <a:srgbClr val="A9B7C6"/>
                </a:solidFill>
                <a:effectLst/>
                <a:latin typeface="Arial Unicode MS"/>
              </a:rPr>
              <a:t> Cola1</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String </a:t>
            </a:r>
            <a:r>
              <a:rPr kumimoji="0" lang="en-US" altLang="en-US" sz="1000" b="0" i="0" u="none" strike="noStrike" cap="none" normalizeH="0" baseline="0" dirty="0" err="1">
                <a:ln>
                  <a:noFill/>
                </a:ln>
                <a:solidFill>
                  <a:srgbClr val="A9B7C6"/>
                </a:solidFill>
                <a:effectLst/>
                <a:latin typeface="Arial Unicode MS"/>
              </a:rPr>
              <a:t>nombre</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Cola_de_Clientes</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ColaB</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Cola_de_Clientes</a:t>
            </a:r>
            <a:r>
              <a:rPr kumimoji="0" lang="en-US" altLang="en-US" sz="1000" b="0" i="0" u="none" strike="noStrike" cap="none" normalizeH="0" baseline="0" dirty="0">
                <a:ln>
                  <a:noFill/>
                </a:ln>
                <a:solidFill>
                  <a:srgbClr val="A9B7C6"/>
                </a:solidFill>
                <a:effectLst/>
                <a:latin typeface="Arial Unicode MS"/>
              </a:rPr>
              <a:t> aux = </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err="1">
                <a:ln>
                  <a:noFill/>
                </a:ln>
                <a:solidFill>
                  <a:srgbClr val="A9B7C6"/>
                </a:solidFill>
                <a:effectLst/>
                <a:latin typeface="Arial Unicode MS"/>
              </a:rPr>
              <a:t>Cola_de_Clientes</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10</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Cola_de_Clientes</a:t>
            </a:r>
            <a:r>
              <a:rPr kumimoji="0" lang="en-US" altLang="en-US" sz="1000" b="0" i="0" u="none" strike="noStrike" cap="none" normalizeH="0" baseline="0" dirty="0">
                <a:ln>
                  <a:noFill/>
                </a:ln>
                <a:solidFill>
                  <a:srgbClr val="A9B7C6"/>
                </a:solidFill>
                <a:effectLst/>
                <a:latin typeface="Arial Unicode MS"/>
              </a:rPr>
              <a:t> aux1 = </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err="1">
                <a:ln>
                  <a:noFill/>
                </a:ln>
                <a:solidFill>
                  <a:srgbClr val="A9B7C6"/>
                </a:solidFill>
                <a:effectLst/>
                <a:latin typeface="Arial Unicode MS"/>
              </a:rPr>
              <a:t>Cola_de_Clientes</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10</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Cliente</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clienteEliminado</a:t>
            </a:r>
            <a:r>
              <a:rPr kumimoji="0" lang="en-US" altLang="en-US" sz="1000" b="0" i="0" u="none" strike="noStrike" cap="none" normalizeH="0" baseline="0" dirty="0">
                <a:ln>
                  <a:noFill/>
                </a:ln>
                <a:solidFill>
                  <a:srgbClr val="A9B7C6"/>
                </a:solidFill>
                <a:effectLst/>
                <a:latin typeface="Arial Unicode MS"/>
              </a:rPr>
              <a:t> = </a:t>
            </a:r>
            <a:r>
              <a:rPr kumimoji="0" lang="en-US" altLang="en-US" sz="1000" b="0" i="0" u="none" strike="noStrike" cap="none" normalizeH="0" baseline="0" dirty="0">
                <a:ln>
                  <a:noFill/>
                </a:ln>
                <a:solidFill>
                  <a:srgbClr val="CC7832"/>
                </a:solidFill>
                <a:effectLst/>
                <a:latin typeface="Arial Unicode MS"/>
              </a:rPr>
              <a:t>null;</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while</a:t>
            </a:r>
            <a:r>
              <a:rPr kumimoji="0" lang="en-US" altLang="en-US" sz="1000" b="0" i="0" u="none" strike="noStrike" cap="none" normalizeH="0" baseline="0" dirty="0">
                <a:ln>
                  <a:noFill/>
                </a:ln>
                <a:solidFill>
                  <a:srgbClr val="A9B7C6"/>
                </a:solidFill>
                <a:effectLst/>
                <a:latin typeface="Arial Unicode MS"/>
              </a:rPr>
              <a:t>(!Cola1.esVacia())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clienteEliminado</a:t>
            </a:r>
            <a:r>
              <a:rPr kumimoji="0" lang="en-US" altLang="en-US" sz="1000" b="0" i="0" u="none" strike="noStrike" cap="none" normalizeH="0" baseline="0" dirty="0">
                <a:ln>
                  <a:noFill/>
                </a:ln>
                <a:solidFill>
                  <a:srgbClr val="A9B7C6"/>
                </a:solidFill>
                <a:effectLst/>
                <a:latin typeface="Arial Unicode MS"/>
              </a:rPr>
              <a:t> = Cola1.eliminar()</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if </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err="1">
                <a:ln>
                  <a:noFill/>
                </a:ln>
                <a:solidFill>
                  <a:srgbClr val="A9B7C6"/>
                </a:solidFill>
                <a:effectLst/>
                <a:latin typeface="Arial Unicode MS"/>
              </a:rPr>
              <a:t>clienteEliminado.getNombres</a:t>
            </a:r>
            <a:r>
              <a:rPr kumimoji="0" lang="en-US" altLang="en-US" sz="1000" b="0" i="0" u="none" strike="noStrike" cap="none" normalizeH="0" baseline="0" dirty="0">
                <a:ln>
                  <a:noFill/>
                </a:ln>
                <a:solidFill>
                  <a:srgbClr val="A9B7C6"/>
                </a:solidFill>
                <a:effectLst/>
                <a:latin typeface="Arial Unicode MS"/>
              </a:rPr>
              <a:t>().equals(</a:t>
            </a:r>
            <a:r>
              <a:rPr kumimoji="0" lang="en-US" altLang="en-US" sz="1000" b="0" i="0" u="none" strike="noStrike" cap="none" normalizeH="0" baseline="0" dirty="0" err="1">
                <a:ln>
                  <a:noFill/>
                </a:ln>
                <a:solidFill>
                  <a:srgbClr val="A9B7C6"/>
                </a:solidFill>
                <a:effectLst/>
                <a:latin typeface="Arial Unicode MS"/>
              </a:rPr>
              <a:t>nombre</a:t>
            </a:r>
            <a:r>
              <a:rPr kumimoji="0" lang="en-US" altLang="en-US" sz="1000" b="0" i="0" u="none" strike="noStrike" cap="none" normalizeH="0" baseline="0" dirty="0">
                <a:ln>
                  <a:noFill/>
                </a:ln>
                <a:solidFill>
                  <a:srgbClr val="A9B7C6"/>
                </a:solidFill>
                <a:effectLst/>
                <a:latin typeface="Arial Unicode MS"/>
              </a:rPr>
              <a:t>))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aux1.Adicionar(</a:t>
            </a:r>
            <a:r>
              <a:rPr kumimoji="0" lang="en-US" altLang="en-US" sz="1000" b="0" i="0" u="none" strike="noStrike" cap="none" normalizeH="0" baseline="0" dirty="0" err="1">
                <a:ln>
                  <a:noFill/>
                </a:ln>
                <a:solidFill>
                  <a:srgbClr val="A9B7C6"/>
                </a:solidFill>
                <a:effectLst/>
                <a:latin typeface="Arial Unicode MS"/>
              </a:rPr>
              <a:t>clienteEliminado</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else</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aux.Adicionar</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err="1">
                <a:ln>
                  <a:noFill/>
                </a:ln>
                <a:solidFill>
                  <a:srgbClr val="A9B7C6"/>
                </a:solidFill>
                <a:effectLst/>
                <a:latin typeface="Arial Unicode MS"/>
              </a:rPr>
              <a:t>clienteEliminado</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Cola1.Vaciar(aux)</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aux.Vaciar</a:t>
            </a:r>
            <a:r>
              <a:rPr kumimoji="0" lang="en-US" altLang="en-US" sz="1000" b="0" i="0" u="none" strike="noStrike" cap="none" normalizeH="0" baseline="0" dirty="0">
                <a:ln>
                  <a:noFill/>
                </a:ln>
                <a:solidFill>
                  <a:srgbClr val="A9B7C6"/>
                </a:solidFill>
                <a:effectLst/>
                <a:latin typeface="Arial Unicode MS"/>
              </a:rPr>
              <a:t>(Cola1)</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ColaB.Vaciar</a:t>
            </a:r>
            <a:r>
              <a:rPr kumimoji="0" lang="en-US" altLang="en-US" sz="1000" b="0" i="0" u="none" strike="noStrike" cap="none" normalizeH="0" baseline="0" dirty="0">
                <a:ln>
                  <a:noFill/>
                </a:ln>
                <a:solidFill>
                  <a:srgbClr val="A9B7C6"/>
                </a:solidFill>
                <a:effectLst/>
                <a:latin typeface="Arial Unicode MS"/>
              </a:rPr>
              <a:t>(aux1)</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ColaB.Vaciar</a:t>
            </a:r>
            <a:r>
              <a:rPr kumimoji="0" lang="en-US" altLang="en-US" sz="1000" b="0" i="0" u="none" strike="noStrike" cap="none" normalizeH="0" baseline="0" dirty="0">
                <a:ln>
                  <a:noFill/>
                </a:ln>
                <a:solidFill>
                  <a:srgbClr val="A9B7C6"/>
                </a:solidFill>
                <a:effectLst/>
                <a:latin typeface="Arial Unicode MS"/>
              </a:rPr>
              <a:t>(aux)</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uadroTexto 5">
            <a:extLst>
              <a:ext uri="{FF2B5EF4-FFF2-40B4-BE49-F238E27FC236}">
                <a16:creationId xmlns:a16="http://schemas.microsoft.com/office/drawing/2014/main" id="{92518763-02E2-404A-BC89-7B24D85C5646}"/>
              </a:ext>
            </a:extLst>
          </p:cNvPr>
          <p:cNvSpPr txBox="1"/>
          <p:nvPr/>
        </p:nvSpPr>
        <p:spPr>
          <a:xfrm>
            <a:off x="2523564" y="4240323"/>
            <a:ext cx="6104964" cy="923330"/>
          </a:xfrm>
          <a:prstGeom prst="rect">
            <a:avLst/>
          </a:prstGeom>
          <a:noFill/>
        </p:spPr>
        <p:txBody>
          <a:bodyPr wrap="square">
            <a:spAutoFit/>
          </a:bodyPr>
          <a:lstStyle/>
          <a:p>
            <a:r>
              <a:rPr lang="en-US" dirty="0"/>
              <a:t>https://github.com/CARLOSDANIELFLORES123/Estructura-De-Datos/tree/main/HITO_4/LABORATORIOS/Codigo%20generado</a:t>
            </a:r>
          </a:p>
        </p:txBody>
      </p:sp>
    </p:spTree>
    <p:extLst>
      <p:ext uri="{BB962C8B-B14F-4D97-AF65-F5344CB8AC3E}">
        <p14:creationId xmlns:p14="http://schemas.microsoft.com/office/powerpoint/2010/main" val="317562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239B780C-93E8-4A56-8DE1-F44BC82C2C9B}"/>
              </a:ext>
            </a:extLst>
          </p:cNvPr>
          <p:cNvPicPr>
            <a:picLocks noChangeAspect="1"/>
          </p:cNvPicPr>
          <p:nvPr/>
        </p:nvPicPr>
        <p:blipFill>
          <a:blip r:embed="rId2"/>
          <a:stretch>
            <a:fillRect/>
          </a:stretch>
        </p:blipFill>
        <p:spPr>
          <a:xfrm>
            <a:off x="2606640" y="325257"/>
            <a:ext cx="1729890" cy="3292125"/>
          </a:xfrm>
          <a:prstGeom prst="rect">
            <a:avLst/>
          </a:prstGeom>
        </p:spPr>
      </p:pic>
      <p:pic>
        <p:nvPicPr>
          <p:cNvPr id="8" name="Imagen 7">
            <a:extLst>
              <a:ext uri="{FF2B5EF4-FFF2-40B4-BE49-F238E27FC236}">
                <a16:creationId xmlns:a16="http://schemas.microsoft.com/office/drawing/2014/main" id="{DCF3E8A0-0B23-4C0A-82F6-685C669D7020}"/>
              </a:ext>
            </a:extLst>
          </p:cNvPr>
          <p:cNvPicPr>
            <a:picLocks noChangeAspect="1"/>
          </p:cNvPicPr>
          <p:nvPr/>
        </p:nvPicPr>
        <p:blipFill>
          <a:blip r:embed="rId3"/>
          <a:stretch>
            <a:fillRect/>
          </a:stretch>
        </p:blipFill>
        <p:spPr>
          <a:xfrm>
            <a:off x="6096000" y="230554"/>
            <a:ext cx="1828958" cy="4961050"/>
          </a:xfrm>
          <a:prstGeom prst="rect">
            <a:avLst/>
          </a:prstGeom>
        </p:spPr>
      </p:pic>
      <p:pic>
        <p:nvPicPr>
          <p:cNvPr id="10" name="Imagen 9">
            <a:extLst>
              <a:ext uri="{FF2B5EF4-FFF2-40B4-BE49-F238E27FC236}">
                <a16:creationId xmlns:a16="http://schemas.microsoft.com/office/drawing/2014/main" id="{7325EA36-9D95-462F-9F88-5004F0593AC9}"/>
              </a:ext>
            </a:extLst>
          </p:cNvPr>
          <p:cNvPicPr>
            <a:picLocks noChangeAspect="1"/>
          </p:cNvPicPr>
          <p:nvPr/>
        </p:nvPicPr>
        <p:blipFill>
          <a:blip r:embed="rId4"/>
          <a:stretch>
            <a:fillRect/>
          </a:stretch>
        </p:blipFill>
        <p:spPr>
          <a:xfrm>
            <a:off x="9088189" y="82026"/>
            <a:ext cx="1767993" cy="4968671"/>
          </a:xfrm>
          <a:prstGeom prst="rect">
            <a:avLst/>
          </a:prstGeom>
        </p:spPr>
      </p:pic>
      <p:pic>
        <p:nvPicPr>
          <p:cNvPr id="12" name="Imagen 11">
            <a:extLst>
              <a:ext uri="{FF2B5EF4-FFF2-40B4-BE49-F238E27FC236}">
                <a16:creationId xmlns:a16="http://schemas.microsoft.com/office/drawing/2014/main" id="{81620D48-73F0-4785-A970-73EDEDF7B9E7}"/>
              </a:ext>
            </a:extLst>
          </p:cNvPr>
          <p:cNvPicPr>
            <a:picLocks noChangeAspect="1"/>
          </p:cNvPicPr>
          <p:nvPr/>
        </p:nvPicPr>
        <p:blipFill>
          <a:blip r:embed="rId5"/>
          <a:stretch>
            <a:fillRect/>
          </a:stretch>
        </p:blipFill>
        <p:spPr>
          <a:xfrm>
            <a:off x="9088189" y="5050697"/>
            <a:ext cx="1767993" cy="1341138"/>
          </a:xfrm>
          <a:prstGeom prst="rect">
            <a:avLst/>
          </a:prstGeom>
        </p:spPr>
      </p:pic>
      <p:pic>
        <p:nvPicPr>
          <p:cNvPr id="14" name="Imagen 13">
            <a:extLst>
              <a:ext uri="{FF2B5EF4-FFF2-40B4-BE49-F238E27FC236}">
                <a16:creationId xmlns:a16="http://schemas.microsoft.com/office/drawing/2014/main" id="{1B13C48D-028D-4DF5-BE90-F9E8A4078E60}"/>
              </a:ext>
            </a:extLst>
          </p:cNvPr>
          <p:cNvPicPr>
            <a:picLocks noChangeAspect="1"/>
          </p:cNvPicPr>
          <p:nvPr/>
        </p:nvPicPr>
        <p:blipFill>
          <a:blip r:embed="rId6"/>
          <a:stretch>
            <a:fillRect/>
          </a:stretch>
        </p:blipFill>
        <p:spPr>
          <a:xfrm>
            <a:off x="2620487" y="3545665"/>
            <a:ext cx="1734333" cy="3010064"/>
          </a:xfrm>
          <a:prstGeom prst="rect">
            <a:avLst/>
          </a:prstGeom>
        </p:spPr>
      </p:pic>
    </p:spTree>
    <p:extLst>
      <p:ext uri="{BB962C8B-B14F-4D97-AF65-F5344CB8AC3E}">
        <p14:creationId xmlns:p14="http://schemas.microsoft.com/office/powerpoint/2010/main" val="3282459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340" name="Grupo 279">
            <a:extLst>
              <a:ext uri="{FF2B5EF4-FFF2-40B4-BE49-F238E27FC236}">
                <a16:creationId xmlns:a16="http://schemas.microsoft.com/office/drawing/2014/main" id="{5FE07634-A83A-4681-9C1D-BC0775F9D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81" name="Rectángulo 280">
              <a:extLst>
                <a:ext uri="{FF2B5EF4-FFF2-40B4-BE49-F238E27FC236}">
                  <a16:creationId xmlns:a16="http://schemas.microsoft.com/office/drawing/2014/main" id="{BF62976A-266E-4650-88F2-C16130F3D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282" name="Imagen 2">
              <a:extLst>
                <a:ext uri="{FF2B5EF4-FFF2-40B4-BE49-F238E27FC236}">
                  <a16:creationId xmlns:a16="http://schemas.microsoft.com/office/drawing/2014/main" id="{88D9B99B-59C2-481A-A948-F87920A7FE5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a16="http://schemas.microsoft.com/office/drawing/2014/main" xmlns:p14="http://schemas.microsoft.com/office/powerpoint/2010/main">
                  <a:solidFill>
                    <a:srgbClr val="FFFFFF"/>
                  </a:solidFill>
                </a14:hiddenFill>
              </a:ext>
            </a:extLst>
          </p:spPr>
        </p:pic>
      </p:grpSp>
      <p:grpSp>
        <p:nvGrpSpPr>
          <p:cNvPr id="341" name="Grupo 283">
            <a:extLst>
              <a:ext uri="{FF2B5EF4-FFF2-40B4-BE49-F238E27FC236}">
                <a16:creationId xmlns:a16="http://schemas.microsoft.com/office/drawing/2014/main" id="{A2E1FE48-FA7B-4262-B922-041542931D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85" name="Rectangle 284">
              <a:extLst>
                <a:ext uri="{FF2B5EF4-FFF2-40B4-BE49-F238E27FC236}">
                  <a16:creationId xmlns:a16="http://schemas.microsoft.com/office/drawing/2014/main" id="{F2E644B1-8F72-4AC4-89F1-EB3A027341E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miter lim="800000"/>
                  <a:headEnd/>
                  <a:tailEnd/>
                </a14:hiddenLine>
              </a:ext>
            </a:extLst>
          </p:spPr>
        </p:sp>
        <p:sp>
          <p:nvSpPr>
            <p:cNvPr id="286" name="Freeform 6">
              <a:extLst>
                <a:ext uri="{FF2B5EF4-FFF2-40B4-BE49-F238E27FC236}">
                  <a16:creationId xmlns:a16="http://schemas.microsoft.com/office/drawing/2014/main" id="{1781B8E8-8A26-4FFB-BE0C-7C0C644F7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287" name="Freeform 7">
              <a:extLst>
                <a:ext uri="{FF2B5EF4-FFF2-40B4-BE49-F238E27FC236}">
                  <a16:creationId xmlns:a16="http://schemas.microsoft.com/office/drawing/2014/main" id="{4109D997-E9DF-4429-A643-3E691E2B70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288" name="Rectangle 287">
              <a:extLst>
                <a:ext uri="{FF2B5EF4-FFF2-40B4-BE49-F238E27FC236}">
                  <a16:creationId xmlns:a16="http://schemas.microsoft.com/office/drawing/2014/main" id="{B392695A-F131-4C51-B689-3F4D5B1A2F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miter lim="800000"/>
                  <a:headEnd/>
                  <a:tailEnd/>
                </a14:hiddenLine>
              </a:ext>
            </a:extLst>
          </p:spPr>
        </p:sp>
        <p:sp>
          <p:nvSpPr>
            <p:cNvPr id="289" name="Freeform 9">
              <a:extLst>
                <a:ext uri="{FF2B5EF4-FFF2-40B4-BE49-F238E27FC236}">
                  <a16:creationId xmlns:a16="http://schemas.microsoft.com/office/drawing/2014/main" id="{8218EC3E-07D0-417A-B0A8-057F825EF7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290" name="Freeform 10">
              <a:extLst>
                <a:ext uri="{FF2B5EF4-FFF2-40B4-BE49-F238E27FC236}">
                  <a16:creationId xmlns:a16="http://schemas.microsoft.com/office/drawing/2014/main" id="{B036399E-7675-47B6-A645-242946879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291" name="Freeform 11">
              <a:extLst>
                <a:ext uri="{FF2B5EF4-FFF2-40B4-BE49-F238E27FC236}">
                  <a16:creationId xmlns:a16="http://schemas.microsoft.com/office/drawing/2014/main" id="{C44A0438-B8A4-43B3-B17C-B919FCD92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292" name="Freeform 12">
              <a:extLst>
                <a:ext uri="{FF2B5EF4-FFF2-40B4-BE49-F238E27FC236}">
                  <a16:creationId xmlns:a16="http://schemas.microsoft.com/office/drawing/2014/main" id="{ABC7257F-6F64-4B81-BDA7-7C232BCBA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293" name="Freeform 13">
              <a:extLst>
                <a:ext uri="{FF2B5EF4-FFF2-40B4-BE49-F238E27FC236}">
                  <a16:creationId xmlns:a16="http://schemas.microsoft.com/office/drawing/2014/main" id="{72DD7E92-F033-480C-A220-63CE422C3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294" name="Freeform 14">
              <a:extLst>
                <a:ext uri="{FF2B5EF4-FFF2-40B4-BE49-F238E27FC236}">
                  <a16:creationId xmlns:a16="http://schemas.microsoft.com/office/drawing/2014/main" id="{444A9AC9-463E-45E7-A818-13F664F7C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295" name="Freeform 15">
              <a:extLst>
                <a:ext uri="{FF2B5EF4-FFF2-40B4-BE49-F238E27FC236}">
                  <a16:creationId xmlns:a16="http://schemas.microsoft.com/office/drawing/2014/main" id="{6CCE9BBE-5DE3-4991-80CA-DFEB928673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296" name="Freeform 16">
              <a:extLst>
                <a:ext uri="{FF2B5EF4-FFF2-40B4-BE49-F238E27FC236}">
                  <a16:creationId xmlns:a16="http://schemas.microsoft.com/office/drawing/2014/main" id="{3180F6DF-A13F-491C-BF97-B206E3E7B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297" name="Freeform 17">
              <a:extLst>
                <a:ext uri="{FF2B5EF4-FFF2-40B4-BE49-F238E27FC236}">
                  <a16:creationId xmlns:a16="http://schemas.microsoft.com/office/drawing/2014/main" id="{CAD0E44C-73C8-42BB-ADA8-2BA6B3082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298" name="Freeform 18">
              <a:extLst>
                <a:ext uri="{FF2B5EF4-FFF2-40B4-BE49-F238E27FC236}">
                  <a16:creationId xmlns:a16="http://schemas.microsoft.com/office/drawing/2014/main" id="{436EC43E-A70D-4E5C-B275-35CA8E93C1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299" name="Freeform 19">
              <a:extLst>
                <a:ext uri="{FF2B5EF4-FFF2-40B4-BE49-F238E27FC236}">
                  <a16:creationId xmlns:a16="http://schemas.microsoft.com/office/drawing/2014/main" id="{ADE7E5B6-2E2A-4F56-9E90-F8613E6D1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00" name="Freeform 20">
              <a:extLst>
                <a:ext uri="{FF2B5EF4-FFF2-40B4-BE49-F238E27FC236}">
                  <a16:creationId xmlns:a16="http://schemas.microsoft.com/office/drawing/2014/main" id="{86B9E49B-AE8D-47E0-BACC-A6D0AC3AB2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01" name="Freeform 21">
              <a:extLst>
                <a:ext uri="{FF2B5EF4-FFF2-40B4-BE49-F238E27FC236}">
                  <a16:creationId xmlns:a16="http://schemas.microsoft.com/office/drawing/2014/main" id="{2EB961AF-CD61-41BA-B0B2-0741A5ED6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02" name="Freeform 22">
              <a:extLst>
                <a:ext uri="{FF2B5EF4-FFF2-40B4-BE49-F238E27FC236}">
                  <a16:creationId xmlns:a16="http://schemas.microsoft.com/office/drawing/2014/main" id="{DC42BDA1-810A-4135-B3B1-B3161D372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03" name="Freeform 23">
              <a:extLst>
                <a:ext uri="{FF2B5EF4-FFF2-40B4-BE49-F238E27FC236}">
                  <a16:creationId xmlns:a16="http://schemas.microsoft.com/office/drawing/2014/main" id="{FA51FCA8-FCF4-4116-8CB2-5C539E37F4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04" name="Freeform 24">
              <a:extLst>
                <a:ext uri="{FF2B5EF4-FFF2-40B4-BE49-F238E27FC236}">
                  <a16:creationId xmlns:a16="http://schemas.microsoft.com/office/drawing/2014/main" id="{F2850A10-CDBC-462A-8CB7-0258746834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05" name="Freeform 25">
              <a:extLst>
                <a:ext uri="{FF2B5EF4-FFF2-40B4-BE49-F238E27FC236}">
                  <a16:creationId xmlns:a16="http://schemas.microsoft.com/office/drawing/2014/main" id="{738A37B9-77C2-4464-BF1F-2AF25A0D2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06" name="Freeform 26">
              <a:extLst>
                <a:ext uri="{FF2B5EF4-FFF2-40B4-BE49-F238E27FC236}">
                  <a16:creationId xmlns:a16="http://schemas.microsoft.com/office/drawing/2014/main" id="{89026C8B-A162-4523-A51B-9F1200BC6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07" name="Freeform 27">
              <a:extLst>
                <a:ext uri="{FF2B5EF4-FFF2-40B4-BE49-F238E27FC236}">
                  <a16:creationId xmlns:a16="http://schemas.microsoft.com/office/drawing/2014/main" id="{5B76BC40-1FA2-477D-B2C2-4763577DB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08" name="Freeform 28">
              <a:extLst>
                <a:ext uri="{FF2B5EF4-FFF2-40B4-BE49-F238E27FC236}">
                  <a16:creationId xmlns:a16="http://schemas.microsoft.com/office/drawing/2014/main" id="{6BC68EAA-2809-4AE4-80C1-2555CEF73D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09" name="Freeform 29">
              <a:extLst>
                <a:ext uri="{FF2B5EF4-FFF2-40B4-BE49-F238E27FC236}">
                  <a16:creationId xmlns:a16="http://schemas.microsoft.com/office/drawing/2014/main" id="{FE709D1B-0541-4414-9E87-CF7D6918C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10" name="Freeform 30">
              <a:extLst>
                <a:ext uri="{FF2B5EF4-FFF2-40B4-BE49-F238E27FC236}">
                  <a16:creationId xmlns:a16="http://schemas.microsoft.com/office/drawing/2014/main" id="{33BCB888-11B8-4D01-BCDA-59BBA28DC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11" name="Freeform 31">
              <a:extLst>
                <a:ext uri="{FF2B5EF4-FFF2-40B4-BE49-F238E27FC236}">
                  <a16:creationId xmlns:a16="http://schemas.microsoft.com/office/drawing/2014/main" id="{28E5CE3E-C11A-4CF7-82BF-37D1221D4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12" name="Freeform 32">
              <a:extLst>
                <a:ext uri="{FF2B5EF4-FFF2-40B4-BE49-F238E27FC236}">
                  <a16:creationId xmlns:a16="http://schemas.microsoft.com/office/drawing/2014/main" id="{55284FC3-21FB-4FA7-B695-2D6A9CEF73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13" name="Rectangle 312">
              <a:extLst>
                <a:ext uri="{FF2B5EF4-FFF2-40B4-BE49-F238E27FC236}">
                  <a16:creationId xmlns:a16="http://schemas.microsoft.com/office/drawing/2014/main" id="{13DA6B78-00DE-4E55-9124-EFD72519BB9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miter lim="800000"/>
                  <a:headEnd/>
                  <a:tailEnd/>
                </a14:hiddenLine>
              </a:ext>
            </a:extLst>
          </p:spPr>
        </p:sp>
        <p:sp>
          <p:nvSpPr>
            <p:cNvPr id="314" name="Freeform 34">
              <a:extLst>
                <a:ext uri="{FF2B5EF4-FFF2-40B4-BE49-F238E27FC236}">
                  <a16:creationId xmlns:a16="http://schemas.microsoft.com/office/drawing/2014/main" id="{D4602B0F-2844-48BE-9B4A-0366AC904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15" name="Freeform 35">
              <a:extLst>
                <a:ext uri="{FF2B5EF4-FFF2-40B4-BE49-F238E27FC236}">
                  <a16:creationId xmlns:a16="http://schemas.microsoft.com/office/drawing/2014/main" id="{E31E05BB-6004-474D-9900-D990378F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16" name="Freeform 36">
              <a:extLst>
                <a:ext uri="{FF2B5EF4-FFF2-40B4-BE49-F238E27FC236}">
                  <a16:creationId xmlns:a16="http://schemas.microsoft.com/office/drawing/2014/main" id="{00BD01ED-F65D-4601-A77D-508E960E0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17" name="Freeform 37">
              <a:extLst>
                <a:ext uri="{FF2B5EF4-FFF2-40B4-BE49-F238E27FC236}">
                  <a16:creationId xmlns:a16="http://schemas.microsoft.com/office/drawing/2014/main" id="{FD307CAE-789C-4E80-B6F1-9858A3ABA3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18" name="Freeform 38">
              <a:extLst>
                <a:ext uri="{FF2B5EF4-FFF2-40B4-BE49-F238E27FC236}">
                  <a16:creationId xmlns:a16="http://schemas.microsoft.com/office/drawing/2014/main" id="{94B97B29-709E-4E24-B2FA-EF84AA12D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19" name="Freeform 39">
              <a:extLst>
                <a:ext uri="{FF2B5EF4-FFF2-40B4-BE49-F238E27FC236}">
                  <a16:creationId xmlns:a16="http://schemas.microsoft.com/office/drawing/2014/main" id="{C05D52B9-1FA2-4E7C-8229-B09811A90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20" name="Freeform 40">
              <a:extLst>
                <a:ext uri="{FF2B5EF4-FFF2-40B4-BE49-F238E27FC236}">
                  <a16:creationId xmlns:a16="http://schemas.microsoft.com/office/drawing/2014/main" id="{CC0A5575-2FB9-440F-B9A8-E0DDE1C37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21" name="Freeform 41">
              <a:extLst>
                <a:ext uri="{FF2B5EF4-FFF2-40B4-BE49-F238E27FC236}">
                  <a16:creationId xmlns:a16="http://schemas.microsoft.com/office/drawing/2014/main" id="{AFFCC88F-01DF-4DE1-8CD5-88631E309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22" name="Freeform 42">
              <a:extLst>
                <a:ext uri="{FF2B5EF4-FFF2-40B4-BE49-F238E27FC236}">
                  <a16:creationId xmlns:a16="http://schemas.microsoft.com/office/drawing/2014/main" id="{33EEC40B-E2CD-4BAC-94D6-85B7071422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23" name="Freeform 43">
              <a:extLst>
                <a:ext uri="{FF2B5EF4-FFF2-40B4-BE49-F238E27FC236}">
                  <a16:creationId xmlns:a16="http://schemas.microsoft.com/office/drawing/2014/main" id="{3E0E9643-5C60-4933-BB1B-9A09057E7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24" name="Freeform 44">
              <a:extLst>
                <a:ext uri="{FF2B5EF4-FFF2-40B4-BE49-F238E27FC236}">
                  <a16:creationId xmlns:a16="http://schemas.microsoft.com/office/drawing/2014/main" id="{94F86E92-9EC7-437C-946B-31E7C1C47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25" name="Rectangle 324">
              <a:extLst>
                <a:ext uri="{FF2B5EF4-FFF2-40B4-BE49-F238E27FC236}">
                  <a16:creationId xmlns:a16="http://schemas.microsoft.com/office/drawing/2014/main" id="{BE9A51BE-C514-46B5-ABA6-7E7C878F8E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miter lim="800000"/>
                  <a:headEnd/>
                  <a:tailEnd/>
                </a14:hiddenLine>
              </a:ext>
            </a:extLst>
          </p:spPr>
        </p:sp>
        <p:sp>
          <p:nvSpPr>
            <p:cNvPr id="326" name="Freeform 46">
              <a:extLst>
                <a:ext uri="{FF2B5EF4-FFF2-40B4-BE49-F238E27FC236}">
                  <a16:creationId xmlns:a16="http://schemas.microsoft.com/office/drawing/2014/main" id="{8B255447-F0E9-4D96-A4B0-F9EDDE58A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27" name="Freeform 47">
              <a:extLst>
                <a:ext uri="{FF2B5EF4-FFF2-40B4-BE49-F238E27FC236}">
                  <a16:creationId xmlns:a16="http://schemas.microsoft.com/office/drawing/2014/main" id="{AFAC5F3A-3BE7-489E-A848-498B9995F1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28" name="Freeform 48">
              <a:extLst>
                <a:ext uri="{FF2B5EF4-FFF2-40B4-BE49-F238E27FC236}">
                  <a16:creationId xmlns:a16="http://schemas.microsoft.com/office/drawing/2014/main" id="{A974E7AA-5EF3-4817-B0AE-4C1A784EE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29" name="Freeform 49">
              <a:extLst>
                <a:ext uri="{FF2B5EF4-FFF2-40B4-BE49-F238E27FC236}">
                  <a16:creationId xmlns:a16="http://schemas.microsoft.com/office/drawing/2014/main" id="{8AA54AC1-3E87-49C0-A594-87829A2CFF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30" name="Freeform 50">
              <a:extLst>
                <a:ext uri="{FF2B5EF4-FFF2-40B4-BE49-F238E27FC236}">
                  <a16:creationId xmlns:a16="http://schemas.microsoft.com/office/drawing/2014/main" id="{CC237789-73BC-4BD9-BFE8-1325FA4B52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31" name="Freeform 51">
              <a:extLst>
                <a:ext uri="{FF2B5EF4-FFF2-40B4-BE49-F238E27FC236}">
                  <a16:creationId xmlns:a16="http://schemas.microsoft.com/office/drawing/2014/main" id="{DCF4052D-CF62-47DC-991E-49D0BA908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32" name="Freeform 52">
              <a:extLst>
                <a:ext uri="{FF2B5EF4-FFF2-40B4-BE49-F238E27FC236}">
                  <a16:creationId xmlns:a16="http://schemas.microsoft.com/office/drawing/2014/main" id="{2ABD9104-C938-44F2-8622-8407A2593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33" name="Freeform 53">
              <a:extLst>
                <a:ext uri="{FF2B5EF4-FFF2-40B4-BE49-F238E27FC236}">
                  <a16:creationId xmlns:a16="http://schemas.microsoft.com/office/drawing/2014/main" id="{4AA18F60-3E86-4A5A-B82E-A79183ED36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34" name="Freeform 54">
              <a:extLst>
                <a:ext uri="{FF2B5EF4-FFF2-40B4-BE49-F238E27FC236}">
                  <a16:creationId xmlns:a16="http://schemas.microsoft.com/office/drawing/2014/main" id="{0F34C941-6196-4937-99E5-14AAD23F28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35" name="Freeform 55">
              <a:extLst>
                <a:ext uri="{FF2B5EF4-FFF2-40B4-BE49-F238E27FC236}">
                  <a16:creationId xmlns:a16="http://schemas.microsoft.com/office/drawing/2014/main" id="{60DB8A6C-23D7-4A88-BDCE-8FEC86A12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36" name="Freeform 56">
              <a:extLst>
                <a:ext uri="{FF2B5EF4-FFF2-40B4-BE49-F238E27FC236}">
                  <a16:creationId xmlns:a16="http://schemas.microsoft.com/office/drawing/2014/main" id="{29F5F702-AEE6-4633-BB20-7A15C3A31F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37" name="Freeform 57">
              <a:extLst>
                <a:ext uri="{FF2B5EF4-FFF2-40B4-BE49-F238E27FC236}">
                  <a16:creationId xmlns:a16="http://schemas.microsoft.com/office/drawing/2014/main" id="{F30C7A45-6890-4EA5-9F6B-E2AB4D04C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sp>
          <p:nvSpPr>
            <p:cNvPr id="338" name="Freeform 58">
              <a:extLst>
                <a:ext uri="{FF2B5EF4-FFF2-40B4-BE49-F238E27FC236}">
                  <a16:creationId xmlns:a16="http://schemas.microsoft.com/office/drawing/2014/main" id="{F31A7373-F68A-485D-95DC-B53ACC7B5F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p>
      </p:grpSp>
      <p:sp>
        <p:nvSpPr>
          <p:cNvPr id="4" name="Título 3">
            <a:extLst>
              <a:ext uri="{FF2B5EF4-FFF2-40B4-BE49-F238E27FC236}">
                <a16:creationId xmlns:a16="http://schemas.microsoft.com/office/drawing/2014/main" id="{FEF2478F-3911-421C-B40A-BD72762EEE49}"/>
              </a:ext>
            </a:extLst>
          </p:cNvPr>
          <p:cNvSpPr>
            <a:spLocks noGrp="1"/>
          </p:cNvSpPr>
          <p:nvPr>
            <p:ph type="title"/>
          </p:nvPr>
        </p:nvSpPr>
        <p:spPr>
          <a:xfrm>
            <a:off x="2238374" y="44940"/>
            <a:ext cx="5027143" cy="1478570"/>
          </a:xfrm>
        </p:spPr>
        <p:txBody>
          <a:bodyPr/>
          <a:lstStyle/>
          <a:p>
            <a:r>
              <a:rPr lang="es-MX" dirty="0"/>
              <a:t>MANEJO DE CONCEPTOS</a:t>
            </a:r>
            <a:endParaRPr lang="en-US" dirty="0"/>
          </a:p>
        </p:txBody>
      </p:sp>
      <p:sp>
        <p:nvSpPr>
          <p:cNvPr id="70" name="CuadroTexto 69">
            <a:extLst>
              <a:ext uri="{FF2B5EF4-FFF2-40B4-BE49-F238E27FC236}">
                <a16:creationId xmlns:a16="http://schemas.microsoft.com/office/drawing/2014/main" id="{C7AB9D0A-D03F-44CF-8744-D4A3A3BAE7B4}"/>
              </a:ext>
            </a:extLst>
          </p:cNvPr>
          <p:cNvSpPr txBox="1"/>
          <p:nvPr/>
        </p:nvSpPr>
        <p:spPr>
          <a:xfrm>
            <a:off x="2119313" y="1059547"/>
            <a:ext cx="6104964" cy="707886"/>
          </a:xfrm>
          <a:prstGeom prst="rect">
            <a:avLst/>
          </a:prstGeom>
          <a:noFill/>
        </p:spPr>
        <p:txBody>
          <a:bodyPr wrap="square">
            <a:spAutoFit/>
          </a:bodyPr>
          <a:lstStyle/>
          <a:p>
            <a:r>
              <a:rPr lang="es-ES" sz="2000" dirty="0"/>
              <a:t>1.¿A que se refiere cuando se habla de ESTRUCTURA DE DATOS?</a:t>
            </a:r>
            <a:endParaRPr lang="en-US" sz="2000" dirty="0"/>
          </a:p>
        </p:txBody>
      </p:sp>
      <p:sp>
        <p:nvSpPr>
          <p:cNvPr id="74" name="CuadroTexto 73">
            <a:extLst>
              <a:ext uri="{FF2B5EF4-FFF2-40B4-BE49-F238E27FC236}">
                <a16:creationId xmlns:a16="http://schemas.microsoft.com/office/drawing/2014/main" id="{5DBB6ABD-01F0-48D3-A622-003B257A3D08}"/>
              </a:ext>
            </a:extLst>
          </p:cNvPr>
          <p:cNvSpPr txBox="1"/>
          <p:nvPr/>
        </p:nvSpPr>
        <p:spPr>
          <a:xfrm>
            <a:off x="2086396" y="1639702"/>
            <a:ext cx="8562134" cy="923330"/>
          </a:xfrm>
          <a:prstGeom prst="rect">
            <a:avLst/>
          </a:prstGeom>
          <a:noFill/>
        </p:spPr>
        <p:txBody>
          <a:bodyPr wrap="square">
            <a:spAutoFit/>
          </a:bodyPr>
          <a:lstStyle/>
          <a:p>
            <a:r>
              <a:rPr lang="es-ES" dirty="0"/>
              <a:t>Son un modo de representar información en una computadora, aunque además, cuentan con un comportamiento interno. ¿Qué significa? Que se rige por determinadas reglas/restricciones que han sido dadas por la forma en que está construida internamente.</a:t>
            </a:r>
          </a:p>
        </p:txBody>
      </p:sp>
      <p:sp>
        <p:nvSpPr>
          <p:cNvPr id="78" name="CuadroTexto 77">
            <a:extLst>
              <a:ext uri="{FF2B5EF4-FFF2-40B4-BE49-F238E27FC236}">
                <a16:creationId xmlns:a16="http://schemas.microsoft.com/office/drawing/2014/main" id="{FE420FE1-1214-4173-9CEF-D463D6E5EA99}"/>
              </a:ext>
            </a:extLst>
          </p:cNvPr>
          <p:cNvSpPr txBox="1"/>
          <p:nvPr/>
        </p:nvSpPr>
        <p:spPr>
          <a:xfrm>
            <a:off x="2119313" y="2569937"/>
            <a:ext cx="6104964" cy="400110"/>
          </a:xfrm>
          <a:prstGeom prst="rect">
            <a:avLst/>
          </a:prstGeom>
          <a:noFill/>
        </p:spPr>
        <p:txBody>
          <a:bodyPr wrap="square">
            <a:spAutoFit/>
          </a:bodyPr>
          <a:lstStyle/>
          <a:p>
            <a:r>
              <a:rPr lang="en-US" sz="2000" dirty="0"/>
              <a:t>2.¿Que </a:t>
            </a:r>
            <a:r>
              <a:rPr lang="en-US" sz="2000" dirty="0" err="1"/>
              <a:t>significa</a:t>
            </a:r>
            <a:r>
              <a:rPr lang="en-US" sz="2000" dirty="0"/>
              <a:t> FIFO?</a:t>
            </a:r>
          </a:p>
        </p:txBody>
      </p:sp>
      <p:sp>
        <p:nvSpPr>
          <p:cNvPr id="84" name="CuadroTexto 83">
            <a:extLst>
              <a:ext uri="{FF2B5EF4-FFF2-40B4-BE49-F238E27FC236}">
                <a16:creationId xmlns:a16="http://schemas.microsoft.com/office/drawing/2014/main" id="{3DD511FF-48A8-4A10-B8BA-F4AA3EB0018F}"/>
              </a:ext>
            </a:extLst>
          </p:cNvPr>
          <p:cNvSpPr txBox="1"/>
          <p:nvPr/>
        </p:nvSpPr>
        <p:spPr>
          <a:xfrm>
            <a:off x="2119313" y="2880084"/>
            <a:ext cx="8562134" cy="1200329"/>
          </a:xfrm>
          <a:prstGeom prst="rect">
            <a:avLst/>
          </a:prstGeom>
          <a:noFill/>
        </p:spPr>
        <p:txBody>
          <a:bodyPr wrap="square">
            <a:spAutoFit/>
          </a:bodyPr>
          <a:lstStyle/>
          <a:p>
            <a:r>
              <a:rPr lang="es-ES" dirty="0"/>
              <a:t>En el contexto de la planificación de colas o filas de espera, el principio FIFO establece que las personas o elementos que llegan primero a una fila son los primeros en ser atendidos o procesados. Esto se utiliza en situaciones como la atención al cliente, la asignación de recursos y la planificación de tareas.</a:t>
            </a:r>
            <a:endParaRPr lang="en-US" dirty="0"/>
          </a:p>
        </p:txBody>
      </p:sp>
      <p:sp>
        <p:nvSpPr>
          <p:cNvPr id="88" name="CuadroTexto 87">
            <a:extLst>
              <a:ext uri="{FF2B5EF4-FFF2-40B4-BE49-F238E27FC236}">
                <a16:creationId xmlns:a16="http://schemas.microsoft.com/office/drawing/2014/main" id="{9EF4D269-006E-4EB4-B906-FA44A0C93CF3}"/>
              </a:ext>
            </a:extLst>
          </p:cNvPr>
          <p:cNvSpPr txBox="1"/>
          <p:nvPr/>
        </p:nvSpPr>
        <p:spPr>
          <a:xfrm>
            <a:off x="2089478" y="4017970"/>
            <a:ext cx="6104964" cy="400110"/>
          </a:xfrm>
          <a:prstGeom prst="rect">
            <a:avLst/>
          </a:prstGeom>
          <a:noFill/>
        </p:spPr>
        <p:txBody>
          <a:bodyPr wrap="square">
            <a:spAutoFit/>
          </a:bodyPr>
          <a:lstStyle/>
          <a:p>
            <a:r>
              <a:rPr lang="es-ES" sz="2000" dirty="0"/>
              <a:t>3.¿Muestra la diferencia entre LIFO y FIFO?</a:t>
            </a:r>
            <a:endParaRPr lang="en-US" sz="2000" dirty="0"/>
          </a:p>
        </p:txBody>
      </p:sp>
      <p:sp>
        <p:nvSpPr>
          <p:cNvPr id="92" name="CuadroTexto 91">
            <a:extLst>
              <a:ext uri="{FF2B5EF4-FFF2-40B4-BE49-F238E27FC236}">
                <a16:creationId xmlns:a16="http://schemas.microsoft.com/office/drawing/2014/main" id="{4226EB15-0667-42F5-AE5F-088DE67727F5}"/>
              </a:ext>
            </a:extLst>
          </p:cNvPr>
          <p:cNvSpPr txBox="1"/>
          <p:nvPr/>
        </p:nvSpPr>
        <p:spPr>
          <a:xfrm>
            <a:off x="2128838" y="4374674"/>
            <a:ext cx="8624887" cy="1477328"/>
          </a:xfrm>
          <a:prstGeom prst="rect">
            <a:avLst/>
          </a:prstGeom>
          <a:noFill/>
        </p:spPr>
        <p:txBody>
          <a:bodyPr wrap="square">
            <a:spAutoFit/>
          </a:bodyPr>
          <a:lstStyle/>
          <a:p>
            <a:r>
              <a:rPr lang="es-ES" dirty="0"/>
              <a:t>La principal diferencia entre LIFO y FIFO radica en el orden en que se utilizan, consumen o venden los elementos en un inventario. LIFO sigue el principio de "último en entrar, primero en salir", mientras que FIFO sigue el principio de "primero en entrar, primero en salir". Esto tiene implicaciones en la valoración de los costos de los productos vendidos y puede afectar los resultados contables y fiscales.</a:t>
            </a:r>
            <a:endParaRPr lang="en-US" dirty="0"/>
          </a:p>
        </p:txBody>
      </p:sp>
    </p:spTree>
    <p:extLst>
      <p:ext uri="{BB962C8B-B14F-4D97-AF65-F5344CB8AC3E}">
        <p14:creationId xmlns:p14="http://schemas.microsoft.com/office/powerpoint/2010/main" val="30266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139B732D-8A94-49A4-A1B2-199B4AC2FAC5}"/>
              </a:ext>
            </a:extLst>
          </p:cNvPr>
          <p:cNvSpPr txBox="1"/>
          <p:nvPr/>
        </p:nvSpPr>
        <p:spPr>
          <a:xfrm>
            <a:off x="1411942" y="214264"/>
            <a:ext cx="6104964" cy="461665"/>
          </a:xfrm>
          <a:prstGeom prst="rect">
            <a:avLst/>
          </a:prstGeom>
          <a:noFill/>
        </p:spPr>
        <p:txBody>
          <a:bodyPr wrap="square">
            <a:spAutoFit/>
          </a:bodyPr>
          <a:lstStyle/>
          <a:p>
            <a:r>
              <a:rPr lang="es-ES" sz="2000" dirty="0"/>
              <a:t>4</a:t>
            </a:r>
            <a:r>
              <a:rPr lang="es-ES" sz="2400" dirty="0"/>
              <a:t>.¿</a:t>
            </a:r>
            <a:r>
              <a:rPr lang="es-ES" sz="2000" dirty="0"/>
              <a:t>Qué es una COLA?</a:t>
            </a:r>
            <a:endParaRPr lang="en-US" sz="2000" dirty="0"/>
          </a:p>
        </p:txBody>
      </p:sp>
      <p:sp>
        <p:nvSpPr>
          <p:cNvPr id="15" name="CuadroTexto 14">
            <a:extLst>
              <a:ext uri="{FF2B5EF4-FFF2-40B4-BE49-F238E27FC236}">
                <a16:creationId xmlns:a16="http://schemas.microsoft.com/office/drawing/2014/main" id="{82C5C97E-2E0C-4A26-8C07-36B04871B7ED}"/>
              </a:ext>
            </a:extLst>
          </p:cNvPr>
          <p:cNvSpPr txBox="1"/>
          <p:nvPr/>
        </p:nvSpPr>
        <p:spPr>
          <a:xfrm>
            <a:off x="1340224" y="677127"/>
            <a:ext cx="9910482" cy="923330"/>
          </a:xfrm>
          <a:prstGeom prst="rect">
            <a:avLst/>
          </a:prstGeom>
          <a:noFill/>
        </p:spPr>
        <p:txBody>
          <a:bodyPr wrap="square">
            <a:spAutoFit/>
          </a:bodyPr>
          <a:lstStyle/>
          <a:p>
            <a:r>
              <a:rPr lang="es-ES" dirty="0"/>
              <a:t>Una cola es una estructura de datos que sigue el principio FIFO, donde los elementos se insertan al final y se eliminan desde el frente. Se utiliza en informática para gestionar elementos en un orden específico y se aplica en diversas aplicaciones y algoritmos.</a:t>
            </a:r>
            <a:endParaRPr lang="en-US" dirty="0"/>
          </a:p>
        </p:txBody>
      </p:sp>
      <p:pic>
        <p:nvPicPr>
          <p:cNvPr id="16" name="Imagen 15">
            <a:extLst>
              <a:ext uri="{FF2B5EF4-FFF2-40B4-BE49-F238E27FC236}">
                <a16:creationId xmlns:a16="http://schemas.microsoft.com/office/drawing/2014/main" id="{8232D1C1-2098-4AD0-B21F-50268793DB3C}"/>
              </a:ext>
            </a:extLst>
          </p:cNvPr>
          <p:cNvPicPr>
            <a:picLocks noChangeAspect="1"/>
          </p:cNvPicPr>
          <p:nvPr/>
        </p:nvPicPr>
        <p:blipFill>
          <a:blip r:embed="rId4"/>
          <a:stretch>
            <a:fillRect/>
          </a:stretch>
        </p:blipFill>
        <p:spPr>
          <a:xfrm>
            <a:off x="3825688" y="1728787"/>
            <a:ext cx="3619500" cy="1266825"/>
          </a:xfrm>
          <a:prstGeom prst="rect">
            <a:avLst/>
          </a:prstGeom>
        </p:spPr>
      </p:pic>
      <p:sp>
        <p:nvSpPr>
          <p:cNvPr id="20" name="CuadroTexto 19">
            <a:extLst>
              <a:ext uri="{FF2B5EF4-FFF2-40B4-BE49-F238E27FC236}">
                <a16:creationId xmlns:a16="http://schemas.microsoft.com/office/drawing/2014/main" id="{A6F77E02-3888-4B3E-A499-3C3C72C9738B}"/>
              </a:ext>
            </a:extLst>
          </p:cNvPr>
          <p:cNvSpPr txBox="1"/>
          <p:nvPr/>
        </p:nvSpPr>
        <p:spPr>
          <a:xfrm>
            <a:off x="1411942" y="3055658"/>
            <a:ext cx="6104964" cy="769441"/>
          </a:xfrm>
          <a:prstGeom prst="rect">
            <a:avLst/>
          </a:prstGeom>
          <a:noFill/>
        </p:spPr>
        <p:txBody>
          <a:bodyPr wrap="square">
            <a:spAutoFit/>
          </a:bodyPr>
          <a:lstStyle/>
          <a:p>
            <a:r>
              <a:rPr lang="es-ES" sz="2000" dirty="0"/>
              <a:t>5</a:t>
            </a:r>
            <a:r>
              <a:rPr lang="es-ES" sz="2400" dirty="0"/>
              <a:t>.¿</a:t>
            </a:r>
            <a:r>
              <a:rPr lang="es-ES" sz="2000" dirty="0"/>
              <a:t>Qué es QUEUE en JAVA, una QUEUE será lo mismo que una COLA?</a:t>
            </a:r>
            <a:endParaRPr lang="en-US" sz="2000" dirty="0"/>
          </a:p>
        </p:txBody>
      </p:sp>
      <p:sp>
        <p:nvSpPr>
          <p:cNvPr id="25" name="CuadroTexto 24">
            <a:extLst>
              <a:ext uri="{FF2B5EF4-FFF2-40B4-BE49-F238E27FC236}">
                <a16:creationId xmlns:a16="http://schemas.microsoft.com/office/drawing/2014/main" id="{3FBABBEB-8311-49BB-B040-5A98793D907B}"/>
              </a:ext>
            </a:extLst>
          </p:cNvPr>
          <p:cNvSpPr txBox="1"/>
          <p:nvPr/>
        </p:nvSpPr>
        <p:spPr>
          <a:xfrm>
            <a:off x="1411942" y="3931494"/>
            <a:ext cx="6104964" cy="1754326"/>
          </a:xfrm>
          <a:prstGeom prst="rect">
            <a:avLst/>
          </a:prstGeom>
          <a:noFill/>
        </p:spPr>
        <p:txBody>
          <a:bodyPr wrap="square">
            <a:spAutoFit/>
          </a:bodyPr>
          <a:lstStyle/>
          <a:p>
            <a:r>
              <a:rPr lang="es-ES" dirty="0"/>
              <a:t>Una QUEUE en Java es una interfaz que representa una cola y proporciona métodos para operar en una estructura de datos basada en el principio FIFO. Aunque el término "cola" se usa de manera más general en informática, en el contexto de Java, QUEUE se refiere específicamente a la interfaz y las implementaciones que siguen dicho principio.</a:t>
            </a:r>
            <a:endParaRPr lang="en-US" dirty="0"/>
          </a:p>
        </p:txBody>
      </p:sp>
      <p:pic>
        <p:nvPicPr>
          <p:cNvPr id="26" name="Imagen 25">
            <a:extLst>
              <a:ext uri="{FF2B5EF4-FFF2-40B4-BE49-F238E27FC236}">
                <a16:creationId xmlns:a16="http://schemas.microsoft.com/office/drawing/2014/main" id="{183D7BDE-9819-427D-A098-10618ED0B45A}"/>
              </a:ext>
            </a:extLst>
          </p:cNvPr>
          <p:cNvPicPr>
            <a:picLocks noChangeAspect="1"/>
          </p:cNvPicPr>
          <p:nvPr/>
        </p:nvPicPr>
        <p:blipFill>
          <a:blip r:embed="rId5"/>
          <a:stretch>
            <a:fillRect/>
          </a:stretch>
        </p:blipFill>
        <p:spPr>
          <a:xfrm>
            <a:off x="7516906" y="3182470"/>
            <a:ext cx="4482353" cy="3552201"/>
          </a:xfrm>
          <a:prstGeom prst="rect">
            <a:avLst/>
          </a:prstGeom>
        </p:spPr>
      </p:pic>
    </p:spTree>
    <p:extLst>
      <p:ext uri="{BB962C8B-B14F-4D97-AF65-F5344CB8AC3E}">
        <p14:creationId xmlns:p14="http://schemas.microsoft.com/office/powerpoint/2010/main" val="4084789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5F02A993-7E45-4B4D-B2E6-DD7850EB31A9}"/>
              </a:ext>
            </a:extLst>
          </p:cNvPr>
          <p:cNvSpPr txBox="1"/>
          <p:nvPr/>
        </p:nvSpPr>
        <p:spPr>
          <a:xfrm>
            <a:off x="1232647" y="160475"/>
            <a:ext cx="6104964" cy="400110"/>
          </a:xfrm>
          <a:prstGeom prst="rect">
            <a:avLst/>
          </a:prstGeom>
          <a:noFill/>
        </p:spPr>
        <p:txBody>
          <a:bodyPr wrap="square">
            <a:spAutoFit/>
          </a:bodyPr>
          <a:lstStyle/>
          <a:p>
            <a:r>
              <a:rPr lang="es-ES" sz="2000" dirty="0"/>
              <a:t>6.¿Qué es INI o REAR en una COLA?</a:t>
            </a:r>
            <a:endParaRPr lang="en-US" sz="2000" dirty="0"/>
          </a:p>
        </p:txBody>
      </p:sp>
      <p:sp>
        <p:nvSpPr>
          <p:cNvPr id="18" name="CuadroTexto 17">
            <a:extLst>
              <a:ext uri="{FF2B5EF4-FFF2-40B4-BE49-F238E27FC236}">
                <a16:creationId xmlns:a16="http://schemas.microsoft.com/office/drawing/2014/main" id="{75CF5628-849C-4EBD-8FCA-F4BB5C20A22D}"/>
              </a:ext>
            </a:extLst>
          </p:cNvPr>
          <p:cNvSpPr txBox="1"/>
          <p:nvPr/>
        </p:nvSpPr>
        <p:spPr>
          <a:xfrm>
            <a:off x="1232647" y="560585"/>
            <a:ext cx="10439400" cy="2031325"/>
          </a:xfrm>
          <a:prstGeom prst="rect">
            <a:avLst/>
          </a:prstGeom>
          <a:noFill/>
        </p:spPr>
        <p:txBody>
          <a:bodyPr wrap="square">
            <a:spAutoFit/>
          </a:bodyPr>
          <a:lstStyle/>
          <a:p>
            <a:r>
              <a:rPr lang="es-ES" dirty="0"/>
              <a:t>INI (o Front): Hace referencia al extremo frontal o inicial de la cola. Es el punto de acceso para la eliminación de elementos de la cola. Cuando se realiza una operación de desenfile (</a:t>
            </a:r>
            <a:r>
              <a:rPr lang="es-ES" dirty="0" err="1"/>
              <a:t>dequeue</a:t>
            </a:r>
            <a:r>
              <a:rPr lang="es-ES" dirty="0"/>
              <a:t>), el elemento en el extremo frontal de la cola es eliminado y se accede al siguiente elemento en la fila.</a:t>
            </a:r>
          </a:p>
          <a:p>
            <a:endParaRPr lang="es-ES" dirty="0"/>
          </a:p>
          <a:p>
            <a:r>
              <a:rPr lang="es-ES" dirty="0"/>
              <a:t>REAR (o Back): Se refiere al extremo posterior o final de la cola. Es el punto de acceso para la inserción de elementos en la cola. Cuando se realiza una operación de enfile (</a:t>
            </a:r>
            <a:r>
              <a:rPr lang="es-ES" dirty="0" err="1"/>
              <a:t>enqueue</a:t>
            </a:r>
            <a:r>
              <a:rPr lang="es-ES" dirty="0"/>
              <a:t>), el nuevo elemento se agrega al extremo posterior de la cola.</a:t>
            </a:r>
            <a:endParaRPr lang="en-US" dirty="0"/>
          </a:p>
        </p:txBody>
      </p:sp>
      <p:sp>
        <p:nvSpPr>
          <p:cNvPr id="24" name="CuadroTexto 23">
            <a:extLst>
              <a:ext uri="{FF2B5EF4-FFF2-40B4-BE49-F238E27FC236}">
                <a16:creationId xmlns:a16="http://schemas.microsoft.com/office/drawing/2014/main" id="{1E1A9E65-7978-46D7-9601-6E3514A7297F}"/>
              </a:ext>
            </a:extLst>
          </p:cNvPr>
          <p:cNvSpPr txBox="1"/>
          <p:nvPr/>
        </p:nvSpPr>
        <p:spPr>
          <a:xfrm>
            <a:off x="1232647" y="2622688"/>
            <a:ext cx="6104964" cy="369332"/>
          </a:xfrm>
          <a:prstGeom prst="rect">
            <a:avLst/>
          </a:prstGeom>
          <a:noFill/>
        </p:spPr>
        <p:txBody>
          <a:bodyPr wrap="square">
            <a:spAutoFit/>
          </a:bodyPr>
          <a:lstStyle/>
          <a:p>
            <a:r>
              <a:rPr lang="es-ES" dirty="0"/>
              <a:t>7.¿Qué es FIN o FRONT en una COLA?</a:t>
            </a:r>
            <a:endParaRPr lang="en-US" dirty="0"/>
          </a:p>
        </p:txBody>
      </p:sp>
      <p:sp>
        <p:nvSpPr>
          <p:cNvPr id="30" name="CuadroTexto 29">
            <a:extLst>
              <a:ext uri="{FF2B5EF4-FFF2-40B4-BE49-F238E27FC236}">
                <a16:creationId xmlns:a16="http://schemas.microsoft.com/office/drawing/2014/main" id="{1744833C-9B3E-4422-B48E-7FFEB15FA38D}"/>
              </a:ext>
            </a:extLst>
          </p:cNvPr>
          <p:cNvSpPr txBox="1"/>
          <p:nvPr/>
        </p:nvSpPr>
        <p:spPr>
          <a:xfrm>
            <a:off x="1232647" y="3022798"/>
            <a:ext cx="7014882" cy="2862322"/>
          </a:xfrm>
          <a:prstGeom prst="rect">
            <a:avLst/>
          </a:prstGeom>
          <a:noFill/>
        </p:spPr>
        <p:txBody>
          <a:bodyPr wrap="square">
            <a:spAutoFit/>
          </a:bodyPr>
          <a:lstStyle/>
          <a:p>
            <a:r>
              <a:rPr lang="es-ES" dirty="0"/>
              <a:t>FRONT: Hace referencia al extremo frontal o inicial de la cola. Es el punto de acceso para la eliminación de elementos de la cola. Cuando se realiza una operación de </a:t>
            </a:r>
            <a:r>
              <a:rPr lang="es-ES" dirty="0" err="1"/>
              <a:t>desenfilerar</a:t>
            </a:r>
            <a:r>
              <a:rPr lang="es-ES" dirty="0"/>
              <a:t> (</a:t>
            </a:r>
            <a:r>
              <a:rPr lang="es-ES" dirty="0" err="1"/>
              <a:t>dequeue</a:t>
            </a:r>
            <a:r>
              <a:rPr lang="es-ES" dirty="0"/>
              <a:t>), el elemento en el extremo frontal de la cola es eliminado y se accede al siguiente elemento en la fila.</a:t>
            </a:r>
          </a:p>
          <a:p>
            <a:endParaRPr lang="es-ES" dirty="0"/>
          </a:p>
          <a:p>
            <a:r>
              <a:rPr lang="es-ES" dirty="0"/>
              <a:t>REAR: Se refiere al extremo posterior o final de la cola. Es el punto de acceso para la inserción de elementos en la cola. Cuando se realiza una operación de encolar (</a:t>
            </a:r>
            <a:r>
              <a:rPr lang="es-ES" dirty="0" err="1"/>
              <a:t>enqueue</a:t>
            </a:r>
            <a:r>
              <a:rPr lang="es-ES" dirty="0"/>
              <a:t>), el nuevo elemento se agrega al extremo posterior de la cola.</a:t>
            </a:r>
            <a:endParaRPr lang="en-US" dirty="0"/>
          </a:p>
        </p:txBody>
      </p:sp>
      <p:pic>
        <p:nvPicPr>
          <p:cNvPr id="31" name="Imagen 30">
            <a:extLst>
              <a:ext uri="{FF2B5EF4-FFF2-40B4-BE49-F238E27FC236}">
                <a16:creationId xmlns:a16="http://schemas.microsoft.com/office/drawing/2014/main" id="{7C44D69F-23B4-4207-AD51-7A5CDA10E001}"/>
              </a:ext>
            </a:extLst>
          </p:cNvPr>
          <p:cNvPicPr>
            <a:picLocks noChangeAspect="1"/>
          </p:cNvPicPr>
          <p:nvPr/>
        </p:nvPicPr>
        <p:blipFill>
          <a:blip r:embed="rId3"/>
          <a:stretch>
            <a:fillRect/>
          </a:stretch>
        </p:blipFill>
        <p:spPr>
          <a:xfrm>
            <a:off x="8432706" y="2601985"/>
            <a:ext cx="3000375" cy="3733800"/>
          </a:xfrm>
          <a:prstGeom prst="rect">
            <a:avLst/>
          </a:prstGeom>
        </p:spPr>
      </p:pic>
    </p:spTree>
    <p:extLst>
      <p:ext uri="{BB962C8B-B14F-4D97-AF65-F5344CB8AC3E}">
        <p14:creationId xmlns:p14="http://schemas.microsoft.com/office/powerpoint/2010/main" val="39065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A341A0DF-0F38-4E69-AD96-1FFE069F61B8}"/>
              </a:ext>
            </a:extLst>
          </p:cNvPr>
          <p:cNvSpPr txBox="1"/>
          <p:nvPr/>
        </p:nvSpPr>
        <p:spPr>
          <a:xfrm>
            <a:off x="1259541" y="224135"/>
            <a:ext cx="6104964" cy="1015663"/>
          </a:xfrm>
          <a:prstGeom prst="rect">
            <a:avLst/>
          </a:prstGeom>
          <a:noFill/>
        </p:spPr>
        <p:txBody>
          <a:bodyPr wrap="square">
            <a:spAutoFit/>
          </a:bodyPr>
          <a:lstStyle/>
          <a:p>
            <a:r>
              <a:rPr lang="es-ES" sz="2000" dirty="0"/>
              <a:t>8.¿A que se refiere los métodos </a:t>
            </a:r>
            <a:r>
              <a:rPr lang="es-ES" sz="2000" dirty="0" err="1"/>
              <a:t>esVacia</a:t>
            </a:r>
            <a:r>
              <a:rPr lang="es-ES" sz="2000" dirty="0"/>
              <a:t>() y </a:t>
            </a:r>
            <a:r>
              <a:rPr lang="es-ES" sz="2000" dirty="0" err="1"/>
              <a:t>esLLena</a:t>
            </a:r>
            <a:r>
              <a:rPr lang="es-ES" sz="2000" dirty="0"/>
              <a:t>() en una COLA?</a:t>
            </a:r>
          </a:p>
          <a:p>
            <a:r>
              <a:rPr lang="es-ES" sz="2000" dirty="0"/>
              <a:t>	○	Adjunte los métodos</a:t>
            </a:r>
          </a:p>
        </p:txBody>
      </p:sp>
      <p:sp>
        <p:nvSpPr>
          <p:cNvPr id="14" name="CuadroTexto 13">
            <a:extLst>
              <a:ext uri="{FF2B5EF4-FFF2-40B4-BE49-F238E27FC236}">
                <a16:creationId xmlns:a16="http://schemas.microsoft.com/office/drawing/2014/main" id="{6981BAAE-A276-45A3-9B9F-2883BAD4E4E6}"/>
              </a:ext>
            </a:extLst>
          </p:cNvPr>
          <p:cNvSpPr txBox="1"/>
          <p:nvPr/>
        </p:nvSpPr>
        <p:spPr>
          <a:xfrm>
            <a:off x="1259540" y="1239798"/>
            <a:ext cx="9991166" cy="646331"/>
          </a:xfrm>
          <a:prstGeom prst="rect">
            <a:avLst/>
          </a:prstGeom>
          <a:noFill/>
        </p:spPr>
        <p:txBody>
          <a:bodyPr wrap="square">
            <a:spAutoFit/>
          </a:bodyPr>
          <a:lstStyle/>
          <a:p>
            <a:r>
              <a:rPr lang="es-ES" dirty="0" err="1"/>
              <a:t>Esvacia</a:t>
            </a:r>
            <a:r>
              <a:rPr lang="es-ES" dirty="0"/>
              <a:t> Este método se utiliza para verificar si la cola está vacía, es decir, si no hay elementos almacenados en ella. Retorna un valor booleano que indica si la cola está vacía o no.</a:t>
            </a:r>
            <a:endParaRPr lang="en-US" dirty="0"/>
          </a:p>
        </p:txBody>
      </p:sp>
      <p:sp>
        <p:nvSpPr>
          <p:cNvPr id="15" name="Rectangle 1">
            <a:extLst>
              <a:ext uri="{FF2B5EF4-FFF2-40B4-BE49-F238E27FC236}">
                <a16:creationId xmlns:a16="http://schemas.microsoft.com/office/drawing/2014/main" id="{8C4F4D1D-76D6-47D3-B699-315458D7D18A}"/>
              </a:ext>
            </a:extLst>
          </p:cNvPr>
          <p:cNvSpPr>
            <a:spLocks noChangeArrowheads="1"/>
          </p:cNvSpPr>
          <p:nvPr/>
        </p:nvSpPr>
        <p:spPr bwMode="auto">
          <a:xfrm>
            <a:off x="4052046" y="2105561"/>
            <a:ext cx="2895599"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rPr>
              <a:t>public </a:t>
            </a:r>
            <a:r>
              <a:rPr kumimoji="0" lang="en-US" altLang="en-US" sz="1000" b="0" i="0" u="none" strike="noStrike" cap="none" normalizeH="0" baseline="0" dirty="0" err="1">
                <a:ln>
                  <a:noFill/>
                </a:ln>
                <a:solidFill>
                  <a:srgbClr val="CC7832"/>
                </a:solidFill>
                <a:effectLst/>
                <a:latin typeface="Arial Unicode MS"/>
              </a:rPr>
              <a:t>boolean</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FFC66D"/>
                </a:solidFill>
                <a:effectLst/>
                <a:latin typeface="Arial Unicode MS"/>
              </a:rPr>
              <a:t>esVacia</a:t>
            </a:r>
            <a:r>
              <a:rPr kumimoji="0" lang="en-US" altLang="en-US" sz="1000" b="0" i="0" u="none" strike="noStrike" cap="none" normalizeH="0" baseline="0" dirty="0">
                <a:ln>
                  <a:noFill/>
                </a:ln>
                <a:solidFill>
                  <a:srgbClr val="A9B7C6"/>
                </a:solidFill>
                <a:effectLst/>
                <a:latin typeface="Arial Unicode MS"/>
              </a:rPr>
              <a:t>() {</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if </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err="1">
                <a:ln>
                  <a:noFill/>
                </a:ln>
                <a:solidFill>
                  <a:srgbClr val="9876AA"/>
                </a:solidFill>
                <a:effectLst/>
                <a:latin typeface="Arial Unicode MS"/>
              </a:rPr>
              <a:t>ini</a:t>
            </a:r>
            <a:r>
              <a:rPr kumimoji="0" lang="en-US" altLang="en-US" sz="1000" b="0" i="0" u="none" strike="noStrike" cap="none" normalizeH="0" baseline="0" dirty="0">
                <a:ln>
                  <a:noFill/>
                </a:ln>
                <a:solidFill>
                  <a:srgbClr val="9876AA"/>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6897BB"/>
                </a:solidFill>
                <a:effectLst/>
                <a:latin typeface="Arial Unicode MS"/>
              </a:rPr>
              <a:t>0 </a:t>
            </a:r>
            <a:r>
              <a:rPr kumimoji="0" lang="en-US" altLang="en-US" sz="1000" b="0" i="0" u="none" strike="noStrike" cap="none" normalizeH="0" baseline="0" dirty="0">
                <a:ln>
                  <a:noFill/>
                </a:ln>
                <a:solidFill>
                  <a:srgbClr val="A9B7C6"/>
                </a:solidFill>
                <a:effectLst/>
                <a:latin typeface="Arial Unicode MS"/>
              </a:rPr>
              <a:t>&amp;&amp; </a:t>
            </a:r>
            <a:r>
              <a:rPr kumimoji="0" lang="en-US" altLang="en-US" sz="1000" b="0" i="0" u="none" strike="noStrike" cap="none" normalizeH="0" baseline="0" dirty="0">
                <a:ln>
                  <a:noFill/>
                </a:ln>
                <a:solidFill>
                  <a:srgbClr val="9876AA"/>
                </a:solidFill>
                <a:effectLst/>
                <a:latin typeface="Arial Unicode MS"/>
              </a:rPr>
              <a:t>fin </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6897BB"/>
                </a:solidFill>
                <a:effectLst/>
                <a:latin typeface="Arial Unicode MS"/>
              </a:rPr>
              <a:t>0</a:t>
            </a:r>
            <a:r>
              <a:rPr kumimoji="0" lang="en-US" altLang="en-US" sz="1000" b="0" i="0" u="none" strike="noStrike" cap="none" normalizeH="0" baseline="0" dirty="0">
                <a:ln>
                  <a:noFill/>
                </a:ln>
                <a:solidFill>
                  <a:srgbClr val="A9B7C6"/>
                </a:solidFill>
                <a:effectLst/>
                <a:latin typeface="Arial Unicode MS"/>
              </a:rPr>
              <a:t>)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return true;</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else </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return false;</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CuadroTexto 18">
            <a:extLst>
              <a:ext uri="{FF2B5EF4-FFF2-40B4-BE49-F238E27FC236}">
                <a16:creationId xmlns:a16="http://schemas.microsoft.com/office/drawing/2014/main" id="{7C589F0F-E30C-4139-AF49-B383E985913F}"/>
              </a:ext>
            </a:extLst>
          </p:cNvPr>
          <p:cNvSpPr txBox="1"/>
          <p:nvPr/>
        </p:nvSpPr>
        <p:spPr>
          <a:xfrm>
            <a:off x="1259540" y="3532734"/>
            <a:ext cx="10215283" cy="1200329"/>
          </a:xfrm>
          <a:prstGeom prst="rect">
            <a:avLst/>
          </a:prstGeom>
          <a:noFill/>
        </p:spPr>
        <p:txBody>
          <a:bodyPr wrap="square">
            <a:spAutoFit/>
          </a:bodyPr>
          <a:lstStyle/>
          <a:p>
            <a:r>
              <a:rPr lang="es-ES" dirty="0" err="1"/>
              <a:t>Esllena</a:t>
            </a:r>
            <a:r>
              <a:rPr lang="es-ES" dirty="0"/>
              <a:t> Este método se utiliza para verificar si la cola está llena, lo cual significa que ya no se pueden agregar más elementos a la cola. Sin embargo, en la mayoría de las implementaciones de colas en Java, la capacidad de la cola es dinámica y se expande automáticamente según sea necesario, por lo que rara vez se utiliza el método </a:t>
            </a:r>
            <a:r>
              <a:rPr lang="es-ES" dirty="0" err="1"/>
              <a:t>esllena</a:t>
            </a:r>
            <a:r>
              <a:rPr lang="es-ES" dirty="0"/>
              <a:t>.</a:t>
            </a:r>
            <a:endParaRPr lang="en-US" dirty="0"/>
          </a:p>
        </p:txBody>
      </p:sp>
      <p:sp>
        <p:nvSpPr>
          <p:cNvPr id="20" name="Rectangle 2">
            <a:extLst>
              <a:ext uri="{FF2B5EF4-FFF2-40B4-BE49-F238E27FC236}">
                <a16:creationId xmlns:a16="http://schemas.microsoft.com/office/drawing/2014/main" id="{57FA224A-37DB-4BD8-9E88-1728E4DF3ED0}"/>
              </a:ext>
            </a:extLst>
          </p:cNvPr>
          <p:cNvSpPr>
            <a:spLocks noChangeArrowheads="1"/>
          </p:cNvSpPr>
          <p:nvPr/>
        </p:nvSpPr>
        <p:spPr bwMode="auto">
          <a:xfrm>
            <a:off x="3926541" y="4956482"/>
            <a:ext cx="2895599"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C7832"/>
                </a:solidFill>
                <a:effectLst/>
                <a:latin typeface="Arial Unicode MS"/>
              </a:rPr>
              <a:t>public boolean </a:t>
            </a:r>
            <a:r>
              <a:rPr kumimoji="0" lang="en-US" altLang="en-US" sz="1000" b="0" i="0" u="none" strike="noStrike" cap="none" normalizeH="0" baseline="0">
                <a:ln>
                  <a:noFill/>
                </a:ln>
                <a:solidFill>
                  <a:srgbClr val="FFC66D"/>
                </a:solidFill>
                <a:effectLst/>
                <a:latin typeface="Arial Unicode MS"/>
              </a:rPr>
              <a:t>esLlena</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if</a:t>
            </a:r>
            <a:r>
              <a:rPr kumimoji="0" lang="en-US" altLang="en-US" sz="1000" b="0" i="0" u="none" strike="noStrike" cap="none" normalizeH="0" baseline="0">
                <a:ln>
                  <a:noFill/>
                </a:ln>
                <a:solidFill>
                  <a:srgbClr val="A9B7C6"/>
                </a:solidFill>
                <a:effectLst/>
                <a:latin typeface="Arial Unicode MS"/>
              </a:rPr>
              <a:t>(</a:t>
            </a:r>
            <a:r>
              <a:rPr kumimoji="0" lang="en-US" altLang="en-US" sz="1000" b="0" i="0" u="none" strike="noStrike" cap="none" normalizeH="0" baseline="0">
                <a:ln>
                  <a:noFill/>
                </a:ln>
                <a:solidFill>
                  <a:srgbClr val="9876AA"/>
                </a:solidFill>
                <a:effectLst/>
                <a:latin typeface="Arial Unicode MS"/>
              </a:rPr>
              <a:t>fin </a:t>
            </a: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9876AA"/>
                </a:solidFill>
                <a:effectLst/>
                <a:latin typeface="Arial Unicode MS"/>
              </a:rPr>
              <a:t>max</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return true;</a:t>
            </a:r>
            <a:br>
              <a:rPr kumimoji="0" lang="en-US" altLang="en-US" sz="1000" b="0" i="0" u="none" strike="noStrike" cap="none" normalizeH="0" baseline="0">
                <a:ln>
                  <a:noFill/>
                </a:ln>
                <a:solidFill>
                  <a:srgbClr val="CC7832"/>
                </a:solidFill>
                <a:effectLst/>
                <a:latin typeface="Arial Unicode MS"/>
              </a:rPr>
            </a:b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a:t>
            </a:r>
            <a:r>
              <a:rPr kumimoji="0" lang="en-US" altLang="en-US" sz="1000" b="0" i="0" u="none" strike="noStrike" cap="none" normalizeH="0" baseline="0">
                <a:ln>
                  <a:noFill/>
                </a:ln>
                <a:solidFill>
                  <a:srgbClr val="CC7832"/>
                </a:solidFill>
                <a:effectLst/>
                <a:latin typeface="Arial Unicode MS"/>
              </a:rPr>
              <a:t>else</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return false;</a:t>
            </a:r>
            <a:br>
              <a:rPr kumimoji="0" lang="en-US" altLang="en-US" sz="1000" b="0" i="0" u="none" strike="noStrike" cap="none" normalizeH="0" baseline="0">
                <a:ln>
                  <a:noFill/>
                </a:ln>
                <a:solidFill>
                  <a:srgbClr val="CC7832"/>
                </a:solidFill>
                <a:effectLst/>
                <a:latin typeface="Arial Unicode MS"/>
              </a:rPr>
            </a:b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6135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723FF3-01EF-4C2F-B3F8-8B7304E36510}"/>
              </a:ext>
            </a:extLst>
          </p:cNvPr>
          <p:cNvSpPr txBox="1"/>
          <p:nvPr/>
        </p:nvSpPr>
        <p:spPr>
          <a:xfrm>
            <a:off x="1286435" y="294946"/>
            <a:ext cx="6104964" cy="400110"/>
          </a:xfrm>
          <a:prstGeom prst="rect">
            <a:avLst/>
          </a:prstGeom>
          <a:noFill/>
        </p:spPr>
        <p:txBody>
          <a:bodyPr wrap="square">
            <a:spAutoFit/>
          </a:bodyPr>
          <a:lstStyle/>
          <a:p>
            <a:r>
              <a:rPr lang="es-ES" sz="2000" dirty="0"/>
              <a:t>9.¿Qué son los métodos estáticos en JAVA?</a:t>
            </a:r>
            <a:endParaRPr lang="en-US" sz="2000" dirty="0"/>
          </a:p>
        </p:txBody>
      </p:sp>
      <p:sp>
        <p:nvSpPr>
          <p:cNvPr id="9" name="CuadroTexto 8">
            <a:extLst>
              <a:ext uri="{FF2B5EF4-FFF2-40B4-BE49-F238E27FC236}">
                <a16:creationId xmlns:a16="http://schemas.microsoft.com/office/drawing/2014/main" id="{2874EB85-00BB-4C92-9A53-4B867E26E024}"/>
              </a:ext>
            </a:extLst>
          </p:cNvPr>
          <p:cNvSpPr txBox="1"/>
          <p:nvPr/>
        </p:nvSpPr>
        <p:spPr>
          <a:xfrm>
            <a:off x="1376082" y="695056"/>
            <a:ext cx="9829800" cy="1200329"/>
          </a:xfrm>
          <a:prstGeom prst="rect">
            <a:avLst/>
          </a:prstGeom>
          <a:noFill/>
        </p:spPr>
        <p:txBody>
          <a:bodyPr wrap="square">
            <a:spAutoFit/>
          </a:bodyPr>
          <a:lstStyle/>
          <a:p>
            <a:r>
              <a:rPr lang="es-ES" dirty="0"/>
              <a:t>Los métodos estáticos en Java son métodos asociados a una clase en lugar de a una instancia específica, se pueden llamar directamente a través del nombre de la clase y no requieren la creación de una instancia de la clase. Son útiles para definir funcionalidades comunes y compartidas que no dependen del estado de un objeto en particular.</a:t>
            </a:r>
            <a:endParaRPr lang="en-US" dirty="0"/>
          </a:p>
        </p:txBody>
      </p:sp>
      <p:sp>
        <p:nvSpPr>
          <p:cNvPr id="10" name="Rectangle 1">
            <a:extLst>
              <a:ext uri="{FF2B5EF4-FFF2-40B4-BE49-F238E27FC236}">
                <a16:creationId xmlns:a16="http://schemas.microsoft.com/office/drawing/2014/main" id="{7DF9EC04-6AF7-44B0-8FC6-F9F65CDE82C2}"/>
              </a:ext>
            </a:extLst>
          </p:cNvPr>
          <p:cNvSpPr>
            <a:spLocks noChangeArrowheads="1"/>
          </p:cNvSpPr>
          <p:nvPr/>
        </p:nvSpPr>
        <p:spPr bwMode="auto">
          <a:xfrm>
            <a:off x="3532094" y="2097978"/>
            <a:ext cx="3048000" cy="6001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C7832"/>
                </a:solidFill>
                <a:effectLst/>
                <a:latin typeface="Arial Unicode MS"/>
              </a:rPr>
              <a:t>public static void </a:t>
            </a:r>
            <a:r>
              <a:rPr kumimoji="0" lang="en-US" altLang="en-US" sz="1100" b="0" i="0" u="none" strike="noStrike" cap="none" normalizeH="0" baseline="0" dirty="0">
                <a:ln>
                  <a:noFill/>
                </a:ln>
                <a:solidFill>
                  <a:srgbClr val="FFC66D"/>
                </a:solidFill>
                <a:effectLst/>
                <a:latin typeface="Arial Unicode MS"/>
              </a:rPr>
              <a:t>main</a:t>
            </a:r>
            <a:r>
              <a:rPr kumimoji="0" lang="en-US" altLang="en-US" sz="1100" b="0" i="0" u="none" strike="noStrike" cap="none" normalizeH="0" baseline="0" dirty="0">
                <a:ln>
                  <a:noFill/>
                </a:ln>
                <a:solidFill>
                  <a:srgbClr val="A9B7C6"/>
                </a:solidFill>
                <a:effectLst/>
                <a:latin typeface="Arial Unicode MS"/>
              </a:rPr>
              <a:t>(String[] </a:t>
            </a:r>
            <a:r>
              <a:rPr kumimoji="0" lang="en-US" altLang="en-US" sz="1100" b="0" i="0" u="none" strike="noStrike" cap="none" normalizeH="0" baseline="0" dirty="0" err="1">
                <a:ln>
                  <a:noFill/>
                </a:ln>
                <a:solidFill>
                  <a:srgbClr val="A9B7C6"/>
                </a:solidFill>
                <a:effectLst/>
                <a:latin typeface="Arial Unicode MS"/>
              </a:rPr>
              <a:t>args</a:t>
            </a:r>
            <a:r>
              <a:rPr kumimoji="0" lang="en-US" altLang="en-US" sz="1100" b="0" i="0" u="none" strike="noStrike" cap="none" normalizeH="0" baseline="0" dirty="0">
                <a:ln>
                  <a:noFill/>
                </a:ln>
                <a:solidFill>
                  <a:srgbClr val="A9B7C6"/>
                </a:solidFill>
                <a:effectLst/>
                <a:latin typeface="Arial Unicode MS"/>
              </a:rPr>
              <a:t>) {</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4" name="CuadroTexto 13">
            <a:extLst>
              <a:ext uri="{FF2B5EF4-FFF2-40B4-BE49-F238E27FC236}">
                <a16:creationId xmlns:a16="http://schemas.microsoft.com/office/drawing/2014/main" id="{FC79F910-51C4-4296-B14B-CD0888EA1F72}"/>
              </a:ext>
            </a:extLst>
          </p:cNvPr>
          <p:cNvSpPr txBox="1"/>
          <p:nvPr/>
        </p:nvSpPr>
        <p:spPr>
          <a:xfrm>
            <a:off x="1376082" y="2900735"/>
            <a:ext cx="6104964" cy="1015663"/>
          </a:xfrm>
          <a:prstGeom prst="rect">
            <a:avLst/>
          </a:prstGeom>
          <a:noFill/>
        </p:spPr>
        <p:txBody>
          <a:bodyPr wrap="square">
            <a:spAutoFit/>
          </a:bodyPr>
          <a:lstStyle/>
          <a:p>
            <a:r>
              <a:rPr lang="es-ES" sz="2000" dirty="0"/>
              <a:t>10.¿A través de un gráfico, muestre los métodos mínimos que debería de tener una COLA?</a:t>
            </a:r>
          </a:p>
          <a:p>
            <a:r>
              <a:rPr lang="es-ES" sz="2000" dirty="0"/>
              <a:t>	○	Generar el diagrama con el editor INTELLIJ IDEA</a:t>
            </a:r>
          </a:p>
        </p:txBody>
      </p:sp>
      <p:sp>
        <p:nvSpPr>
          <p:cNvPr id="18" name="CuadroTexto 17">
            <a:extLst>
              <a:ext uri="{FF2B5EF4-FFF2-40B4-BE49-F238E27FC236}">
                <a16:creationId xmlns:a16="http://schemas.microsoft.com/office/drawing/2014/main" id="{12A8BB63-D83E-4EFA-AE2A-F0D7282B7CB6}"/>
              </a:ext>
            </a:extLst>
          </p:cNvPr>
          <p:cNvSpPr txBox="1"/>
          <p:nvPr/>
        </p:nvSpPr>
        <p:spPr>
          <a:xfrm>
            <a:off x="1537447" y="3916398"/>
            <a:ext cx="5697071" cy="2308324"/>
          </a:xfrm>
          <a:prstGeom prst="rect">
            <a:avLst/>
          </a:prstGeom>
          <a:noFill/>
        </p:spPr>
        <p:txBody>
          <a:bodyPr wrap="square">
            <a:spAutoFit/>
          </a:bodyPr>
          <a:lstStyle/>
          <a:p>
            <a:r>
              <a:rPr lang="en-US" dirty="0" err="1"/>
              <a:t>Encolar</a:t>
            </a:r>
            <a:r>
              <a:rPr lang="en-US" dirty="0"/>
              <a:t> .-</a:t>
            </a:r>
            <a:r>
              <a:rPr lang="en-US" dirty="0" err="1"/>
              <a:t>agrega</a:t>
            </a:r>
            <a:r>
              <a:rPr lang="en-US" dirty="0"/>
              <a:t> un element al final de la cola.</a:t>
            </a:r>
          </a:p>
          <a:p>
            <a:r>
              <a:rPr lang="en-US" dirty="0" err="1"/>
              <a:t>Desencolar</a:t>
            </a:r>
            <a:r>
              <a:rPr lang="en-US" dirty="0"/>
              <a:t>.- </a:t>
            </a:r>
            <a:r>
              <a:rPr lang="en-US" dirty="0" err="1"/>
              <a:t>elimina</a:t>
            </a:r>
            <a:r>
              <a:rPr lang="en-US" dirty="0"/>
              <a:t> y </a:t>
            </a:r>
            <a:r>
              <a:rPr lang="en-US" dirty="0" err="1"/>
              <a:t>devuelve</a:t>
            </a:r>
            <a:r>
              <a:rPr lang="en-US" dirty="0"/>
              <a:t> el element en el </a:t>
            </a:r>
            <a:r>
              <a:rPr lang="en-US" dirty="0" err="1"/>
              <a:t>frente</a:t>
            </a:r>
            <a:r>
              <a:rPr lang="en-US" dirty="0"/>
              <a:t> de la cola .</a:t>
            </a:r>
          </a:p>
          <a:p>
            <a:r>
              <a:rPr lang="en-US" dirty="0" err="1"/>
              <a:t>Frente</a:t>
            </a:r>
            <a:r>
              <a:rPr lang="en-US" dirty="0"/>
              <a:t>.-</a:t>
            </a:r>
            <a:r>
              <a:rPr lang="en-US" dirty="0" err="1"/>
              <a:t>devuelve</a:t>
            </a:r>
            <a:r>
              <a:rPr lang="en-US" dirty="0"/>
              <a:t> el element en el </a:t>
            </a:r>
            <a:r>
              <a:rPr lang="en-US" dirty="0" err="1"/>
              <a:t>frente</a:t>
            </a:r>
            <a:r>
              <a:rPr lang="en-US" dirty="0"/>
              <a:t> de la cola sin </a:t>
            </a:r>
            <a:r>
              <a:rPr lang="en-US" dirty="0" err="1"/>
              <a:t>eliminarlo</a:t>
            </a:r>
            <a:r>
              <a:rPr lang="en-US" dirty="0"/>
              <a:t>.</a:t>
            </a:r>
          </a:p>
          <a:p>
            <a:r>
              <a:rPr lang="en-US" dirty="0" err="1"/>
              <a:t>esVacia</a:t>
            </a:r>
            <a:r>
              <a:rPr lang="en-US" dirty="0"/>
              <a:t>.- </a:t>
            </a:r>
            <a:r>
              <a:rPr lang="en-US" dirty="0" err="1"/>
              <a:t>verifica</a:t>
            </a:r>
            <a:r>
              <a:rPr lang="en-US" dirty="0"/>
              <a:t> </a:t>
            </a:r>
            <a:r>
              <a:rPr lang="en-US" dirty="0" err="1"/>
              <a:t>si</a:t>
            </a:r>
            <a:r>
              <a:rPr lang="en-US" dirty="0"/>
              <a:t> la cola </a:t>
            </a:r>
            <a:r>
              <a:rPr lang="en-US" dirty="0" err="1"/>
              <a:t>esta</a:t>
            </a:r>
            <a:r>
              <a:rPr lang="en-US" dirty="0"/>
              <a:t> </a:t>
            </a:r>
            <a:r>
              <a:rPr lang="en-US" dirty="0" err="1"/>
              <a:t>vacia</a:t>
            </a:r>
            <a:r>
              <a:rPr lang="en-US" dirty="0"/>
              <a:t> y </a:t>
            </a:r>
            <a:r>
              <a:rPr lang="en-US" dirty="0" err="1"/>
              <a:t>devuelve</a:t>
            </a:r>
            <a:r>
              <a:rPr lang="en-US" dirty="0"/>
              <a:t> un valor </a:t>
            </a:r>
            <a:r>
              <a:rPr lang="en-US" dirty="0" err="1"/>
              <a:t>booleano</a:t>
            </a:r>
            <a:r>
              <a:rPr lang="en-US" dirty="0"/>
              <a:t> </a:t>
            </a:r>
            <a:r>
              <a:rPr lang="en-US" dirty="0" err="1"/>
              <a:t>indicando</a:t>
            </a:r>
            <a:r>
              <a:rPr lang="en-US" dirty="0"/>
              <a:t> el </a:t>
            </a:r>
            <a:r>
              <a:rPr lang="en-US" dirty="0" err="1"/>
              <a:t>resuiltado</a:t>
            </a:r>
            <a:r>
              <a:rPr lang="en-US" dirty="0"/>
              <a:t>.</a:t>
            </a:r>
          </a:p>
          <a:p>
            <a:r>
              <a:rPr lang="en-US" dirty="0" err="1"/>
              <a:t>Tamaño</a:t>
            </a:r>
            <a:r>
              <a:rPr lang="en-US" dirty="0"/>
              <a:t>.- </a:t>
            </a:r>
            <a:r>
              <a:rPr lang="en-US" dirty="0" err="1"/>
              <a:t>devuelve</a:t>
            </a:r>
            <a:r>
              <a:rPr lang="en-US" dirty="0"/>
              <a:t> el </a:t>
            </a:r>
            <a:r>
              <a:rPr lang="en-US" dirty="0" err="1"/>
              <a:t>numero</a:t>
            </a:r>
            <a:r>
              <a:rPr lang="en-US" dirty="0"/>
              <a:t> de </a:t>
            </a:r>
            <a:r>
              <a:rPr lang="en-US" dirty="0" err="1"/>
              <a:t>elementod</a:t>
            </a:r>
            <a:r>
              <a:rPr lang="en-US" dirty="0"/>
              <a:t> de la cola.</a:t>
            </a:r>
          </a:p>
        </p:txBody>
      </p:sp>
      <p:pic>
        <p:nvPicPr>
          <p:cNvPr id="20" name="Imagen 19">
            <a:extLst>
              <a:ext uri="{FF2B5EF4-FFF2-40B4-BE49-F238E27FC236}">
                <a16:creationId xmlns:a16="http://schemas.microsoft.com/office/drawing/2014/main" id="{0ADD603F-C8B2-431A-A315-791BA672BC2C}"/>
              </a:ext>
            </a:extLst>
          </p:cNvPr>
          <p:cNvPicPr>
            <a:picLocks noChangeAspect="1"/>
          </p:cNvPicPr>
          <p:nvPr/>
        </p:nvPicPr>
        <p:blipFill>
          <a:blip r:embed="rId2"/>
          <a:stretch>
            <a:fillRect/>
          </a:stretch>
        </p:blipFill>
        <p:spPr>
          <a:xfrm>
            <a:off x="7481046" y="4118991"/>
            <a:ext cx="2225233" cy="2133785"/>
          </a:xfrm>
          <a:prstGeom prst="rect">
            <a:avLst/>
          </a:prstGeom>
        </p:spPr>
      </p:pic>
    </p:spTree>
    <p:extLst>
      <p:ext uri="{BB962C8B-B14F-4D97-AF65-F5344CB8AC3E}">
        <p14:creationId xmlns:p14="http://schemas.microsoft.com/office/powerpoint/2010/main" val="4246416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a:extLst>
              <a:ext uri="{FF2B5EF4-FFF2-40B4-BE49-F238E27FC236}">
                <a16:creationId xmlns:a16="http://schemas.microsoft.com/office/drawing/2014/main" id="{B7C38477-8550-4CA3-9F6B-F588899C1FBC}"/>
              </a:ext>
            </a:extLst>
          </p:cNvPr>
          <p:cNvSpPr>
            <a:spLocks noGrp="1"/>
          </p:cNvSpPr>
          <p:nvPr>
            <p:ph type="title"/>
          </p:nvPr>
        </p:nvSpPr>
        <p:spPr>
          <a:xfrm>
            <a:off x="1377762" y="322845"/>
            <a:ext cx="5027143" cy="752919"/>
          </a:xfrm>
        </p:spPr>
        <p:txBody>
          <a:bodyPr>
            <a:normAutofit/>
          </a:bodyPr>
          <a:lstStyle/>
          <a:p>
            <a:r>
              <a:rPr lang="es-MX" sz="4800" dirty="0"/>
              <a:t>PARTE PRACTICA</a:t>
            </a:r>
            <a:endParaRPr lang="en-US" sz="4800" dirty="0"/>
          </a:p>
        </p:txBody>
      </p:sp>
      <p:sp>
        <p:nvSpPr>
          <p:cNvPr id="6" name="CuadroTexto 5">
            <a:extLst>
              <a:ext uri="{FF2B5EF4-FFF2-40B4-BE49-F238E27FC236}">
                <a16:creationId xmlns:a16="http://schemas.microsoft.com/office/drawing/2014/main" id="{E17D977B-A01D-416F-8684-6F3BD2DF8677}"/>
              </a:ext>
            </a:extLst>
          </p:cNvPr>
          <p:cNvSpPr txBox="1"/>
          <p:nvPr/>
        </p:nvSpPr>
        <p:spPr>
          <a:xfrm>
            <a:off x="918883" y="1075764"/>
            <a:ext cx="6104964" cy="400110"/>
          </a:xfrm>
          <a:prstGeom prst="rect">
            <a:avLst/>
          </a:prstGeom>
          <a:noFill/>
        </p:spPr>
        <p:txBody>
          <a:bodyPr wrap="square">
            <a:spAutoFit/>
          </a:bodyPr>
          <a:lstStyle/>
          <a:p>
            <a:r>
              <a:rPr lang="es-ES" sz="2000" dirty="0"/>
              <a:t>11. Crear las clases necesarias para la PILA DE CLIENTES.</a:t>
            </a:r>
            <a:endParaRPr lang="en-US" sz="2000" dirty="0"/>
          </a:p>
        </p:txBody>
      </p:sp>
      <p:pic>
        <p:nvPicPr>
          <p:cNvPr id="7" name="Imagen 6">
            <a:extLst>
              <a:ext uri="{FF2B5EF4-FFF2-40B4-BE49-F238E27FC236}">
                <a16:creationId xmlns:a16="http://schemas.microsoft.com/office/drawing/2014/main" id="{5C99EC4B-CA8E-4F6B-BF46-DD4076D7F6B9}"/>
              </a:ext>
            </a:extLst>
          </p:cNvPr>
          <p:cNvPicPr>
            <a:picLocks noChangeAspect="1"/>
          </p:cNvPicPr>
          <p:nvPr/>
        </p:nvPicPr>
        <p:blipFill>
          <a:blip r:embed="rId2"/>
          <a:stretch>
            <a:fillRect/>
          </a:stretch>
        </p:blipFill>
        <p:spPr>
          <a:xfrm>
            <a:off x="994278" y="1475874"/>
            <a:ext cx="6151397" cy="2712955"/>
          </a:xfrm>
          <a:prstGeom prst="rect">
            <a:avLst/>
          </a:prstGeom>
        </p:spPr>
      </p:pic>
      <p:pic>
        <p:nvPicPr>
          <p:cNvPr id="8" name="Imagen 7">
            <a:extLst>
              <a:ext uri="{FF2B5EF4-FFF2-40B4-BE49-F238E27FC236}">
                <a16:creationId xmlns:a16="http://schemas.microsoft.com/office/drawing/2014/main" id="{31191A9D-1BF0-4586-A257-19493EDA74B4}"/>
              </a:ext>
            </a:extLst>
          </p:cNvPr>
          <p:cNvPicPr>
            <a:picLocks noChangeAspect="1"/>
          </p:cNvPicPr>
          <p:nvPr/>
        </p:nvPicPr>
        <p:blipFill>
          <a:blip r:embed="rId3"/>
          <a:stretch>
            <a:fillRect/>
          </a:stretch>
        </p:blipFill>
        <p:spPr>
          <a:xfrm>
            <a:off x="7518594" y="1595078"/>
            <a:ext cx="2408129" cy="2341067"/>
          </a:xfrm>
          <a:prstGeom prst="rect">
            <a:avLst/>
          </a:prstGeom>
        </p:spPr>
      </p:pic>
      <p:sp>
        <p:nvSpPr>
          <p:cNvPr id="12" name="CuadroTexto 11">
            <a:extLst>
              <a:ext uri="{FF2B5EF4-FFF2-40B4-BE49-F238E27FC236}">
                <a16:creationId xmlns:a16="http://schemas.microsoft.com/office/drawing/2014/main" id="{163DB469-6055-45F9-9E0B-3157155F50DF}"/>
              </a:ext>
            </a:extLst>
          </p:cNvPr>
          <p:cNvSpPr txBox="1"/>
          <p:nvPr/>
        </p:nvSpPr>
        <p:spPr>
          <a:xfrm>
            <a:off x="1248335" y="4188829"/>
            <a:ext cx="10083053" cy="2308324"/>
          </a:xfrm>
          <a:prstGeom prst="rect">
            <a:avLst/>
          </a:prstGeom>
          <a:noFill/>
        </p:spPr>
        <p:txBody>
          <a:bodyPr wrap="square">
            <a:spAutoFit/>
          </a:bodyPr>
          <a:lstStyle/>
          <a:p>
            <a:r>
              <a:rPr lang="es-ES" dirty="0"/>
              <a:t>Crear la clase Cliente</a:t>
            </a:r>
          </a:p>
          <a:p>
            <a:r>
              <a:rPr lang="es-ES" dirty="0"/>
              <a:t>	○	Crear la clase </a:t>
            </a:r>
            <a:r>
              <a:rPr lang="es-ES" dirty="0" err="1"/>
              <a:t>ColaDeClientes</a:t>
            </a:r>
            <a:endParaRPr lang="es-ES" dirty="0"/>
          </a:p>
          <a:p>
            <a:r>
              <a:rPr lang="es-ES" dirty="0"/>
              <a:t>	○	Crear la clase </a:t>
            </a:r>
            <a:r>
              <a:rPr lang="es-ES" dirty="0" err="1"/>
              <a:t>Main</a:t>
            </a:r>
            <a:r>
              <a:rPr lang="es-ES" dirty="0"/>
              <a:t>.</a:t>
            </a:r>
          </a:p>
          <a:p>
            <a:r>
              <a:rPr lang="es-ES" dirty="0"/>
              <a:t>○ Crear un paquete de nombre </a:t>
            </a:r>
            <a:r>
              <a:rPr lang="es-ES" dirty="0" err="1"/>
              <a:t>ColaDeClientes</a:t>
            </a:r>
            <a:r>
              <a:rPr lang="es-ES" dirty="0"/>
              <a:t> (todas las clases deberán de estar dentro de este paquete)</a:t>
            </a:r>
          </a:p>
          <a:p>
            <a:r>
              <a:rPr lang="es-ES" dirty="0"/>
              <a:t>	○	Adjuntar los siguientes.</a:t>
            </a:r>
          </a:p>
          <a:p>
            <a:r>
              <a:rPr lang="es-ES" dirty="0"/>
              <a:t>	■	La clase MAIN con la creación de 5 clientes y agregados a la COLA.</a:t>
            </a:r>
          </a:p>
          <a:p>
            <a:r>
              <a:rPr lang="es-ES" dirty="0"/>
              <a:t>■ Una imagen de la salida de la consola en donde se muestran todos los ítems de la cola.</a:t>
            </a:r>
          </a:p>
          <a:p>
            <a:r>
              <a:rPr lang="es-ES" dirty="0"/>
              <a:t>	■	Un link que me lleve a todo el código generado (enlace a </a:t>
            </a:r>
            <a:r>
              <a:rPr lang="es-ES" dirty="0" err="1"/>
              <a:t>github</a:t>
            </a:r>
            <a:r>
              <a:rPr lang="es-ES" dirty="0"/>
              <a:t>)</a:t>
            </a:r>
          </a:p>
        </p:txBody>
      </p:sp>
    </p:spTree>
    <p:extLst>
      <p:ext uri="{BB962C8B-B14F-4D97-AF65-F5344CB8AC3E}">
        <p14:creationId xmlns:p14="http://schemas.microsoft.com/office/powerpoint/2010/main" val="3793183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3D2930-5F4F-4321-BB7D-4AE7687F11B7}"/>
              </a:ext>
            </a:extLst>
          </p:cNvPr>
          <p:cNvSpPr>
            <a:spLocks noChangeArrowheads="1"/>
          </p:cNvSpPr>
          <p:nvPr/>
        </p:nvSpPr>
        <p:spPr bwMode="auto">
          <a:xfrm>
            <a:off x="1782762" y="284854"/>
            <a:ext cx="5674659" cy="393954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rPr>
              <a:t>public class </a:t>
            </a:r>
            <a:r>
              <a:rPr kumimoji="0" lang="en-US" altLang="en-US" sz="1000" b="0" i="0" u="none" strike="noStrike" cap="none" normalizeH="0" baseline="0" dirty="0">
                <a:ln>
                  <a:noFill/>
                </a:ln>
                <a:solidFill>
                  <a:srgbClr val="A9B7C6"/>
                </a:solidFill>
                <a:effectLst/>
                <a:latin typeface="Arial Unicode MS"/>
              </a:rPr>
              <a:t>Main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public static void </a:t>
            </a:r>
            <a:r>
              <a:rPr kumimoji="0" lang="en-US" altLang="en-US" sz="1000" b="0" i="0" u="none" strike="noStrike" cap="none" normalizeH="0" baseline="0" dirty="0">
                <a:ln>
                  <a:noFill/>
                </a:ln>
                <a:solidFill>
                  <a:srgbClr val="FFC66D"/>
                </a:solidFill>
                <a:effectLst/>
                <a:latin typeface="Arial Unicode MS"/>
              </a:rPr>
              <a:t>main</a:t>
            </a:r>
            <a:r>
              <a:rPr kumimoji="0" lang="en-US" altLang="en-US" sz="1000" b="0" i="0" u="none" strike="noStrike" cap="none" normalizeH="0" baseline="0" dirty="0">
                <a:ln>
                  <a:noFill/>
                </a:ln>
                <a:solidFill>
                  <a:srgbClr val="A9B7C6"/>
                </a:solidFill>
                <a:effectLst/>
                <a:latin typeface="Arial Unicode MS"/>
              </a:rPr>
              <a:t>(String[] </a:t>
            </a:r>
            <a:r>
              <a:rPr kumimoji="0" lang="en-US" altLang="en-US" sz="1000" b="0" i="0" u="none" strike="noStrike" cap="none" normalizeH="0" baseline="0" dirty="0" err="1">
                <a:ln>
                  <a:noFill/>
                </a:ln>
                <a:solidFill>
                  <a:srgbClr val="A9B7C6"/>
                </a:solidFill>
                <a:effectLst/>
                <a:latin typeface="Arial Unicode MS"/>
              </a:rPr>
              <a:t>args</a:t>
            </a:r>
            <a:r>
              <a:rPr kumimoji="0" lang="en-US" altLang="en-US" sz="1000" b="0" i="0" u="none" strike="noStrike" cap="none" normalizeH="0" baseline="0" dirty="0">
                <a:ln>
                  <a:noFill/>
                </a:ln>
                <a:solidFill>
                  <a:srgbClr val="A9B7C6"/>
                </a:solidFill>
                <a:effectLst/>
                <a:latin typeface="Arial Unicode MS"/>
              </a:rPr>
              <a:t>) {</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Cliente</a:t>
            </a:r>
            <a:r>
              <a:rPr kumimoji="0" lang="en-US" altLang="en-US" sz="1000" b="0" i="0" u="none" strike="noStrike" cap="none" normalizeH="0" baseline="0" dirty="0">
                <a:ln>
                  <a:noFill/>
                </a:ln>
                <a:solidFill>
                  <a:srgbClr val="A9B7C6"/>
                </a:solidFill>
                <a:effectLst/>
                <a:latin typeface="Arial Unicode MS"/>
              </a:rPr>
              <a:t> Cli1 = </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err="1">
                <a:ln>
                  <a:noFill/>
                </a:ln>
                <a:solidFill>
                  <a:srgbClr val="A9B7C6"/>
                </a:solidFill>
                <a:effectLst/>
                <a:latin typeface="Arial Unicode MS"/>
              </a:rPr>
              <a:t>Cliente</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 Jose " </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 </a:t>
            </a:r>
            <a:r>
              <a:rPr kumimoji="0" lang="en-US" altLang="en-US" sz="1000" b="0" i="0" u="none" strike="noStrike" cap="none" normalizeH="0" baseline="0" dirty="0" err="1">
                <a:ln>
                  <a:noFill/>
                </a:ln>
                <a:solidFill>
                  <a:srgbClr val="6A8759"/>
                </a:solidFill>
                <a:effectLst/>
                <a:latin typeface="Arial Unicode MS"/>
              </a:rPr>
              <a:t>Oblitas</a:t>
            </a:r>
            <a:r>
              <a:rPr kumimoji="0" lang="en-US" altLang="en-US" sz="1000" b="0" i="0" u="none" strike="noStrike" cap="none" normalizeH="0" baseline="0" dirty="0">
                <a:ln>
                  <a:noFill/>
                </a:ln>
                <a:solidFill>
                  <a:srgbClr val="6A8759"/>
                </a:solidFill>
                <a:effectLst/>
                <a:latin typeface="Arial Unicode MS"/>
              </a:rPr>
              <a:t> " </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897BB"/>
                </a:solidFill>
                <a:effectLst/>
                <a:latin typeface="Arial Unicode MS"/>
              </a:rPr>
              <a:t>23 </a:t>
            </a:r>
            <a:r>
              <a:rPr kumimoji="0" lang="en-US" altLang="en-US" sz="1000" b="0" i="0" u="none" strike="noStrike" cap="none" normalizeH="0" baseline="0" dirty="0">
                <a:ln>
                  <a:noFill/>
                </a:ln>
                <a:solidFill>
                  <a:srgbClr val="CC7832"/>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 Bolivia " </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 </a:t>
            </a:r>
            <a:r>
              <a:rPr kumimoji="0" lang="en-US" altLang="en-US" sz="1000" b="0" i="0" u="none" strike="noStrike" cap="none" normalizeH="0" baseline="0" dirty="0" err="1">
                <a:ln>
                  <a:noFill/>
                </a:ln>
                <a:solidFill>
                  <a:srgbClr val="6A8759"/>
                </a:solidFill>
                <a:effectLst/>
                <a:latin typeface="Arial Unicode MS"/>
              </a:rPr>
              <a:t>Masculino</a:t>
            </a:r>
            <a:r>
              <a:rPr kumimoji="0" lang="en-US" altLang="en-US" sz="1000" b="0" i="0" u="none" strike="noStrike" cap="none" normalizeH="0" baseline="0" dirty="0">
                <a:ln>
                  <a:noFill/>
                </a:ln>
                <a:solidFill>
                  <a:srgbClr val="6A8759"/>
                </a:solidFill>
                <a:effectLst/>
                <a:latin typeface="Arial Unicode MS"/>
              </a:rPr>
              <a:t> " </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 Silver "</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Cliente</a:t>
            </a:r>
            <a:r>
              <a:rPr kumimoji="0" lang="en-US" altLang="en-US" sz="1000" b="0" i="0" u="none" strike="noStrike" cap="none" normalizeH="0" baseline="0" dirty="0">
                <a:ln>
                  <a:noFill/>
                </a:ln>
                <a:solidFill>
                  <a:srgbClr val="A9B7C6"/>
                </a:solidFill>
                <a:effectLst/>
                <a:latin typeface="Arial Unicode MS"/>
              </a:rPr>
              <a:t> Cli2 = </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err="1">
                <a:ln>
                  <a:noFill/>
                </a:ln>
                <a:solidFill>
                  <a:srgbClr val="A9B7C6"/>
                </a:solidFill>
                <a:effectLst/>
                <a:latin typeface="Arial Unicode MS"/>
              </a:rPr>
              <a:t>Cliente</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 Miguel " </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 Sanchez " </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897BB"/>
                </a:solidFill>
                <a:effectLst/>
                <a:latin typeface="Arial Unicode MS"/>
              </a:rPr>
              <a:t>22 </a:t>
            </a:r>
            <a:r>
              <a:rPr kumimoji="0" lang="en-US" altLang="en-US" sz="1000" b="0" i="0" u="none" strike="noStrike" cap="none" normalizeH="0" baseline="0" dirty="0">
                <a:ln>
                  <a:noFill/>
                </a:ln>
                <a:solidFill>
                  <a:srgbClr val="CC7832"/>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 Bolivia " </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 </a:t>
            </a:r>
            <a:r>
              <a:rPr kumimoji="0" lang="en-US" altLang="en-US" sz="1000" b="0" i="0" u="none" strike="noStrike" cap="none" normalizeH="0" baseline="0" dirty="0" err="1">
                <a:ln>
                  <a:noFill/>
                </a:ln>
                <a:solidFill>
                  <a:srgbClr val="6A8759"/>
                </a:solidFill>
                <a:effectLst/>
                <a:latin typeface="Arial Unicode MS"/>
              </a:rPr>
              <a:t>Masculino</a:t>
            </a:r>
            <a:r>
              <a:rPr kumimoji="0" lang="en-US" altLang="en-US" sz="1000" b="0" i="0" u="none" strike="noStrike" cap="none" normalizeH="0" baseline="0" dirty="0">
                <a:ln>
                  <a:noFill/>
                </a:ln>
                <a:solidFill>
                  <a:srgbClr val="6A8759"/>
                </a:solidFill>
                <a:effectLst/>
                <a:latin typeface="Arial Unicode MS"/>
              </a:rPr>
              <a:t> " </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 Silver "</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Cliente</a:t>
            </a:r>
            <a:r>
              <a:rPr kumimoji="0" lang="en-US" altLang="en-US" sz="1000" b="0" i="0" u="none" strike="noStrike" cap="none" normalizeH="0" baseline="0" dirty="0">
                <a:ln>
                  <a:noFill/>
                </a:ln>
                <a:solidFill>
                  <a:srgbClr val="A9B7C6"/>
                </a:solidFill>
                <a:effectLst/>
                <a:latin typeface="Arial Unicode MS"/>
              </a:rPr>
              <a:t> Cli3 = </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err="1">
                <a:ln>
                  <a:noFill/>
                </a:ln>
                <a:solidFill>
                  <a:srgbClr val="A9B7C6"/>
                </a:solidFill>
                <a:effectLst/>
                <a:latin typeface="Arial Unicode MS"/>
              </a:rPr>
              <a:t>Cliente</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 Valeria " </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 Carpio " </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897BB"/>
                </a:solidFill>
                <a:effectLst/>
                <a:latin typeface="Arial Unicode MS"/>
              </a:rPr>
              <a:t>21 </a:t>
            </a:r>
            <a:r>
              <a:rPr kumimoji="0" lang="en-US" altLang="en-US" sz="1000" b="0" i="0" u="none" strike="noStrike" cap="none" normalizeH="0" baseline="0" dirty="0">
                <a:ln>
                  <a:noFill/>
                </a:ln>
                <a:solidFill>
                  <a:srgbClr val="CC7832"/>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 Argentina " </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 </a:t>
            </a:r>
            <a:r>
              <a:rPr kumimoji="0" lang="en-US" altLang="en-US" sz="1000" b="0" i="0" u="none" strike="noStrike" cap="none" normalizeH="0" baseline="0" dirty="0" err="1">
                <a:ln>
                  <a:noFill/>
                </a:ln>
                <a:solidFill>
                  <a:srgbClr val="6A8759"/>
                </a:solidFill>
                <a:effectLst/>
                <a:latin typeface="Arial Unicode MS"/>
              </a:rPr>
              <a:t>Femenino</a:t>
            </a:r>
            <a:r>
              <a:rPr kumimoji="0" lang="en-US" altLang="en-US" sz="1000" b="0" i="0" u="none" strike="noStrike" cap="none" normalizeH="0" baseline="0" dirty="0">
                <a:ln>
                  <a:noFill/>
                </a:ln>
                <a:solidFill>
                  <a:srgbClr val="6A8759"/>
                </a:solidFill>
                <a:effectLst/>
                <a:latin typeface="Arial Unicode MS"/>
              </a:rPr>
              <a:t> " </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 Gold "</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Cliente</a:t>
            </a:r>
            <a:r>
              <a:rPr kumimoji="0" lang="en-US" altLang="en-US" sz="1000" b="0" i="0" u="none" strike="noStrike" cap="none" normalizeH="0" baseline="0" dirty="0">
                <a:ln>
                  <a:noFill/>
                </a:ln>
                <a:solidFill>
                  <a:srgbClr val="A9B7C6"/>
                </a:solidFill>
                <a:effectLst/>
                <a:latin typeface="Arial Unicode MS"/>
              </a:rPr>
              <a:t> Cli4 = </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err="1">
                <a:ln>
                  <a:noFill/>
                </a:ln>
                <a:solidFill>
                  <a:srgbClr val="A9B7C6"/>
                </a:solidFill>
                <a:effectLst/>
                <a:latin typeface="Arial Unicode MS"/>
              </a:rPr>
              <a:t>Cliente</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 Amalia " </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 Angeles " </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897BB"/>
                </a:solidFill>
                <a:effectLst/>
                <a:latin typeface="Arial Unicode MS"/>
              </a:rPr>
              <a:t>20 </a:t>
            </a:r>
            <a:r>
              <a:rPr kumimoji="0" lang="en-US" altLang="en-US" sz="1000" b="0" i="0" u="none" strike="noStrike" cap="none" normalizeH="0" baseline="0" dirty="0">
                <a:ln>
                  <a:noFill/>
                </a:ln>
                <a:solidFill>
                  <a:srgbClr val="CC7832"/>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 Brazil " </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 </a:t>
            </a:r>
            <a:r>
              <a:rPr kumimoji="0" lang="en-US" altLang="en-US" sz="1000" b="0" i="0" u="none" strike="noStrike" cap="none" normalizeH="0" baseline="0" dirty="0" err="1">
                <a:ln>
                  <a:noFill/>
                </a:ln>
                <a:solidFill>
                  <a:srgbClr val="6A8759"/>
                </a:solidFill>
                <a:effectLst/>
                <a:latin typeface="Arial Unicode MS"/>
              </a:rPr>
              <a:t>Femenino</a:t>
            </a:r>
            <a:r>
              <a:rPr kumimoji="0" lang="en-US" altLang="en-US" sz="1000" b="0" i="0" u="none" strike="noStrike" cap="none" normalizeH="0" baseline="0" dirty="0">
                <a:ln>
                  <a:noFill/>
                </a:ln>
                <a:solidFill>
                  <a:srgbClr val="6A8759"/>
                </a:solidFill>
                <a:effectLst/>
                <a:latin typeface="Arial Unicode MS"/>
              </a:rPr>
              <a:t> " </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 VIP "</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Cliente</a:t>
            </a:r>
            <a:r>
              <a:rPr kumimoji="0" lang="en-US" altLang="en-US" sz="1000" b="0" i="0" u="none" strike="noStrike" cap="none" normalizeH="0" baseline="0" dirty="0">
                <a:ln>
                  <a:noFill/>
                </a:ln>
                <a:solidFill>
                  <a:srgbClr val="A9B7C6"/>
                </a:solidFill>
                <a:effectLst/>
                <a:latin typeface="Arial Unicode MS"/>
              </a:rPr>
              <a:t> Cli5 = </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err="1">
                <a:ln>
                  <a:noFill/>
                </a:ln>
                <a:solidFill>
                  <a:srgbClr val="A9B7C6"/>
                </a:solidFill>
                <a:effectLst/>
                <a:latin typeface="Arial Unicode MS"/>
              </a:rPr>
              <a:t>Cliente</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 Victor " </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 </a:t>
            </a:r>
            <a:r>
              <a:rPr kumimoji="0" lang="en-US" altLang="en-US" sz="1000" b="0" i="0" u="none" strike="noStrike" cap="none" normalizeH="0" baseline="0" dirty="0" err="1">
                <a:ln>
                  <a:noFill/>
                </a:ln>
                <a:solidFill>
                  <a:srgbClr val="6A8759"/>
                </a:solidFill>
                <a:effectLst/>
                <a:latin typeface="Arial Unicode MS"/>
              </a:rPr>
              <a:t>Quispe</a:t>
            </a:r>
            <a:r>
              <a:rPr kumimoji="0" lang="en-US" altLang="en-US" sz="1000" b="0" i="0" u="none" strike="noStrike" cap="none" normalizeH="0" baseline="0" dirty="0">
                <a:ln>
                  <a:noFill/>
                </a:ln>
                <a:solidFill>
                  <a:srgbClr val="6A8759"/>
                </a:solidFill>
                <a:effectLst/>
                <a:latin typeface="Arial Unicode MS"/>
              </a:rPr>
              <a:t> " </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897BB"/>
                </a:solidFill>
                <a:effectLst/>
                <a:latin typeface="Arial Unicode MS"/>
              </a:rPr>
              <a:t>61 </a:t>
            </a:r>
            <a:r>
              <a:rPr kumimoji="0" lang="en-US" altLang="en-US" sz="1000" b="0" i="0" u="none" strike="noStrike" cap="none" normalizeH="0" baseline="0" dirty="0">
                <a:ln>
                  <a:noFill/>
                </a:ln>
                <a:solidFill>
                  <a:srgbClr val="CC7832"/>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 Bolivia " </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 </a:t>
            </a:r>
            <a:r>
              <a:rPr kumimoji="0" lang="en-US" altLang="en-US" sz="1000" b="0" i="0" u="none" strike="noStrike" cap="none" normalizeH="0" baseline="0" dirty="0" err="1">
                <a:ln>
                  <a:noFill/>
                </a:ln>
                <a:solidFill>
                  <a:srgbClr val="6A8759"/>
                </a:solidFill>
                <a:effectLst/>
                <a:latin typeface="Arial Unicode MS"/>
              </a:rPr>
              <a:t>Masculino</a:t>
            </a:r>
            <a:r>
              <a:rPr kumimoji="0" lang="en-US" altLang="en-US" sz="1000" b="0" i="0" u="none" strike="noStrike" cap="none" normalizeH="0" baseline="0" dirty="0">
                <a:ln>
                  <a:noFill/>
                </a:ln>
                <a:solidFill>
                  <a:srgbClr val="6A8759"/>
                </a:solidFill>
                <a:effectLst/>
                <a:latin typeface="Arial Unicode MS"/>
              </a:rPr>
              <a:t> " </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 Gold "</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Cola_de_Clientes</a:t>
            </a:r>
            <a:r>
              <a:rPr kumimoji="0" lang="en-US" altLang="en-US" sz="1000" b="0" i="0" u="none" strike="noStrike" cap="none" normalizeH="0" baseline="0" dirty="0">
                <a:ln>
                  <a:noFill/>
                </a:ln>
                <a:solidFill>
                  <a:srgbClr val="A9B7C6"/>
                </a:solidFill>
                <a:effectLst/>
                <a:latin typeface="Arial Unicode MS"/>
              </a:rPr>
              <a:t> Cola = </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err="1">
                <a:ln>
                  <a:noFill/>
                </a:ln>
                <a:solidFill>
                  <a:srgbClr val="A9B7C6"/>
                </a:solidFill>
                <a:effectLst/>
                <a:latin typeface="Arial Unicode MS"/>
              </a:rPr>
              <a:t>Cola_de_Clientes</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10</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Cola.Adicionar</a:t>
            </a:r>
            <a:r>
              <a:rPr kumimoji="0" lang="en-US" altLang="en-US" sz="1000" b="0" i="0" u="none" strike="noStrike" cap="none" normalizeH="0" baseline="0" dirty="0">
                <a:ln>
                  <a:noFill/>
                </a:ln>
                <a:solidFill>
                  <a:srgbClr val="A9B7C6"/>
                </a:solidFill>
                <a:effectLst/>
                <a:latin typeface="Arial Unicode MS"/>
              </a:rPr>
              <a:t>(Cli1)</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Cola.Adicionar</a:t>
            </a:r>
            <a:r>
              <a:rPr kumimoji="0" lang="en-US" altLang="en-US" sz="1000" b="0" i="0" u="none" strike="noStrike" cap="none" normalizeH="0" baseline="0" dirty="0">
                <a:ln>
                  <a:noFill/>
                </a:ln>
                <a:solidFill>
                  <a:srgbClr val="A9B7C6"/>
                </a:solidFill>
                <a:effectLst/>
                <a:latin typeface="Arial Unicode MS"/>
              </a:rPr>
              <a:t>(Cli2)</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Cola.Adicionar</a:t>
            </a:r>
            <a:r>
              <a:rPr kumimoji="0" lang="en-US" altLang="en-US" sz="1000" b="0" i="0" u="none" strike="noStrike" cap="none" normalizeH="0" baseline="0" dirty="0">
                <a:ln>
                  <a:noFill/>
                </a:ln>
                <a:solidFill>
                  <a:srgbClr val="A9B7C6"/>
                </a:solidFill>
                <a:effectLst/>
                <a:latin typeface="Arial Unicode MS"/>
              </a:rPr>
              <a:t>(Cli3)</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Cola.Adicionar</a:t>
            </a:r>
            <a:r>
              <a:rPr kumimoji="0" lang="en-US" altLang="en-US" sz="1000" b="0" i="0" u="none" strike="noStrike" cap="none" normalizeH="0" baseline="0" dirty="0">
                <a:ln>
                  <a:noFill/>
                </a:ln>
                <a:solidFill>
                  <a:srgbClr val="A9B7C6"/>
                </a:solidFill>
                <a:effectLst/>
                <a:latin typeface="Arial Unicode MS"/>
              </a:rPr>
              <a:t>(Cli4)</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Cola.Adicionar</a:t>
            </a:r>
            <a:r>
              <a:rPr kumimoji="0" lang="en-US" altLang="en-US" sz="1000" b="0" i="0" u="none" strike="noStrike" cap="none" normalizeH="0" baseline="0" dirty="0">
                <a:ln>
                  <a:noFill/>
                </a:ln>
                <a:solidFill>
                  <a:srgbClr val="A9B7C6"/>
                </a:solidFill>
                <a:effectLst/>
                <a:latin typeface="Arial Unicode MS"/>
              </a:rPr>
              <a:t>(Cli5)</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Cola.Mostrar</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Imagen 7">
            <a:extLst>
              <a:ext uri="{FF2B5EF4-FFF2-40B4-BE49-F238E27FC236}">
                <a16:creationId xmlns:a16="http://schemas.microsoft.com/office/drawing/2014/main" id="{7EB82A23-E605-4386-BB73-BD01401F408F}"/>
              </a:ext>
            </a:extLst>
          </p:cNvPr>
          <p:cNvPicPr>
            <a:picLocks noChangeAspect="1"/>
          </p:cNvPicPr>
          <p:nvPr/>
        </p:nvPicPr>
        <p:blipFill>
          <a:blip r:embed="rId2"/>
          <a:stretch>
            <a:fillRect/>
          </a:stretch>
        </p:blipFill>
        <p:spPr>
          <a:xfrm>
            <a:off x="8237350" y="80683"/>
            <a:ext cx="2171888" cy="3765176"/>
          </a:xfrm>
          <a:prstGeom prst="rect">
            <a:avLst/>
          </a:prstGeom>
        </p:spPr>
      </p:pic>
      <p:pic>
        <p:nvPicPr>
          <p:cNvPr id="10" name="Imagen 9">
            <a:extLst>
              <a:ext uri="{FF2B5EF4-FFF2-40B4-BE49-F238E27FC236}">
                <a16:creationId xmlns:a16="http://schemas.microsoft.com/office/drawing/2014/main" id="{D0C3B76B-8528-4BD5-ABE7-A7A4A8DF74F5}"/>
              </a:ext>
            </a:extLst>
          </p:cNvPr>
          <p:cNvPicPr>
            <a:picLocks noChangeAspect="1"/>
          </p:cNvPicPr>
          <p:nvPr/>
        </p:nvPicPr>
        <p:blipFill>
          <a:blip r:embed="rId3"/>
          <a:stretch>
            <a:fillRect/>
          </a:stretch>
        </p:blipFill>
        <p:spPr>
          <a:xfrm>
            <a:off x="8237350" y="3845859"/>
            <a:ext cx="2171888" cy="2680448"/>
          </a:xfrm>
          <a:prstGeom prst="rect">
            <a:avLst/>
          </a:prstGeom>
        </p:spPr>
      </p:pic>
      <p:sp>
        <p:nvSpPr>
          <p:cNvPr id="9" name="CuadroTexto 8">
            <a:extLst>
              <a:ext uri="{FF2B5EF4-FFF2-40B4-BE49-F238E27FC236}">
                <a16:creationId xmlns:a16="http://schemas.microsoft.com/office/drawing/2014/main" id="{826D0557-2A2C-4E0C-B56D-AD40320A567F}"/>
              </a:ext>
            </a:extLst>
          </p:cNvPr>
          <p:cNvSpPr txBox="1"/>
          <p:nvPr/>
        </p:nvSpPr>
        <p:spPr>
          <a:xfrm>
            <a:off x="1645023" y="4939570"/>
            <a:ext cx="6104964" cy="923330"/>
          </a:xfrm>
          <a:prstGeom prst="rect">
            <a:avLst/>
          </a:prstGeom>
          <a:noFill/>
        </p:spPr>
        <p:txBody>
          <a:bodyPr wrap="square">
            <a:spAutoFit/>
          </a:bodyPr>
          <a:lstStyle/>
          <a:p>
            <a:r>
              <a:rPr lang="en-US" dirty="0"/>
              <a:t>https://github.com/CARLOSDANIELFLORES123/Estructura-De-Datos/tree/main/HITO_4/LABORATORIOS/Codigo%20generado</a:t>
            </a:r>
          </a:p>
        </p:txBody>
      </p:sp>
    </p:spTree>
    <p:extLst>
      <p:ext uri="{BB962C8B-B14F-4D97-AF65-F5344CB8AC3E}">
        <p14:creationId xmlns:p14="http://schemas.microsoft.com/office/powerpoint/2010/main" val="1449555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0207CEF-71AD-4FA4-9B2B-BD162B910F40}"/>
              </a:ext>
            </a:extLst>
          </p:cNvPr>
          <p:cNvSpPr txBox="1"/>
          <p:nvPr/>
        </p:nvSpPr>
        <p:spPr>
          <a:xfrm>
            <a:off x="1169894" y="196334"/>
            <a:ext cx="6104964" cy="400110"/>
          </a:xfrm>
          <a:prstGeom prst="rect">
            <a:avLst/>
          </a:prstGeom>
          <a:noFill/>
        </p:spPr>
        <p:txBody>
          <a:bodyPr wrap="square">
            <a:spAutoFit/>
          </a:bodyPr>
          <a:lstStyle/>
          <a:p>
            <a:r>
              <a:rPr lang="es-ES" sz="2000" dirty="0"/>
              <a:t>12.Inicializar la cola de clientes.</a:t>
            </a:r>
            <a:endParaRPr lang="en-US" sz="2000" dirty="0"/>
          </a:p>
        </p:txBody>
      </p:sp>
      <p:sp>
        <p:nvSpPr>
          <p:cNvPr id="5" name="CuadroTexto 4">
            <a:extLst>
              <a:ext uri="{FF2B5EF4-FFF2-40B4-BE49-F238E27FC236}">
                <a16:creationId xmlns:a16="http://schemas.microsoft.com/office/drawing/2014/main" id="{3BC9101D-5B36-4B46-812C-0EF98E8B7EDE}"/>
              </a:ext>
            </a:extLst>
          </p:cNvPr>
          <p:cNvSpPr txBox="1"/>
          <p:nvPr/>
        </p:nvSpPr>
        <p:spPr>
          <a:xfrm>
            <a:off x="1044388" y="628233"/>
            <a:ext cx="4325471" cy="2800767"/>
          </a:xfrm>
          <a:prstGeom prst="rect">
            <a:avLst/>
          </a:prstGeom>
          <a:noFill/>
        </p:spPr>
        <p:txBody>
          <a:bodyPr wrap="square">
            <a:spAutoFit/>
          </a:bodyPr>
          <a:lstStyle/>
          <a:p>
            <a:r>
              <a:rPr lang="es-ES" sz="1600" dirty="0"/>
              <a:t>○	Crear una cola con 5 clientes.</a:t>
            </a:r>
          </a:p>
          <a:p>
            <a:r>
              <a:rPr lang="es-ES" sz="1600" dirty="0"/>
              <a:t>	■	En la clase MAIN deberán estar los 5 clientes.</a:t>
            </a:r>
          </a:p>
          <a:p>
            <a:r>
              <a:rPr lang="es-ES" sz="1600" dirty="0"/>
              <a:t>	■	Mostrar todos los datos de la cola de clientes</a:t>
            </a:r>
          </a:p>
          <a:p>
            <a:r>
              <a:rPr lang="es-ES" sz="1600" dirty="0"/>
              <a:t>	○	Adjuntar los siguientes</a:t>
            </a:r>
          </a:p>
          <a:p>
            <a:r>
              <a:rPr lang="es-ES" sz="1600" dirty="0"/>
              <a:t>	■	El código del método que resuelve el problema.</a:t>
            </a:r>
          </a:p>
          <a:p>
            <a:r>
              <a:rPr lang="es-ES" sz="1600" dirty="0"/>
              <a:t>	■	Una imagen de la salida de la consola.</a:t>
            </a:r>
          </a:p>
          <a:p>
            <a:r>
              <a:rPr lang="es-ES" sz="1600" dirty="0"/>
              <a:t>	■	Link que me lleve a la clase </a:t>
            </a:r>
            <a:r>
              <a:rPr lang="es-ES" sz="1600" dirty="0" err="1"/>
              <a:t>main</a:t>
            </a:r>
            <a:r>
              <a:rPr lang="es-ES" sz="1600" dirty="0"/>
              <a:t> (GitHub)</a:t>
            </a:r>
          </a:p>
        </p:txBody>
      </p:sp>
      <p:sp>
        <p:nvSpPr>
          <p:cNvPr id="7" name="Rectangle 1">
            <a:extLst>
              <a:ext uri="{FF2B5EF4-FFF2-40B4-BE49-F238E27FC236}">
                <a16:creationId xmlns:a16="http://schemas.microsoft.com/office/drawing/2014/main" id="{B9D3B7EA-17A1-4E5A-A354-E0ABAD9F54F1}"/>
              </a:ext>
            </a:extLst>
          </p:cNvPr>
          <p:cNvSpPr>
            <a:spLocks noChangeArrowheads="1"/>
          </p:cNvSpPr>
          <p:nvPr/>
        </p:nvSpPr>
        <p:spPr bwMode="auto">
          <a:xfrm>
            <a:off x="5347447" y="22703"/>
            <a:ext cx="4630271" cy="31700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CC7832"/>
                </a:solidFill>
                <a:effectLst/>
                <a:latin typeface="Arial Unicode MS"/>
              </a:rPr>
              <a:t>public class </a:t>
            </a:r>
            <a:r>
              <a:rPr kumimoji="0" lang="en-US" altLang="en-US" sz="800" b="0" i="0" u="none" strike="noStrike" cap="none" normalizeH="0" baseline="0" dirty="0">
                <a:ln>
                  <a:noFill/>
                </a:ln>
                <a:solidFill>
                  <a:srgbClr val="A9B7C6"/>
                </a:solidFill>
                <a:effectLst/>
                <a:latin typeface="Arial Unicode MS"/>
              </a:rPr>
              <a:t>Main {</a:t>
            </a:r>
            <a:br>
              <a:rPr kumimoji="0" lang="en-US" altLang="en-US" sz="800" b="0" i="0" u="none" strike="noStrike" cap="none" normalizeH="0" baseline="0" dirty="0">
                <a:ln>
                  <a:noFill/>
                </a:ln>
                <a:solidFill>
                  <a:srgbClr val="A9B7C6"/>
                </a:solidFill>
                <a:effectLst/>
                <a:latin typeface="Arial Unicode MS"/>
              </a:rPr>
            </a:br>
            <a:r>
              <a:rPr kumimoji="0" lang="en-US" altLang="en-US" sz="800" b="0" i="0" u="none" strike="noStrike" cap="none" normalizeH="0" baseline="0" dirty="0">
                <a:ln>
                  <a:noFill/>
                </a:ln>
                <a:solidFill>
                  <a:srgbClr val="A9B7C6"/>
                </a:solidFill>
                <a:effectLst/>
                <a:latin typeface="Arial Unicode MS"/>
              </a:rPr>
              <a:t>    </a:t>
            </a:r>
            <a:r>
              <a:rPr kumimoji="0" lang="en-US" altLang="en-US" sz="800" b="0" i="0" u="none" strike="noStrike" cap="none" normalizeH="0" baseline="0" dirty="0">
                <a:ln>
                  <a:noFill/>
                </a:ln>
                <a:solidFill>
                  <a:srgbClr val="CC7832"/>
                </a:solidFill>
                <a:effectLst/>
                <a:latin typeface="Arial Unicode MS"/>
              </a:rPr>
              <a:t>public static void </a:t>
            </a:r>
            <a:r>
              <a:rPr kumimoji="0" lang="en-US" altLang="en-US" sz="800" b="0" i="0" u="none" strike="noStrike" cap="none" normalizeH="0" baseline="0" dirty="0">
                <a:ln>
                  <a:noFill/>
                </a:ln>
                <a:solidFill>
                  <a:srgbClr val="FFC66D"/>
                </a:solidFill>
                <a:effectLst/>
                <a:latin typeface="Arial Unicode MS"/>
              </a:rPr>
              <a:t>main</a:t>
            </a:r>
            <a:r>
              <a:rPr kumimoji="0" lang="en-US" altLang="en-US" sz="800" b="0" i="0" u="none" strike="noStrike" cap="none" normalizeH="0" baseline="0" dirty="0">
                <a:ln>
                  <a:noFill/>
                </a:ln>
                <a:solidFill>
                  <a:srgbClr val="A9B7C6"/>
                </a:solidFill>
                <a:effectLst/>
                <a:latin typeface="Arial Unicode MS"/>
              </a:rPr>
              <a:t>(String[] </a:t>
            </a:r>
            <a:r>
              <a:rPr kumimoji="0" lang="en-US" altLang="en-US" sz="800" b="0" i="0" u="none" strike="noStrike" cap="none" normalizeH="0" baseline="0" dirty="0" err="1">
                <a:ln>
                  <a:noFill/>
                </a:ln>
                <a:solidFill>
                  <a:srgbClr val="A9B7C6"/>
                </a:solidFill>
                <a:effectLst/>
                <a:latin typeface="Arial Unicode MS"/>
              </a:rPr>
              <a:t>args</a:t>
            </a:r>
            <a:r>
              <a:rPr kumimoji="0" lang="en-US" altLang="en-US" sz="800" b="0" i="0" u="none" strike="noStrike" cap="none" normalizeH="0" baseline="0" dirty="0">
                <a:ln>
                  <a:noFill/>
                </a:ln>
                <a:solidFill>
                  <a:srgbClr val="A9B7C6"/>
                </a:solidFill>
                <a:effectLst/>
                <a:latin typeface="Arial Unicode MS"/>
              </a:rPr>
              <a:t>) {</a:t>
            </a:r>
            <a:br>
              <a:rPr kumimoji="0" lang="en-US" altLang="en-US" sz="800" b="0" i="0" u="none" strike="noStrike" cap="none" normalizeH="0" baseline="0" dirty="0">
                <a:ln>
                  <a:noFill/>
                </a:ln>
                <a:solidFill>
                  <a:srgbClr val="A9B7C6"/>
                </a:solidFill>
                <a:effectLst/>
                <a:latin typeface="Arial Unicode MS"/>
              </a:rPr>
            </a:br>
            <a:br>
              <a:rPr kumimoji="0" lang="en-US" altLang="en-US" sz="800" b="0" i="0" u="none" strike="noStrike" cap="none" normalizeH="0" baseline="0" dirty="0">
                <a:ln>
                  <a:noFill/>
                </a:ln>
                <a:solidFill>
                  <a:srgbClr val="A9B7C6"/>
                </a:solidFill>
                <a:effectLst/>
                <a:latin typeface="Arial Unicode MS"/>
              </a:rPr>
            </a:br>
            <a:r>
              <a:rPr kumimoji="0" lang="en-US" altLang="en-US" sz="800" b="0" i="0" u="none" strike="noStrike" cap="none" normalizeH="0" baseline="0" dirty="0">
                <a:ln>
                  <a:noFill/>
                </a:ln>
                <a:solidFill>
                  <a:srgbClr val="A9B7C6"/>
                </a:solidFill>
                <a:effectLst/>
                <a:latin typeface="Arial Unicode MS"/>
              </a:rPr>
              <a:t>        </a:t>
            </a:r>
            <a:r>
              <a:rPr kumimoji="0" lang="en-US" altLang="en-US" sz="800" b="0" i="0" u="none" strike="noStrike" cap="none" normalizeH="0" baseline="0" dirty="0" err="1">
                <a:ln>
                  <a:noFill/>
                </a:ln>
                <a:solidFill>
                  <a:srgbClr val="A9B7C6"/>
                </a:solidFill>
                <a:effectLst/>
                <a:latin typeface="Arial Unicode MS"/>
              </a:rPr>
              <a:t>Cliente</a:t>
            </a:r>
            <a:r>
              <a:rPr kumimoji="0" lang="en-US" altLang="en-US" sz="800" b="0" i="0" u="none" strike="noStrike" cap="none" normalizeH="0" baseline="0" dirty="0">
                <a:ln>
                  <a:noFill/>
                </a:ln>
                <a:solidFill>
                  <a:srgbClr val="A9B7C6"/>
                </a:solidFill>
                <a:effectLst/>
                <a:latin typeface="Arial Unicode MS"/>
              </a:rPr>
              <a:t> Cli1 = </a:t>
            </a:r>
            <a:r>
              <a:rPr kumimoji="0" lang="en-US" altLang="en-US" sz="800" b="0" i="0" u="none" strike="noStrike" cap="none" normalizeH="0" baseline="0" dirty="0">
                <a:ln>
                  <a:noFill/>
                </a:ln>
                <a:solidFill>
                  <a:srgbClr val="CC7832"/>
                </a:solidFill>
                <a:effectLst/>
                <a:latin typeface="Arial Unicode MS"/>
              </a:rPr>
              <a:t>new </a:t>
            </a:r>
            <a:r>
              <a:rPr kumimoji="0" lang="en-US" altLang="en-US" sz="800" b="0" i="0" u="none" strike="noStrike" cap="none" normalizeH="0" baseline="0" dirty="0" err="1">
                <a:ln>
                  <a:noFill/>
                </a:ln>
                <a:solidFill>
                  <a:srgbClr val="A9B7C6"/>
                </a:solidFill>
                <a:effectLst/>
                <a:latin typeface="Arial Unicode MS"/>
              </a:rPr>
              <a:t>Cliente</a:t>
            </a:r>
            <a:r>
              <a:rPr kumimoji="0" lang="en-US" altLang="en-US" sz="800" b="0" i="0" u="none" strike="noStrike" cap="none" normalizeH="0" baseline="0" dirty="0">
                <a:ln>
                  <a:noFill/>
                </a:ln>
                <a:solidFill>
                  <a:srgbClr val="A9B7C6"/>
                </a:solidFill>
                <a:effectLst/>
                <a:latin typeface="Arial Unicode MS"/>
              </a:rPr>
              <a:t>(</a:t>
            </a:r>
            <a:r>
              <a:rPr kumimoji="0" lang="en-US" altLang="en-US" sz="800" b="0" i="0" u="none" strike="noStrike" cap="none" normalizeH="0" baseline="0" dirty="0">
                <a:ln>
                  <a:noFill/>
                </a:ln>
                <a:solidFill>
                  <a:srgbClr val="6A8759"/>
                </a:solidFill>
                <a:effectLst/>
                <a:latin typeface="Arial Unicode MS"/>
              </a:rPr>
              <a:t>" Jose " </a:t>
            </a: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a:ln>
                  <a:noFill/>
                </a:ln>
                <a:solidFill>
                  <a:srgbClr val="6A8759"/>
                </a:solidFill>
                <a:effectLst/>
                <a:latin typeface="Arial Unicode MS"/>
              </a:rPr>
              <a:t>" </a:t>
            </a:r>
            <a:r>
              <a:rPr kumimoji="0" lang="en-US" altLang="en-US" sz="800" b="0" i="0" u="none" strike="noStrike" cap="none" normalizeH="0" baseline="0" dirty="0" err="1">
                <a:ln>
                  <a:noFill/>
                </a:ln>
                <a:solidFill>
                  <a:srgbClr val="6A8759"/>
                </a:solidFill>
                <a:effectLst/>
                <a:latin typeface="Arial Unicode MS"/>
              </a:rPr>
              <a:t>Oblitas</a:t>
            </a:r>
            <a:r>
              <a:rPr kumimoji="0" lang="en-US" altLang="en-US" sz="800" b="0" i="0" u="none" strike="noStrike" cap="none" normalizeH="0" baseline="0" dirty="0">
                <a:ln>
                  <a:noFill/>
                </a:ln>
                <a:solidFill>
                  <a:srgbClr val="6A8759"/>
                </a:solidFill>
                <a:effectLst/>
                <a:latin typeface="Arial Unicode MS"/>
              </a:rPr>
              <a:t> " </a:t>
            </a: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a:ln>
                  <a:noFill/>
                </a:ln>
                <a:solidFill>
                  <a:srgbClr val="6897BB"/>
                </a:solidFill>
                <a:effectLst/>
                <a:latin typeface="Arial Unicode MS"/>
              </a:rPr>
              <a:t>23 </a:t>
            </a:r>
            <a:r>
              <a:rPr kumimoji="0" lang="en-US" altLang="en-US" sz="800" b="0" i="0" u="none" strike="noStrike" cap="none" normalizeH="0" baseline="0" dirty="0">
                <a:ln>
                  <a:noFill/>
                </a:ln>
                <a:solidFill>
                  <a:srgbClr val="CC7832"/>
                </a:solidFill>
                <a:effectLst/>
                <a:latin typeface="Arial Unicode MS"/>
              </a:rPr>
              <a:t>,</a:t>
            </a:r>
            <a:r>
              <a:rPr kumimoji="0" lang="en-US" altLang="en-US" sz="800" b="0" i="0" u="none" strike="noStrike" cap="none" normalizeH="0" baseline="0" dirty="0">
                <a:ln>
                  <a:noFill/>
                </a:ln>
                <a:solidFill>
                  <a:srgbClr val="6A8759"/>
                </a:solidFill>
                <a:effectLst/>
                <a:latin typeface="Arial Unicode MS"/>
              </a:rPr>
              <a:t>" Bolivia " </a:t>
            </a: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a:ln>
                  <a:noFill/>
                </a:ln>
                <a:solidFill>
                  <a:srgbClr val="6A8759"/>
                </a:solidFill>
                <a:effectLst/>
                <a:latin typeface="Arial Unicode MS"/>
              </a:rPr>
              <a:t>" </a:t>
            </a:r>
            <a:r>
              <a:rPr kumimoji="0" lang="en-US" altLang="en-US" sz="800" b="0" i="0" u="none" strike="noStrike" cap="none" normalizeH="0" baseline="0" dirty="0" err="1">
                <a:ln>
                  <a:noFill/>
                </a:ln>
                <a:solidFill>
                  <a:srgbClr val="6A8759"/>
                </a:solidFill>
                <a:effectLst/>
                <a:latin typeface="Arial Unicode MS"/>
              </a:rPr>
              <a:t>Masculino</a:t>
            </a:r>
            <a:r>
              <a:rPr kumimoji="0" lang="en-US" altLang="en-US" sz="800" b="0" i="0" u="none" strike="noStrike" cap="none" normalizeH="0" baseline="0" dirty="0">
                <a:ln>
                  <a:noFill/>
                </a:ln>
                <a:solidFill>
                  <a:srgbClr val="6A8759"/>
                </a:solidFill>
                <a:effectLst/>
                <a:latin typeface="Arial Unicode MS"/>
              </a:rPr>
              <a:t> " </a:t>
            </a: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a:ln>
                  <a:noFill/>
                </a:ln>
                <a:solidFill>
                  <a:srgbClr val="6A8759"/>
                </a:solidFill>
                <a:effectLst/>
                <a:latin typeface="Arial Unicode MS"/>
              </a:rPr>
              <a:t>" Silver "</a:t>
            </a:r>
            <a:r>
              <a:rPr kumimoji="0" lang="en-US" altLang="en-US" sz="800" b="0" i="0" u="none" strike="noStrike" cap="none" normalizeH="0" baseline="0" dirty="0">
                <a:ln>
                  <a:noFill/>
                </a:ln>
                <a:solidFill>
                  <a:srgbClr val="A9B7C6"/>
                </a:solidFill>
                <a:effectLst/>
                <a:latin typeface="Arial Unicode MS"/>
              </a:rPr>
              <a:t>)</a:t>
            </a:r>
            <a:r>
              <a:rPr kumimoji="0" lang="en-US" altLang="en-US" sz="800" b="0" i="0" u="none" strike="noStrike" cap="none" normalizeH="0" baseline="0" dirty="0">
                <a:ln>
                  <a:noFill/>
                </a:ln>
                <a:solidFill>
                  <a:srgbClr val="CC7832"/>
                </a:solidFill>
                <a:effectLst/>
                <a:latin typeface="Arial Unicode MS"/>
              </a:rPr>
              <a:t>;</a:t>
            </a:r>
            <a:br>
              <a:rPr kumimoji="0" lang="en-US" altLang="en-US" sz="800" b="0" i="0" u="none" strike="noStrike" cap="none" normalizeH="0" baseline="0" dirty="0">
                <a:ln>
                  <a:noFill/>
                </a:ln>
                <a:solidFill>
                  <a:srgbClr val="CC7832"/>
                </a:solidFill>
                <a:effectLst/>
                <a:latin typeface="Arial Unicode MS"/>
              </a:rPr>
            </a:b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err="1">
                <a:ln>
                  <a:noFill/>
                </a:ln>
                <a:solidFill>
                  <a:srgbClr val="A9B7C6"/>
                </a:solidFill>
                <a:effectLst/>
                <a:latin typeface="Arial Unicode MS"/>
              </a:rPr>
              <a:t>Cliente</a:t>
            </a:r>
            <a:r>
              <a:rPr kumimoji="0" lang="en-US" altLang="en-US" sz="800" b="0" i="0" u="none" strike="noStrike" cap="none" normalizeH="0" baseline="0" dirty="0">
                <a:ln>
                  <a:noFill/>
                </a:ln>
                <a:solidFill>
                  <a:srgbClr val="A9B7C6"/>
                </a:solidFill>
                <a:effectLst/>
                <a:latin typeface="Arial Unicode MS"/>
              </a:rPr>
              <a:t> Cli2 = </a:t>
            </a:r>
            <a:r>
              <a:rPr kumimoji="0" lang="en-US" altLang="en-US" sz="800" b="0" i="0" u="none" strike="noStrike" cap="none" normalizeH="0" baseline="0" dirty="0">
                <a:ln>
                  <a:noFill/>
                </a:ln>
                <a:solidFill>
                  <a:srgbClr val="CC7832"/>
                </a:solidFill>
                <a:effectLst/>
                <a:latin typeface="Arial Unicode MS"/>
              </a:rPr>
              <a:t>new </a:t>
            </a:r>
            <a:r>
              <a:rPr kumimoji="0" lang="en-US" altLang="en-US" sz="800" b="0" i="0" u="none" strike="noStrike" cap="none" normalizeH="0" baseline="0" dirty="0" err="1">
                <a:ln>
                  <a:noFill/>
                </a:ln>
                <a:solidFill>
                  <a:srgbClr val="A9B7C6"/>
                </a:solidFill>
                <a:effectLst/>
                <a:latin typeface="Arial Unicode MS"/>
              </a:rPr>
              <a:t>Cliente</a:t>
            </a:r>
            <a:r>
              <a:rPr kumimoji="0" lang="en-US" altLang="en-US" sz="800" b="0" i="0" u="none" strike="noStrike" cap="none" normalizeH="0" baseline="0" dirty="0">
                <a:ln>
                  <a:noFill/>
                </a:ln>
                <a:solidFill>
                  <a:srgbClr val="A9B7C6"/>
                </a:solidFill>
                <a:effectLst/>
                <a:latin typeface="Arial Unicode MS"/>
              </a:rPr>
              <a:t>(</a:t>
            </a:r>
            <a:r>
              <a:rPr kumimoji="0" lang="en-US" altLang="en-US" sz="800" b="0" i="0" u="none" strike="noStrike" cap="none" normalizeH="0" baseline="0" dirty="0">
                <a:ln>
                  <a:noFill/>
                </a:ln>
                <a:solidFill>
                  <a:srgbClr val="6A8759"/>
                </a:solidFill>
                <a:effectLst/>
                <a:latin typeface="Arial Unicode MS"/>
              </a:rPr>
              <a:t>" Miguel " </a:t>
            </a: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a:ln>
                  <a:noFill/>
                </a:ln>
                <a:solidFill>
                  <a:srgbClr val="6A8759"/>
                </a:solidFill>
                <a:effectLst/>
                <a:latin typeface="Arial Unicode MS"/>
              </a:rPr>
              <a:t>" Sanchez " </a:t>
            </a: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a:ln>
                  <a:noFill/>
                </a:ln>
                <a:solidFill>
                  <a:srgbClr val="6897BB"/>
                </a:solidFill>
                <a:effectLst/>
                <a:latin typeface="Arial Unicode MS"/>
              </a:rPr>
              <a:t>22 </a:t>
            </a:r>
            <a:r>
              <a:rPr kumimoji="0" lang="en-US" altLang="en-US" sz="800" b="0" i="0" u="none" strike="noStrike" cap="none" normalizeH="0" baseline="0" dirty="0">
                <a:ln>
                  <a:noFill/>
                </a:ln>
                <a:solidFill>
                  <a:srgbClr val="CC7832"/>
                </a:solidFill>
                <a:effectLst/>
                <a:latin typeface="Arial Unicode MS"/>
              </a:rPr>
              <a:t>,</a:t>
            </a:r>
            <a:r>
              <a:rPr kumimoji="0" lang="en-US" altLang="en-US" sz="800" b="0" i="0" u="none" strike="noStrike" cap="none" normalizeH="0" baseline="0" dirty="0">
                <a:ln>
                  <a:noFill/>
                </a:ln>
                <a:solidFill>
                  <a:srgbClr val="6A8759"/>
                </a:solidFill>
                <a:effectLst/>
                <a:latin typeface="Arial Unicode MS"/>
              </a:rPr>
              <a:t>" Bolivia " </a:t>
            </a: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a:ln>
                  <a:noFill/>
                </a:ln>
                <a:solidFill>
                  <a:srgbClr val="6A8759"/>
                </a:solidFill>
                <a:effectLst/>
                <a:latin typeface="Arial Unicode MS"/>
              </a:rPr>
              <a:t>" </a:t>
            </a:r>
            <a:r>
              <a:rPr kumimoji="0" lang="en-US" altLang="en-US" sz="800" b="0" i="0" u="none" strike="noStrike" cap="none" normalizeH="0" baseline="0" dirty="0" err="1">
                <a:ln>
                  <a:noFill/>
                </a:ln>
                <a:solidFill>
                  <a:srgbClr val="6A8759"/>
                </a:solidFill>
                <a:effectLst/>
                <a:latin typeface="Arial Unicode MS"/>
              </a:rPr>
              <a:t>Masculino</a:t>
            </a:r>
            <a:r>
              <a:rPr kumimoji="0" lang="en-US" altLang="en-US" sz="800" b="0" i="0" u="none" strike="noStrike" cap="none" normalizeH="0" baseline="0" dirty="0">
                <a:ln>
                  <a:noFill/>
                </a:ln>
                <a:solidFill>
                  <a:srgbClr val="6A8759"/>
                </a:solidFill>
                <a:effectLst/>
                <a:latin typeface="Arial Unicode MS"/>
              </a:rPr>
              <a:t> " </a:t>
            </a: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a:ln>
                  <a:noFill/>
                </a:ln>
                <a:solidFill>
                  <a:srgbClr val="6A8759"/>
                </a:solidFill>
                <a:effectLst/>
                <a:latin typeface="Arial Unicode MS"/>
              </a:rPr>
              <a:t>" Silver "</a:t>
            </a:r>
            <a:r>
              <a:rPr kumimoji="0" lang="en-US" altLang="en-US" sz="800" b="0" i="0" u="none" strike="noStrike" cap="none" normalizeH="0" baseline="0" dirty="0">
                <a:ln>
                  <a:noFill/>
                </a:ln>
                <a:solidFill>
                  <a:srgbClr val="A9B7C6"/>
                </a:solidFill>
                <a:effectLst/>
                <a:latin typeface="Arial Unicode MS"/>
              </a:rPr>
              <a:t>)</a:t>
            </a:r>
            <a:r>
              <a:rPr kumimoji="0" lang="en-US" altLang="en-US" sz="800" b="0" i="0" u="none" strike="noStrike" cap="none" normalizeH="0" baseline="0" dirty="0">
                <a:ln>
                  <a:noFill/>
                </a:ln>
                <a:solidFill>
                  <a:srgbClr val="CC7832"/>
                </a:solidFill>
                <a:effectLst/>
                <a:latin typeface="Arial Unicode MS"/>
              </a:rPr>
              <a:t>;</a:t>
            </a:r>
            <a:br>
              <a:rPr kumimoji="0" lang="en-US" altLang="en-US" sz="800" b="0" i="0" u="none" strike="noStrike" cap="none" normalizeH="0" baseline="0" dirty="0">
                <a:ln>
                  <a:noFill/>
                </a:ln>
                <a:solidFill>
                  <a:srgbClr val="CC7832"/>
                </a:solidFill>
                <a:effectLst/>
                <a:latin typeface="Arial Unicode MS"/>
              </a:rPr>
            </a:b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err="1">
                <a:ln>
                  <a:noFill/>
                </a:ln>
                <a:solidFill>
                  <a:srgbClr val="A9B7C6"/>
                </a:solidFill>
                <a:effectLst/>
                <a:latin typeface="Arial Unicode MS"/>
              </a:rPr>
              <a:t>Cliente</a:t>
            </a:r>
            <a:r>
              <a:rPr kumimoji="0" lang="en-US" altLang="en-US" sz="800" b="0" i="0" u="none" strike="noStrike" cap="none" normalizeH="0" baseline="0" dirty="0">
                <a:ln>
                  <a:noFill/>
                </a:ln>
                <a:solidFill>
                  <a:srgbClr val="A9B7C6"/>
                </a:solidFill>
                <a:effectLst/>
                <a:latin typeface="Arial Unicode MS"/>
              </a:rPr>
              <a:t> Cli3 = </a:t>
            </a:r>
            <a:r>
              <a:rPr kumimoji="0" lang="en-US" altLang="en-US" sz="800" b="0" i="0" u="none" strike="noStrike" cap="none" normalizeH="0" baseline="0" dirty="0">
                <a:ln>
                  <a:noFill/>
                </a:ln>
                <a:solidFill>
                  <a:srgbClr val="CC7832"/>
                </a:solidFill>
                <a:effectLst/>
                <a:latin typeface="Arial Unicode MS"/>
              </a:rPr>
              <a:t>new </a:t>
            </a:r>
            <a:r>
              <a:rPr kumimoji="0" lang="en-US" altLang="en-US" sz="800" b="0" i="0" u="none" strike="noStrike" cap="none" normalizeH="0" baseline="0" dirty="0" err="1">
                <a:ln>
                  <a:noFill/>
                </a:ln>
                <a:solidFill>
                  <a:srgbClr val="A9B7C6"/>
                </a:solidFill>
                <a:effectLst/>
                <a:latin typeface="Arial Unicode MS"/>
              </a:rPr>
              <a:t>Cliente</a:t>
            </a:r>
            <a:r>
              <a:rPr kumimoji="0" lang="en-US" altLang="en-US" sz="800" b="0" i="0" u="none" strike="noStrike" cap="none" normalizeH="0" baseline="0" dirty="0">
                <a:ln>
                  <a:noFill/>
                </a:ln>
                <a:solidFill>
                  <a:srgbClr val="A9B7C6"/>
                </a:solidFill>
                <a:effectLst/>
                <a:latin typeface="Arial Unicode MS"/>
              </a:rPr>
              <a:t>(</a:t>
            </a:r>
            <a:r>
              <a:rPr kumimoji="0" lang="en-US" altLang="en-US" sz="800" b="0" i="0" u="none" strike="noStrike" cap="none" normalizeH="0" baseline="0" dirty="0">
                <a:ln>
                  <a:noFill/>
                </a:ln>
                <a:solidFill>
                  <a:srgbClr val="6A8759"/>
                </a:solidFill>
                <a:effectLst/>
                <a:latin typeface="Arial Unicode MS"/>
              </a:rPr>
              <a:t>" Valeria " </a:t>
            </a: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a:ln>
                  <a:noFill/>
                </a:ln>
                <a:solidFill>
                  <a:srgbClr val="6A8759"/>
                </a:solidFill>
                <a:effectLst/>
                <a:latin typeface="Arial Unicode MS"/>
              </a:rPr>
              <a:t>" Carpio " </a:t>
            </a: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a:ln>
                  <a:noFill/>
                </a:ln>
                <a:solidFill>
                  <a:srgbClr val="6897BB"/>
                </a:solidFill>
                <a:effectLst/>
                <a:latin typeface="Arial Unicode MS"/>
              </a:rPr>
              <a:t>21 </a:t>
            </a:r>
            <a:r>
              <a:rPr kumimoji="0" lang="en-US" altLang="en-US" sz="800" b="0" i="0" u="none" strike="noStrike" cap="none" normalizeH="0" baseline="0" dirty="0">
                <a:ln>
                  <a:noFill/>
                </a:ln>
                <a:solidFill>
                  <a:srgbClr val="CC7832"/>
                </a:solidFill>
                <a:effectLst/>
                <a:latin typeface="Arial Unicode MS"/>
              </a:rPr>
              <a:t>,</a:t>
            </a:r>
            <a:r>
              <a:rPr kumimoji="0" lang="en-US" altLang="en-US" sz="800" b="0" i="0" u="none" strike="noStrike" cap="none" normalizeH="0" baseline="0" dirty="0">
                <a:ln>
                  <a:noFill/>
                </a:ln>
                <a:solidFill>
                  <a:srgbClr val="6A8759"/>
                </a:solidFill>
                <a:effectLst/>
                <a:latin typeface="Arial Unicode MS"/>
              </a:rPr>
              <a:t>" Argentina " </a:t>
            </a: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a:ln>
                  <a:noFill/>
                </a:ln>
                <a:solidFill>
                  <a:srgbClr val="6A8759"/>
                </a:solidFill>
                <a:effectLst/>
                <a:latin typeface="Arial Unicode MS"/>
              </a:rPr>
              <a:t>" </a:t>
            </a:r>
            <a:r>
              <a:rPr kumimoji="0" lang="en-US" altLang="en-US" sz="800" b="0" i="0" u="none" strike="noStrike" cap="none" normalizeH="0" baseline="0" dirty="0" err="1">
                <a:ln>
                  <a:noFill/>
                </a:ln>
                <a:solidFill>
                  <a:srgbClr val="6A8759"/>
                </a:solidFill>
                <a:effectLst/>
                <a:latin typeface="Arial Unicode MS"/>
              </a:rPr>
              <a:t>Femenino</a:t>
            </a:r>
            <a:r>
              <a:rPr kumimoji="0" lang="en-US" altLang="en-US" sz="800" b="0" i="0" u="none" strike="noStrike" cap="none" normalizeH="0" baseline="0" dirty="0">
                <a:ln>
                  <a:noFill/>
                </a:ln>
                <a:solidFill>
                  <a:srgbClr val="6A8759"/>
                </a:solidFill>
                <a:effectLst/>
                <a:latin typeface="Arial Unicode MS"/>
              </a:rPr>
              <a:t> " </a:t>
            </a: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a:ln>
                  <a:noFill/>
                </a:ln>
                <a:solidFill>
                  <a:srgbClr val="6A8759"/>
                </a:solidFill>
                <a:effectLst/>
                <a:latin typeface="Arial Unicode MS"/>
              </a:rPr>
              <a:t>" Gold "</a:t>
            </a:r>
            <a:r>
              <a:rPr kumimoji="0" lang="en-US" altLang="en-US" sz="800" b="0" i="0" u="none" strike="noStrike" cap="none" normalizeH="0" baseline="0" dirty="0">
                <a:ln>
                  <a:noFill/>
                </a:ln>
                <a:solidFill>
                  <a:srgbClr val="A9B7C6"/>
                </a:solidFill>
                <a:effectLst/>
                <a:latin typeface="Arial Unicode MS"/>
              </a:rPr>
              <a:t>)</a:t>
            </a:r>
            <a:r>
              <a:rPr kumimoji="0" lang="en-US" altLang="en-US" sz="800" b="0" i="0" u="none" strike="noStrike" cap="none" normalizeH="0" baseline="0" dirty="0">
                <a:ln>
                  <a:noFill/>
                </a:ln>
                <a:solidFill>
                  <a:srgbClr val="CC7832"/>
                </a:solidFill>
                <a:effectLst/>
                <a:latin typeface="Arial Unicode MS"/>
              </a:rPr>
              <a:t>;</a:t>
            </a:r>
            <a:br>
              <a:rPr kumimoji="0" lang="en-US" altLang="en-US" sz="800" b="0" i="0" u="none" strike="noStrike" cap="none" normalizeH="0" baseline="0" dirty="0">
                <a:ln>
                  <a:noFill/>
                </a:ln>
                <a:solidFill>
                  <a:srgbClr val="CC7832"/>
                </a:solidFill>
                <a:effectLst/>
                <a:latin typeface="Arial Unicode MS"/>
              </a:rPr>
            </a:b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err="1">
                <a:ln>
                  <a:noFill/>
                </a:ln>
                <a:solidFill>
                  <a:srgbClr val="A9B7C6"/>
                </a:solidFill>
                <a:effectLst/>
                <a:latin typeface="Arial Unicode MS"/>
              </a:rPr>
              <a:t>Cliente</a:t>
            </a:r>
            <a:r>
              <a:rPr kumimoji="0" lang="en-US" altLang="en-US" sz="800" b="0" i="0" u="none" strike="noStrike" cap="none" normalizeH="0" baseline="0" dirty="0">
                <a:ln>
                  <a:noFill/>
                </a:ln>
                <a:solidFill>
                  <a:srgbClr val="A9B7C6"/>
                </a:solidFill>
                <a:effectLst/>
                <a:latin typeface="Arial Unicode MS"/>
              </a:rPr>
              <a:t> Cli4 = </a:t>
            </a:r>
            <a:r>
              <a:rPr kumimoji="0" lang="en-US" altLang="en-US" sz="800" b="0" i="0" u="none" strike="noStrike" cap="none" normalizeH="0" baseline="0" dirty="0">
                <a:ln>
                  <a:noFill/>
                </a:ln>
                <a:solidFill>
                  <a:srgbClr val="CC7832"/>
                </a:solidFill>
                <a:effectLst/>
                <a:latin typeface="Arial Unicode MS"/>
              </a:rPr>
              <a:t>new </a:t>
            </a:r>
            <a:r>
              <a:rPr kumimoji="0" lang="en-US" altLang="en-US" sz="800" b="0" i="0" u="none" strike="noStrike" cap="none" normalizeH="0" baseline="0" dirty="0" err="1">
                <a:ln>
                  <a:noFill/>
                </a:ln>
                <a:solidFill>
                  <a:srgbClr val="A9B7C6"/>
                </a:solidFill>
                <a:effectLst/>
                <a:latin typeface="Arial Unicode MS"/>
              </a:rPr>
              <a:t>Cliente</a:t>
            </a:r>
            <a:r>
              <a:rPr kumimoji="0" lang="en-US" altLang="en-US" sz="800" b="0" i="0" u="none" strike="noStrike" cap="none" normalizeH="0" baseline="0" dirty="0">
                <a:ln>
                  <a:noFill/>
                </a:ln>
                <a:solidFill>
                  <a:srgbClr val="A9B7C6"/>
                </a:solidFill>
                <a:effectLst/>
                <a:latin typeface="Arial Unicode MS"/>
              </a:rPr>
              <a:t>(</a:t>
            </a:r>
            <a:r>
              <a:rPr kumimoji="0" lang="en-US" altLang="en-US" sz="800" b="0" i="0" u="none" strike="noStrike" cap="none" normalizeH="0" baseline="0" dirty="0">
                <a:ln>
                  <a:noFill/>
                </a:ln>
                <a:solidFill>
                  <a:srgbClr val="6A8759"/>
                </a:solidFill>
                <a:effectLst/>
                <a:latin typeface="Arial Unicode MS"/>
              </a:rPr>
              <a:t>" Amalia " </a:t>
            </a: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a:ln>
                  <a:noFill/>
                </a:ln>
                <a:solidFill>
                  <a:srgbClr val="6A8759"/>
                </a:solidFill>
                <a:effectLst/>
                <a:latin typeface="Arial Unicode MS"/>
              </a:rPr>
              <a:t>" Angeles " </a:t>
            </a: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a:ln>
                  <a:noFill/>
                </a:ln>
                <a:solidFill>
                  <a:srgbClr val="6897BB"/>
                </a:solidFill>
                <a:effectLst/>
                <a:latin typeface="Arial Unicode MS"/>
              </a:rPr>
              <a:t>20 </a:t>
            </a:r>
            <a:r>
              <a:rPr kumimoji="0" lang="en-US" altLang="en-US" sz="800" b="0" i="0" u="none" strike="noStrike" cap="none" normalizeH="0" baseline="0" dirty="0">
                <a:ln>
                  <a:noFill/>
                </a:ln>
                <a:solidFill>
                  <a:srgbClr val="CC7832"/>
                </a:solidFill>
                <a:effectLst/>
                <a:latin typeface="Arial Unicode MS"/>
              </a:rPr>
              <a:t>,</a:t>
            </a:r>
            <a:r>
              <a:rPr kumimoji="0" lang="en-US" altLang="en-US" sz="800" b="0" i="0" u="none" strike="noStrike" cap="none" normalizeH="0" baseline="0" dirty="0">
                <a:ln>
                  <a:noFill/>
                </a:ln>
                <a:solidFill>
                  <a:srgbClr val="6A8759"/>
                </a:solidFill>
                <a:effectLst/>
                <a:latin typeface="Arial Unicode MS"/>
              </a:rPr>
              <a:t>" Brazil " </a:t>
            </a: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a:ln>
                  <a:noFill/>
                </a:ln>
                <a:solidFill>
                  <a:srgbClr val="6A8759"/>
                </a:solidFill>
                <a:effectLst/>
                <a:latin typeface="Arial Unicode MS"/>
              </a:rPr>
              <a:t>" </a:t>
            </a:r>
            <a:r>
              <a:rPr kumimoji="0" lang="en-US" altLang="en-US" sz="800" b="0" i="0" u="none" strike="noStrike" cap="none" normalizeH="0" baseline="0" dirty="0" err="1">
                <a:ln>
                  <a:noFill/>
                </a:ln>
                <a:solidFill>
                  <a:srgbClr val="6A8759"/>
                </a:solidFill>
                <a:effectLst/>
                <a:latin typeface="Arial Unicode MS"/>
              </a:rPr>
              <a:t>Femenino</a:t>
            </a:r>
            <a:r>
              <a:rPr kumimoji="0" lang="en-US" altLang="en-US" sz="800" b="0" i="0" u="none" strike="noStrike" cap="none" normalizeH="0" baseline="0" dirty="0">
                <a:ln>
                  <a:noFill/>
                </a:ln>
                <a:solidFill>
                  <a:srgbClr val="6A8759"/>
                </a:solidFill>
                <a:effectLst/>
                <a:latin typeface="Arial Unicode MS"/>
              </a:rPr>
              <a:t> " </a:t>
            </a: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a:ln>
                  <a:noFill/>
                </a:ln>
                <a:solidFill>
                  <a:srgbClr val="6A8759"/>
                </a:solidFill>
                <a:effectLst/>
                <a:latin typeface="Arial Unicode MS"/>
              </a:rPr>
              <a:t>" VIP "</a:t>
            </a:r>
            <a:r>
              <a:rPr kumimoji="0" lang="en-US" altLang="en-US" sz="800" b="0" i="0" u="none" strike="noStrike" cap="none" normalizeH="0" baseline="0" dirty="0">
                <a:ln>
                  <a:noFill/>
                </a:ln>
                <a:solidFill>
                  <a:srgbClr val="A9B7C6"/>
                </a:solidFill>
                <a:effectLst/>
                <a:latin typeface="Arial Unicode MS"/>
              </a:rPr>
              <a:t>)</a:t>
            </a:r>
            <a:r>
              <a:rPr kumimoji="0" lang="en-US" altLang="en-US" sz="800" b="0" i="0" u="none" strike="noStrike" cap="none" normalizeH="0" baseline="0" dirty="0">
                <a:ln>
                  <a:noFill/>
                </a:ln>
                <a:solidFill>
                  <a:srgbClr val="CC7832"/>
                </a:solidFill>
                <a:effectLst/>
                <a:latin typeface="Arial Unicode MS"/>
              </a:rPr>
              <a:t>;</a:t>
            </a:r>
            <a:br>
              <a:rPr kumimoji="0" lang="en-US" altLang="en-US" sz="800" b="0" i="0" u="none" strike="noStrike" cap="none" normalizeH="0" baseline="0" dirty="0">
                <a:ln>
                  <a:noFill/>
                </a:ln>
                <a:solidFill>
                  <a:srgbClr val="CC7832"/>
                </a:solidFill>
                <a:effectLst/>
                <a:latin typeface="Arial Unicode MS"/>
              </a:rPr>
            </a:b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err="1">
                <a:ln>
                  <a:noFill/>
                </a:ln>
                <a:solidFill>
                  <a:srgbClr val="A9B7C6"/>
                </a:solidFill>
                <a:effectLst/>
                <a:latin typeface="Arial Unicode MS"/>
              </a:rPr>
              <a:t>Cliente</a:t>
            </a:r>
            <a:r>
              <a:rPr kumimoji="0" lang="en-US" altLang="en-US" sz="800" b="0" i="0" u="none" strike="noStrike" cap="none" normalizeH="0" baseline="0" dirty="0">
                <a:ln>
                  <a:noFill/>
                </a:ln>
                <a:solidFill>
                  <a:srgbClr val="A9B7C6"/>
                </a:solidFill>
                <a:effectLst/>
                <a:latin typeface="Arial Unicode MS"/>
              </a:rPr>
              <a:t> Cli5 = </a:t>
            </a:r>
            <a:r>
              <a:rPr kumimoji="0" lang="en-US" altLang="en-US" sz="800" b="0" i="0" u="none" strike="noStrike" cap="none" normalizeH="0" baseline="0" dirty="0">
                <a:ln>
                  <a:noFill/>
                </a:ln>
                <a:solidFill>
                  <a:srgbClr val="CC7832"/>
                </a:solidFill>
                <a:effectLst/>
                <a:latin typeface="Arial Unicode MS"/>
              </a:rPr>
              <a:t>new </a:t>
            </a:r>
            <a:r>
              <a:rPr kumimoji="0" lang="en-US" altLang="en-US" sz="800" b="0" i="0" u="none" strike="noStrike" cap="none" normalizeH="0" baseline="0" dirty="0" err="1">
                <a:ln>
                  <a:noFill/>
                </a:ln>
                <a:solidFill>
                  <a:srgbClr val="A9B7C6"/>
                </a:solidFill>
                <a:effectLst/>
                <a:latin typeface="Arial Unicode MS"/>
              </a:rPr>
              <a:t>Cliente</a:t>
            </a:r>
            <a:r>
              <a:rPr kumimoji="0" lang="en-US" altLang="en-US" sz="800" b="0" i="0" u="none" strike="noStrike" cap="none" normalizeH="0" baseline="0" dirty="0">
                <a:ln>
                  <a:noFill/>
                </a:ln>
                <a:solidFill>
                  <a:srgbClr val="A9B7C6"/>
                </a:solidFill>
                <a:effectLst/>
                <a:latin typeface="Arial Unicode MS"/>
              </a:rPr>
              <a:t>(</a:t>
            </a:r>
            <a:r>
              <a:rPr kumimoji="0" lang="en-US" altLang="en-US" sz="800" b="0" i="0" u="none" strike="noStrike" cap="none" normalizeH="0" baseline="0" dirty="0">
                <a:ln>
                  <a:noFill/>
                </a:ln>
                <a:solidFill>
                  <a:srgbClr val="6A8759"/>
                </a:solidFill>
                <a:effectLst/>
                <a:latin typeface="Arial Unicode MS"/>
              </a:rPr>
              <a:t>" Victor " </a:t>
            </a: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a:ln>
                  <a:noFill/>
                </a:ln>
                <a:solidFill>
                  <a:srgbClr val="6A8759"/>
                </a:solidFill>
                <a:effectLst/>
                <a:latin typeface="Arial Unicode MS"/>
              </a:rPr>
              <a:t>" </a:t>
            </a:r>
            <a:r>
              <a:rPr kumimoji="0" lang="en-US" altLang="en-US" sz="800" b="0" i="0" u="none" strike="noStrike" cap="none" normalizeH="0" baseline="0" dirty="0" err="1">
                <a:ln>
                  <a:noFill/>
                </a:ln>
                <a:solidFill>
                  <a:srgbClr val="6A8759"/>
                </a:solidFill>
                <a:effectLst/>
                <a:latin typeface="Arial Unicode MS"/>
              </a:rPr>
              <a:t>Quispe</a:t>
            </a:r>
            <a:r>
              <a:rPr kumimoji="0" lang="en-US" altLang="en-US" sz="800" b="0" i="0" u="none" strike="noStrike" cap="none" normalizeH="0" baseline="0" dirty="0">
                <a:ln>
                  <a:noFill/>
                </a:ln>
                <a:solidFill>
                  <a:srgbClr val="6A8759"/>
                </a:solidFill>
                <a:effectLst/>
                <a:latin typeface="Arial Unicode MS"/>
              </a:rPr>
              <a:t> " </a:t>
            </a: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a:ln>
                  <a:noFill/>
                </a:ln>
                <a:solidFill>
                  <a:srgbClr val="6897BB"/>
                </a:solidFill>
                <a:effectLst/>
                <a:latin typeface="Arial Unicode MS"/>
              </a:rPr>
              <a:t>61 </a:t>
            </a:r>
            <a:r>
              <a:rPr kumimoji="0" lang="en-US" altLang="en-US" sz="800" b="0" i="0" u="none" strike="noStrike" cap="none" normalizeH="0" baseline="0" dirty="0">
                <a:ln>
                  <a:noFill/>
                </a:ln>
                <a:solidFill>
                  <a:srgbClr val="CC7832"/>
                </a:solidFill>
                <a:effectLst/>
                <a:latin typeface="Arial Unicode MS"/>
              </a:rPr>
              <a:t>,</a:t>
            </a:r>
            <a:r>
              <a:rPr kumimoji="0" lang="en-US" altLang="en-US" sz="800" b="0" i="0" u="none" strike="noStrike" cap="none" normalizeH="0" baseline="0" dirty="0">
                <a:ln>
                  <a:noFill/>
                </a:ln>
                <a:solidFill>
                  <a:srgbClr val="6A8759"/>
                </a:solidFill>
                <a:effectLst/>
                <a:latin typeface="Arial Unicode MS"/>
              </a:rPr>
              <a:t>" Bolivia " </a:t>
            </a: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a:ln>
                  <a:noFill/>
                </a:ln>
                <a:solidFill>
                  <a:srgbClr val="6A8759"/>
                </a:solidFill>
                <a:effectLst/>
                <a:latin typeface="Arial Unicode MS"/>
              </a:rPr>
              <a:t>" </a:t>
            </a:r>
            <a:r>
              <a:rPr kumimoji="0" lang="en-US" altLang="en-US" sz="800" b="0" i="0" u="none" strike="noStrike" cap="none" normalizeH="0" baseline="0" dirty="0" err="1">
                <a:ln>
                  <a:noFill/>
                </a:ln>
                <a:solidFill>
                  <a:srgbClr val="6A8759"/>
                </a:solidFill>
                <a:effectLst/>
                <a:latin typeface="Arial Unicode MS"/>
              </a:rPr>
              <a:t>Masculino</a:t>
            </a:r>
            <a:r>
              <a:rPr kumimoji="0" lang="en-US" altLang="en-US" sz="800" b="0" i="0" u="none" strike="noStrike" cap="none" normalizeH="0" baseline="0" dirty="0">
                <a:ln>
                  <a:noFill/>
                </a:ln>
                <a:solidFill>
                  <a:srgbClr val="6A8759"/>
                </a:solidFill>
                <a:effectLst/>
                <a:latin typeface="Arial Unicode MS"/>
              </a:rPr>
              <a:t> " </a:t>
            </a: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a:ln>
                  <a:noFill/>
                </a:ln>
                <a:solidFill>
                  <a:srgbClr val="6A8759"/>
                </a:solidFill>
                <a:effectLst/>
                <a:latin typeface="Arial Unicode MS"/>
              </a:rPr>
              <a:t>" Gold "</a:t>
            </a:r>
            <a:r>
              <a:rPr kumimoji="0" lang="en-US" altLang="en-US" sz="800" b="0" i="0" u="none" strike="noStrike" cap="none" normalizeH="0" baseline="0" dirty="0">
                <a:ln>
                  <a:noFill/>
                </a:ln>
                <a:solidFill>
                  <a:srgbClr val="A9B7C6"/>
                </a:solidFill>
                <a:effectLst/>
                <a:latin typeface="Arial Unicode MS"/>
              </a:rPr>
              <a:t>)</a:t>
            </a:r>
            <a:r>
              <a:rPr kumimoji="0" lang="en-US" altLang="en-US" sz="800" b="0" i="0" u="none" strike="noStrike" cap="none" normalizeH="0" baseline="0" dirty="0">
                <a:ln>
                  <a:noFill/>
                </a:ln>
                <a:solidFill>
                  <a:srgbClr val="CC7832"/>
                </a:solidFill>
                <a:effectLst/>
                <a:latin typeface="Arial Unicode MS"/>
              </a:rPr>
              <a:t>;</a:t>
            </a:r>
            <a:br>
              <a:rPr kumimoji="0" lang="en-US" altLang="en-US" sz="800" b="0" i="0" u="none" strike="noStrike" cap="none" normalizeH="0" baseline="0" dirty="0">
                <a:ln>
                  <a:noFill/>
                </a:ln>
                <a:solidFill>
                  <a:srgbClr val="CC7832"/>
                </a:solidFill>
                <a:effectLst/>
                <a:latin typeface="Arial Unicode MS"/>
              </a:rPr>
            </a:br>
            <a:br>
              <a:rPr kumimoji="0" lang="en-US" altLang="en-US" sz="800" b="0" i="0" u="none" strike="noStrike" cap="none" normalizeH="0" baseline="0" dirty="0">
                <a:ln>
                  <a:noFill/>
                </a:ln>
                <a:solidFill>
                  <a:srgbClr val="CC7832"/>
                </a:solidFill>
                <a:effectLst/>
                <a:latin typeface="Arial Unicode MS"/>
              </a:rPr>
            </a:br>
            <a:br>
              <a:rPr kumimoji="0" lang="en-US" altLang="en-US" sz="800" b="0" i="0" u="none" strike="noStrike" cap="none" normalizeH="0" baseline="0" dirty="0">
                <a:ln>
                  <a:noFill/>
                </a:ln>
                <a:solidFill>
                  <a:srgbClr val="CC7832"/>
                </a:solidFill>
                <a:effectLst/>
                <a:latin typeface="Arial Unicode MS"/>
              </a:rPr>
            </a:br>
            <a:br>
              <a:rPr kumimoji="0" lang="en-US" altLang="en-US" sz="800" b="0" i="0" u="none" strike="noStrike" cap="none" normalizeH="0" baseline="0" dirty="0">
                <a:ln>
                  <a:noFill/>
                </a:ln>
                <a:solidFill>
                  <a:srgbClr val="CC7832"/>
                </a:solidFill>
                <a:effectLst/>
                <a:latin typeface="Arial Unicode MS"/>
              </a:rPr>
            </a:b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err="1">
                <a:ln>
                  <a:noFill/>
                </a:ln>
                <a:solidFill>
                  <a:srgbClr val="A9B7C6"/>
                </a:solidFill>
                <a:effectLst/>
                <a:latin typeface="Arial Unicode MS"/>
              </a:rPr>
              <a:t>Cola_de_Clientes</a:t>
            </a:r>
            <a:r>
              <a:rPr kumimoji="0" lang="en-US" altLang="en-US" sz="800" b="0" i="0" u="none" strike="noStrike" cap="none" normalizeH="0" baseline="0" dirty="0">
                <a:ln>
                  <a:noFill/>
                </a:ln>
                <a:solidFill>
                  <a:srgbClr val="A9B7C6"/>
                </a:solidFill>
                <a:effectLst/>
                <a:latin typeface="Arial Unicode MS"/>
              </a:rPr>
              <a:t> Cola = </a:t>
            </a:r>
            <a:r>
              <a:rPr kumimoji="0" lang="en-US" altLang="en-US" sz="800" b="0" i="0" u="none" strike="noStrike" cap="none" normalizeH="0" baseline="0" dirty="0">
                <a:ln>
                  <a:noFill/>
                </a:ln>
                <a:solidFill>
                  <a:srgbClr val="CC7832"/>
                </a:solidFill>
                <a:effectLst/>
                <a:latin typeface="Arial Unicode MS"/>
              </a:rPr>
              <a:t>new </a:t>
            </a:r>
            <a:r>
              <a:rPr kumimoji="0" lang="en-US" altLang="en-US" sz="800" b="0" i="0" u="none" strike="noStrike" cap="none" normalizeH="0" baseline="0" dirty="0" err="1">
                <a:ln>
                  <a:noFill/>
                </a:ln>
                <a:solidFill>
                  <a:srgbClr val="A9B7C6"/>
                </a:solidFill>
                <a:effectLst/>
                <a:latin typeface="Arial Unicode MS"/>
              </a:rPr>
              <a:t>Cola_de_Clientes</a:t>
            </a:r>
            <a:r>
              <a:rPr kumimoji="0" lang="en-US" altLang="en-US" sz="800" b="0" i="0" u="none" strike="noStrike" cap="none" normalizeH="0" baseline="0" dirty="0">
                <a:ln>
                  <a:noFill/>
                </a:ln>
                <a:solidFill>
                  <a:srgbClr val="A9B7C6"/>
                </a:solidFill>
                <a:effectLst/>
                <a:latin typeface="Arial Unicode MS"/>
              </a:rPr>
              <a:t>(</a:t>
            </a:r>
            <a:r>
              <a:rPr kumimoji="0" lang="en-US" altLang="en-US" sz="800" b="0" i="0" u="none" strike="noStrike" cap="none" normalizeH="0" baseline="0" dirty="0">
                <a:ln>
                  <a:noFill/>
                </a:ln>
                <a:solidFill>
                  <a:srgbClr val="6897BB"/>
                </a:solidFill>
                <a:effectLst/>
                <a:latin typeface="Arial Unicode MS"/>
              </a:rPr>
              <a:t>10</a:t>
            </a:r>
            <a:r>
              <a:rPr kumimoji="0" lang="en-US" altLang="en-US" sz="800" b="0" i="0" u="none" strike="noStrike" cap="none" normalizeH="0" baseline="0" dirty="0">
                <a:ln>
                  <a:noFill/>
                </a:ln>
                <a:solidFill>
                  <a:srgbClr val="A9B7C6"/>
                </a:solidFill>
                <a:effectLst/>
                <a:latin typeface="Arial Unicode MS"/>
              </a:rPr>
              <a:t>)</a:t>
            </a:r>
            <a:r>
              <a:rPr kumimoji="0" lang="en-US" altLang="en-US" sz="800" b="0" i="0" u="none" strike="noStrike" cap="none" normalizeH="0" baseline="0" dirty="0">
                <a:ln>
                  <a:noFill/>
                </a:ln>
                <a:solidFill>
                  <a:srgbClr val="CC7832"/>
                </a:solidFill>
                <a:effectLst/>
                <a:latin typeface="Arial Unicode MS"/>
              </a:rPr>
              <a:t>;</a:t>
            </a:r>
            <a:br>
              <a:rPr kumimoji="0" lang="en-US" altLang="en-US" sz="800" b="0" i="0" u="none" strike="noStrike" cap="none" normalizeH="0" baseline="0" dirty="0">
                <a:ln>
                  <a:noFill/>
                </a:ln>
                <a:solidFill>
                  <a:srgbClr val="CC7832"/>
                </a:solidFill>
                <a:effectLst/>
                <a:latin typeface="Arial Unicode MS"/>
              </a:rPr>
            </a:br>
            <a:br>
              <a:rPr kumimoji="0" lang="en-US" altLang="en-US" sz="800" b="0" i="0" u="none" strike="noStrike" cap="none" normalizeH="0" baseline="0" dirty="0">
                <a:ln>
                  <a:noFill/>
                </a:ln>
                <a:solidFill>
                  <a:srgbClr val="CC7832"/>
                </a:solidFill>
                <a:effectLst/>
                <a:latin typeface="Arial Unicode MS"/>
              </a:rPr>
            </a:b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err="1">
                <a:ln>
                  <a:noFill/>
                </a:ln>
                <a:solidFill>
                  <a:srgbClr val="A9B7C6"/>
                </a:solidFill>
                <a:effectLst/>
                <a:latin typeface="Arial Unicode MS"/>
              </a:rPr>
              <a:t>Cola.Adicionar</a:t>
            </a:r>
            <a:r>
              <a:rPr kumimoji="0" lang="en-US" altLang="en-US" sz="800" b="0" i="0" u="none" strike="noStrike" cap="none" normalizeH="0" baseline="0" dirty="0">
                <a:ln>
                  <a:noFill/>
                </a:ln>
                <a:solidFill>
                  <a:srgbClr val="A9B7C6"/>
                </a:solidFill>
                <a:effectLst/>
                <a:latin typeface="Arial Unicode MS"/>
              </a:rPr>
              <a:t>(Cli1)</a:t>
            </a:r>
            <a:r>
              <a:rPr kumimoji="0" lang="en-US" altLang="en-US" sz="800" b="0" i="0" u="none" strike="noStrike" cap="none" normalizeH="0" baseline="0" dirty="0">
                <a:ln>
                  <a:noFill/>
                </a:ln>
                <a:solidFill>
                  <a:srgbClr val="CC7832"/>
                </a:solidFill>
                <a:effectLst/>
                <a:latin typeface="Arial Unicode MS"/>
              </a:rPr>
              <a:t>;</a:t>
            </a:r>
            <a:br>
              <a:rPr kumimoji="0" lang="en-US" altLang="en-US" sz="800" b="0" i="0" u="none" strike="noStrike" cap="none" normalizeH="0" baseline="0" dirty="0">
                <a:ln>
                  <a:noFill/>
                </a:ln>
                <a:solidFill>
                  <a:srgbClr val="CC7832"/>
                </a:solidFill>
                <a:effectLst/>
                <a:latin typeface="Arial Unicode MS"/>
              </a:rPr>
            </a:b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err="1">
                <a:ln>
                  <a:noFill/>
                </a:ln>
                <a:solidFill>
                  <a:srgbClr val="A9B7C6"/>
                </a:solidFill>
                <a:effectLst/>
                <a:latin typeface="Arial Unicode MS"/>
              </a:rPr>
              <a:t>Cola.Adicionar</a:t>
            </a:r>
            <a:r>
              <a:rPr kumimoji="0" lang="en-US" altLang="en-US" sz="800" b="0" i="0" u="none" strike="noStrike" cap="none" normalizeH="0" baseline="0" dirty="0">
                <a:ln>
                  <a:noFill/>
                </a:ln>
                <a:solidFill>
                  <a:srgbClr val="A9B7C6"/>
                </a:solidFill>
                <a:effectLst/>
                <a:latin typeface="Arial Unicode MS"/>
              </a:rPr>
              <a:t>(Cli2)</a:t>
            </a:r>
            <a:r>
              <a:rPr kumimoji="0" lang="en-US" altLang="en-US" sz="800" b="0" i="0" u="none" strike="noStrike" cap="none" normalizeH="0" baseline="0" dirty="0">
                <a:ln>
                  <a:noFill/>
                </a:ln>
                <a:solidFill>
                  <a:srgbClr val="CC7832"/>
                </a:solidFill>
                <a:effectLst/>
                <a:latin typeface="Arial Unicode MS"/>
              </a:rPr>
              <a:t>;</a:t>
            </a:r>
            <a:br>
              <a:rPr kumimoji="0" lang="en-US" altLang="en-US" sz="800" b="0" i="0" u="none" strike="noStrike" cap="none" normalizeH="0" baseline="0" dirty="0">
                <a:ln>
                  <a:noFill/>
                </a:ln>
                <a:solidFill>
                  <a:srgbClr val="CC7832"/>
                </a:solidFill>
                <a:effectLst/>
                <a:latin typeface="Arial Unicode MS"/>
              </a:rPr>
            </a:b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err="1">
                <a:ln>
                  <a:noFill/>
                </a:ln>
                <a:solidFill>
                  <a:srgbClr val="A9B7C6"/>
                </a:solidFill>
                <a:effectLst/>
                <a:latin typeface="Arial Unicode MS"/>
              </a:rPr>
              <a:t>Cola.Adicionar</a:t>
            </a:r>
            <a:r>
              <a:rPr kumimoji="0" lang="en-US" altLang="en-US" sz="800" b="0" i="0" u="none" strike="noStrike" cap="none" normalizeH="0" baseline="0" dirty="0">
                <a:ln>
                  <a:noFill/>
                </a:ln>
                <a:solidFill>
                  <a:srgbClr val="A9B7C6"/>
                </a:solidFill>
                <a:effectLst/>
                <a:latin typeface="Arial Unicode MS"/>
              </a:rPr>
              <a:t>(Cli3)</a:t>
            </a:r>
            <a:r>
              <a:rPr kumimoji="0" lang="en-US" altLang="en-US" sz="800" b="0" i="0" u="none" strike="noStrike" cap="none" normalizeH="0" baseline="0" dirty="0">
                <a:ln>
                  <a:noFill/>
                </a:ln>
                <a:solidFill>
                  <a:srgbClr val="CC7832"/>
                </a:solidFill>
                <a:effectLst/>
                <a:latin typeface="Arial Unicode MS"/>
              </a:rPr>
              <a:t>;</a:t>
            </a:r>
            <a:br>
              <a:rPr kumimoji="0" lang="en-US" altLang="en-US" sz="800" b="0" i="0" u="none" strike="noStrike" cap="none" normalizeH="0" baseline="0" dirty="0">
                <a:ln>
                  <a:noFill/>
                </a:ln>
                <a:solidFill>
                  <a:srgbClr val="CC7832"/>
                </a:solidFill>
                <a:effectLst/>
                <a:latin typeface="Arial Unicode MS"/>
              </a:rPr>
            </a:b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err="1">
                <a:ln>
                  <a:noFill/>
                </a:ln>
                <a:solidFill>
                  <a:srgbClr val="A9B7C6"/>
                </a:solidFill>
                <a:effectLst/>
                <a:latin typeface="Arial Unicode MS"/>
              </a:rPr>
              <a:t>Cola.Adicionar</a:t>
            </a:r>
            <a:r>
              <a:rPr kumimoji="0" lang="en-US" altLang="en-US" sz="800" b="0" i="0" u="none" strike="noStrike" cap="none" normalizeH="0" baseline="0" dirty="0">
                <a:ln>
                  <a:noFill/>
                </a:ln>
                <a:solidFill>
                  <a:srgbClr val="A9B7C6"/>
                </a:solidFill>
                <a:effectLst/>
                <a:latin typeface="Arial Unicode MS"/>
              </a:rPr>
              <a:t>(Cli4)</a:t>
            </a:r>
            <a:r>
              <a:rPr kumimoji="0" lang="en-US" altLang="en-US" sz="800" b="0" i="0" u="none" strike="noStrike" cap="none" normalizeH="0" baseline="0" dirty="0">
                <a:ln>
                  <a:noFill/>
                </a:ln>
                <a:solidFill>
                  <a:srgbClr val="CC7832"/>
                </a:solidFill>
                <a:effectLst/>
                <a:latin typeface="Arial Unicode MS"/>
              </a:rPr>
              <a:t>;</a:t>
            </a:r>
            <a:br>
              <a:rPr kumimoji="0" lang="en-US" altLang="en-US" sz="800" b="0" i="0" u="none" strike="noStrike" cap="none" normalizeH="0" baseline="0" dirty="0">
                <a:ln>
                  <a:noFill/>
                </a:ln>
                <a:solidFill>
                  <a:srgbClr val="CC7832"/>
                </a:solidFill>
                <a:effectLst/>
                <a:latin typeface="Arial Unicode MS"/>
              </a:rPr>
            </a:b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err="1">
                <a:ln>
                  <a:noFill/>
                </a:ln>
                <a:solidFill>
                  <a:srgbClr val="A9B7C6"/>
                </a:solidFill>
                <a:effectLst/>
                <a:latin typeface="Arial Unicode MS"/>
              </a:rPr>
              <a:t>Cola.Adicionar</a:t>
            </a:r>
            <a:r>
              <a:rPr kumimoji="0" lang="en-US" altLang="en-US" sz="800" b="0" i="0" u="none" strike="noStrike" cap="none" normalizeH="0" baseline="0" dirty="0">
                <a:ln>
                  <a:noFill/>
                </a:ln>
                <a:solidFill>
                  <a:srgbClr val="A9B7C6"/>
                </a:solidFill>
                <a:effectLst/>
                <a:latin typeface="Arial Unicode MS"/>
              </a:rPr>
              <a:t>(Cli5)</a:t>
            </a:r>
            <a:r>
              <a:rPr kumimoji="0" lang="en-US" altLang="en-US" sz="800" b="0" i="0" u="none" strike="noStrike" cap="none" normalizeH="0" baseline="0" dirty="0">
                <a:ln>
                  <a:noFill/>
                </a:ln>
                <a:solidFill>
                  <a:srgbClr val="CC7832"/>
                </a:solidFill>
                <a:effectLst/>
                <a:latin typeface="Arial Unicode MS"/>
              </a:rPr>
              <a:t>;</a:t>
            </a:r>
            <a:br>
              <a:rPr kumimoji="0" lang="en-US" altLang="en-US" sz="800" b="0" i="0" u="none" strike="noStrike" cap="none" normalizeH="0" baseline="0" dirty="0">
                <a:ln>
                  <a:noFill/>
                </a:ln>
                <a:solidFill>
                  <a:srgbClr val="CC7832"/>
                </a:solidFill>
                <a:effectLst/>
                <a:latin typeface="Arial Unicode MS"/>
              </a:rPr>
            </a:br>
            <a:br>
              <a:rPr kumimoji="0" lang="en-US" altLang="en-US" sz="800" b="0" i="0" u="none" strike="noStrike" cap="none" normalizeH="0" baseline="0" dirty="0">
                <a:ln>
                  <a:noFill/>
                </a:ln>
                <a:solidFill>
                  <a:srgbClr val="CC7832"/>
                </a:solidFill>
                <a:effectLst/>
                <a:latin typeface="Arial Unicode MS"/>
              </a:rPr>
            </a:b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err="1">
                <a:ln>
                  <a:noFill/>
                </a:ln>
                <a:solidFill>
                  <a:srgbClr val="A9B7C6"/>
                </a:solidFill>
                <a:effectLst/>
                <a:latin typeface="Arial Unicode MS"/>
              </a:rPr>
              <a:t>Cola.Mostrar</a:t>
            </a:r>
            <a:r>
              <a:rPr kumimoji="0" lang="en-US" altLang="en-US" sz="800" b="0" i="0" u="none" strike="noStrike" cap="none" normalizeH="0" baseline="0" dirty="0">
                <a:ln>
                  <a:noFill/>
                </a:ln>
                <a:solidFill>
                  <a:srgbClr val="A9B7C6"/>
                </a:solidFill>
                <a:effectLst/>
                <a:latin typeface="Arial Unicode MS"/>
              </a:rPr>
              <a:t>()</a:t>
            </a:r>
            <a:r>
              <a:rPr kumimoji="0" lang="en-US" altLang="en-US" sz="800" b="0" i="0" u="none" strike="noStrike" cap="none" normalizeH="0" baseline="0" dirty="0">
                <a:ln>
                  <a:noFill/>
                </a:ln>
                <a:solidFill>
                  <a:srgbClr val="CC7832"/>
                </a:solidFill>
                <a:effectLst/>
                <a:latin typeface="Arial Unicode MS"/>
              </a:rPr>
              <a:t>;</a:t>
            </a:r>
            <a:br>
              <a:rPr kumimoji="0" lang="en-US" altLang="en-US" sz="800" b="0" i="0" u="none" strike="noStrike" cap="none" normalizeH="0" baseline="0" dirty="0">
                <a:ln>
                  <a:noFill/>
                </a:ln>
                <a:solidFill>
                  <a:srgbClr val="CC7832"/>
                </a:solidFill>
                <a:effectLst/>
                <a:latin typeface="Arial Unicode MS"/>
              </a:rPr>
            </a:br>
            <a:br>
              <a:rPr kumimoji="0" lang="en-US" altLang="en-US" sz="800" b="0" i="0" u="none" strike="noStrike" cap="none" normalizeH="0" baseline="0" dirty="0">
                <a:ln>
                  <a:noFill/>
                </a:ln>
                <a:solidFill>
                  <a:srgbClr val="CC7832"/>
                </a:solidFill>
                <a:effectLst/>
                <a:latin typeface="Arial Unicode MS"/>
              </a:rPr>
            </a:br>
            <a:br>
              <a:rPr kumimoji="0" lang="en-US" altLang="en-US" sz="800" b="0" i="0" u="none" strike="noStrike" cap="none" normalizeH="0" baseline="0" dirty="0">
                <a:ln>
                  <a:noFill/>
                </a:ln>
                <a:solidFill>
                  <a:srgbClr val="CC7832"/>
                </a:solidFill>
                <a:effectLst/>
                <a:latin typeface="Arial Unicode MS"/>
              </a:rPr>
            </a:br>
            <a:br>
              <a:rPr kumimoji="0" lang="en-US" altLang="en-US" sz="800" b="0" i="0" u="none" strike="noStrike" cap="none" normalizeH="0" baseline="0" dirty="0">
                <a:ln>
                  <a:noFill/>
                </a:ln>
                <a:solidFill>
                  <a:srgbClr val="CC7832"/>
                </a:solidFill>
                <a:effectLst/>
                <a:latin typeface="Arial Unicode MS"/>
              </a:rPr>
            </a:br>
            <a:r>
              <a:rPr kumimoji="0" lang="en-US" altLang="en-US" sz="800" b="0" i="0" u="none" strike="noStrike" cap="none" normalizeH="0" baseline="0" dirty="0">
                <a:ln>
                  <a:noFill/>
                </a:ln>
                <a:solidFill>
                  <a:srgbClr val="CC7832"/>
                </a:solidFill>
                <a:effectLst/>
                <a:latin typeface="Arial Unicode MS"/>
              </a:rPr>
              <a:t>    </a:t>
            </a:r>
            <a:r>
              <a:rPr kumimoji="0" lang="en-US" altLang="en-US" sz="800" b="0" i="0" u="none" strike="noStrike" cap="none" normalizeH="0" baseline="0" dirty="0">
                <a:ln>
                  <a:noFill/>
                </a:ln>
                <a:solidFill>
                  <a:srgbClr val="A9B7C6"/>
                </a:solidFill>
                <a:effectLst/>
                <a:latin typeface="Arial Unicode MS"/>
              </a:rPr>
              <a:t>}</a:t>
            </a:r>
            <a:br>
              <a:rPr kumimoji="0" lang="en-US" altLang="en-US" sz="800" b="0" i="0" u="none" strike="noStrike" cap="none" normalizeH="0" baseline="0" dirty="0">
                <a:ln>
                  <a:noFill/>
                </a:ln>
                <a:solidFill>
                  <a:srgbClr val="A9B7C6"/>
                </a:solidFill>
                <a:effectLst/>
                <a:latin typeface="Arial Unicode MS"/>
              </a:rPr>
            </a:br>
            <a:r>
              <a:rPr kumimoji="0" lang="en-US" altLang="en-US" sz="8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8" name="Imagen 7">
            <a:extLst>
              <a:ext uri="{FF2B5EF4-FFF2-40B4-BE49-F238E27FC236}">
                <a16:creationId xmlns:a16="http://schemas.microsoft.com/office/drawing/2014/main" id="{4ADD6D6B-3489-403E-9B8D-D4CCA9C2FAB4}"/>
              </a:ext>
            </a:extLst>
          </p:cNvPr>
          <p:cNvPicPr>
            <a:picLocks noChangeAspect="1"/>
          </p:cNvPicPr>
          <p:nvPr/>
        </p:nvPicPr>
        <p:blipFill>
          <a:blip r:embed="rId2"/>
          <a:stretch>
            <a:fillRect/>
          </a:stretch>
        </p:blipFill>
        <p:spPr>
          <a:xfrm>
            <a:off x="9977718" y="22703"/>
            <a:ext cx="2170364" cy="3767655"/>
          </a:xfrm>
          <a:prstGeom prst="rect">
            <a:avLst/>
          </a:prstGeom>
        </p:spPr>
      </p:pic>
      <p:pic>
        <p:nvPicPr>
          <p:cNvPr id="9" name="Imagen 8">
            <a:extLst>
              <a:ext uri="{FF2B5EF4-FFF2-40B4-BE49-F238E27FC236}">
                <a16:creationId xmlns:a16="http://schemas.microsoft.com/office/drawing/2014/main" id="{370C067F-5C5B-4946-9A4A-E3A6E1506195}"/>
              </a:ext>
            </a:extLst>
          </p:cNvPr>
          <p:cNvPicPr>
            <a:picLocks noChangeAspect="1"/>
          </p:cNvPicPr>
          <p:nvPr/>
        </p:nvPicPr>
        <p:blipFill>
          <a:blip r:embed="rId3"/>
          <a:stretch>
            <a:fillRect/>
          </a:stretch>
        </p:blipFill>
        <p:spPr>
          <a:xfrm>
            <a:off x="9977718" y="3790358"/>
            <a:ext cx="2170364" cy="2676376"/>
          </a:xfrm>
          <a:prstGeom prst="rect">
            <a:avLst/>
          </a:prstGeom>
        </p:spPr>
      </p:pic>
      <p:sp>
        <p:nvSpPr>
          <p:cNvPr id="10" name="CuadroTexto 9">
            <a:extLst>
              <a:ext uri="{FF2B5EF4-FFF2-40B4-BE49-F238E27FC236}">
                <a16:creationId xmlns:a16="http://schemas.microsoft.com/office/drawing/2014/main" id="{F525C076-E025-4D91-B5F1-2190B4596CC8}"/>
              </a:ext>
            </a:extLst>
          </p:cNvPr>
          <p:cNvSpPr txBox="1"/>
          <p:nvPr/>
        </p:nvSpPr>
        <p:spPr>
          <a:xfrm>
            <a:off x="1833282" y="4205216"/>
            <a:ext cx="6104964" cy="923330"/>
          </a:xfrm>
          <a:prstGeom prst="rect">
            <a:avLst/>
          </a:prstGeom>
          <a:noFill/>
        </p:spPr>
        <p:txBody>
          <a:bodyPr wrap="square">
            <a:spAutoFit/>
          </a:bodyPr>
          <a:lstStyle/>
          <a:p>
            <a:r>
              <a:rPr lang="en-US" dirty="0"/>
              <a:t>https://github.com/CARLOSDANIELFLORES123/Estructura-De-Datos/tree/main/HITO_4/LABORATORIOS/Codigo%20generado</a:t>
            </a:r>
          </a:p>
        </p:txBody>
      </p:sp>
    </p:spTree>
    <p:extLst>
      <p:ext uri="{BB962C8B-B14F-4D97-AF65-F5344CB8AC3E}">
        <p14:creationId xmlns:p14="http://schemas.microsoft.com/office/powerpoint/2010/main" val="2994336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50521767_TF22898775_Win32" id="{2360EE0D-CDA3-4546-8917-A078E14AF283}" vid="{A4D62708-C547-4F0B-A5D6-5DC6A696AF4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3EF818-EDF6-480C-9B86-0A3B979BCC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moderno</Template>
  <TotalTime>310</TotalTime>
  <Words>2610</Words>
  <Application>Microsoft Office PowerPoint</Application>
  <PresentationFormat>Panorámica</PresentationFormat>
  <Paragraphs>102</Paragraphs>
  <Slides>15</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Arial Unicode MS</vt:lpstr>
      <vt:lpstr>Calibri</vt:lpstr>
      <vt:lpstr>Tw Cen MT</vt:lpstr>
      <vt:lpstr>Circuito</vt:lpstr>
      <vt:lpstr>ESTRUCTURA DE DATOS </vt:lpstr>
      <vt:lpstr>MANEJO DE CONCEPTOS</vt:lpstr>
      <vt:lpstr>Presentación de PowerPoint</vt:lpstr>
      <vt:lpstr>Presentación de PowerPoint</vt:lpstr>
      <vt:lpstr>Presentación de PowerPoint</vt:lpstr>
      <vt:lpstr>Presentación de PowerPoint</vt:lpstr>
      <vt:lpstr>PARTE PRACTICA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 </dc:title>
  <dc:creator>carlos daniel flores paucara</dc:creator>
  <cp:lastModifiedBy>carlos daniel flores paucara</cp:lastModifiedBy>
  <cp:revision>16</cp:revision>
  <dcterms:created xsi:type="dcterms:W3CDTF">2023-06-13T14:04:29Z</dcterms:created>
  <dcterms:modified xsi:type="dcterms:W3CDTF">2023-06-14T06:41:45Z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