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2" r:id="rId17"/>
    <p:sldId id="393" r:id="rId18"/>
    <p:sldId id="394" r:id="rId19"/>
    <p:sldId id="391" r:id="rId2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F08E4-E508-476B-9281-32843A3EF849}" v="17" dt="2022-09-12T06:32:18.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scarlospaucara@gmail.com" userId="401fca049698a0e3" providerId="LiveId" clId="{CB30194A-CACF-4CDE-BAE5-2558C25F058B}"/>
    <pc:docChg chg="modSld">
      <pc:chgData name="florescarlospaucara@gmail.com" userId="401fca049698a0e3" providerId="LiveId" clId="{CB30194A-CACF-4CDE-BAE5-2558C25F058B}" dt="2022-09-12T06:43:15.984" v="1" actId="207"/>
      <pc:docMkLst>
        <pc:docMk/>
      </pc:docMkLst>
      <pc:sldChg chg="modSp mod">
        <pc:chgData name="florescarlospaucara@gmail.com" userId="401fca049698a0e3" providerId="LiveId" clId="{CB30194A-CACF-4CDE-BAE5-2558C25F058B}" dt="2022-09-12T06:43:15.984" v="1" actId="207"/>
        <pc:sldMkLst>
          <pc:docMk/>
          <pc:sldMk cId="2313234867" sldId="389"/>
        </pc:sldMkLst>
        <pc:spChg chg="mod">
          <ac:chgData name="florescarlospaucara@gmail.com" userId="401fca049698a0e3" providerId="LiveId" clId="{CB30194A-CACF-4CDE-BAE5-2558C25F058B}" dt="2022-09-12T06:43:15.984" v="1" actId="207"/>
          <ac:spMkLst>
            <pc:docMk/>
            <pc:sldMk cId="2313234867" sldId="389"/>
            <ac:spMk id="3" creationId="{D3B60D6F-4D0F-4D33-B2A7-159C8583FF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12/09/2022</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12/09/2022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12/09/2022</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12/09/2022</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4</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12/09/2022</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8</a:t>
            </a:fld>
            <a:endParaRPr lang="es-ES"/>
          </a:p>
        </p:txBody>
      </p:sp>
      <p:sp>
        <p:nvSpPr>
          <p:cNvPr id="5" name="Marcador de fecha 4">
            <a:extLst>
              <a:ext uri="{FF2B5EF4-FFF2-40B4-BE49-F238E27FC236}">
                <a16:creationId xmlns:a16="http://schemas.microsoft.com/office/drawing/2014/main" id="{1A9573AE-68D0-4E10-8315-94E1F19EB580}"/>
              </a:ext>
            </a:extLst>
          </p:cNvPr>
          <p:cNvSpPr>
            <a:spLocks noGrp="1"/>
          </p:cNvSpPr>
          <p:nvPr>
            <p:ph type="dt" idx="1"/>
          </p:nvPr>
        </p:nvSpPr>
        <p:spPr/>
        <p:txBody>
          <a:bodyPr/>
          <a:lstStyle/>
          <a:p>
            <a:pPr rtl="0"/>
            <a:fld id="{B4FD4C5C-2FD6-4AC2-8BC3-5FB1B1CB3532}" type="datetime1">
              <a:rPr lang="es-ES" smtClean="0"/>
              <a:t>12/09/2022</a:t>
            </a:fld>
            <a:endParaRPr lang="es-E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32DC0559-D619-4E56-BF6F-3712370C2150}" type="slidenum">
              <a:rPr lang="es-ES" smtClean="0"/>
              <a:t>9</a:t>
            </a:fld>
            <a:endParaRPr lang="es-ES"/>
          </a:p>
        </p:txBody>
      </p:sp>
      <p:sp>
        <p:nvSpPr>
          <p:cNvPr id="5" name="Marcador de fecha 4">
            <a:extLst>
              <a:ext uri="{FF2B5EF4-FFF2-40B4-BE49-F238E27FC236}">
                <a16:creationId xmlns:a16="http://schemas.microsoft.com/office/drawing/2014/main" id="{715C649D-2A27-4622-ADC3-122576274F1C}"/>
              </a:ext>
            </a:extLst>
          </p:cNvPr>
          <p:cNvSpPr>
            <a:spLocks noGrp="1"/>
          </p:cNvSpPr>
          <p:nvPr>
            <p:ph type="dt" idx="1"/>
          </p:nvPr>
        </p:nvSpPr>
        <p:spPr/>
        <p:txBody>
          <a:bodyPr/>
          <a:lstStyle/>
          <a:p>
            <a:pPr rtl="0"/>
            <a:fld id="{4D8F4E6A-E35F-442E-A544-AD74ACC7AACF}" type="datetime1">
              <a:rPr lang="es-ES" smtClean="0"/>
              <a:t>12/09/2022</a:t>
            </a:fld>
            <a:endParaRPr lang="es-E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10</a:t>
            </a:fld>
            <a:endParaRPr lang="es-ES"/>
          </a:p>
        </p:txBody>
      </p:sp>
      <p:sp>
        <p:nvSpPr>
          <p:cNvPr id="5" name="Marcador de fecha 4">
            <a:extLst>
              <a:ext uri="{FF2B5EF4-FFF2-40B4-BE49-F238E27FC236}">
                <a16:creationId xmlns:a16="http://schemas.microsoft.com/office/drawing/2014/main" id="{19BA80E6-48AA-41FC-963B-B6825EC7B801}"/>
              </a:ext>
            </a:extLst>
          </p:cNvPr>
          <p:cNvSpPr>
            <a:spLocks noGrp="1"/>
          </p:cNvSpPr>
          <p:nvPr>
            <p:ph type="dt" idx="1"/>
          </p:nvPr>
        </p:nvSpPr>
        <p:spPr/>
        <p:txBody>
          <a:bodyPr/>
          <a:lstStyle/>
          <a:p>
            <a:pPr rtl="0"/>
            <a:fld id="{F8DD659C-7200-4C6E-8E71-917538A1014F}" type="datetime1">
              <a:rPr lang="es-ES" smtClean="0"/>
              <a:t>12/09/2022</a:t>
            </a:fld>
            <a:endParaRPr lang="es-E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12</a:t>
            </a:fld>
            <a:endParaRPr lang="es-ES"/>
          </a:p>
        </p:txBody>
      </p:sp>
      <p:sp>
        <p:nvSpPr>
          <p:cNvPr id="5" name="Marcador de fecha 4">
            <a:extLst>
              <a:ext uri="{FF2B5EF4-FFF2-40B4-BE49-F238E27FC236}">
                <a16:creationId xmlns:a16="http://schemas.microsoft.com/office/drawing/2014/main" id="{03A9A2DB-AE90-4F87-9172-5C0A6DB06203}"/>
              </a:ext>
            </a:extLst>
          </p:cNvPr>
          <p:cNvSpPr>
            <a:spLocks noGrp="1"/>
          </p:cNvSpPr>
          <p:nvPr>
            <p:ph type="dt" idx="1"/>
          </p:nvPr>
        </p:nvSpPr>
        <p:spPr/>
        <p:txBody>
          <a:bodyPr/>
          <a:lstStyle/>
          <a:p>
            <a:pPr rtl="0"/>
            <a:fld id="{E52C00E9-3EB6-4217-B16D-00441C328701}" type="datetime1">
              <a:rPr lang="es-ES" smtClean="0"/>
              <a:t>12/09/2022</a:t>
            </a:fld>
            <a:endParaRPr lang="es-E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hyperlink" Target="https://softtrader.es/comprar-licencias/licencias-de-sql-server-a-precios-bajo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999414" y="1126435"/>
            <a:ext cx="3565524" cy="940904"/>
          </a:xfrm>
        </p:spPr>
        <p:txBody>
          <a:bodyPr rtlCol="0" anchor="b" anchorCtr="0">
            <a:normAutofit/>
          </a:bodyPr>
          <a:lstStyle/>
          <a:p>
            <a:pPr rtl="0"/>
            <a:r>
              <a:rPr lang="es-ES" dirty="0"/>
              <a:t>Tarea Hito 2</a:t>
            </a: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7553739" y="2411896"/>
            <a:ext cx="4011198" cy="2862469"/>
          </a:xfrm>
        </p:spPr>
        <p:txBody>
          <a:bodyPr rtlCol="0">
            <a:normAutofit/>
          </a:bodyPr>
          <a:lstStyle/>
          <a:p>
            <a:pPr marL="6350" indent="-6350" algn="ctr">
              <a:lnSpc>
                <a:spcPct val="107000"/>
              </a:lnSpc>
              <a:spcAft>
                <a:spcPts val="15"/>
              </a:spcAft>
            </a:pPr>
            <a:r>
              <a:rPr lang="es-BO" sz="2800" dirty="0">
                <a:solidFill>
                  <a:srgbClr val="008575"/>
                </a:solidFill>
                <a:effectLst/>
                <a:latin typeface="Calibri" panose="020F0502020204030204" pitchFamily="34" charset="0"/>
                <a:ea typeface="Calibri" panose="020F0502020204030204" pitchFamily="34" charset="0"/>
              </a:rPr>
              <a:t>   Base de Datos I</a:t>
            </a:r>
            <a:endParaRPr lang="es-BO" sz="2800" dirty="0">
              <a:solidFill>
                <a:srgbClr val="000000"/>
              </a:solidFill>
              <a:effectLst/>
              <a:latin typeface="Calibri" panose="020F0502020204030204" pitchFamily="34" charset="0"/>
              <a:ea typeface="Calibri" panose="020F0502020204030204" pitchFamily="34" charset="0"/>
            </a:endParaRPr>
          </a:p>
          <a:p>
            <a:pPr indent="-6350" algn="ctr">
              <a:lnSpc>
                <a:spcPct val="107000"/>
              </a:lnSpc>
              <a:spcAft>
                <a:spcPts val="180"/>
              </a:spcAft>
            </a:pPr>
            <a:r>
              <a:rPr lang="es-BO" sz="2800" dirty="0" err="1">
                <a:solidFill>
                  <a:srgbClr val="695D46"/>
                </a:solidFill>
                <a:effectLst/>
                <a:latin typeface="Calibri" panose="020F0502020204030204" pitchFamily="34" charset="0"/>
                <a:ea typeface="Calibri" panose="020F0502020204030204" pitchFamily="34" charset="0"/>
              </a:rPr>
              <a:t>Unifranz</a:t>
            </a:r>
            <a:endParaRPr lang="es-BO" sz="2800" dirty="0">
              <a:solidFill>
                <a:srgbClr val="000000"/>
              </a:solidFill>
              <a:effectLst/>
              <a:latin typeface="Calibri" panose="020F0502020204030204" pitchFamily="34" charset="0"/>
              <a:ea typeface="Calibri" panose="020F0502020204030204" pitchFamily="34" charset="0"/>
            </a:endParaRPr>
          </a:p>
          <a:p>
            <a:pPr indent="-6350" algn="ctr">
              <a:lnSpc>
                <a:spcPct val="107000"/>
              </a:lnSpc>
              <a:spcAft>
                <a:spcPts val="180"/>
              </a:spcAft>
            </a:pPr>
            <a:r>
              <a:rPr lang="es-BO" sz="2800" dirty="0">
                <a:solidFill>
                  <a:srgbClr val="695D46"/>
                </a:solidFill>
                <a:effectLst/>
                <a:latin typeface="Calibri" panose="020F0502020204030204" pitchFamily="34" charset="0"/>
                <a:ea typeface="Calibri" panose="020F0502020204030204" pitchFamily="34" charset="0"/>
              </a:rPr>
              <a:t>Sede el Alto</a:t>
            </a:r>
            <a:endParaRPr lang="es-BO" sz="2800" dirty="0">
              <a:solidFill>
                <a:srgbClr val="000000"/>
              </a:solidFill>
              <a:effectLst/>
              <a:latin typeface="Calibri" panose="020F0502020204030204" pitchFamily="34" charset="0"/>
              <a:ea typeface="Calibri" panose="020F0502020204030204" pitchFamily="34" charset="0"/>
            </a:endParaRPr>
          </a:p>
          <a:p>
            <a:pPr indent="-6350" algn="ctr">
              <a:lnSpc>
                <a:spcPct val="107000"/>
              </a:lnSpc>
              <a:spcAft>
                <a:spcPts val="180"/>
              </a:spcAft>
            </a:pPr>
            <a:r>
              <a:rPr lang="es-BO" sz="2800" dirty="0">
                <a:solidFill>
                  <a:srgbClr val="695D46"/>
                </a:solidFill>
                <a:effectLst/>
                <a:latin typeface="Calibri" panose="020F0502020204030204" pitchFamily="34" charset="0"/>
                <a:ea typeface="Calibri" panose="020F0502020204030204" pitchFamily="34" charset="0"/>
              </a:rPr>
              <a:t>Hito2</a:t>
            </a:r>
            <a:endParaRPr lang="es-BO" sz="2800" dirty="0">
              <a:solidFill>
                <a:srgbClr val="000000"/>
              </a:solidFill>
              <a:effectLst/>
              <a:latin typeface="Calibri" panose="020F0502020204030204" pitchFamily="34" charset="0"/>
              <a:ea typeface="Calibri" panose="020F0502020204030204" pitchFamily="34" charset="0"/>
            </a:endParaRPr>
          </a:p>
          <a:p>
            <a:pPr rtl="0"/>
            <a:endParaRPr lang="es-ES" dirty="0"/>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b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7" name="E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7" name="Título 6">
            <a:extLst>
              <a:ext uri="{FF2B5EF4-FFF2-40B4-BE49-F238E27FC236}">
                <a16:creationId xmlns:a16="http://schemas.microsoft.com/office/drawing/2014/main" id="{4B18D636-CC10-4B1E-AA38-419DCCF2D9C9}"/>
              </a:ext>
            </a:extLst>
          </p:cNvPr>
          <p:cNvSpPr>
            <a:spLocks noGrp="1"/>
          </p:cNvSpPr>
          <p:nvPr>
            <p:ph type="title"/>
          </p:nvPr>
        </p:nvSpPr>
        <p:spPr>
          <a:xfrm>
            <a:off x="543586" y="46280"/>
            <a:ext cx="5016599" cy="1145514"/>
          </a:xfrm>
        </p:spPr>
        <p:txBody>
          <a:bodyPr rtlCol="0">
            <a:normAutofit fontScale="90000"/>
          </a:bodyPr>
          <a:lstStyle/>
          <a:p>
            <a:r>
              <a:rPr lang="es-ES" dirty="0"/>
              <a:t> </a:t>
            </a:r>
            <a:r>
              <a:rPr lang="es-BO" sz="32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Crear una tabla cualquiera con 3 columnas y su </a:t>
            </a:r>
            <a:r>
              <a:rPr lang="es-BO" sz="3200" u="none" strike="noStrike" dirty="0" err="1">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primary</a:t>
            </a:r>
            <a:r>
              <a:rPr lang="es-BO" sz="32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lang="es-BO" sz="3200" u="none" strike="noStrike" dirty="0" err="1">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key</a:t>
            </a:r>
            <a:r>
              <a:rPr lang="es-BO" sz="32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t>
            </a:r>
            <a:br>
              <a:rPr lang="es-BO" sz="32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10</a:t>
            </a:fld>
            <a:endParaRPr lang="es-ES"/>
          </a:p>
        </p:txBody>
      </p:sp>
      <p:sp>
        <p:nvSpPr>
          <p:cNvPr id="22" name="Forma lib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pic>
        <p:nvPicPr>
          <p:cNvPr id="18" name="Marcador de contenido 17">
            <a:extLst>
              <a:ext uri="{FF2B5EF4-FFF2-40B4-BE49-F238E27FC236}">
                <a16:creationId xmlns:a16="http://schemas.microsoft.com/office/drawing/2014/main" id="{C0204274-ADA5-370A-CFE7-D35B159247A6}"/>
              </a:ext>
            </a:extLst>
          </p:cNvPr>
          <p:cNvPicPr>
            <a:picLocks noGrp="1" noChangeAspect="1"/>
          </p:cNvPicPr>
          <p:nvPr>
            <p:ph sz="half" idx="2"/>
          </p:nvPr>
        </p:nvPicPr>
        <p:blipFill>
          <a:blip r:embed="rId3"/>
          <a:stretch>
            <a:fillRect/>
          </a:stretch>
        </p:blipFill>
        <p:spPr>
          <a:xfrm>
            <a:off x="662992" y="1247252"/>
            <a:ext cx="4513745" cy="2110435"/>
          </a:xfrm>
          <a:prstGeom prst="rect">
            <a:avLst/>
          </a:prstGeom>
        </p:spPr>
      </p:pic>
      <p:sp>
        <p:nvSpPr>
          <p:cNvPr id="20" name="CuadroTexto 19">
            <a:extLst>
              <a:ext uri="{FF2B5EF4-FFF2-40B4-BE49-F238E27FC236}">
                <a16:creationId xmlns:a16="http://schemas.microsoft.com/office/drawing/2014/main" id="{48A79252-C2FC-0EBC-FA24-6118B7BFCA74}"/>
              </a:ext>
            </a:extLst>
          </p:cNvPr>
          <p:cNvSpPr txBox="1"/>
          <p:nvPr/>
        </p:nvSpPr>
        <p:spPr>
          <a:xfrm>
            <a:off x="471349" y="3357687"/>
            <a:ext cx="5465626" cy="993926"/>
          </a:xfrm>
          <a:prstGeom prst="rect">
            <a:avLst/>
          </a:prstGeom>
          <a:noFill/>
        </p:spPr>
        <p:txBody>
          <a:bodyPr wrap="square">
            <a:spAutoFit/>
          </a:bodyPr>
          <a:lstStyle/>
          <a:p>
            <a:pPr lvl="0" fontAlgn="base">
              <a:lnSpc>
                <a:spcPct val="107000"/>
              </a:lnSpc>
              <a:spcAft>
                <a:spcPts val="1415"/>
              </a:spcAft>
              <a:buClr>
                <a:srgbClr val="008575"/>
              </a:buClr>
              <a:buSzPts val="1600"/>
            </a:pPr>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Insertar 3 registros a la tabla creada anteriormente.</a:t>
            </a:r>
            <a:endParaRPr lang="es-BO"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pic>
        <p:nvPicPr>
          <p:cNvPr id="23" name="Imagen 22" descr="Interfaz de usuario gráfica, Texto, Aplicación&#10;&#10;Descripción generada automáticamente">
            <a:extLst>
              <a:ext uri="{FF2B5EF4-FFF2-40B4-BE49-F238E27FC236}">
                <a16:creationId xmlns:a16="http://schemas.microsoft.com/office/drawing/2014/main" id="{9F951995-61D5-0E0A-8CC0-4F7F234A725A}"/>
              </a:ext>
            </a:extLst>
          </p:cNvPr>
          <p:cNvPicPr>
            <a:picLocks noChangeAspect="1"/>
          </p:cNvPicPr>
          <p:nvPr/>
        </p:nvPicPr>
        <p:blipFill>
          <a:blip r:embed="rId4"/>
          <a:stretch>
            <a:fillRect/>
          </a:stretch>
        </p:blipFill>
        <p:spPr>
          <a:xfrm>
            <a:off x="550862" y="4001508"/>
            <a:ext cx="5009323" cy="2418135"/>
          </a:xfrm>
          <a:prstGeom prst="rect">
            <a:avLst/>
          </a:prstGeom>
        </p:spPr>
      </p:pic>
      <p:sp>
        <p:nvSpPr>
          <p:cNvPr id="28" name="CuadroTexto 27">
            <a:extLst>
              <a:ext uri="{FF2B5EF4-FFF2-40B4-BE49-F238E27FC236}">
                <a16:creationId xmlns:a16="http://schemas.microsoft.com/office/drawing/2014/main" id="{9521107A-B168-F473-B1AF-129197293759}"/>
              </a:ext>
            </a:extLst>
          </p:cNvPr>
          <p:cNvSpPr txBox="1"/>
          <p:nvPr/>
        </p:nvSpPr>
        <p:spPr>
          <a:xfrm>
            <a:off x="6588512" y="201354"/>
            <a:ext cx="6096000" cy="523220"/>
          </a:xfrm>
          <a:prstGeom prst="rect">
            <a:avLst/>
          </a:prstGeom>
          <a:noFill/>
        </p:spPr>
        <p:txBody>
          <a:bodyPr wrap="square">
            <a:spAutoFit/>
          </a:bodyPr>
          <a:lstStyle/>
          <a:p>
            <a:r>
              <a:rPr lang="es-BO" sz="2800" dirty="0">
                <a:solidFill>
                  <a:srgbClr val="008575"/>
                </a:solidFill>
                <a:effectLst/>
                <a:latin typeface="Calibri" panose="020F0502020204030204" pitchFamily="34" charset="0"/>
                <a:ea typeface="Calibri" panose="020F0502020204030204" pitchFamily="34" charset="0"/>
              </a:rPr>
              <a:t>¿Cómo se elimina una tabla?</a:t>
            </a:r>
            <a:endParaRPr lang="es-BO" sz="2800" dirty="0"/>
          </a:p>
        </p:txBody>
      </p:sp>
      <p:pic>
        <p:nvPicPr>
          <p:cNvPr id="29" name="Imagen 28">
            <a:extLst>
              <a:ext uri="{FF2B5EF4-FFF2-40B4-BE49-F238E27FC236}">
                <a16:creationId xmlns:a16="http://schemas.microsoft.com/office/drawing/2014/main" id="{DC63C2D2-4B1C-947B-BBC4-080E629CFDA9}"/>
              </a:ext>
            </a:extLst>
          </p:cNvPr>
          <p:cNvPicPr>
            <a:picLocks noChangeAspect="1"/>
          </p:cNvPicPr>
          <p:nvPr/>
        </p:nvPicPr>
        <p:blipFill>
          <a:blip r:embed="rId5"/>
          <a:stretch>
            <a:fillRect/>
          </a:stretch>
        </p:blipFill>
        <p:spPr>
          <a:xfrm>
            <a:off x="6693939" y="1191794"/>
            <a:ext cx="4186095" cy="2165893"/>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7788B34-4190-4916-9048-47720EA5ABF1}"/>
              </a:ext>
            </a:extLst>
          </p:cNvPr>
          <p:cNvSpPr>
            <a:spLocks noGrp="1"/>
          </p:cNvSpPr>
          <p:nvPr>
            <p:ph type="title"/>
          </p:nvPr>
        </p:nvSpPr>
        <p:spPr>
          <a:xfrm>
            <a:off x="550863" y="549275"/>
            <a:ext cx="4750008" cy="878253"/>
          </a:xfrm>
        </p:spPr>
        <p:txBody>
          <a:bodyPr rtlCol="0"/>
          <a:lstStyle/>
          <a:p>
            <a:r>
              <a:rPr lang="es-BO" sz="2800" u="none" strike="noStrike" dirty="0">
                <a:solidFill>
                  <a:srgbClr val="008575"/>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Crear el diseño para una UNIVERSIDAD.</a:t>
            </a:r>
            <a:br>
              <a:rPr lang="es-BO"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endParaRPr lang="es-ES" dirty="0"/>
          </a:p>
        </p:txBody>
      </p:sp>
      <p:sp>
        <p:nvSpPr>
          <p:cNvPr id="14" name="Marcador de fecha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15" name="Marcador de pie de página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16" name="Marcador de número de diapositiva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11</a:t>
            </a:fld>
            <a:endParaRPr lang="es-ES"/>
          </a:p>
        </p:txBody>
      </p:sp>
      <p:sp>
        <p:nvSpPr>
          <p:cNvPr id="25" name="CuadroTexto 24">
            <a:extLst>
              <a:ext uri="{FF2B5EF4-FFF2-40B4-BE49-F238E27FC236}">
                <a16:creationId xmlns:a16="http://schemas.microsoft.com/office/drawing/2014/main" id="{57AAC859-8556-9BC9-93FA-39417074DC3B}"/>
              </a:ext>
            </a:extLst>
          </p:cNvPr>
          <p:cNvSpPr txBox="1"/>
          <p:nvPr/>
        </p:nvSpPr>
        <p:spPr>
          <a:xfrm>
            <a:off x="906879" y="1858762"/>
            <a:ext cx="3691625" cy="1477328"/>
          </a:xfrm>
          <a:prstGeom prst="rect">
            <a:avLst/>
          </a:prstGeom>
          <a:noFill/>
        </p:spPr>
        <p:txBody>
          <a:bodyPr wrap="square">
            <a:spAutoFit/>
          </a:bodyPr>
          <a:lstStyle/>
          <a:p>
            <a:r>
              <a:rPr lang="es-BO" dirty="0" err="1"/>
              <a:t>create</a:t>
            </a:r>
            <a:r>
              <a:rPr lang="es-BO" dirty="0"/>
              <a:t> table universidad(</a:t>
            </a:r>
          </a:p>
          <a:p>
            <a:r>
              <a:rPr lang="es-BO" dirty="0"/>
              <a:t>    </a:t>
            </a:r>
            <a:r>
              <a:rPr lang="es-BO" dirty="0" err="1"/>
              <a:t>cod_est</a:t>
            </a:r>
            <a:r>
              <a:rPr lang="es-BO" dirty="0"/>
              <a:t> </a:t>
            </a:r>
            <a:r>
              <a:rPr lang="es-BO" dirty="0" err="1"/>
              <a:t>varchar</a:t>
            </a:r>
            <a:r>
              <a:rPr lang="es-BO" dirty="0"/>
              <a:t>(20) </a:t>
            </a:r>
            <a:r>
              <a:rPr lang="es-BO" dirty="0" err="1"/>
              <a:t>primary</a:t>
            </a:r>
            <a:r>
              <a:rPr lang="es-BO" dirty="0"/>
              <a:t> </a:t>
            </a:r>
            <a:r>
              <a:rPr lang="es-BO" dirty="0" err="1"/>
              <a:t>key</a:t>
            </a:r>
            <a:r>
              <a:rPr lang="es-BO" dirty="0"/>
              <a:t>,</a:t>
            </a:r>
          </a:p>
          <a:p>
            <a:r>
              <a:rPr lang="es-BO" dirty="0"/>
              <a:t>	nombre </a:t>
            </a:r>
            <a:r>
              <a:rPr lang="es-BO" dirty="0" err="1"/>
              <a:t>varchar</a:t>
            </a:r>
            <a:r>
              <a:rPr lang="es-BO" dirty="0"/>
              <a:t>(20),</a:t>
            </a:r>
          </a:p>
          <a:p>
            <a:r>
              <a:rPr lang="es-BO" dirty="0"/>
              <a:t>	</a:t>
            </a:r>
            <a:r>
              <a:rPr lang="es-BO" dirty="0" err="1"/>
              <a:t>direccion</a:t>
            </a:r>
            <a:r>
              <a:rPr lang="es-BO" dirty="0"/>
              <a:t> </a:t>
            </a:r>
            <a:r>
              <a:rPr lang="es-BO" dirty="0" err="1"/>
              <a:t>varchar</a:t>
            </a:r>
            <a:r>
              <a:rPr lang="es-BO" dirty="0"/>
              <a:t>(23),</a:t>
            </a:r>
          </a:p>
          <a:p>
            <a:r>
              <a:rPr lang="es-BO" dirty="0"/>
              <a:t>	</a:t>
            </a:r>
            <a:r>
              <a:rPr lang="es-BO" dirty="0" err="1"/>
              <a:t>telefono</a:t>
            </a:r>
            <a:r>
              <a:rPr lang="es-BO" dirty="0"/>
              <a:t> </a:t>
            </a:r>
            <a:r>
              <a:rPr lang="es-BO" dirty="0" err="1"/>
              <a:t>varchar</a:t>
            </a:r>
            <a:r>
              <a:rPr lang="es-BO" dirty="0"/>
              <a:t>(23)</a:t>
            </a:r>
          </a:p>
        </p:txBody>
      </p:sp>
      <p:sp>
        <p:nvSpPr>
          <p:cNvPr id="27" name="CuadroTexto 26">
            <a:extLst>
              <a:ext uri="{FF2B5EF4-FFF2-40B4-BE49-F238E27FC236}">
                <a16:creationId xmlns:a16="http://schemas.microsoft.com/office/drawing/2014/main" id="{167CB140-3FC5-7A4C-8CC8-50C37615FDD8}"/>
              </a:ext>
            </a:extLst>
          </p:cNvPr>
          <p:cNvSpPr txBox="1"/>
          <p:nvPr/>
        </p:nvSpPr>
        <p:spPr>
          <a:xfrm>
            <a:off x="4929050" y="433602"/>
            <a:ext cx="6096000" cy="993926"/>
          </a:xfrm>
          <a:prstGeom prst="rect">
            <a:avLst/>
          </a:prstGeom>
          <a:noFill/>
        </p:spPr>
        <p:txBody>
          <a:bodyPr wrap="square">
            <a:spAutoFit/>
          </a:bodyPr>
          <a:lstStyle/>
          <a:p>
            <a:pPr marL="225425" indent="-6350">
              <a:lnSpc>
                <a:spcPct val="107000"/>
              </a:lnSpc>
              <a:spcAft>
                <a:spcPts val="15"/>
              </a:spcAft>
            </a:pPr>
            <a:r>
              <a:rPr lang="es-BO" sz="2800" dirty="0">
                <a:solidFill>
                  <a:srgbClr val="008575"/>
                </a:solidFill>
                <a:effectLst/>
                <a:latin typeface="Calibri" panose="020F0502020204030204" pitchFamily="34" charset="0"/>
                <a:ea typeface="Calibri" panose="020F0502020204030204" pitchFamily="34" charset="0"/>
              </a:rPr>
              <a:t>Crear el diagrama Entidad Relación E-R para el ejercicio anterior.</a:t>
            </a:r>
            <a:endParaRPr lang="es-BO" dirty="0">
              <a:solidFill>
                <a:srgbClr val="000000"/>
              </a:solidFill>
              <a:effectLst/>
              <a:latin typeface="Calibri" panose="020F0502020204030204" pitchFamily="34" charset="0"/>
              <a:ea typeface="Calibri" panose="020F0502020204030204" pitchFamily="34" charset="0"/>
            </a:endParaRPr>
          </a:p>
        </p:txBody>
      </p:sp>
      <p:pic>
        <p:nvPicPr>
          <p:cNvPr id="29" name="Imagen 28" descr="Diagrama&#10;&#10;Descripción generada automáticamente">
            <a:extLst>
              <a:ext uri="{FF2B5EF4-FFF2-40B4-BE49-F238E27FC236}">
                <a16:creationId xmlns:a16="http://schemas.microsoft.com/office/drawing/2014/main" id="{3CEBF075-FD02-293F-4F23-83A2613B2B71}"/>
              </a:ext>
            </a:extLst>
          </p:cNvPr>
          <p:cNvPicPr>
            <a:picLocks noChangeAspect="1"/>
          </p:cNvPicPr>
          <p:nvPr/>
        </p:nvPicPr>
        <p:blipFill>
          <a:blip r:embed="rId2"/>
          <a:stretch>
            <a:fillRect/>
          </a:stretch>
        </p:blipFill>
        <p:spPr>
          <a:xfrm>
            <a:off x="5300871" y="1670052"/>
            <a:ext cx="6211167" cy="2902488"/>
          </a:xfrm>
          <a:prstGeom prst="rect">
            <a:avLst/>
          </a:prstGeom>
        </p:spPr>
      </p:pic>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81E8936-2270-47FE-94A4-398CB123EF90}"/>
              </a:ext>
            </a:extLst>
          </p:cNvPr>
          <p:cNvSpPr>
            <a:spLocks noGrp="1"/>
          </p:cNvSpPr>
          <p:nvPr>
            <p:ph type="title"/>
          </p:nvPr>
        </p:nvSpPr>
        <p:spPr>
          <a:xfrm>
            <a:off x="185530" y="196900"/>
            <a:ext cx="4865895" cy="1022300"/>
          </a:xfrm>
        </p:spPr>
        <p:txBody>
          <a:bodyPr rtlCol="0"/>
          <a:lstStyle/>
          <a:p>
            <a:pPr rtl="0"/>
            <a:r>
              <a:rPr lang="es-BO" sz="2800" dirty="0">
                <a:solidFill>
                  <a:srgbClr val="008575"/>
                </a:solidFill>
                <a:effectLst/>
                <a:latin typeface="Calibri" panose="020F0502020204030204" pitchFamily="34" charset="0"/>
                <a:ea typeface="Calibri" panose="020F0502020204030204" pitchFamily="34" charset="0"/>
              </a:rPr>
              <a:t>Crear la tabla universidad en base al diseño anterior</a:t>
            </a:r>
            <a:r>
              <a:rPr lang="es-BO" sz="1800" dirty="0">
                <a:solidFill>
                  <a:srgbClr val="008575"/>
                </a:solidFill>
                <a:effectLst/>
                <a:latin typeface="Calibri" panose="020F0502020204030204" pitchFamily="34" charset="0"/>
                <a:ea typeface="Calibri" panose="020F0502020204030204" pitchFamily="34" charset="0"/>
              </a:rPr>
              <a:t>.</a:t>
            </a:r>
            <a:endParaRPr lang="es-ES" dirty="0"/>
          </a:p>
        </p:txBody>
      </p:sp>
      <p:pic>
        <p:nvPicPr>
          <p:cNvPr id="8" name="Marcador de contenido 7" descr="Interfaz de usuario gráfica, Texto&#10;&#10;Descripción generada automáticamente">
            <a:extLst>
              <a:ext uri="{FF2B5EF4-FFF2-40B4-BE49-F238E27FC236}">
                <a16:creationId xmlns:a16="http://schemas.microsoft.com/office/drawing/2014/main" id="{F71C119A-ED69-80C6-E5A1-1A8F77AACD13}"/>
              </a:ext>
            </a:extLst>
          </p:cNvPr>
          <p:cNvPicPr>
            <a:picLocks noGrp="1" noChangeAspect="1"/>
          </p:cNvPicPr>
          <p:nvPr>
            <p:ph sz="quarter" idx="15"/>
          </p:nvPr>
        </p:nvPicPr>
        <p:blipFill>
          <a:blip r:embed="rId3"/>
          <a:stretch>
            <a:fillRect/>
          </a:stretch>
        </p:blipFill>
        <p:spPr>
          <a:xfrm>
            <a:off x="185530" y="1219200"/>
            <a:ext cx="4865894" cy="3339548"/>
          </a:xfrm>
        </p:spPr>
      </p:pic>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12</a:t>
            </a:fld>
            <a:endParaRPr lang="es-ES"/>
          </a:p>
        </p:txBody>
      </p:sp>
      <p:sp>
        <p:nvSpPr>
          <p:cNvPr id="10" name="CuadroTexto 9">
            <a:extLst>
              <a:ext uri="{FF2B5EF4-FFF2-40B4-BE49-F238E27FC236}">
                <a16:creationId xmlns:a16="http://schemas.microsoft.com/office/drawing/2014/main" id="{083DA080-22CF-2631-268D-AC105EE68E2F}"/>
              </a:ext>
            </a:extLst>
          </p:cNvPr>
          <p:cNvSpPr txBox="1"/>
          <p:nvPr/>
        </p:nvSpPr>
        <p:spPr>
          <a:xfrm>
            <a:off x="5531885" y="196900"/>
            <a:ext cx="6109252" cy="954107"/>
          </a:xfrm>
          <a:prstGeom prst="rect">
            <a:avLst/>
          </a:prstGeom>
          <a:noFill/>
        </p:spPr>
        <p:txBody>
          <a:bodyPr wrap="square">
            <a:spAutoFit/>
          </a:bodyPr>
          <a:lstStyle/>
          <a:p>
            <a:r>
              <a:rPr lang="es-BO" sz="2800" dirty="0">
                <a:solidFill>
                  <a:srgbClr val="008575"/>
                </a:solidFill>
                <a:effectLst/>
                <a:latin typeface="Calibri" panose="020F0502020204030204" pitchFamily="34" charset="0"/>
                <a:ea typeface="Calibri" panose="020F0502020204030204" pitchFamily="34" charset="0"/>
              </a:rPr>
              <a:t>Agregar registros a la tabla creada anteriormente.</a:t>
            </a:r>
            <a:endParaRPr lang="es-BO" sz="2800" dirty="0"/>
          </a:p>
        </p:txBody>
      </p:sp>
      <p:pic>
        <p:nvPicPr>
          <p:cNvPr id="14" name="Imagen 13" descr="Texto&#10;&#10;Descripción generada automáticamente">
            <a:extLst>
              <a:ext uri="{FF2B5EF4-FFF2-40B4-BE49-F238E27FC236}">
                <a16:creationId xmlns:a16="http://schemas.microsoft.com/office/drawing/2014/main" id="{AE681FBD-79E8-9692-5E19-C2824B479A29}"/>
              </a:ext>
            </a:extLst>
          </p:cNvPr>
          <p:cNvPicPr>
            <a:picLocks noChangeAspect="1"/>
          </p:cNvPicPr>
          <p:nvPr/>
        </p:nvPicPr>
        <p:blipFill>
          <a:blip r:embed="rId4"/>
          <a:stretch>
            <a:fillRect/>
          </a:stretch>
        </p:blipFill>
        <p:spPr>
          <a:xfrm>
            <a:off x="5686302" y="1233720"/>
            <a:ext cx="5538289" cy="3616575"/>
          </a:xfrm>
          <a:prstGeom prst="rect">
            <a:avLst/>
          </a:prstGeom>
        </p:spPr>
      </p:pic>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9F151-9779-1041-6976-E1A4B380AA7D}"/>
              </a:ext>
            </a:extLst>
          </p:cNvPr>
          <p:cNvSpPr>
            <a:spLocks noGrp="1"/>
          </p:cNvSpPr>
          <p:nvPr>
            <p:ph type="title"/>
          </p:nvPr>
        </p:nvSpPr>
        <p:spPr>
          <a:xfrm>
            <a:off x="140044" y="2693"/>
            <a:ext cx="7705243" cy="898456"/>
          </a:xfrm>
        </p:spPr>
        <p:txBody>
          <a:bodyPr/>
          <a:lstStyle/>
          <a:p>
            <a:r>
              <a:rPr lang="es-BO" sz="2800" dirty="0">
                <a:solidFill>
                  <a:srgbClr val="008575"/>
                </a:solidFill>
                <a:effectLst/>
                <a:latin typeface="Calibri" panose="020F0502020204030204" pitchFamily="34" charset="0"/>
                <a:ea typeface="Calibri" panose="020F0502020204030204" pitchFamily="34" charset="0"/>
              </a:rPr>
              <a:t>15.Crear las tablas y 2 registros para cada tabla para el siguiente modelo ER.</a:t>
            </a:r>
            <a:br>
              <a:rPr lang="es-BO" sz="1800" dirty="0">
                <a:solidFill>
                  <a:srgbClr val="000000"/>
                </a:solidFill>
                <a:effectLst/>
                <a:latin typeface="Calibri" panose="020F0502020204030204" pitchFamily="34" charset="0"/>
                <a:ea typeface="Calibri" panose="020F0502020204030204" pitchFamily="34" charset="0"/>
              </a:rPr>
            </a:br>
            <a:endParaRPr lang="es-BO" dirty="0"/>
          </a:p>
        </p:txBody>
      </p:sp>
      <p:pic>
        <p:nvPicPr>
          <p:cNvPr id="8" name="Marcador de contenido 7">
            <a:extLst>
              <a:ext uri="{FF2B5EF4-FFF2-40B4-BE49-F238E27FC236}">
                <a16:creationId xmlns:a16="http://schemas.microsoft.com/office/drawing/2014/main" id="{60A5BF39-025A-CD68-9320-2C2D669C5C62}"/>
              </a:ext>
            </a:extLst>
          </p:cNvPr>
          <p:cNvPicPr>
            <a:picLocks noGrp="1" noChangeAspect="1"/>
          </p:cNvPicPr>
          <p:nvPr>
            <p:ph sz="quarter" idx="15"/>
          </p:nvPr>
        </p:nvPicPr>
        <p:blipFill>
          <a:blip r:embed="rId2"/>
          <a:stretch>
            <a:fillRect/>
          </a:stretch>
        </p:blipFill>
        <p:spPr>
          <a:xfrm>
            <a:off x="143805" y="818322"/>
            <a:ext cx="5343525" cy="5092147"/>
          </a:xfrm>
          <a:prstGeom prst="rect">
            <a:avLst/>
          </a:prstGeom>
        </p:spPr>
      </p:pic>
      <p:sp>
        <p:nvSpPr>
          <p:cNvPr id="5" name="Marcador de fecha 4">
            <a:extLst>
              <a:ext uri="{FF2B5EF4-FFF2-40B4-BE49-F238E27FC236}">
                <a16:creationId xmlns:a16="http://schemas.microsoft.com/office/drawing/2014/main" id="{EF705B6A-3558-FE57-46BB-8F955BF880C7}"/>
              </a:ext>
            </a:extLst>
          </p:cNvPr>
          <p:cNvSpPr>
            <a:spLocks noGrp="1"/>
          </p:cNvSpPr>
          <p:nvPr>
            <p:ph type="dt" sz="half" idx="10"/>
          </p:nvPr>
        </p:nvSpPr>
        <p:spPr/>
        <p:txBody>
          <a:bodyPr/>
          <a:lstStyle/>
          <a:p>
            <a:r>
              <a:rPr lang="es-ES" dirty="0"/>
              <a:t>Domingo 11 de septiembre de 2022</a:t>
            </a:r>
          </a:p>
          <a:p>
            <a:pPr rtl="0"/>
            <a:endParaRPr lang="es-ES" dirty="0"/>
          </a:p>
        </p:txBody>
      </p:sp>
      <p:sp>
        <p:nvSpPr>
          <p:cNvPr id="6" name="Marcador de pie de página 5">
            <a:extLst>
              <a:ext uri="{FF2B5EF4-FFF2-40B4-BE49-F238E27FC236}">
                <a16:creationId xmlns:a16="http://schemas.microsoft.com/office/drawing/2014/main" id="{5626C421-A896-5A1E-2C78-0A7BFEE28A62}"/>
              </a:ext>
            </a:extLst>
          </p:cNvPr>
          <p:cNvSpPr>
            <a:spLocks noGrp="1"/>
          </p:cNvSpPr>
          <p:nvPr>
            <p:ph type="ftr" sz="quarter" idx="11"/>
          </p:nvPr>
        </p:nvSpPr>
        <p:spPr/>
        <p:txBody>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E7E4F1A0-BE30-19DA-7108-0706C8FCDF35}"/>
              </a:ext>
            </a:extLst>
          </p:cNvPr>
          <p:cNvSpPr>
            <a:spLocks noGrp="1"/>
          </p:cNvSpPr>
          <p:nvPr>
            <p:ph type="sldNum" sz="quarter" idx="12"/>
          </p:nvPr>
        </p:nvSpPr>
        <p:spPr/>
        <p:txBody>
          <a:bodyPr/>
          <a:lstStyle/>
          <a:p>
            <a:pPr rtl="0"/>
            <a:fld id="{DBA1B0FB-D917-4C8C-928F-313BD683BF39}" type="slidenum">
              <a:rPr lang="es-ES" smtClean="0"/>
              <a:t>13</a:t>
            </a:fld>
            <a:endParaRPr lang="es-ES"/>
          </a:p>
        </p:txBody>
      </p:sp>
      <p:pic>
        <p:nvPicPr>
          <p:cNvPr id="9" name="Imagen 8">
            <a:extLst>
              <a:ext uri="{FF2B5EF4-FFF2-40B4-BE49-F238E27FC236}">
                <a16:creationId xmlns:a16="http://schemas.microsoft.com/office/drawing/2014/main" id="{28D064C7-1A9F-B801-B745-B19115E49370}"/>
              </a:ext>
            </a:extLst>
          </p:cNvPr>
          <p:cNvPicPr>
            <a:picLocks noChangeAspect="1"/>
          </p:cNvPicPr>
          <p:nvPr/>
        </p:nvPicPr>
        <p:blipFill>
          <a:blip r:embed="rId3"/>
          <a:stretch>
            <a:fillRect/>
          </a:stretch>
        </p:blipFill>
        <p:spPr>
          <a:xfrm>
            <a:off x="5727700" y="451921"/>
            <a:ext cx="5067300" cy="1885950"/>
          </a:xfrm>
          <a:prstGeom prst="rect">
            <a:avLst/>
          </a:prstGeom>
        </p:spPr>
      </p:pic>
      <p:pic>
        <p:nvPicPr>
          <p:cNvPr id="11" name="Imagen 10" descr="Diagrama&#10;&#10;Descripción generada automáticamente">
            <a:extLst>
              <a:ext uri="{FF2B5EF4-FFF2-40B4-BE49-F238E27FC236}">
                <a16:creationId xmlns:a16="http://schemas.microsoft.com/office/drawing/2014/main" id="{BE6B7845-6826-3A64-6E4F-363A81373D42}"/>
              </a:ext>
            </a:extLst>
          </p:cNvPr>
          <p:cNvPicPr>
            <a:picLocks noChangeAspect="1"/>
          </p:cNvPicPr>
          <p:nvPr/>
        </p:nvPicPr>
        <p:blipFill>
          <a:blip r:embed="rId4"/>
          <a:stretch>
            <a:fillRect/>
          </a:stretch>
        </p:blipFill>
        <p:spPr>
          <a:xfrm>
            <a:off x="5666717" y="2349990"/>
            <a:ext cx="6379210" cy="4157222"/>
          </a:xfrm>
          <a:prstGeom prst="rect">
            <a:avLst/>
          </a:prstGeom>
        </p:spPr>
      </p:pic>
    </p:spTree>
    <p:extLst>
      <p:ext uri="{BB962C8B-B14F-4D97-AF65-F5344CB8AC3E}">
        <p14:creationId xmlns:p14="http://schemas.microsoft.com/office/powerpoint/2010/main" val="351978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4A9F6A60-BE10-EE57-D7A9-C84595CDCEE4}"/>
              </a:ext>
            </a:extLst>
          </p:cNvPr>
          <p:cNvSpPr>
            <a:spLocks noGrp="1"/>
          </p:cNvSpPr>
          <p:nvPr>
            <p:ph type="dt" sz="half" idx="10"/>
          </p:nvPr>
        </p:nvSpPr>
        <p:spPr/>
        <p:txBody>
          <a:bodyPr/>
          <a:lstStyle/>
          <a:p>
            <a:r>
              <a:rPr lang="es-ES" dirty="0"/>
              <a:t>Domingo 11 de septiembre de 2022</a:t>
            </a:r>
          </a:p>
          <a:p>
            <a:pPr rtl="0"/>
            <a:endParaRPr lang="es-ES" dirty="0"/>
          </a:p>
        </p:txBody>
      </p:sp>
      <p:sp>
        <p:nvSpPr>
          <p:cNvPr id="6" name="Marcador de pie de página 5">
            <a:extLst>
              <a:ext uri="{FF2B5EF4-FFF2-40B4-BE49-F238E27FC236}">
                <a16:creationId xmlns:a16="http://schemas.microsoft.com/office/drawing/2014/main" id="{4D8A73BC-0EB4-51F6-9790-F1C960187383}"/>
              </a:ext>
            </a:extLst>
          </p:cNvPr>
          <p:cNvSpPr>
            <a:spLocks noGrp="1"/>
          </p:cNvSpPr>
          <p:nvPr>
            <p:ph type="ftr" sz="quarter" idx="11"/>
          </p:nvPr>
        </p:nvSpPr>
        <p:spPr/>
        <p:txBody>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4C6EFF99-3D0E-4A2D-D915-8FB02EDE55F2}"/>
              </a:ext>
            </a:extLst>
          </p:cNvPr>
          <p:cNvSpPr>
            <a:spLocks noGrp="1"/>
          </p:cNvSpPr>
          <p:nvPr>
            <p:ph type="sldNum" sz="quarter" idx="12"/>
          </p:nvPr>
        </p:nvSpPr>
        <p:spPr/>
        <p:txBody>
          <a:bodyPr/>
          <a:lstStyle/>
          <a:p>
            <a:pPr rtl="0"/>
            <a:fld id="{DBA1B0FB-D917-4C8C-928F-313BD683BF39}" type="slidenum">
              <a:rPr lang="es-ES" smtClean="0"/>
              <a:t>14</a:t>
            </a:fld>
            <a:endParaRPr lang="es-ES"/>
          </a:p>
        </p:txBody>
      </p:sp>
      <p:sp>
        <p:nvSpPr>
          <p:cNvPr id="9" name="CuadroTexto 8">
            <a:extLst>
              <a:ext uri="{FF2B5EF4-FFF2-40B4-BE49-F238E27FC236}">
                <a16:creationId xmlns:a16="http://schemas.microsoft.com/office/drawing/2014/main" id="{BB6CAD3A-5D83-B3C5-D481-1EBE4A2880E1}"/>
              </a:ext>
            </a:extLst>
          </p:cNvPr>
          <p:cNvSpPr txBox="1"/>
          <p:nvPr/>
        </p:nvSpPr>
        <p:spPr>
          <a:xfrm>
            <a:off x="131762" y="211017"/>
            <a:ext cx="9197767" cy="523220"/>
          </a:xfrm>
          <a:prstGeom prst="rect">
            <a:avLst/>
          </a:prstGeom>
          <a:noFill/>
        </p:spPr>
        <p:txBody>
          <a:bodyPr wrap="square">
            <a:spAutoFit/>
          </a:bodyPr>
          <a:lstStyle/>
          <a:p>
            <a:r>
              <a:rPr lang="es-BO" sz="2800" dirty="0">
                <a:solidFill>
                  <a:srgbClr val="008575"/>
                </a:solidFill>
                <a:effectLst/>
                <a:latin typeface="Calibri" panose="020F0502020204030204" pitchFamily="34" charset="0"/>
                <a:ea typeface="Calibri" panose="020F0502020204030204" pitchFamily="34" charset="0"/>
              </a:rPr>
              <a:t>16.Crear el modelo entidad relación ER y su código SQL.</a:t>
            </a:r>
            <a:endParaRPr lang="es-BO" sz="2800" dirty="0"/>
          </a:p>
        </p:txBody>
      </p:sp>
      <p:pic>
        <p:nvPicPr>
          <p:cNvPr id="10" name="Imagen 9">
            <a:extLst>
              <a:ext uri="{FF2B5EF4-FFF2-40B4-BE49-F238E27FC236}">
                <a16:creationId xmlns:a16="http://schemas.microsoft.com/office/drawing/2014/main" id="{026CD191-D9A8-11EE-8476-2538FE675F94}"/>
              </a:ext>
            </a:extLst>
          </p:cNvPr>
          <p:cNvPicPr>
            <a:picLocks noChangeAspect="1"/>
          </p:cNvPicPr>
          <p:nvPr/>
        </p:nvPicPr>
        <p:blipFill>
          <a:blip r:embed="rId2"/>
          <a:stretch>
            <a:fillRect/>
          </a:stretch>
        </p:blipFill>
        <p:spPr>
          <a:xfrm>
            <a:off x="203200" y="890380"/>
            <a:ext cx="3324225" cy="4838700"/>
          </a:xfrm>
          <a:prstGeom prst="rect">
            <a:avLst/>
          </a:prstGeom>
        </p:spPr>
      </p:pic>
      <p:pic>
        <p:nvPicPr>
          <p:cNvPr id="11" name="Imagen 10">
            <a:extLst>
              <a:ext uri="{FF2B5EF4-FFF2-40B4-BE49-F238E27FC236}">
                <a16:creationId xmlns:a16="http://schemas.microsoft.com/office/drawing/2014/main" id="{FDFD3EB2-CCD2-4EF7-15EB-A951C58A7337}"/>
              </a:ext>
            </a:extLst>
          </p:cNvPr>
          <p:cNvPicPr>
            <a:picLocks noChangeAspect="1"/>
          </p:cNvPicPr>
          <p:nvPr/>
        </p:nvPicPr>
        <p:blipFill>
          <a:blip r:embed="rId3"/>
          <a:stretch>
            <a:fillRect/>
          </a:stretch>
        </p:blipFill>
        <p:spPr>
          <a:xfrm>
            <a:off x="3593686" y="890380"/>
            <a:ext cx="4010025" cy="4838700"/>
          </a:xfrm>
          <a:prstGeom prst="rect">
            <a:avLst/>
          </a:prstGeom>
        </p:spPr>
      </p:pic>
      <p:pic>
        <p:nvPicPr>
          <p:cNvPr id="13" name="Imagen 12" descr="Texto&#10;&#10;Descripción generada automáticamente">
            <a:extLst>
              <a:ext uri="{FF2B5EF4-FFF2-40B4-BE49-F238E27FC236}">
                <a16:creationId xmlns:a16="http://schemas.microsoft.com/office/drawing/2014/main" id="{B577CD03-DB63-1F77-AA93-F24C88C309E8}"/>
              </a:ext>
            </a:extLst>
          </p:cNvPr>
          <p:cNvPicPr>
            <a:picLocks noChangeAspect="1"/>
          </p:cNvPicPr>
          <p:nvPr/>
        </p:nvPicPr>
        <p:blipFill>
          <a:blip r:embed="rId4"/>
          <a:stretch>
            <a:fillRect/>
          </a:stretch>
        </p:blipFill>
        <p:spPr>
          <a:xfrm>
            <a:off x="7669972" y="890380"/>
            <a:ext cx="3971165" cy="4838700"/>
          </a:xfrm>
          <a:prstGeom prst="rect">
            <a:avLst/>
          </a:prstGeom>
        </p:spPr>
      </p:pic>
    </p:spTree>
    <p:extLst>
      <p:ext uri="{BB962C8B-B14F-4D97-AF65-F5344CB8AC3E}">
        <p14:creationId xmlns:p14="http://schemas.microsoft.com/office/powerpoint/2010/main" val="3303208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a:extLst>
              <a:ext uri="{FF2B5EF4-FFF2-40B4-BE49-F238E27FC236}">
                <a16:creationId xmlns:a16="http://schemas.microsoft.com/office/drawing/2014/main" id="{BC15B6E3-BD28-E467-FB81-526FC887325F}"/>
              </a:ext>
            </a:extLst>
          </p:cNvPr>
          <p:cNvSpPr>
            <a:spLocks noGrp="1"/>
          </p:cNvSpPr>
          <p:nvPr>
            <p:ph type="dt" sz="half" idx="10"/>
          </p:nvPr>
        </p:nvSpPr>
        <p:spPr/>
        <p:txBody>
          <a:bodyPr/>
          <a:lstStyle/>
          <a:p>
            <a:r>
              <a:rPr lang="es-ES" dirty="0"/>
              <a:t>Domingo 11 de septiembre de 2022</a:t>
            </a:r>
          </a:p>
          <a:p>
            <a:pPr rtl="0"/>
            <a:endParaRPr lang="es-ES" dirty="0"/>
          </a:p>
        </p:txBody>
      </p:sp>
      <p:sp>
        <p:nvSpPr>
          <p:cNvPr id="6" name="Marcador de pie de página 5">
            <a:extLst>
              <a:ext uri="{FF2B5EF4-FFF2-40B4-BE49-F238E27FC236}">
                <a16:creationId xmlns:a16="http://schemas.microsoft.com/office/drawing/2014/main" id="{F229CA71-EE20-C211-B6A5-8116E2FA73A8}"/>
              </a:ext>
            </a:extLst>
          </p:cNvPr>
          <p:cNvSpPr>
            <a:spLocks noGrp="1"/>
          </p:cNvSpPr>
          <p:nvPr>
            <p:ph type="ftr" sz="quarter" idx="11"/>
          </p:nvPr>
        </p:nvSpPr>
        <p:spPr/>
        <p:txBody>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00FADF0F-51C0-DD05-4D05-618AA9DC83CF}"/>
              </a:ext>
            </a:extLst>
          </p:cNvPr>
          <p:cNvSpPr>
            <a:spLocks noGrp="1"/>
          </p:cNvSpPr>
          <p:nvPr>
            <p:ph type="sldNum" sz="quarter" idx="12"/>
          </p:nvPr>
        </p:nvSpPr>
        <p:spPr/>
        <p:txBody>
          <a:bodyPr/>
          <a:lstStyle/>
          <a:p>
            <a:pPr rtl="0"/>
            <a:fld id="{DBA1B0FB-D917-4C8C-928F-313BD683BF39}" type="slidenum">
              <a:rPr lang="es-ES" smtClean="0"/>
              <a:t>15</a:t>
            </a:fld>
            <a:endParaRPr lang="es-ES"/>
          </a:p>
        </p:txBody>
      </p:sp>
      <p:pic>
        <p:nvPicPr>
          <p:cNvPr id="9" name="Imagen 8" descr="Diagrama&#10;&#10;Descripción generada automáticamente">
            <a:extLst>
              <a:ext uri="{FF2B5EF4-FFF2-40B4-BE49-F238E27FC236}">
                <a16:creationId xmlns:a16="http://schemas.microsoft.com/office/drawing/2014/main" id="{DFBC40D1-CD35-7103-50DD-B9CBDA0BFE52}"/>
              </a:ext>
            </a:extLst>
          </p:cNvPr>
          <p:cNvPicPr>
            <a:picLocks noChangeAspect="1"/>
          </p:cNvPicPr>
          <p:nvPr/>
        </p:nvPicPr>
        <p:blipFill>
          <a:blip r:embed="rId2"/>
          <a:stretch>
            <a:fillRect/>
          </a:stretch>
        </p:blipFill>
        <p:spPr>
          <a:xfrm>
            <a:off x="1219200" y="548640"/>
            <a:ext cx="10231901" cy="4971389"/>
          </a:xfrm>
          <a:prstGeom prst="rect">
            <a:avLst/>
          </a:prstGeom>
        </p:spPr>
      </p:pic>
    </p:spTree>
    <p:extLst>
      <p:ext uri="{BB962C8B-B14F-4D97-AF65-F5344CB8AC3E}">
        <p14:creationId xmlns:p14="http://schemas.microsoft.com/office/powerpoint/2010/main" val="375762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ítulo 21">
            <a:extLst>
              <a:ext uri="{FF2B5EF4-FFF2-40B4-BE49-F238E27FC236}">
                <a16:creationId xmlns:a16="http://schemas.microsoft.com/office/drawing/2014/main" id="{F8FAEED9-1ECD-45F9-87A0-9394BAEABB79}"/>
              </a:ext>
            </a:extLst>
          </p:cNvPr>
          <p:cNvSpPr>
            <a:spLocks noGrp="1"/>
          </p:cNvSpPr>
          <p:nvPr>
            <p:ph type="ctrTitle"/>
          </p:nvPr>
        </p:nvSpPr>
        <p:spPr>
          <a:xfrm>
            <a:off x="598143" y="634183"/>
            <a:ext cx="5437187" cy="2986234"/>
          </a:xfrm>
        </p:spPr>
        <p:txBody>
          <a:bodyPr rtlCol="0"/>
          <a:lstStyle/>
          <a:p>
            <a:pPr rtl="0"/>
            <a:r>
              <a:rPr lang="es-ES"/>
              <a:t>Gracias</a:t>
            </a:r>
          </a:p>
        </p:txBody>
      </p:sp>
      <p:sp>
        <p:nvSpPr>
          <p:cNvPr id="23" name="Subtítulo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rtlCol="0"/>
          <a:lstStyle/>
          <a:p>
            <a:pPr rtl="0"/>
            <a:r>
              <a:rPr lang="es-ES" dirty="0"/>
              <a:t>Atte. Carlos Daniel Flores </a:t>
            </a:r>
            <a:r>
              <a:rPr lang="es-ES" dirty="0" err="1"/>
              <a:t>Paucara</a:t>
            </a:r>
            <a:endParaRPr lang="es-ES" dirty="0"/>
          </a:p>
          <a:p>
            <a:pPr rtl="0"/>
            <a:r>
              <a:rPr lang="es-ES" dirty="0"/>
              <a:t>SIS13372398</a:t>
            </a:r>
          </a:p>
          <a:p>
            <a:pPr rtl="0"/>
            <a:r>
              <a:rPr lang="es-ES" dirty="0"/>
              <a:t>BASE DE DATOS 1 </a:t>
            </a:r>
          </a:p>
        </p:txBody>
      </p:sp>
      <p:pic>
        <p:nvPicPr>
          <p:cNvPr id="27" name="Marcador de posición de imagen 26" descr="Fondo digital de puntos de datos">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Marcador de posición de imagen 32" descr="Fondo digital de puntos de datos">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Marcador de fecha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rtlCol="0"/>
          <a:lstStyle/>
          <a:p>
            <a:r>
              <a:rPr lang="es-ES"/>
              <a:t>Domingo </a:t>
            </a:r>
            <a:r>
              <a:rPr lang="es-ES" dirty="0"/>
              <a:t>11 de septiembre de 2022</a:t>
            </a:r>
          </a:p>
          <a:p>
            <a:pPr rtl="0"/>
            <a:endParaRPr lang="es-ES" dirty="0"/>
          </a:p>
        </p:txBody>
      </p:sp>
      <p:sp>
        <p:nvSpPr>
          <p:cNvPr id="5" name="Marcador de pie de página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16</a:t>
            </a:fld>
            <a:endParaRPr lang="es-E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6426E-F6F6-4A7C-9181-8C3090996261}"/>
              </a:ext>
            </a:extLst>
          </p:cNvPr>
          <p:cNvSpPr>
            <a:spLocks noGrp="1"/>
          </p:cNvSpPr>
          <p:nvPr>
            <p:ph type="title"/>
          </p:nvPr>
        </p:nvSpPr>
        <p:spPr>
          <a:xfrm>
            <a:off x="378586" y="255534"/>
            <a:ext cx="3565524" cy="1378181"/>
          </a:xfrm>
        </p:spPr>
        <p:txBody>
          <a:bodyPr rtlCol="0"/>
          <a:lstStyle/>
          <a:p>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son las bases de datos?</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3" name="Marcador de contenido 2">
            <a:extLst>
              <a:ext uri="{FF2B5EF4-FFF2-40B4-BE49-F238E27FC236}">
                <a16:creationId xmlns:a16="http://schemas.microsoft.com/office/drawing/2014/main" id="{D3B60D6F-4D0F-4D33-B2A7-159C8583FF00}"/>
              </a:ext>
            </a:extLst>
          </p:cNvPr>
          <p:cNvSpPr>
            <a:spLocks noGrp="1"/>
          </p:cNvSpPr>
          <p:nvPr>
            <p:ph idx="1"/>
          </p:nvPr>
        </p:nvSpPr>
        <p:spPr>
          <a:xfrm>
            <a:off x="163513" y="1404730"/>
            <a:ext cx="8410644" cy="4688095"/>
          </a:xfrm>
        </p:spPr>
        <p:txBody>
          <a:bodyPr rtlCol="0"/>
          <a:lstStyle/>
          <a:p>
            <a:r>
              <a:rPr lang="es-ES" b="0" i="0" dirty="0">
                <a:solidFill>
                  <a:schemeClr val="tx1"/>
                </a:solidFill>
                <a:effectLst/>
                <a:highlight>
                  <a:srgbClr val="FF0000"/>
                </a:highlight>
                <a:latin typeface="Calibri" panose="020F0502020204030204" pitchFamily="34" charset="0"/>
                <a:cs typeface="Calibri" panose="020F0502020204030204" pitchFamily="34" charset="0"/>
              </a:rPr>
              <a:t>Una base de datos es una recopilación organizada de información o datos estructurados, que normalmente se almacena de forma electrónica en un sistema informático. Normalmente, una base de datos está controlada por un Siste</a:t>
            </a:r>
            <a:r>
              <a:rPr lang="es-ES" dirty="0">
                <a:solidFill>
                  <a:schemeClr val="tx1"/>
                </a:solidFill>
                <a:highlight>
                  <a:srgbClr val="FF0000"/>
                </a:highlight>
                <a:latin typeface="Calibri" panose="020F0502020204030204" pitchFamily="34" charset="0"/>
                <a:cs typeface="Calibri" panose="020F0502020204030204" pitchFamily="34" charset="0"/>
              </a:rPr>
              <a:t>ma de gestión de Base de datos (DBMS)</a:t>
            </a:r>
            <a:r>
              <a:rPr lang="es-ES" b="0" i="0" dirty="0">
                <a:solidFill>
                  <a:schemeClr val="tx1"/>
                </a:solidFill>
                <a:effectLst/>
                <a:highlight>
                  <a:srgbClr val="FF0000"/>
                </a:highlight>
                <a:latin typeface="Calibri" panose="020F0502020204030204" pitchFamily="34" charset="0"/>
                <a:cs typeface="Calibri" panose="020F0502020204030204" pitchFamily="34" charset="0"/>
              </a:rPr>
              <a:t>. En conjunto, los datos y el DBMS, junto con las aplicaciones asociadas a ellos, reciben el nombre de sistema de bases de datos, abreviado normalmente a simplemente base de datos.</a:t>
            </a:r>
          </a:p>
          <a:p>
            <a:r>
              <a:rPr lang="es-ES" b="0" i="0" dirty="0">
                <a:solidFill>
                  <a:schemeClr val="tx1"/>
                </a:solidFill>
                <a:effectLst/>
                <a:highlight>
                  <a:srgbClr val="FF0000"/>
                </a:highlight>
                <a:latin typeface="Calibri" panose="020F0502020204030204" pitchFamily="34" charset="0"/>
                <a:cs typeface="Calibri" panose="020F0502020204030204" pitchFamily="34" charset="0"/>
              </a:rPr>
              <a:t>Los datos de los tipos más comunes de bases de datos en funcionamiento actualmente se suelen utilizar como estructuras de filas y columnas en una serie de tablas para aumentar la eficacia del procesamiento y la consulta de datos. Así, se puede acceder, gestionar, modificar, actualizar, controlar y organizar fácilmente los datos. La mayoría de las bases de datos utilizan un lenguaje de consulta estructurada (SQL) para escribir y consultar datos.</a:t>
            </a:r>
          </a:p>
          <a:p>
            <a:pPr rtl="0"/>
            <a:endParaRPr lang="es-ES" dirty="0">
              <a:solidFill>
                <a:srgbClr val="FF0000">
                  <a:alpha val="60000"/>
                </a:srgbClr>
              </a:solidFill>
            </a:endParaRPr>
          </a:p>
          <a:p>
            <a:pPr rtl="0"/>
            <a:endParaRPr lang="es-ES" dirty="0"/>
          </a:p>
        </p:txBody>
      </p:sp>
      <p:pic>
        <p:nvPicPr>
          <p:cNvPr id="10" name="Marcador de posición de imagen 9" descr="Puntos de dato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Marcador de posición de imagen 11" descr="Fondo de datos">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Marcador de fecha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s-ES" dirty="0"/>
              <a:t>Domingo 11 de septiembre de 2022</a:t>
            </a:r>
          </a:p>
        </p:txBody>
      </p:sp>
      <p:sp>
        <p:nvSpPr>
          <p:cNvPr id="14" name="Marcador de pie de página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52930"/>
            <a:ext cx="6379210" cy="108170"/>
          </a:xfrm>
        </p:spPr>
        <p:txBody>
          <a:bodyPr rtlCol="0"/>
          <a:lstStyle/>
          <a:p>
            <a:pPr rtl="0"/>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son las bases de datos?</a:t>
            </a:r>
            <a:br>
              <a:rPr lang="es-BO" sz="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15" name="Marcador de número de diapositiva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2</a:t>
            </a:fld>
            <a:endParaRPr lang="es-E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272567" y="196900"/>
            <a:ext cx="5571641" cy="1287343"/>
          </a:xfrm>
        </p:spPr>
        <p:txBody>
          <a:bodyPr rtlCol="0"/>
          <a:lstStyle/>
          <a:p>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 que se refiere cuando se habla de bases de datos relacionales?</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4" name="Marcador de fecha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dirty="0"/>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3</a:t>
            </a:fld>
            <a:endParaRPr lang="es-ES"/>
          </a:p>
        </p:txBody>
      </p:sp>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126381" y="1129194"/>
            <a:ext cx="11668053" cy="4940301"/>
          </a:xfrm>
          <a:noFill/>
        </p:spPr>
        <p:txBody>
          <a:bodyPr rtlCol="0">
            <a:normAutofit/>
          </a:bodyPr>
          <a:lstStyle/>
          <a:p>
            <a:pPr rtl="0"/>
            <a:r>
              <a:rPr lang="es-ES" b="0" i="0" dirty="0">
                <a:solidFill>
                  <a:schemeClr val="tx1"/>
                </a:solidFill>
                <a:effectLst/>
                <a:latin typeface="Calibri" panose="020F0502020204030204" pitchFamily="34" charset="0"/>
                <a:cs typeface="Calibri" panose="020F0502020204030204" pitchFamily="34" charset="0"/>
              </a:rPr>
              <a:t>Una base de datos relacional es un tipo de base de datos que cumple con el modelo relacional. Así, según esta </a:t>
            </a:r>
            <a:r>
              <a:rPr lang="es-ES" i="0" dirty="0">
                <a:solidFill>
                  <a:schemeClr val="tx1"/>
                </a:solidFill>
                <a:effectLst/>
                <a:latin typeface="Calibri" panose="020F0502020204030204" pitchFamily="34" charset="0"/>
                <a:cs typeface="Calibri" panose="020F0502020204030204" pitchFamily="34" charset="0"/>
              </a:rPr>
              <a:t>definición de base de datos relacional</a:t>
            </a:r>
            <a:r>
              <a:rPr lang="es-ES" b="0" i="0" dirty="0">
                <a:solidFill>
                  <a:schemeClr val="tx1"/>
                </a:solidFill>
                <a:effectLst/>
                <a:latin typeface="Calibri" panose="020F0502020204030204" pitchFamily="34" charset="0"/>
                <a:cs typeface="Calibri" panose="020F0502020204030204" pitchFamily="34" charset="0"/>
              </a:rPr>
              <a:t>, se trata de una base de datos que almacena y da acceso a puntos de datos relacionados entre sí. El modelo relacional es una forma intuitiva y directa de representar datos sin necesidad de jerarquizarlos.</a:t>
            </a:r>
          </a:p>
          <a:p>
            <a:pPr algn="l"/>
            <a:r>
              <a:rPr lang="es-ES" b="0" i="0" dirty="0">
                <a:solidFill>
                  <a:schemeClr val="tx1"/>
                </a:solidFill>
                <a:effectLst/>
                <a:latin typeface="Calibri" panose="020F0502020204030204" pitchFamily="34" charset="0"/>
                <a:cs typeface="Calibri" panose="020F0502020204030204" pitchFamily="34" charset="0"/>
              </a:rPr>
              <a:t>Una base de datos relacional es, en esencia, un conjunto de tablas (o relaciones) formadas por filas (registros) y columnas (campos); así, cada registro (cada fila) tiene una ID única, denominada clave y las columnas de la tabla contienen los atributos de los datos. Cada registro tiene normalmente un valor para cada atributo, lo que simplifica la creación de relaciones entre los puntos de datos.</a:t>
            </a:r>
          </a:p>
          <a:p>
            <a:pPr algn="l"/>
            <a:r>
              <a:rPr lang="es-ES" b="0" i="0" dirty="0">
                <a:solidFill>
                  <a:schemeClr val="tx1"/>
                </a:solidFill>
                <a:effectLst/>
                <a:latin typeface="Calibri" panose="020F0502020204030204" pitchFamily="34" charset="0"/>
                <a:cs typeface="Calibri" panose="020F0502020204030204" pitchFamily="34" charset="0"/>
              </a:rPr>
              <a:t>De tal manera que una de las principales </a:t>
            </a:r>
            <a:r>
              <a:rPr lang="es-ES" i="0" dirty="0">
                <a:solidFill>
                  <a:schemeClr val="tx1"/>
                </a:solidFill>
                <a:effectLst/>
                <a:latin typeface="Calibri" panose="020F0502020204030204" pitchFamily="34" charset="0"/>
                <a:cs typeface="Calibri" panose="020F0502020204030204" pitchFamily="34" charset="0"/>
              </a:rPr>
              <a:t>características de la base de datos relacional</a:t>
            </a:r>
            <a:r>
              <a:rPr lang="es-ES" b="0" i="0" dirty="0">
                <a:solidFill>
                  <a:schemeClr val="tx1"/>
                </a:solidFill>
                <a:effectLst/>
                <a:latin typeface="Calibri" panose="020F0502020204030204" pitchFamily="34" charset="0"/>
                <a:cs typeface="Calibri" panose="020F0502020204030204" pitchFamily="34" charset="0"/>
              </a:rPr>
              <a:t> es que evitar la duplicidad de registros y a su vez garantizar la integridad referencial, es decir, que si se elimina uno de los registros, la integridad de los registros restantes no será afectada. Además, gracias a las claves se puede acceder de forma sencilla a la información y recuperarla en cualquier momento</a:t>
            </a:r>
            <a:r>
              <a:rPr lang="es-ES" dirty="0">
                <a:solidFill>
                  <a:schemeClr val="tx1"/>
                </a:solidFill>
                <a:latin typeface="Calibri" panose="020F0502020204030204" pitchFamily="34" charset="0"/>
                <a:cs typeface="Calibri" panose="020F0502020204030204" pitchFamily="34" charset="0"/>
              </a:rPr>
              <a:t>.</a:t>
            </a:r>
            <a:endParaRPr lang="es-ES" b="0" i="0" dirty="0">
              <a:solidFill>
                <a:srgbClr val="4E5258"/>
              </a:solidFill>
              <a:effectLst/>
              <a:latin typeface="Calibri" panose="020F0502020204030204" pitchFamily="34" charset="0"/>
              <a:cs typeface="Calibri" panose="020F0502020204030204" pitchFamily="34" charset="0"/>
            </a:endParaRPr>
          </a:p>
          <a:p>
            <a:pPr rtl="0"/>
            <a:endParaRPr lang="es-E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316872" y="64557"/>
            <a:ext cx="5437187" cy="824362"/>
          </a:xfrm>
        </p:spPr>
        <p:txBody>
          <a:bodyPr vert="horz" wrap="square" lIns="0" tIns="0" rIns="0" bIns="0" rtlCol="0" anchor="b" anchorCtr="0">
            <a:normAutofit fontScale="90000"/>
          </a:bodyPr>
          <a:lstStyle/>
          <a:p>
            <a:pPr>
              <a:lnSpc>
                <a:spcPct val="100000"/>
              </a:lnSpc>
            </a:pPr>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es el modelo entidad relación y/o diagrama entidad relación?</a:t>
            </a:r>
            <a:endParaRPr lang="es-ES" sz="6400" kern="1200" dirty="0">
              <a:solidFill>
                <a:schemeClr val="tx1"/>
              </a:solidFill>
              <a:latin typeface="+mj-lt"/>
              <a:ea typeface="+mj-ea"/>
              <a:cs typeface="+mj-cs"/>
            </a:endParaRP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119270" y="900865"/>
            <a:ext cx="11966713" cy="5606343"/>
          </a:xfrm>
        </p:spPr>
        <p:txBody>
          <a:bodyPr vert="horz" wrap="square" lIns="0" tIns="0" rIns="0" bIns="0" rtlCol="0">
            <a:normAutofit fontScale="32500" lnSpcReduction="20000"/>
          </a:bodyPr>
          <a:lstStyle/>
          <a:p>
            <a:pPr algn="just"/>
            <a:r>
              <a:rPr lang="es-ES" sz="4000" b="0" i="0" dirty="0">
                <a:solidFill>
                  <a:schemeClr val="tx1"/>
                </a:solidFill>
                <a:effectLst/>
                <a:latin typeface="Calibri" panose="020F0502020204030204" pitchFamily="34" charset="0"/>
                <a:cs typeface="Calibri" panose="020F0502020204030204" pitchFamily="34" charset="0"/>
              </a:rPr>
              <a:t>El modelo entidad relación es una herramienta que permite representar de manera simplificada los componentes que participan en un proceso de negocio y el modo en el que estos se relacionan entre sí.</a:t>
            </a:r>
          </a:p>
          <a:p>
            <a:pPr algn="just"/>
            <a:r>
              <a:rPr lang="es-ES" sz="4000" b="0" i="0" dirty="0">
                <a:solidFill>
                  <a:schemeClr val="tx1"/>
                </a:solidFill>
                <a:effectLst/>
                <a:latin typeface="Calibri" panose="020F0502020204030204" pitchFamily="34" charset="0"/>
                <a:cs typeface="Calibri" panose="020F0502020204030204" pitchFamily="34" charset="0"/>
              </a:rPr>
              <a:t>El modelo entidad relación tiene tres elementos principales:</a:t>
            </a:r>
          </a:p>
          <a:p>
            <a:pPr algn="just">
              <a:buFont typeface="Arial" panose="020B0604020202020204" pitchFamily="34" charset="0"/>
              <a:buChar char="•"/>
            </a:pPr>
            <a:r>
              <a:rPr lang="es-ES" sz="4000" b="0" i="0" dirty="0">
                <a:solidFill>
                  <a:schemeClr val="tx1"/>
                </a:solidFill>
                <a:effectLst/>
                <a:latin typeface="Calibri" panose="020F0502020204030204" pitchFamily="34" charset="0"/>
                <a:cs typeface="Calibri" panose="020F0502020204030204" pitchFamily="34" charset="0"/>
              </a:rPr>
              <a:t>Entidades: El modelo contará con una entidad por cada uno de los componentes del proceso de negocio. Así, en un negocio de venta de suscripciones a revistas, podemos tener entidades “Cliente”, “Dirección”, “Factura”, “Producto”, o “Incidencias”, entre otras.</a:t>
            </a:r>
          </a:p>
          <a:p>
            <a:pPr algn="just">
              <a:buFont typeface="Arial" panose="020B0604020202020204" pitchFamily="34" charset="0"/>
              <a:buChar char="•"/>
            </a:pPr>
            <a:r>
              <a:rPr lang="es-ES" sz="4000" b="0" i="0" dirty="0">
                <a:solidFill>
                  <a:schemeClr val="tx1"/>
                </a:solidFill>
                <a:effectLst/>
                <a:latin typeface="Calibri" panose="020F0502020204030204" pitchFamily="34" charset="0"/>
                <a:cs typeface="Calibri" panose="020F0502020204030204" pitchFamily="34" charset="0"/>
              </a:rPr>
              <a:t>Atributos: Los atributos, componente fundamental de cada modelo entidad-relación, nos permiten describir las propiedades que tiene cada entidad. “Nombre”, “Primer Apellido”, “Segundo Apellido”, ”Fecha de nacimiento”, “Género” o “Segmento de valor” serán atributos de la entidad “Cliente”.</a:t>
            </a:r>
          </a:p>
          <a:p>
            <a:pPr algn="just">
              <a:buFont typeface="Arial" panose="020B0604020202020204" pitchFamily="34" charset="0"/>
              <a:buChar char="•"/>
            </a:pPr>
            <a:r>
              <a:rPr lang="es-ES" sz="4000" b="0" i="0" dirty="0">
                <a:solidFill>
                  <a:schemeClr val="tx1"/>
                </a:solidFill>
                <a:effectLst/>
                <a:latin typeface="Calibri" panose="020F0502020204030204" pitchFamily="34" charset="0"/>
                <a:cs typeface="Calibri" panose="020F0502020204030204" pitchFamily="34" charset="0"/>
              </a:rPr>
              <a:t>Relaciones: Con las relaciones se establecen vínculos entre parejas de entidades. Cada “Cliente” tendrá una “Dirección” de envío en la que recibirá la suscripción, podrá estar suscrito a uno o varios “Productos”, y recibirá una “Factura” con la periodicidad acordada.</a:t>
            </a:r>
          </a:p>
          <a:p>
            <a:pPr algn="just"/>
            <a:r>
              <a:rPr lang="es-ES" sz="4000" b="0" i="0" dirty="0">
                <a:solidFill>
                  <a:schemeClr val="tx1"/>
                </a:solidFill>
                <a:effectLst/>
                <a:latin typeface="Calibri" panose="020F0502020204030204" pitchFamily="34" charset="0"/>
                <a:cs typeface="Calibri" panose="020F0502020204030204" pitchFamily="34" charset="0"/>
              </a:rPr>
              <a:t>El diagrama entidad relación es la expresión gráfica del modelo entidad relación. En él las entidades se representan utilizando rectángulos, los atributos por medio de círculos o elipses y las relaciones como líneas que conectan las entidades que tienen algún tipo de vínculo. También es muy común el formato de diagrama en el que los atributos de una entidad aparecen listados en filas dentro del rectángulo que representa a esa entidad.</a:t>
            </a:r>
          </a:p>
          <a:p>
            <a:pPr algn="just"/>
            <a:r>
              <a:rPr lang="es-ES" sz="4000" b="0" i="0" dirty="0">
                <a:solidFill>
                  <a:schemeClr val="tx1"/>
                </a:solidFill>
                <a:effectLst/>
                <a:latin typeface="Calibri" panose="020F0502020204030204" pitchFamily="34" charset="0"/>
                <a:cs typeface="Calibri" panose="020F0502020204030204" pitchFamily="34" charset="0"/>
              </a:rPr>
              <a:t>Además, es común que, en el modelo entidad-relación, los conectores que indican que dos entidades A y B están relacionadas entre sí tengan una apariencia gráfica diferente dependiendo del tipo de relación que exista entre ellas.</a:t>
            </a:r>
          </a:p>
          <a:p>
            <a:pPr algn="just"/>
            <a:r>
              <a:rPr lang="es-ES" sz="4000" b="0" i="0" dirty="0">
                <a:solidFill>
                  <a:schemeClr val="tx1"/>
                </a:solidFill>
                <a:effectLst/>
                <a:latin typeface="Calibri" panose="020F0502020204030204" pitchFamily="34" charset="0"/>
                <a:cs typeface="Calibri" panose="020F0502020204030204" pitchFamily="34" charset="0"/>
              </a:rPr>
              <a:t>Los tipos de relaciones posibles entre dos entidades en un modelo entidad relación son:</a:t>
            </a:r>
          </a:p>
          <a:p>
            <a:pPr algn="just">
              <a:buFont typeface="Arial" panose="020B0604020202020204" pitchFamily="34" charset="0"/>
              <a:buChar char="•"/>
            </a:pPr>
            <a:r>
              <a:rPr lang="es-ES" sz="4000" b="0" i="0" dirty="0">
                <a:solidFill>
                  <a:schemeClr val="tx1"/>
                </a:solidFill>
                <a:effectLst/>
                <a:latin typeface="Calibri" panose="020F0502020204030204" pitchFamily="34" charset="0"/>
                <a:cs typeface="Calibri" panose="020F0502020204030204" pitchFamily="34" charset="0"/>
              </a:rPr>
              <a:t>Relación uno a uno: Un “individuo” de la entidad A solamente puede estar relacionado con un “individuo” de la entidad B, y ese “individuo” de la entidad B no puede estar relacionado con otros “individuos” de la entidad A. Por ejemplo, cada miembro de la entidad País se relaciona únicamente con un miembro de la entidad “Ciudad capital de un país”. Cada país puede tener una única capital y cada ciudad capital puede serlo únicamente de un país.</a:t>
            </a:r>
          </a:p>
          <a:p>
            <a:pPr marL="0" indent="0" rtl="0">
              <a:lnSpc>
                <a:spcPct val="100000"/>
              </a:lnSpc>
              <a:buNone/>
            </a:pPr>
            <a:endParaRPr lang="es-ES" kern="1200" dirty="0">
              <a:latin typeface="+mn-lt"/>
              <a:ea typeface="+mn-ea"/>
              <a:cs typeface="+mn-cs"/>
            </a:endParaRPr>
          </a:p>
        </p:txBody>
      </p:sp>
      <p:sp>
        <p:nvSpPr>
          <p:cNvPr id="2" name="Marcador de fecha 1">
            <a:extLst>
              <a:ext uri="{FF2B5EF4-FFF2-40B4-BE49-F238E27FC236}">
                <a16:creationId xmlns:a16="http://schemas.microsoft.com/office/drawing/2014/main" id="{2910D835-B454-4270-BB35-86A187307E6F}"/>
              </a:ext>
            </a:extLst>
          </p:cNvPr>
          <p:cNvSpPr>
            <a:spLocks noGrp="1"/>
          </p:cNvSpPr>
          <p:nvPr>
            <p:ph type="dt" sz="half" idx="10"/>
          </p:nvPr>
        </p:nvSpPr>
        <p:spPr>
          <a:xfrm>
            <a:off x="550863" y="6430268"/>
            <a:ext cx="2628900" cy="307777"/>
          </a:xfrm>
        </p:spPr>
        <p:txBody>
          <a:bodyPr rtlCol="0"/>
          <a:lstStyle/>
          <a:p>
            <a:r>
              <a:rPr lang="es-ES" dirty="0"/>
              <a:t>Domingo 11 de septiembre de 2022</a:t>
            </a:r>
          </a:p>
          <a:p>
            <a:pPr rtl="0"/>
            <a:endParaRPr lang="es-ES" dirty="0"/>
          </a:p>
        </p:txBody>
      </p:sp>
      <p:sp>
        <p:nvSpPr>
          <p:cNvPr id="3" name="Marcador de pie de página 2">
            <a:extLst>
              <a:ext uri="{FF2B5EF4-FFF2-40B4-BE49-F238E27FC236}">
                <a16:creationId xmlns:a16="http://schemas.microsoft.com/office/drawing/2014/main" id="{7F7F653B-90B5-4F47-A33F-93DCB2EF68C2}"/>
              </a:ext>
            </a:extLst>
          </p:cNvPr>
          <p:cNvSpPr>
            <a:spLocks noGrp="1"/>
          </p:cNvSpPr>
          <p:nvPr>
            <p:ph type="ftr" sz="quarter" idx="11"/>
          </p:nvPr>
        </p:nvSpPr>
        <p:spPr/>
        <p:txBody>
          <a:bodyPr rtlCol="0"/>
          <a:lstStyle/>
          <a:p>
            <a:pPr rtl="0"/>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es el modelo entidad relación y/o diagrama entidad relación?</a:t>
            </a:r>
            <a:endParaRPr lang="es-ES" dirty="0"/>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4</a:t>
            </a:fld>
            <a:endParaRPr lang="es-E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404882"/>
          </a:xfrm>
        </p:spPr>
        <p:txBody>
          <a:bodyPr rtlCol="0"/>
          <a:lstStyle/>
          <a:p>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¿Cuáles son las figuras que representan a un diagrama entidad relación?</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4" name="Marcador de fecha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5" name="Marcador de pie de página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rtlCol="0"/>
          <a:lstStyle/>
          <a:p>
            <a:pPr rtl="0"/>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¿Cuáles son las figuras que representan a un diagrama entidad relación?</a:t>
            </a:r>
            <a:br>
              <a:rPr lang="es-BO" sz="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6" name="Marcador de número de diapositiva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5</a:t>
            </a:fld>
            <a:endParaRPr lang="es-ES"/>
          </a:p>
        </p:txBody>
      </p:sp>
      <p:pic>
        <p:nvPicPr>
          <p:cNvPr id="8" name="Marcador de contenido 7">
            <a:extLst>
              <a:ext uri="{FF2B5EF4-FFF2-40B4-BE49-F238E27FC236}">
                <a16:creationId xmlns:a16="http://schemas.microsoft.com/office/drawing/2014/main" id="{C3C14DFA-BB24-B121-2E0C-6DC1321EBB87}"/>
              </a:ext>
            </a:extLst>
          </p:cNvPr>
          <p:cNvPicPr>
            <a:picLocks noGrp="1" noChangeAspect="1"/>
          </p:cNvPicPr>
          <p:nvPr>
            <p:ph idx="1"/>
          </p:nvPr>
        </p:nvPicPr>
        <p:blipFill>
          <a:blip r:embed="rId2"/>
          <a:stretch>
            <a:fillRect/>
          </a:stretch>
        </p:blipFill>
        <p:spPr>
          <a:xfrm>
            <a:off x="164894" y="965787"/>
            <a:ext cx="1581150" cy="1127833"/>
          </a:xfrm>
          <a:prstGeom prst="rect">
            <a:avLst/>
          </a:prstGeom>
        </p:spPr>
      </p:pic>
      <p:sp>
        <p:nvSpPr>
          <p:cNvPr id="10" name="CuadroTexto 9">
            <a:extLst>
              <a:ext uri="{FF2B5EF4-FFF2-40B4-BE49-F238E27FC236}">
                <a16:creationId xmlns:a16="http://schemas.microsoft.com/office/drawing/2014/main" id="{D206BDFC-F56E-2D51-8D9D-CAC57B1CBE5E}"/>
              </a:ext>
            </a:extLst>
          </p:cNvPr>
          <p:cNvSpPr txBox="1"/>
          <p:nvPr/>
        </p:nvSpPr>
        <p:spPr>
          <a:xfrm>
            <a:off x="1865313" y="1405008"/>
            <a:ext cx="1762539" cy="369332"/>
          </a:xfrm>
          <a:prstGeom prst="rect">
            <a:avLst/>
          </a:prstGeom>
          <a:noFill/>
        </p:spPr>
        <p:txBody>
          <a:bodyPr wrap="square">
            <a:spAutoFit/>
          </a:bodyPr>
          <a:lstStyle/>
          <a:p>
            <a:r>
              <a:rPr lang="es-BO" b="0" i="0" dirty="0">
                <a:effectLst/>
                <a:latin typeface="Graphik"/>
              </a:rPr>
              <a:t>Entidad fuerte</a:t>
            </a:r>
            <a:endParaRPr lang="es-BO" dirty="0"/>
          </a:p>
        </p:txBody>
      </p:sp>
      <p:pic>
        <p:nvPicPr>
          <p:cNvPr id="1026" name="Picture 2" descr="Símbolo de entidad débil">
            <a:extLst>
              <a:ext uri="{FF2B5EF4-FFF2-40B4-BE49-F238E27FC236}">
                <a16:creationId xmlns:a16="http://schemas.microsoft.com/office/drawing/2014/main" id="{378869D9-F7DC-BB22-114C-0B8DEB5D5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44" y="2311976"/>
            <a:ext cx="1562100" cy="1219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a 11">
            <a:extLst>
              <a:ext uri="{FF2B5EF4-FFF2-40B4-BE49-F238E27FC236}">
                <a16:creationId xmlns:a16="http://schemas.microsoft.com/office/drawing/2014/main" id="{AEBB9F96-FFA6-6249-90B0-EB64D524A438}"/>
              </a:ext>
            </a:extLst>
          </p:cNvPr>
          <p:cNvGraphicFramePr>
            <a:graphicFrameLocks noGrp="1"/>
          </p:cNvGraphicFramePr>
          <p:nvPr>
            <p:extLst>
              <p:ext uri="{D42A27DB-BD31-4B8C-83A1-F6EECF244321}">
                <p14:modId xmlns:p14="http://schemas.microsoft.com/office/powerpoint/2010/main" val="1035195803"/>
              </p:ext>
            </p:extLst>
          </p:nvPr>
        </p:nvGraphicFramePr>
        <p:xfrm>
          <a:off x="1819380" y="2530428"/>
          <a:ext cx="1762539" cy="815340"/>
        </p:xfrm>
        <a:graphic>
          <a:graphicData uri="http://schemas.openxmlformats.org/drawingml/2006/table">
            <a:tbl>
              <a:tblPr/>
              <a:tblGrid>
                <a:gridCol w="1762539">
                  <a:extLst>
                    <a:ext uri="{9D8B030D-6E8A-4147-A177-3AD203B41FA5}">
                      <a16:colId xmlns:a16="http://schemas.microsoft.com/office/drawing/2014/main" val="3686943695"/>
                    </a:ext>
                  </a:extLst>
                </a:gridCol>
              </a:tblGrid>
              <a:tr h="610940">
                <a:tc>
                  <a:txBody>
                    <a:bodyPr/>
                    <a:lstStyle/>
                    <a:p>
                      <a:pPr fontAlgn="ctr"/>
                      <a:br>
                        <a:rPr lang="es-BO" dirty="0">
                          <a:effectLst/>
                        </a:rPr>
                      </a:br>
                      <a:r>
                        <a:rPr lang="es-BO" dirty="0">
                          <a:effectLst/>
                        </a:rPr>
                        <a:t>Entidad débil</a:t>
                      </a:r>
                    </a:p>
                  </a:txBody>
                  <a:tcPr marR="228600" marT="38100" marB="228600" anchor="ctr">
                    <a:lnL>
                      <a:noFill/>
                    </a:lnL>
                    <a:lnR>
                      <a:noFill/>
                    </a:lnR>
                    <a:lnT>
                      <a:noFill/>
                    </a:lnT>
                    <a:lnB>
                      <a:noFill/>
                    </a:lnB>
                  </a:tcPr>
                </a:tc>
                <a:extLst>
                  <a:ext uri="{0D108BD9-81ED-4DB2-BD59-A6C34878D82A}">
                    <a16:rowId xmlns:a16="http://schemas.microsoft.com/office/drawing/2014/main" val="909182584"/>
                  </a:ext>
                </a:extLst>
              </a:tr>
            </a:tbl>
          </a:graphicData>
        </a:graphic>
      </p:graphicFrame>
      <p:pic>
        <p:nvPicPr>
          <p:cNvPr id="13" name="Imagen 12">
            <a:extLst>
              <a:ext uri="{FF2B5EF4-FFF2-40B4-BE49-F238E27FC236}">
                <a16:creationId xmlns:a16="http://schemas.microsoft.com/office/drawing/2014/main" id="{7B1432F9-3E00-37EC-96B5-085989CFA9C6}"/>
              </a:ext>
            </a:extLst>
          </p:cNvPr>
          <p:cNvPicPr>
            <a:picLocks noChangeAspect="1"/>
          </p:cNvPicPr>
          <p:nvPr/>
        </p:nvPicPr>
        <p:blipFill>
          <a:blip r:embed="rId4"/>
          <a:stretch>
            <a:fillRect/>
          </a:stretch>
        </p:blipFill>
        <p:spPr>
          <a:xfrm>
            <a:off x="197196" y="3629590"/>
            <a:ext cx="1571625" cy="1219200"/>
          </a:xfrm>
          <a:prstGeom prst="rect">
            <a:avLst/>
          </a:prstGeom>
        </p:spPr>
      </p:pic>
      <p:sp>
        <p:nvSpPr>
          <p:cNvPr id="21" name="CuadroTexto 20">
            <a:extLst>
              <a:ext uri="{FF2B5EF4-FFF2-40B4-BE49-F238E27FC236}">
                <a16:creationId xmlns:a16="http://schemas.microsoft.com/office/drawing/2014/main" id="{5DCFBDAB-CA7A-F048-D6AA-D65C9D803C9E}"/>
              </a:ext>
            </a:extLst>
          </p:cNvPr>
          <p:cNvSpPr txBox="1"/>
          <p:nvPr/>
        </p:nvSpPr>
        <p:spPr>
          <a:xfrm>
            <a:off x="1819380" y="4084631"/>
            <a:ext cx="2141952" cy="369332"/>
          </a:xfrm>
          <a:prstGeom prst="rect">
            <a:avLst/>
          </a:prstGeom>
          <a:noFill/>
        </p:spPr>
        <p:txBody>
          <a:bodyPr wrap="square">
            <a:spAutoFit/>
          </a:bodyPr>
          <a:lstStyle/>
          <a:p>
            <a:r>
              <a:rPr lang="es-BO" b="0" i="0" dirty="0">
                <a:effectLst/>
                <a:latin typeface="Graphik"/>
              </a:rPr>
              <a:t>Entidad asociativa</a:t>
            </a:r>
            <a:endParaRPr lang="es-BO" dirty="0"/>
          </a:p>
        </p:txBody>
      </p:sp>
      <p:pic>
        <p:nvPicPr>
          <p:cNvPr id="34" name="Imagen 33">
            <a:extLst>
              <a:ext uri="{FF2B5EF4-FFF2-40B4-BE49-F238E27FC236}">
                <a16:creationId xmlns:a16="http://schemas.microsoft.com/office/drawing/2014/main" id="{1840057A-76CF-9B4B-D299-3D758743B034}"/>
              </a:ext>
            </a:extLst>
          </p:cNvPr>
          <p:cNvPicPr>
            <a:picLocks noChangeAspect="1"/>
          </p:cNvPicPr>
          <p:nvPr/>
        </p:nvPicPr>
        <p:blipFill>
          <a:blip r:embed="rId5"/>
          <a:stretch>
            <a:fillRect/>
          </a:stretch>
        </p:blipFill>
        <p:spPr>
          <a:xfrm>
            <a:off x="197196" y="4947204"/>
            <a:ext cx="1560711" cy="972582"/>
          </a:xfrm>
          <a:prstGeom prst="rect">
            <a:avLst/>
          </a:prstGeom>
        </p:spPr>
      </p:pic>
      <p:sp>
        <p:nvSpPr>
          <p:cNvPr id="36" name="CuadroTexto 35">
            <a:extLst>
              <a:ext uri="{FF2B5EF4-FFF2-40B4-BE49-F238E27FC236}">
                <a16:creationId xmlns:a16="http://schemas.microsoft.com/office/drawing/2014/main" id="{A1D30E4D-A8EB-74FC-0ADB-C6FA910FB64E}"/>
              </a:ext>
            </a:extLst>
          </p:cNvPr>
          <p:cNvSpPr txBox="1"/>
          <p:nvPr/>
        </p:nvSpPr>
        <p:spPr>
          <a:xfrm>
            <a:off x="1819380" y="5124003"/>
            <a:ext cx="1020417" cy="369332"/>
          </a:xfrm>
          <a:prstGeom prst="rect">
            <a:avLst/>
          </a:prstGeom>
          <a:noFill/>
        </p:spPr>
        <p:txBody>
          <a:bodyPr wrap="square">
            <a:spAutoFit/>
          </a:bodyPr>
          <a:lstStyle/>
          <a:p>
            <a:r>
              <a:rPr lang="es-BO" b="0" i="0" dirty="0">
                <a:effectLst/>
                <a:latin typeface="Graphik"/>
              </a:rPr>
              <a:t>Relación</a:t>
            </a:r>
            <a:endParaRPr lang="es-BO" dirty="0"/>
          </a:p>
        </p:txBody>
      </p:sp>
      <p:sp>
        <p:nvSpPr>
          <p:cNvPr id="38" name="CuadroTexto 37">
            <a:extLst>
              <a:ext uri="{FF2B5EF4-FFF2-40B4-BE49-F238E27FC236}">
                <a16:creationId xmlns:a16="http://schemas.microsoft.com/office/drawing/2014/main" id="{7F724F2F-20A7-B895-A825-5E60F2B8384A}"/>
              </a:ext>
            </a:extLst>
          </p:cNvPr>
          <p:cNvSpPr txBox="1"/>
          <p:nvPr/>
        </p:nvSpPr>
        <p:spPr>
          <a:xfrm>
            <a:off x="3642359" y="1024083"/>
            <a:ext cx="8165327" cy="923330"/>
          </a:xfrm>
          <a:prstGeom prst="rect">
            <a:avLst/>
          </a:prstGeom>
          <a:noFill/>
        </p:spPr>
        <p:txBody>
          <a:bodyPr wrap="square">
            <a:spAutoFit/>
          </a:bodyPr>
          <a:lstStyle/>
          <a:p>
            <a:r>
              <a:rPr lang="es-ES" b="0" i="0" dirty="0">
                <a:effectLst/>
                <a:latin typeface="Graphik"/>
              </a:rPr>
              <a:t>Estas figuras son independientes de otras entidades y con frecuencia se les denomina entidades matriz ya que a menudo tienen entidades débiles que dependen de ellas. También tendrán una clave primaria, que distinga a cada suceso de la entidad.</a:t>
            </a:r>
            <a:endParaRPr lang="es-BO" dirty="0"/>
          </a:p>
        </p:txBody>
      </p:sp>
      <p:sp>
        <p:nvSpPr>
          <p:cNvPr id="40" name="CuadroTexto 39">
            <a:extLst>
              <a:ext uri="{FF2B5EF4-FFF2-40B4-BE49-F238E27FC236}">
                <a16:creationId xmlns:a16="http://schemas.microsoft.com/office/drawing/2014/main" id="{47607999-5273-9BE5-F10F-BE61C86228E1}"/>
              </a:ext>
            </a:extLst>
          </p:cNvPr>
          <p:cNvSpPr txBox="1"/>
          <p:nvPr/>
        </p:nvSpPr>
        <p:spPr>
          <a:xfrm>
            <a:off x="3655255" y="2483234"/>
            <a:ext cx="7985882" cy="646331"/>
          </a:xfrm>
          <a:prstGeom prst="rect">
            <a:avLst/>
          </a:prstGeom>
          <a:noFill/>
        </p:spPr>
        <p:txBody>
          <a:bodyPr wrap="square">
            <a:spAutoFit/>
          </a:bodyPr>
          <a:lstStyle/>
          <a:p>
            <a:r>
              <a:rPr lang="es-ES" b="0" i="0" dirty="0">
                <a:effectLst/>
                <a:latin typeface="Graphik"/>
              </a:rPr>
              <a:t>Las entidades débiles dependen de algún otro tipo de entidad. No tienen claves primarias y no tienen significado en el diagrama sin su entidad matriz.</a:t>
            </a:r>
            <a:endParaRPr lang="es-BO" dirty="0"/>
          </a:p>
        </p:txBody>
      </p:sp>
      <p:sp>
        <p:nvSpPr>
          <p:cNvPr id="42" name="CuadroTexto 41">
            <a:extLst>
              <a:ext uri="{FF2B5EF4-FFF2-40B4-BE49-F238E27FC236}">
                <a16:creationId xmlns:a16="http://schemas.microsoft.com/office/drawing/2014/main" id="{BDDF802B-F02D-4F78-9072-BB5B0ADCE39E}"/>
              </a:ext>
            </a:extLst>
          </p:cNvPr>
          <p:cNvSpPr txBox="1"/>
          <p:nvPr/>
        </p:nvSpPr>
        <p:spPr>
          <a:xfrm>
            <a:off x="3655254" y="3870290"/>
            <a:ext cx="8152431" cy="923330"/>
          </a:xfrm>
          <a:prstGeom prst="rect">
            <a:avLst/>
          </a:prstGeom>
          <a:noFill/>
        </p:spPr>
        <p:txBody>
          <a:bodyPr wrap="square">
            <a:spAutoFit/>
          </a:bodyPr>
          <a:lstStyle/>
          <a:p>
            <a:r>
              <a:rPr lang="es-ES" b="0" i="0" dirty="0">
                <a:effectLst/>
                <a:latin typeface="Graphik"/>
              </a:rPr>
              <a:t>Las entidades asociativas relacionan las instancias de varios tipos de entidades. También contienen atributos que son específicos a la relación entre esas instancias de entidades.</a:t>
            </a:r>
            <a:endParaRPr lang="es-BO" dirty="0"/>
          </a:p>
        </p:txBody>
      </p:sp>
      <p:sp>
        <p:nvSpPr>
          <p:cNvPr id="44" name="CuadroTexto 43">
            <a:extLst>
              <a:ext uri="{FF2B5EF4-FFF2-40B4-BE49-F238E27FC236}">
                <a16:creationId xmlns:a16="http://schemas.microsoft.com/office/drawing/2014/main" id="{CE9410EA-BB50-CD17-141B-F533CF924266}"/>
              </a:ext>
            </a:extLst>
          </p:cNvPr>
          <p:cNvSpPr txBox="1"/>
          <p:nvPr/>
        </p:nvSpPr>
        <p:spPr>
          <a:xfrm>
            <a:off x="3655253" y="5224363"/>
            <a:ext cx="7985883" cy="369332"/>
          </a:xfrm>
          <a:prstGeom prst="rect">
            <a:avLst/>
          </a:prstGeom>
          <a:noFill/>
        </p:spPr>
        <p:txBody>
          <a:bodyPr wrap="square">
            <a:spAutoFit/>
          </a:bodyPr>
          <a:lstStyle/>
          <a:p>
            <a:r>
              <a:rPr lang="es-ES" b="0" i="0" dirty="0">
                <a:effectLst/>
                <a:latin typeface="Graphik"/>
              </a:rPr>
              <a:t>Las relaciones son asociaciones entre dos o más entidades.</a:t>
            </a:r>
            <a:endParaRPr lang="es-BO" dirty="0"/>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arcador de fecha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15" name="Marcador de pie de página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rtlCol="0"/>
          <a:lstStyle/>
          <a:p>
            <a:pPr rtl="0"/>
            <a:r>
              <a:rPr lang="es-BO" sz="1000" u="none" strike="noStrike">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¿Cuáles son las figuras que representan a un diagrama entidad relación?</a:t>
            </a:r>
            <a:br>
              <a:rPr lang="es-BO" sz="800" u="none" strike="noStrike">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16" name="Marcador de número de diapositiva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6</a:t>
            </a:fld>
            <a:endParaRPr lang="es-ES"/>
          </a:p>
        </p:txBody>
      </p:sp>
      <p:pic>
        <p:nvPicPr>
          <p:cNvPr id="12" name="Imagen 11">
            <a:extLst>
              <a:ext uri="{FF2B5EF4-FFF2-40B4-BE49-F238E27FC236}">
                <a16:creationId xmlns:a16="http://schemas.microsoft.com/office/drawing/2014/main" id="{129A85EC-FBD1-37DD-95FF-051F7FB1963D}"/>
              </a:ext>
            </a:extLst>
          </p:cNvPr>
          <p:cNvPicPr>
            <a:picLocks noChangeAspect="1"/>
          </p:cNvPicPr>
          <p:nvPr/>
        </p:nvPicPr>
        <p:blipFill>
          <a:blip r:embed="rId2"/>
          <a:stretch>
            <a:fillRect/>
          </a:stretch>
        </p:blipFill>
        <p:spPr>
          <a:xfrm>
            <a:off x="139190" y="257508"/>
            <a:ext cx="1609311" cy="1219306"/>
          </a:xfrm>
          <a:prstGeom prst="rect">
            <a:avLst/>
          </a:prstGeom>
        </p:spPr>
      </p:pic>
      <p:pic>
        <p:nvPicPr>
          <p:cNvPr id="18" name="Imagen 17">
            <a:extLst>
              <a:ext uri="{FF2B5EF4-FFF2-40B4-BE49-F238E27FC236}">
                <a16:creationId xmlns:a16="http://schemas.microsoft.com/office/drawing/2014/main" id="{458AE142-E81B-2865-51AD-4D3C78A872F9}"/>
              </a:ext>
            </a:extLst>
          </p:cNvPr>
          <p:cNvPicPr>
            <a:picLocks noChangeAspect="1"/>
          </p:cNvPicPr>
          <p:nvPr/>
        </p:nvPicPr>
        <p:blipFill>
          <a:blip r:embed="rId3"/>
          <a:stretch>
            <a:fillRect/>
          </a:stretch>
        </p:blipFill>
        <p:spPr>
          <a:xfrm>
            <a:off x="139191" y="1476814"/>
            <a:ext cx="1609311" cy="1237595"/>
          </a:xfrm>
          <a:prstGeom prst="rect">
            <a:avLst/>
          </a:prstGeom>
        </p:spPr>
      </p:pic>
      <p:sp>
        <p:nvSpPr>
          <p:cNvPr id="24" name="CuadroTexto 23">
            <a:extLst>
              <a:ext uri="{FF2B5EF4-FFF2-40B4-BE49-F238E27FC236}">
                <a16:creationId xmlns:a16="http://schemas.microsoft.com/office/drawing/2014/main" id="{877FB89D-E720-A70F-2A5F-19CC17503D5F}"/>
              </a:ext>
            </a:extLst>
          </p:cNvPr>
          <p:cNvSpPr txBox="1"/>
          <p:nvPr/>
        </p:nvSpPr>
        <p:spPr>
          <a:xfrm>
            <a:off x="1865313" y="635599"/>
            <a:ext cx="1581150" cy="369332"/>
          </a:xfrm>
          <a:prstGeom prst="rect">
            <a:avLst/>
          </a:prstGeom>
          <a:noFill/>
        </p:spPr>
        <p:txBody>
          <a:bodyPr wrap="square">
            <a:spAutoFit/>
          </a:bodyPr>
          <a:lstStyle/>
          <a:p>
            <a:r>
              <a:rPr lang="es-BO" b="0" i="0" dirty="0">
                <a:effectLst/>
                <a:latin typeface="Graphik"/>
              </a:rPr>
              <a:t>Relación débil</a:t>
            </a:r>
            <a:endParaRPr lang="es-BO" dirty="0"/>
          </a:p>
        </p:txBody>
      </p:sp>
      <p:graphicFrame>
        <p:nvGraphicFramePr>
          <p:cNvPr id="26" name="Tabla 25">
            <a:extLst>
              <a:ext uri="{FF2B5EF4-FFF2-40B4-BE49-F238E27FC236}">
                <a16:creationId xmlns:a16="http://schemas.microsoft.com/office/drawing/2014/main" id="{FBD90B50-DE6F-F2E5-3E22-62908A4A57D0}"/>
              </a:ext>
            </a:extLst>
          </p:cNvPr>
          <p:cNvGraphicFramePr>
            <a:graphicFrameLocks noGrp="1"/>
          </p:cNvGraphicFramePr>
          <p:nvPr>
            <p:extLst>
              <p:ext uri="{D42A27DB-BD31-4B8C-83A1-F6EECF244321}">
                <p14:modId xmlns:p14="http://schemas.microsoft.com/office/powerpoint/2010/main" val="744417953"/>
              </p:ext>
            </p:extLst>
          </p:nvPr>
        </p:nvGraphicFramePr>
        <p:xfrm>
          <a:off x="1883464" y="1675980"/>
          <a:ext cx="1412240" cy="929640"/>
        </p:xfrm>
        <a:graphic>
          <a:graphicData uri="http://schemas.openxmlformats.org/drawingml/2006/table">
            <a:tbl>
              <a:tblPr/>
              <a:tblGrid>
                <a:gridCol w="1412240">
                  <a:extLst>
                    <a:ext uri="{9D8B030D-6E8A-4147-A177-3AD203B41FA5}">
                      <a16:colId xmlns:a16="http://schemas.microsoft.com/office/drawing/2014/main" val="872852522"/>
                    </a:ext>
                  </a:extLst>
                </a:gridCol>
              </a:tblGrid>
              <a:tr h="722967">
                <a:tc>
                  <a:txBody>
                    <a:bodyPr/>
                    <a:lstStyle/>
                    <a:p>
                      <a:pPr fontAlgn="ctr"/>
                      <a:br>
                        <a:rPr lang="es-BO" dirty="0">
                          <a:effectLst/>
                        </a:rPr>
                      </a:br>
                      <a:r>
                        <a:rPr lang="es-BO" dirty="0">
                          <a:effectLst/>
                        </a:rPr>
                        <a:t>Atributo</a:t>
                      </a:r>
                    </a:p>
                  </a:txBody>
                  <a:tcPr marR="228600" marT="152400" marB="228600" anchor="ctr">
                    <a:lnL>
                      <a:noFill/>
                    </a:lnL>
                    <a:lnR>
                      <a:noFill/>
                    </a:lnR>
                    <a:lnT>
                      <a:noFill/>
                    </a:lnT>
                    <a:lnB>
                      <a:noFill/>
                    </a:lnB>
                  </a:tcPr>
                </a:tc>
                <a:extLst>
                  <a:ext uri="{0D108BD9-81ED-4DB2-BD59-A6C34878D82A}">
                    <a16:rowId xmlns:a16="http://schemas.microsoft.com/office/drawing/2014/main" val="536012480"/>
                  </a:ext>
                </a:extLst>
              </a:tr>
            </a:tbl>
          </a:graphicData>
        </a:graphic>
      </p:graphicFrame>
      <p:pic>
        <p:nvPicPr>
          <p:cNvPr id="30" name="Imagen 29">
            <a:extLst>
              <a:ext uri="{FF2B5EF4-FFF2-40B4-BE49-F238E27FC236}">
                <a16:creationId xmlns:a16="http://schemas.microsoft.com/office/drawing/2014/main" id="{80BDF18D-A081-772B-4ECF-938C36528589}"/>
              </a:ext>
            </a:extLst>
          </p:cNvPr>
          <p:cNvPicPr>
            <a:picLocks noChangeAspect="1"/>
          </p:cNvPicPr>
          <p:nvPr/>
        </p:nvPicPr>
        <p:blipFill>
          <a:blip r:embed="rId4"/>
          <a:stretch>
            <a:fillRect/>
          </a:stretch>
        </p:blipFill>
        <p:spPr>
          <a:xfrm>
            <a:off x="129875" y="2673210"/>
            <a:ext cx="1618628" cy="1231499"/>
          </a:xfrm>
          <a:prstGeom prst="rect">
            <a:avLst/>
          </a:prstGeom>
        </p:spPr>
      </p:pic>
      <p:sp>
        <p:nvSpPr>
          <p:cNvPr id="32" name="CuadroTexto 31">
            <a:extLst>
              <a:ext uri="{FF2B5EF4-FFF2-40B4-BE49-F238E27FC236}">
                <a16:creationId xmlns:a16="http://schemas.microsoft.com/office/drawing/2014/main" id="{8FFB7117-6EB2-3E6D-089A-F71065611846}"/>
              </a:ext>
            </a:extLst>
          </p:cNvPr>
          <p:cNvSpPr txBox="1"/>
          <p:nvPr/>
        </p:nvSpPr>
        <p:spPr>
          <a:xfrm>
            <a:off x="1865313" y="3152112"/>
            <a:ext cx="2571336" cy="369332"/>
          </a:xfrm>
          <a:prstGeom prst="rect">
            <a:avLst/>
          </a:prstGeom>
          <a:noFill/>
        </p:spPr>
        <p:txBody>
          <a:bodyPr wrap="square">
            <a:spAutoFit/>
          </a:bodyPr>
          <a:lstStyle/>
          <a:p>
            <a:r>
              <a:rPr lang="es-BO" b="0" i="0" dirty="0">
                <a:effectLst/>
                <a:latin typeface="Graphik"/>
              </a:rPr>
              <a:t>Atributo de varios valores</a:t>
            </a:r>
            <a:endParaRPr lang="es-BO" dirty="0"/>
          </a:p>
        </p:txBody>
      </p:sp>
      <p:pic>
        <p:nvPicPr>
          <p:cNvPr id="36" name="Imagen 35">
            <a:extLst>
              <a:ext uri="{FF2B5EF4-FFF2-40B4-BE49-F238E27FC236}">
                <a16:creationId xmlns:a16="http://schemas.microsoft.com/office/drawing/2014/main" id="{247C9770-2D00-80D8-02B1-C9350F1CBFED}"/>
              </a:ext>
            </a:extLst>
          </p:cNvPr>
          <p:cNvPicPr>
            <a:picLocks noChangeAspect="1"/>
          </p:cNvPicPr>
          <p:nvPr/>
        </p:nvPicPr>
        <p:blipFill>
          <a:blip r:embed="rId5"/>
          <a:stretch>
            <a:fillRect/>
          </a:stretch>
        </p:blipFill>
        <p:spPr>
          <a:xfrm>
            <a:off x="139750" y="3910805"/>
            <a:ext cx="1612114" cy="1237595"/>
          </a:xfrm>
          <a:prstGeom prst="rect">
            <a:avLst/>
          </a:prstGeom>
        </p:spPr>
      </p:pic>
      <p:pic>
        <p:nvPicPr>
          <p:cNvPr id="38" name="Imagen 37">
            <a:extLst>
              <a:ext uri="{FF2B5EF4-FFF2-40B4-BE49-F238E27FC236}">
                <a16:creationId xmlns:a16="http://schemas.microsoft.com/office/drawing/2014/main" id="{39FD8BE6-8B76-3017-8230-6BB24A1C5217}"/>
              </a:ext>
            </a:extLst>
          </p:cNvPr>
          <p:cNvPicPr>
            <a:picLocks noChangeAspect="1"/>
          </p:cNvPicPr>
          <p:nvPr/>
        </p:nvPicPr>
        <p:blipFill>
          <a:blip r:embed="rId6"/>
          <a:stretch>
            <a:fillRect/>
          </a:stretch>
        </p:blipFill>
        <p:spPr>
          <a:xfrm>
            <a:off x="139750" y="5142295"/>
            <a:ext cx="1608753" cy="1243692"/>
          </a:xfrm>
          <a:prstGeom prst="rect">
            <a:avLst/>
          </a:prstGeom>
        </p:spPr>
      </p:pic>
      <p:sp>
        <p:nvSpPr>
          <p:cNvPr id="40" name="CuadroTexto 39">
            <a:extLst>
              <a:ext uri="{FF2B5EF4-FFF2-40B4-BE49-F238E27FC236}">
                <a16:creationId xmlns:a16="http://schemas.microsoft.com/office/drawing/2014/main" id="{8B1D3E41-3FA2-BFC2-F705-F01501119FFC}"/>
              </a:ext>
            </a:extLst>
          </p:cNvPr>
          <p:cNvSpPr txBox="1"/>
          <p:nvPr/>
        </p:nvSpPr>
        <p:spPr>
          <a:xfrm>
            <a:off x="1865313" y="4421368"/>
            <a:ext cx="1953040" cy="369332"/>
          </a:xfrm>
          <a:prstGeom prst="rect">
            <a:avLst/>
          </a:prstGeom>
          <a:noFill/>
        </p:spPr>
        <p:txBody>
          <a:bodyPr wrap="square">
            <a:spAutoFit/>
          </a:bodyPr>
          <a:lstStyle/>
          <a:p>
            <a:r>
              <a:rPr lang="es-BO" b="0" i="0" dirty="0">
                <a:effectLst/>
                <a:latin typeface="Graphik"/>
              </a:rPr>
              <a:t>Atributo derivado</a:t>
            </a:r>
            <a:endParaRPr lang="es-BO" dirty="0"/>
          </a:p>
        </p:txBody>
      </p:sp>
      <p:sp>
        <p:nvSpPr>
          <p:cNvPr id="42" name="CuadroTexto 41">
            <a:extLst>
              <a:ext uri="{FF2B5EF4-FFF2-40B4-BE49-F238E27FC236}">
                <a16:creationId xmlns:a16="http://schemas.microsoft.com/office/drawing/2014/main" id="{6987D09A-3DBE-8A14-4D9C-627323FF069E}"/>
              </a:ext>
            </a:extLst>
          </p:cNvPr>
          <p:cNvSpPr txBox="1"/>
          <p:nvPr/>
        </p:nvSpPr>
        <p:spPr>
          <a:xfrm>
            <a:off x="1883464" y="5483959"/>
            <a:ext cx="1457739" cy="369332"/>
          </a:xfrm>
          <a:prstGeom prst="rect">
            <a:avLst/>
          </a:prstGeom>
          <a:noFill/>
        </p:spPr>
        <p:txBody>
          <a:bodyPr wrap="square">
            <a:spAutoFit/>
          </a:bodyPr>
          <a:lstStyle/>
          <a:p>
            <a:r>
              <a:rPr lang="es-BO" b="0" i="0" dirty="0">
                <a:effectLst/>
                <a:latin typeface="Graphik"/>
              </a:rPr>
              <a:t>Relación</a:t>
            </a:r>
            <a:endParaRPr lang="es-BO" dirty="0"/>
          </a:p>
        </p:txBody>
      </p:sp>
      <p:sp>
        <p:nvSpPr>
          <p:cNvPr id="44" name="CuadroTexto 43">
            <a:extLst>
              <a:ext uri="{FF2B5EF4-FFF2-40B4-BE49-F238E27FC236}">
                <a16:creationId xmlns:a16="http://schemas.microsoft.com/office/drawing/2014/main" id="{3809636E-0731-39D7-1C62-1E8F6543790B}"/>
              </a:ext>
            </a:extLst>
          </p:cNvPr>
          <p:cNvSpPr txBox="1"/>
          <p:nvPr/>
        </p:nvSpPr>
        <p:spPr>
          <a:xfrm>
            <a:off x="4436649" y="543995"/>
            <a:ext cx="7204488" cy="646331"/>
          </a:xfrm>
          <a:prstGeom prst="rect">
            <a:avLst/>
          </a:prstGeom>
          <a:noFill/>
        </p:spPr>
        <p:txBody>
          <a:bodyPr wrap="square">
            <a:spAutoFit/>
          </a:bodyPr>
          <a:lstStyle/>
          <a:p>
            <a:r>
              <a:rPr lang="es-ES" b="0" i="0" dirty="0">
                <a:effectLst/>
                <a:latin typeface="Graphik"/>
              </a:rPr>
              <a:t>Las relaciones débiles son conexiones entre una entidad débil y su propietario.</a:t>
            </a:r>
            <a:endParaRPr lang="es-BO" dirty="0"/>
          </a:p>
        </p:txBody>
      </p:sp>
      <p:sp>
        <p:nvSpPr>
          <p:cNvPr id="46" name="CuadroTexto 45">
            <a:extLst>
              <a:ext uri="{FF2B5EF4-FFF2-40B4-BE49-F238E27FC236}">
                <a16:creationId xmlns:a16="http://schemas.microsoft.com/office/drawing/2014/main" id="{04383B07-B64E-1ED2-3F31-0E082B956FD4}"/>
              </a:ext>
            </a:extLst>
          </p:cNvPr>
          <p:cNvSpPr txBox="1"/>
          <p:nvPr/>
        </p:nvSpPr>
        <p:spPr>
          <a:xfrm>
            <a:off x="4436649" y="1748357"/>
            <a:ext cx="7204488" cy="646331"/>
          </a:xfrm>
          <a:prstGeom prst="rect">
            <a:avLst/>
          </a:prstGeom>
          <a:noFill/>
        </p:spPr>
        <p:txBody>
          <a:bodyPr wrap="square">
            <a:spAutoFit/>
          </a:bodyPr>
          <a:lstStyle/>
          <a:p>
            <a:r>
              <a:rPr lang="es-ES" b="0" i="0" dirty="0">
                <a:effectLst/>
                <a:latin typeface="Graphik"/>
              </a:rPr>
              <a:t>Los atributos son las características de una entidad, una relación de muchos a muchos, o una relación de uno a uno.</a:t>
            </a:r>
            <a:endParaRPr lang="es-BO" dirty="0"/>
          </a:p>
        </p:txBody>
      </p:sp>
      <p:sp>
        <p:nvSpPr>
          <p:cNvPr id="48" name="CuadroTexto 47">
            <a:extLst>
              <a:ext uri="{FF2B5EF4-FFF2-40B4-BE49-F238E27FC236}">
                <a16:creationId xmlns:a16="http://schemas.microsoft.com/office/drawing/2014/main" id="{4DCD1D76-9420-4B9E-136A-845FDC99D40A}"/>
              </a:ext>
            </a:extLst>
          </p:cNvPr>
          <p:cNvSpPr txBox="1"/>
          <p:nvPr/>
        </p:nvSpPr>
        <p:spPr>
          <a:xfrm>
            <a:off x="4436649" y="2906838"/>
            <a:ext cx="7204488" cy="646331"/>
          </a:xfrm>
          <a:prstGeom prst="rect">
            <a:avLst/>
          </a:prstGeom>
          <a:noFill/>
        </p:spPr>
        <p:txBody>
          <a:bodyPr wrap="square">
            <a:spAutoFit/>
          </a:bodyPr>
          <a:lstStyle/>
          <a:p>
            <a:r>
              <a:rPr lang="es-ES" b="0" i="0" dirty="0">
                <a:effectLst/>
                <a:latin typeface="Graphik"/>
              </a:rPr>
              <a:t>Los atributos de valores múltiples son aquellos que pueden tomar más de un valor.</a:t>
            </a:r>
            <a:endParaRPr lang="es-BO" dirty="0"/>
          </a:p>
        </p:txBody>
      </p:sp>
      <p:sp>
        <p:nvSpPr>
          <p:cNvPr id="50" name="CuadroTexto 49">
            <a:extLst>
              <a:ext uri="{FF2B5EF4-FFF2-40B4-BE49-F238E27FC236}">
                <a16:creationId xmlns:a16="http://schemas.microsoft.com/office/drawing/2014/main" id="{C7690ADB-CA05-6D08-8AE2-3035020E08EB}"/>
              </a:ext>
            </a:extLst>
          </p:cNvPr>
          <p:cNvSpPr txBox="1"/>
          <p:nvPr/>
        </p:nvSpPr>
        <p:spPr>
          <a:xfrm>
            <a:off x="4436649" y="4310666"/>
            <a:ext cx="7204488" cy="646331"/>
          </a:xfrm>
          <a:prstGeom prst="rect">
            <a:avLst/>
          </a:prstGeom>
          <a:noFill/>
        </p:spPr>
        <p:txBody>
          <a:bodyPr wrap="square">
            <a:spAutoFit/>
          </a:bodyPr>
          <a:lstStyle/>
          <a:p>
            <a:r>
              <a:rPr lang="es-BO" b="0" i="0" dirty="0">
                <a:effectLst/>
                <a:latin typeface="Graphik"/>
              </a:rPr>
              <a:t>Los atributos derivados son atributos cuyos valores se pueden calcular a partir de valores de atributos relacionados.</a:t>
            </a:r>
            <a:endParaRPr lang="es-BO" dirty="0"/>
          </a:p>
        </p:txBody>
      </p:sp>
      <p:sp>
        <p:nvSpPr>
          <p:cNvPr id="52" name="CuadroTexto 51">
            <a:extLst>
              <a:ext uri="{FF2B5EF4-FFF2-40B4-BE49-F238E27FC236}">
                <a16:creationId xmlns:a16="http://schemas.microsoft.com/office/drawing/2014/main" id="{D625472E-BBE0-38F8-A58B-3D64C43A80AC}"/>
              </a:ext>
            </a:extLst>
          </p:cNvPr>
          <p:cNvSpPr txBox="1"/>
          <p:nvPr/>
        </p:nvSpPr>
        <p:spPr>
          <a:xfrm>
            <a:off x="4431679" y="5452624"/>
            <a:ext cx="7204488" cy="369332"/>
          </a:xfrm>
          <a:prstGeom prst="rect">
            <a:avLst/>
          </a:prstGeom>
          <a:noFill/>
        </p:spPr>
        <p:txBody>
          <a:bodyPr wrap="square">
            <a:spAutoFit/>
          </a:bodyPr>
          <a:lstStyle/>
          <a:p>
            <a:r>
              <a:rPr lang="es-ES" b="0" i="0" dirty="0">
                <a:effectLst/>
                <a:latin typeface="Graphik"/>
              </a:rPr>
              <a:t>Las relaciones son asociaciones entre dos o más entidades.</a:t>
            </a:r>
            <a:endParaRPr lang="es-BO" dirty="0"/>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C15EE852-24F1-4643-8082-AB45CFF2BA10}"/>
              </a:ext>
            </a:extLst>
          </p:cNvPr>
          <p:cNvSpPr>
            <a:spLocks noGrp="1"/>
          </p:cNvSpPr>
          <p:nvPr>
            <p:ph type="title"/>
          </p:nvPr>
        </p:nvSpPr>
        <p:spPr>
          <a:xfrm>
            <a:off x="312324" y="104134"/>
            <a:ext cx="4869275" cy="1327101"/>
          </a:xfrm>
        </p:spPr>
        <p:txBody>
          <a:bodyPr rtlCol="0">
            <a:normAutofit fontScale="90000"/>
          </a:bodyPr>
          <a:lstStyle/>
          <a:p>
            <a:r>
              <a:rPr lang="es-BO" sz="31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¿Qué es SQL Server y qué es SQL Server Management Studio?</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15" name="Marcador de contenido 14">
            <a:extLst>
              <a:ext uri="{FF2B5EF4-FFF2-40B4-BE49-F238E27FC236}">
                <a16:creationId xmlns:a16="http://schemas.microsoft.com/office/drawing/2014/main" id="{4139825C-53C7-44F4-A064-9795CECD081B}"/>
              </a:ext>
            </a:extLst>
          </p:cNvPr>
          <p:cNvSpPr>
            <a:spLocks noGrp="1"/>
          </p:cNvSpPr>
          <p:nvPr>
            <p:ph sz="quarter" idx="15"/>
          </p:nvPr>
        </p:nvSpPr>
        <p:spPr>
          <a:xfrm>
            <a:off x="312324" y="1060174"/>
            <a:ext cx="11455605" cy="5388251"/>
          </a:xfrm>
        </p:spPr>
        <p:txBody>
          <a:bodyPr rtlCol="0"/>
          <a:lstStyle/>
          <a:p>
            <a:r>
              <a:rPr lang="es-ES" sz="1600" b="0" i="0" dirty="0">
                <a:solidFill>
                  <a:schemeClr val="tx1"/>
                </a:solidFill>
                <a:effectLst/>
                <a:latin typeface="Calibri" panose="020F0502020204030204" pitchFamily="34" charset="0"/>
                <a:cs typeface="Calibri" panose="020F0502020204030204" pitchFamily="34" charset="0"/>
              </a:rPr>
              <a:t>SQL Server es un sistema de gestión de bases de datos relacionales, o RDBMS, desarrollado y comercializado por Microsoft.</a:t>
            </a:r>
          </a:p>
          <a:p>
            <a:r>
              <a:rPr lang="es-ES" sz="1600" b="0" i="0" dirty="0">
                <a:solidFill>
                  <a:schemeClr val="tx1"/>
                </a:solidFill>
                <a:effectLst/>
                <a:latin typeface="Calibri" panose="020F0502020204030204" pitchFamily="34" charset="0"/>
                <a:cs typeface="Calibri" panose="020F0502020204030204" pitchFamily="34" charset="0"/>
              </a:rPr>
              <a:t>Al igual que otro software RDBMS, SQL Server está construido sobre SQL, un lenguaje de programación estándar para interactuar con las bases de datos relacionales. El servidor SQL está vinculado a </a:t>
            </a:r>
            <a:r>
              <a:rPr lang="es-ES" sz="1600" b="0" i="0" dirty="0" err="1">
                <a:solidFill>
                  <a:schemeClr val="tx1"/>
                </a:solidFill>
                <a:effectLst/>
                <a:latin typeface="Calibri" panose="020F0502020204030204" pitchFamily="34" charset="0"/>
                <a:cs typeface="Calibri" panose="020F0502020204030204" pitchFamily="34" charset="0"/>
              </a:rPr>
              <a:t>Transact</a:t>
            </a:r>
            <a:r>
              <a:rPr lang="es-ES" sz="1600" b="0" i="0" dirty="0">
                <a:solidFill>
                  <a:schemeClr val="tx1"/>
                </a:solidFill>
                <a:effectLst/>
                <a:latin typeface="Calibri" panose="020F0502020204030204" pitchFamily="34" charset="0"/>
                <a:cs typeface="Calibri" panose="020F0502020204030204" pitchFamily="34" charset="0"/>
              </a:rPr>
              <a:t>-SQL, o T-SQL.</a:t>
            </a:r>
          </a:p>
          <a:p>
            <a:r>
              <a:rPr lang="es-ES" sz="1600" b="0" i="0" dirty="0">
                <a:solidFill>
                  <a:schemeClr val="tx1"/>
                </a:solidFill>
                <a:effectLst/>
                <a:latin typeface="Calibri" panose="020F0502020204030204" pitchFamily="34" charset="0"/>
                <a:cs typeface="Calibri" panose="020F0502020204030204" pitchFamily="34" charset="0"/>
              </a:rPr>
              <a:t>Durante más de 20 años SQL Server funciono exclusivamente en el entorno Windows. En 2016, Microsoft lanzo la versión para instalar Linux, a partir de la versión SQL Server 2017 que estuvo disponible en octubre de 2016 ya se puede se ejecutar tanto en Windows como en Linux.</a:t>
            </a:r>
          </a:p>
          <a:p>
            <a:r>
              <a:rPr lang="es-ES" sz="1600" b="0" i="0" dirty="0">
                <a:solidFill>
                  <a:schemeClr val="tx1"/>
                </a:solidFill>
                <a:effectLst/>
                <a:latin typeface="Calibri" panose="020F0502020204030204" pitchFamily="34" charset="0"/>
                <a:cs typeface="Calibri" panose="020F0502020204030204" pitchFamily="34" charset="0"/>
              </a:rPr>
              <a:t>SQL Server Management Studio (SSMS para abreviar) es un entorno de desarrollo integrado para administrar cualquier infraestructura SQL. Se utiliza para acceder, administrar, configurar y desarrollar todos los componentes de </a:t>
            </a:r>
            <a:r>
              <a:rPr lang="es-ES" sz="1600" b="0" i="0" u="none" strike="noStrike" dirty="0">
                <a:solidFill>
                  <a:schemeClr val="tx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SQL Server</a:t>
            </a:r>
            <a:r>
              <a:rPr lang="es-ES" sz="1600" b="0" i="0" dirty="0">
                <a:solidFill>
                  <a:schemeClr val="tx1"/>
                </a:solidFill>
                <a:effectLst/>
                <a:latin typeface="Calibri" panose="020F0502020204030204" pitchFamily="34" charset="0"/>
                <a:cs typeface="Calibri" panose="020F0502020204030204" pitchFamily="34" charset="0"/>
              </a:rPr>
              <a:t> y SQL </a:t>
            </a:r>
            <a:r>
              <a:rPr lang="es-ES" sz="1600" b="0" i="0" dirty="0" err="1">
                <a:solidFill>
                  <a:schemeClr val="tx1"/>
                </a:solidFill>
                <a:effectLst/>
                <a:latin typeface="Calibri" panose="020F0502020204030204" pitchFamily="34" charset="0"/>
                <a:cs typeface="Calibri" panose="020F0502020204030204" pitchFamily="34" charset="0"/>
              </a:rPr>
              <a:t>Database</a:t>
            </a:r>
            <a:r>
              <a:rPr lang="es-ES" sz="1600" b="0" i="0" dirty="0">
                <a:solidFill>
                  <a:schemeClr val="tx1"/>
                </a:solidFill>
                <a:effectLst/>
                <a:latin typeface="Calibri" panose="020F0502020204030204" pitchFamily="34" charset="0"/>
                <a:cs typeface="Calibri" panose="020F0502020204030204" pitchFamily="34" charset="0"/>
              </a:rPr>
              <a:t>. Microsoft lo ha optimizado a lo largo de los años y es un programa de administración de servidores y bases de datos muy popular.</a:t>
            </a:r>
            <a:endParaRPr lang="es-ES" sz="2000" b="0" i="0" dirty="0">
              <a:solidFill>
                <a:schemeClr val="tx1"/>
              </a:solidFill>
              <a:effectLst/>
              <a:latin typeface="Calibri" panose="020F0502020204030204" pitchFamily="34" charset="0"/>
              <a:cs typeface="Calibri" panose="020F0502020204030204" pitchFamily="34" charset="0"/>
            </a:endParaRPr>
          </a:p>
          <a:p>
            <a:pPr rtl="0"/>
            <a:endParaRPr lang="es-ES" dirty="0"/>
          </a:p>
          <a:p>
            <a:pPr rtl="0"/>
            <a:endParaRPr lang="es-ES" dirty="0"/>
          </a:p>
        </p:txBody>
      </p:sp>
      <p:sp>
        <p:nvSpPr>
          <p:cNvPr id="19" name="Marcador de fecha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20" name="Marcador de pie de página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rtlCol="0"/>
          <a:lstStyle/>
          <a:p>
            <a:pPr rtl="0"/>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¿Qué es SQL Server y qué es SQL Server Management Studio?</a:t>
            </a:r>
            <a:endParaRPr lang="es-ES" dirty="0"/>
          </a:p>
        </p:txBody>
      </p:sp>
      <p:sp>
        <p:nvSpPr>
          <p:cNvPr id="21" name="Marcador de número de diapositiva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7</a:t>
            </a:fld>
            <a:endParaRPr lang="es-E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ctrTitle"/>
          </p:nvPr>
        </p:nvSpPr>
        <p:spPr>
          <a:xfrm>
            <a:off x="548641" y="548641"/>
            <a:ext cx="5388334" cy="392264"/>
          </a:xfrm>
        </p:spPr>
        <p:txBody>
          <a:bodyPr rtlCol="0"/>
          <a:lstStyle/>
          <a:p>
            <a:r>
              <a:rPr lang="es-BO" sz="28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¿Cómo se crea una base de datos?</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41" name="Marcador de texto 40">
            <a:extLst>
              <a:ext uri="{FF2B5EF4-FFF2-40B4-BE49-F238E27FC236}">
                <a16:creationId xmlns:a16="http://schemas.microsoft.com/office/drawing/2014/main" id="{91181F6D-A54F-4289-8C36-80ECE3B2C8E2}"/>
              </a:ext>
            </a:extLst>
          </p:cNvPr>
          <p:cNvSpPr>
            <a:spLocks noGrp="1"/>
          </p:cNvSpPr>
          <p:nvPr>
            <p:ph type="body" sz="quarter" idx="18"/>
          </p:nvPr>
        </p:nvSpPr>
        <p:spPr>
          <a:xfrm>
            <a:off x="344558" y="1046922"/>
            <a:ext cx="11542642" cy="5262438"/>
          </a:xfrm>
        </p:spPr>
        <p:txBody>
          <a:bodyPr rtlCol="0"/>
          <a:lstStyle/>
          <a:p>
            <a:pPr fontAlgn="base"/>
            <a:r>
              <a:rPr lang="es-ES" sz="1800" b="0" i="0" dirty="0">
                <a:solidFill>
                  <a:schemeClr val="tx1"/>
                </a:solidFill>
                <a:effectLst/>
                <a:latin typeface="Calibri" panose="020F0502020204030204" pitchFamily="34" charset="0"/>
                <a:cs typeface="Calibri" panose="020F0502020204030204" pitchFamily="34" charset="0"/>
              </a:rPr>
              <a:t>Lo más normal es que tu host</a:t>
            </a:r>
            <a:r>
              <a:rPr lang="es-ES" sz="1800" b="0" dirty="0">
                <a:solidFill>
                  <a:schemeClr val="tx1"/>
                </a:solidFill>
                <a:latin typeface="Calibri" panose="020F0502020204030204" pitchFamily="34" charset="0"/>
                <a:cs typeface="Calibri" panose="020F0502020204030204" pitchFamily="34" charset="0"/>
              </a:rPr>
              <a:t>ing </a:t>
            </a:r>
            <a:r>
              <a:rPr lang="es-ES" sz="1800" b="0" i="0" dirty="0">
                <a:solidFill>
                  <a:schemeClr val="tx1"/>
                </a:solidFill>
                <a:effectLst/>
                <a:latin typeface="Calibri" panose="020F0502020204030204" pitchFamily="34" charset="0"/>
                <a:cs typeface="Calibri" panose="020F0502020204030204" pitchFamily="34" charset="0"/>
              </a:rPr>
              <a:t>te ofrezca la posibilidad de crear las bases de datos que necesites, aunque hay hostings que ponen una limitación en el número de bases de datos que puedes crear.</a:t>
            </a:r>
          </a:p>
          <a:p>
            <a:pPr algn="l" fontAlgn="base"/>
            <a:r>
              <a:rPr lang="es-ES" sz="1800" b="0" i="0" dirty="0">
                <a:solidFill>
                  <a:schemeClr val="tx1"/>
                </a:solidFill>
                <a:effectLst/>
                <a:latin typeface="Calibri" panose="020F0502020204030204" pitchFamily="34" charset="0"/>
                <a:cs typeface="Calibri" panose="020F0502020204030204" pitchFamily="34" charset="0"/>
              </a:rPr>
              <a:t>Para que no te veas limitado en ese aspecto (y en otros) es conveniente contratar un buen hosting que te permita crear tantas como necesites, como es el caso de </a:t>
            </a:r>
            <a:r>
              <a:rPr lang="es-ES" sz="1800" b="0" dirty="0">
                <a:solidFill>
                  <a:schemeClr val="tx1"/>
                </a:solidFill>
                <a:latin typeface="Calibri" panose="020F0502020204030204" pitchFamily="34" charset="0"/>
                <a:cs typeface="Calibri" panose="020F0502020204030204" pitchFamily="34" charset="0"/>
              </a:rPr>
              <a:t>estos dos</a:t>
            </a:r>
            <a:r>
              <a:rPr lang="es-ES" sz="1800" b="0" i="0" dirty="0">
                <a:solidFill>
                  <a:schemeClr val="tx1"/>
                </a:solidFill>
                <a:effectLst/>
                <a:latin typeface="Calibri" panose="020F0502020204030204" pitchFamily="34" charset="0"/>
                <a:cs typeface="Calibri" panose="020F0502020204030204" pitchFamily="34" charset="0"/>
              </a:rPr>
              <a:t>.</a:t>
            </a:r>
          </a:p>
          <a:p>
            <a:pPr algn="l" fontAlgn="base"/>
            <a:r>
              <a:rPr lang="es-ES" sz="1800" b="0" i="0" dirty="0">
                <a:solidFill>
                  <a:schemeClr val="tx1"/>
                </a:solidFill>
                <a:effectLst/>
                <a:latin typeface="Calibri" panose="020F0502020204030204" pitchFamily="34" charset="0"/>
                <a:cs typeface="Calibri" panose="020F0502020204030204" pitchFamily="34" charset="0"/>
              </a:rPr>
              <a:t>Para crear una base de datos, tienes que acceder al panel de tu hosting y buscar la sección “Bases de datos”.</a:t>
            </a:r>
          </a:p>
          <a:p>
            <a:pPr algn="l" fontAlgn="base"/>
            <a:r>
              <a:rPr lang="es-ES" sz="1800" b="0" i="0" dirty="0">
                <a:solidFill>
                  <a:schemeClr val="tx1"/>
                </a:solidFill>
                <a:effectLst/>
                <a:latin typeface="Calibri" panose="020F0502020204030204" pitchFamily="34" charset="0"/>
                <a:cs typeface="Calibri" panose="020F0502020204030204" pitchFamily="34" charset="0"/>
              </a:rPr>
              <a:t>Haz clic en “MySQL Bases de datos”.</a:t>
            </a:r>
            <a:r>
              <a:rPr lang="es-ES" sz="1600" b="0" i="0" dirty="0">
                <a:solidFill>
                  <a:srgbClr val="494949"/>
                </a:solidFill>
                <a:effectLst/>
                <a:latin typeface="Poppins" panose="00000500000000000000" pitchFamily="2" charset="0"/>
              </a:rPr>
              <a:t> </a:t>
            </a:r>
          </a:p>
          <a:p>
            <a:pPr algn="l" fontAlgn="base"/>
            <a:r>
              <a:rPr lang="es-ES" sz="1800" b="0" i="0" dirty="0">
                <a:solidFill>
                  <a:schemeClr val="tx1"/>
                </a:solidFill>
                <a:effectLst/>
                <a:latin typeface="Calibri" panose="020F0502020204030204" pitchFamily="34" charset="0"/>
                <a:cs typeface="Calibri" panose="020F0502020204030204" pitchFamily="34" charset="0"/>
              </a:rPr>
              <a:t>Se abre una ventana en la que puedes crear o eliminar las bases de datos que necesites, así como tantos usuarios como necesites también.</a:t>
            </a:r>
          </a:p>
          <a:p>
            <a:pPr algn="l" fontAlgn="base"/>
            <a:r>
              <a:rPr lang="es-ES" sz="1800" b="0" i="0" dirty="0">
                <a:solidFill>
                  <a:schemeClr val="tx1"/>
                </a:solidFill>
                <a:effectLst/>
                <a:latin typeface="Calibri" panose="020F0502020204030204" pitchFamily="34" charset="0"/>
                <a:cs typeface="Calibri" panose="020F0502020204030204" pitchFamily="34" charset="0"/>
              </a:rPr>
              <a:t>Cada base de datos necesita tener un usuario con privilegios de administrador para poder acceder a ella, modificarla o eliminarla.</a:t>
            </a:r>
          </a:p>
          <a:p>
            <a:pPr algn="l" fontAlgn="base"/>
            <a:endParaRPr lang="es-ES" sz="1800" b="0" i="0" dirty="0">
              <a:solidFill>
                <a:schemeClr val="tx1"/>
              </a:solidFill>
              <a:effectLst/>
              <a:latin typeface="Calibri" panose="020F0502020204030204" pitchFamily="34" charset="0"/>
              <a:cs typeface="Calibri" panose="020F0502020204030204" pitchFamily="34" charset="0"/>
            </a:endParaRPr>
          </a:p>
          <a:p>
            <a:pPr rtl="0"/>
            <a:endParaRPr lang="es-ES" b="0" dirty="0"/>
          </a:p>
        </p:txBody>
      </p:sp>
      <p:sp>
        <p:nvSpPr>
          <p:cNvPr id="7" name="Marcador de fecha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rtlCol="0"/>
          <a:lstStyle/>
          <a:p>
            <a:r>
              <a:rPr lang="es-ES" dirty="0"/>
              <a:t>Domingo 11 de septiembre de 2022</a:t>
            </a:r>
          </a:p>
          <a:p>
            <a:pPr rtl="0"/>
            <a:endParaRPr lang="es-ES" dirty="0"/>
          </a:p>
        </p:txBody>
      </p:sp>
      <p:sp>
        <p:nvSpPr>
          <p:cNvPr id="8" name="Marcador de pie de página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rtlCol="0"/>
          <a:lstStyle/>
          <a:p>
            <a:pPr rtl="0"/>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¿Cómo se crea una base de datos?</a:t>
            </a:r>
            <a:br>
              <a:rPr lang="es-BO" sz="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9" name="Marcador de número de diapositiva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8</a:t>
            </a:fld>
            <a:endParaRPr lang="es-E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FCAF0A-629F-4EC6-B3E6-563ED999F360}"/>
              </a:ext>
            </a:extLst>
          </p:cNvPr>
          <p:cNvSpPr>
            <a:spLocks noGrp="1"/>
          </p:cNvSpPr>
          <p:nvPr>
            <p:ph type="dt" sz="half" idx="10"/>
          </p:nvPr>
        </p:nvSpPr>
        <p:spPr>
          <a:xfrm>
            <a:off x="550862" y="6507212"/>
            <a:ext cx="2628900" cy="153888"/>
          </a:xfrm>
        </p:spPr>
        <p:txBody>
          <a:bodyPr rtlCol="0"/>
          <a:lstStyle/>
          <a:p>
            <a:r>
              <a:rPr lang="es-ES" dirty="0"/>
              <a:t>Domingo 11 de septiembre de 2022</a:t>
            </a:r>
          </a:p>
          <a:p>
            <a:pPr rtl="0"/>
            <a:endParaRPr lang="es-ES" dirty="0"/>
          </a:p>
        </p:txBody>
      </p:sp>
      <p:sp>
        <p:nvSpPr>
          <p:cNvPr id="7" name="Marcador de pie de página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rtlCol="0"/>
          <a:lstStyle/>
          <a:p>
            <a:pPr rtl="0"/>
            <a:br>
              <a:rPr lang="es-BO" sz="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r>
              <a:rPr lang="es-BO" sz="10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¿Para qué sirve el comando USE?</a:t>
            </a:r>
            <a:br>
              <a:rPr lang="es-BO" sz="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ES" dirty="0"/>
          </a:p>
        </p:txBody>
      </p:sp>
      <p:sp>
        <p:nvSpPr>
          <p:cNvPr id="6" name="Marcador de número de diapositiva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a:t>9</a:t>
            </a:fld>
            <a:endParaRPr lang="es-ES"/>
          </a:p>
        </p:txBody>
      </p:sp>
      <p:sp>
        <p:nvSpPr>
          <p:cNvPr id="8" name="Título 7">
            <a:extLst>
              <a:ext uri="{FF2B5EF4-FFF2-40B4-BE49-F238E27FC236}">
                <a16:creationId xmlns:a16="http://schemas.microsoft.com/office/drawing/2014/main" id="{4F2687C4-52A7-360A-3CEB-8017EDAA1A4F}"/>
              </a:ext>
            </a:extLst>
          </p:cNvPr>
          <p:cNvSpPr>
            <a:spLocks noGrp="1"/>
          </p:cNvSpPr>
          <p:nvPr>
            <p:ph type="title"/>
          </p:nvPr>
        </p:nvSpPr>
        <p:spPr>
          <a:xfrm>
            <a:off x="550862" y="549275"/>
            <a:ext cx="11091600" cy="630168"/>
          </a:xfrm>
        </p:spPr>
        <p:txBody>
          <a:bodyPr/>
          <a:lstStyle/>
          <a:p>
            <a:r>
              <a:rPr lang="es-BO" sz="3200" u="none" strike="noStrike" dirty="0">
                <a:solidFill>
                  <a:srgbClr val="008575"/>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¿Para qué sirve el comando USE?</a:t>
            </a:r>
            <a:br>
              <a:rPr lang="es-BO" sz="1800" u="none" strike="noStrike"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br>
            <a:endParaRPr lang="es-BO" dirty="0"/>
          </a:p>
        </p:txBody>
      </p:sp>
      <p:sp>
        <p:nvSpPr>
          <p:cNvPr id="10" name="Marcador de contenido 9">
            <a:extLst>
              <a:ext uri="{FF2B5EF4-FFF2-40B4-BE49-F238E27FC236}">
                <a16:creationId xmlns:a16="http://schemas.microsoft.com/office/drawing/2014/main" id="{EF0F9414-BCB8-CC58-D995-201E2F865623}"/>
              </a:ext>
            </a:extLst>
          </p:cNvPr>
          <p:cNvSpPr>
            <a:spLocks noGrp="1"/>
          </p:cNvSpPr>
          <p:nvPr>
            <p:ph idx="1"/>
          </p:nvPr>
        </p:nvSpPr>
        <p:spPr>
          <a:xfrm>
            <a:off x="550863" y="1020417"/>
            <a:ext cx="10024372" cy="2623931"/>
          </a:xfrm>
        </p:spPr>
        <p:txBody>
          <a:bodyPr/>
          <a:lstStyle/>
          <a:p>
            <a:pPr algn="just" rtl="0">
              <a:spcBef>
                <a:spcPts val="0"/>
              </a:spcBef>
              <a:spcAft>
                <a:spcPts val="0"/>
              </a:spcAft>
            </a:pPr>
            <a:r>
              <a:rPr lang="es-ES" sz="1800" b="0" i="0" u="none" strike="noStrike" dirty="0">
                <a:solidFill>
                  <a:schemeClr val="tx1"/>
                </a:solidFill>
                <a:effectLst/>
                <a:latin typeface="Calibri" panose="020F0502020204030204" pitchFamily="34" charset="0"/>
                <a:cs typeface="Calibri" panose="020F0502020204030204" pitchFamily="34" charset="0"/>
              </a:rPr>
              <a:t>El comando USE le indica al MySQL que use la base de datos </a:t>
            </a:r>
            <a:r>
              <a:rPr lang="es-ES" sz="1800" b="0" i="0" u="none" strike="noStrike" dirty="0" err="1">
                <a:solidFill>
                  <a:schemeClr val="tx1"/>
                </a:solidFill>
                <a:effectLst/>
                <a:latin typeface="Calibri" panose="020F0502020204030204" pitchFamily="34" charset="0"/>
                <a:cs typeface="Calibri" panose="020F0502020204030204" pitchFamily="34" charset="0"/>
              </a:rPr>
              <a:t>nombreBD</a:t>
            </a:r>
            <a:r>
              <a:rPr lang="es-ES" sz="1800" b="0" i="0" u="none" strike="noStrike" dirty="0">
                <a:solidFill>
                  <a:schemeClr val="tx1"/>
                </a:solidFill>
                <a:effectLst/>
                <a:latin typeface="Calibri" panose="020F0502020204030204" pitchFamily="34" charset="0"/>
                <a:cs typeface="Calibri" panose="020F0502020204030204" pitchFamily="34" charset="0"/>
              </a:rPr>
              <a:t> como la base de datos por defecto para los comandos que se utilicen a continuación. La base de datos </a:t>
            </a:r>
            <a:r>
              <a:rPr lang="es-ES" sz="1800" b="0" i="0" u="none" strike="noStrike" dirty="0" err="1">
                <a:solidFill>
                  <a:schemeClr val="tx1"/>
                </a:solidFill>
                <a:effectLst/>
                <a:latin typeface="Calibri" panose="020F0502020204030204" pitchFamily="34" charset="0"/>
                <a:cs typeface="Calibri" panose="020F0502020204030204" pitchFamily="34" charset="0"/>
              </a:rPr>
              <a:t>nombreBD</a:t>
            </a:r>
            <a:r>
              <a:rPr lang="es-ES" sz="1800" b="0" i="0" u="none" strike="noStrike" dirty="0">
                <a:solidFill>
                  <a:schemeClr val="tx1"/>
                </a:solidFill>
                <a:effectLst/>
                <a:latin typeface="Calibri" panose="020F0502020204030204" pitchFamily="34" charset="0"/>
                <a:cs typeface="Calibri" panose="020F0502020204030204" pitchFamily="34" charset="0"/>
              </a:rPr>
              <a:t> continuará siendo la base de datos por defecto hasta el final de la sesión o hasta que se ejecute de nuevo el USE con el nombre de otra base de datos.</a:t>
            </a:r>
            <a:endParaRPr lang="es-ES" sz="1800" b="0" i="0" dirty="0">
              <a:solidFill>
                <a:schemeClr val="tx1"/>
              </a:solidFill>
              <a:effectLst/>
              <a:latin typeface="Calibri" panose="020F0502020204030204" pitchFamily="34" charset="0"/>
              <a:cs typeface="Calibri" panose="020F0502020204030204" pitchFamily="34" charset="0"/>
            </a:endParaRPr>
          </a:p>
          <a:p>
            <a:pPr algn="just" rtl="0">
              <a:spcBef>
                <a:spcPts val="0"/>
              </a:spcBef>
              <a:spcAft>
                <a:spcPts val="0"/>
              </a:spcAft>
            </a:pPr>
            <a:r>
              <a:rPr lang="es-ES" sz="1800" b="0" i="0" u="none" strike="noStrike" dirty="0">
                <a:solidFill>
                  <a:schemeClr val="tx1"/>
                </a:solidFill>
                <a:effectLst/>
                <a:latin typeface="Calibri" panose="020F0502020204030204" pitchFamily="34" charset="0"/>
                <a:cs typeface="Calibri" panose="020F0502020204030204" pitchFamily="34" charset="0"/>
              </a:rPr>
              <a:t>Sintaxis:</a:t>
            </a:r>
            <a:endParaRPr lang="es-ES" sz="1800" b="0" i="0" dirty="0">
              <a:solidFill>
                <a:schemeClr val="tx1"/>
              </a:solidFill>
              <a:effectLst/>
              <a:latin typeface="Calibri" panose="020F0502020204030204" pitchFamily="34" charset="0"/>
              <a:cs typeface="Calibri" panose="020F0502020204030204" pitchFamily="34" charset="0"/>
            </a:endParaRPr>
          </a:p>
          <a:p>
            <a:pPr algn="just" rtl="0">
              <a:spcBef>
                <a:spcPts val="0"/>
              </a:spcBef>
              <a:spcAft>
                <a:spcPts val="0"/>
              </a:spcAft>
            </a:pPr>
            <a:r>
              <a:rPr lang="es-ES" sz="1800" b="0" i="0" u="none" strike="noStrike" dirty="0" err="1">
                <a:solidFill>
                  <a:schemeClr val="tx1"/>
                </a:solidFill>
                <a:effectLst/>
                <a:latin typeface="Calibri" panose="020F0502020204030204" pitchFamily="34" charset="0"/>
                <a:cs typeface="Calibri" panose="020F0502020204030204" pitchFamily="34" charset="0"/>
              </a:rPr>
              <a:t>Mysql</a:t>
            </a:r>
            <a:r>
              <a:rPr lang="es-ES" sz="1800" b="0" i="0" u="none" strike="noStrike" dirty="0">
                <a:solidFill>
                  <a:schemeClr val="tx1"/>
                </a:solidFill>
                <a:effectLst/>
                <a:latin typeface="Calibri" panose="020F0502020204030204" pitchFamily="34" charset="0"/>
                <a:cs typeface="Calibri" panose="020F0502020204030204" pitchFamily="34" charset="0"/>
              </a:rPr>
              <a:t>&gt; USE </a:t>
            </a:r>
            <a:r>
              <a:rPr lang="es-ES" sz="1800" b="0" i="0" u="none" strike="noStrike" dirty="0" err="1">
                <a:solidFill>
                  <a:schemeClr val="tx1"/>
                </a:solidFill>
                <a:effectLst/>
                <a:latin typeface="Calibri" panose="020F0502020204030204" pitchFamily="34" charset="0"/>
                <a:cs typeface="Calibri" panose="020F0502020204030204" pitchFamily="34" charset="0"/>
              </a:rPr>
              <a:t>nomBD</a:t>
            </a:r>
            <a:r>
              <a:rPr lang="es-ES" sz="1800" b="0" i="0" u="none" strike="noStrike" dirty="0">
                <a:solidFill>
                  <a:schemeClr val="tx1"/>
                </a:solidFill>
                <a:effectLst/>
                <a:latin typeface="Calibri" panose="020F0502020204030204" pitchFamily="34" charset="0"/>
                <a:cs typeface="Calibri" panose="020F0502020204030204" pitchFamily="34" charset="0"/>
              </a:rPr>
              <a:t>;</a:t>
            </a:r>
            <a:endParaRPr lang="es-ES" sz="1800" b="0" i="0" dirty="0">
              <a:solidFill>
                <a:schemeClr val="tx1"/>
              </a:solidFill>
              <a:effectLst/>
              <a:latin typeface="Calibri" panose="020F0502020204030204" pitchFamily="34" charset="0"/>
              <a:cs typeface="Calibri" panose="020F0502020204030204" pitchFamily="34" charset="0"/>
            </a:endParaRPr>
          </a:p>
          <a:p>
            <a:pPr algn="just" rtl="0">
              <a:spcBef>
                <a:spcPts val="0"/>
              </a:spcBef>
              <a:spcAft>
                <a:spcPts val="0"/>
              </a:spcAft>
            </a:pPr>
            <a:r>
              <a:rPr lang="es-ES" sz="1800" b="0" i="0" u="none" strike="noStrike" dirty="0">
                <a:solidFill>
                  <a:schemeClr val="tx1"/>
                </a:solidFill>
                <a:effectLst/>
                <a:latin typeface="Calibri" panose="020F0502020204030204" pitchFamily="34" charset="0"/>
                <a:cs typeface="Calibri" panose="020F0502020204030204" pitchFamily="34" charset="0"/>
              </a:rPr>
              <a:t>Ejemplo:</a:t>
            </a:r>
            <a:endParaRPr lang="es-ES" sz="1800" b="0" i="0" dirty="0">
              <a:solidFill>
                <a:schemeClr val="tx1"/>
              </a:solidFill>
              <a:effectLst/>
              <a:latin typeface="Calibri" panose="020F0502020204030204" pitchFamily="34" charset="0"/>
              <a:cs typeface="Calibri" panose="020F0502020204030204" pitchFamily="34" charset="0"/>
            </a:endParaRPr>
          </a:p>
          <a:p>
            <a:pPr algn="just" rtl="0">
              <a:spcBef>
                <a:spcPts val="0"/>
              </a:spcBef>
              <a:spcAft>
                <a:spcPts val="0"/>
              </a:spcAft>
            </a:pPr>
            <a:r>
              <a:rPr lang="es-ES" sz="1800" b="0" i="0" u="none" strike="noStrike" dirty="0" err="1">
                <a:solidFill>
                  <a:schemeClr val="tx1"/>
                </a:solidFill>
                <a:effectLst/>
                <a:latin typeface="Calibri" panose="020F0502020204030204" pitchFamily="34" charset="0"/>
                <a:cs typeface="Calibri" panose="020F0502020204030204" pitchFamily="34" charset="0"/>
              </a:rPr>
              <a:t>mysql</a:t>
            </a:r>
            <a:r>
              <a:rPr lang="es-ES" sz="1800" b="0" i="0" u="none" strike="noStrike" dirty="0">
                <a:solidFill>
                  <a:schemeClr val="tx1"/>
                </a:solidFill>
                <a:effectLst/>
                <a:latin typeface="Calibri" panose="020F0502020204030204" pitchFamily="34" charset="0"/>
                <a:cs typeface="Calibri" panose="020F0502020204030204" pitchFamily="34" charset="0"/>
              </a:rPr>
              <a:t>&gt; USE </a:t>
            </a:r>
            <a:r>
              <a:rPr lang="es-ES" sz="1800" b="0" i="0" u="none" strike="noStrike" dirty="0" err="1">
                <a:solidFill>
                  <a:schemeClr val="tx1"/>
                </a:solidFill>
                <a:effectLst/>
                <a:latin typeface="Calibri" panose="020F0502020204030204" pitchFamily="34" charset="0"/>
                <a:cs typeface="Calibri" panose="020F0502020204030204" pitchFamily="34" charset="0"/>
              </a:rPr>
              <a:t>mysql</a:t>
            </a:r>
            <a:r>
              <a:rPr lang="es-ES" sz="1800" b="0" i="0" u="none" strike="noStrike" dirty="0">
                <a:solidFill>
                  <a:schemeClr val="tx1"/>
                </a:solidFill>
                <a:effectLst/>
                <a:latin typeface="Calibri" panose="020F0502020204030204" pitchFamily="34" charset="0"/>
                <a:cs typeface="Calibri" panose="020F0502020204030204" pitchFamily="34" charset="0"/>
              </a:rPr>
              <a:t>;</a:t>
            </a:r>
            <a:endParaRPr lang="es-ES" sz="1800" b="0" i="0" dirty="0">
              <a:solidFill>
                <a:schemeClr val="tx1"/>
              </a:solidFill>
              <a:effectLst/>
              <a:latin typeface="Calibri" panose="020F0502020204030204" pitchFamily="34" charset="0"/>
              <a:cs typeface="Calibri" panose="020F0502020204030204" pitchFamily="34" charset="0"/>
            </a:endParaRPr>
          </a:p>
          <a:p>
            <a:endParaRPr lang="es-BO" dirty="0"/>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Tarea Hito 2 base de datos</Template>
  <TotalTime>0</TotalTime>
  <Words>1930</Words>
  <Application>Microsoft Office PowerPoint</Application>
  <PresentationFormat>Panorámica</PresentationFormat>
  <Paragraphs>136</Paragraphs>
  <Slides>16</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Calibri</vt:lpstr>
      <vt:lpstr>Gill Sans MT</vt:lpstr>
      <vt:lpstr>Graphik</vt:lpstr>
      <vt:lpstr>Poppins</vt:lpstr>
      <vt:lpstr>Walbaum Display</vt:lpstr>
      <vt:lpstr>3DFloatVTI</vt:lpstr>
      <vt:lpstr>Tarea Hito 2</vt:lpstr>
      <vt:lpstr>¿Qué son las bases de datos? </vt:lpstr>
      <vt:lpstr>¿A que se refiere cuando se habla de bases de datos relacionales? </vt:lpstr>
      <vt:lpstr>¿Qué es el modelo entidad relación y/o diagrama entidad relación?</vt:lpstr>
      <vt:lpstr>¿Cuáles son las figuras que representan a un diagrama entidad relación? </vt:lpstr>
      <vt:lpstr>Presentación de PowerPoint</vt:lpstr>
      <vt:lpstr>¿Qué es SQL Server y qué es SQL Server Management Studio? </vt:lpstr>
      <vt:lpstr>¿Cómo se crea una base de datos? </vt:lpstr>
      <vt:lpstr>¿Para qué sirve el comando USE? </vt:lpstr>
      <vt:lpstr> Crear una tabla cualquiera con 3 columnas y su primary key. </vt:lpstr>
      <vt:lpstr>Crear el diseño para una UNIVERSIDAD. </vt:lpstr>
      <vt:lpstr>Crear la tabla universidad en base al diseño anterior.</vt:lpstr>
      <vt:lpstr>15.Crear las tablas y 2 registros para cada tabla para el siguiente modelo ER. </vt:lpstr>
      <vt:lpstr>Presentación de PowerPoint</vt:lpstr>
      <vt:lpstr>Presentación de PowerPoint</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Tarea Hito 2</dc:title>
  <dc:creator>florescarlospaucara@gmail.com</dc:creator>
  <cp:lastModifiedBy>florescarlospaucara@gmail.com</cp:lastModifiedBy>
  <cp:revision>1</cp:revision>
  <dcterms:created xsi:type="dcterms:W3CDTF">2022-09-12T06:40:38Z</dcterms:created>
  <dcterms:modified xsi:type="dcterms:W3CDTF">2022-09-12T06:43:24Z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