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0.png" ContentType="image/png"/>
  <Override PartName="/ppt/media/image21.png" ContentType="image/png"/>
  <Override PartName="/ppt/media/image19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jpeg" ContentType="image/jpeg"/>
  <Override PartName="/ppt/media/image1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1F8FFD46-A04F-45C6-8BCC-97287772B843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4E0CB943-0ECB-4393-A6A5-130FBAEDC16C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0A2515B7-D0D6-49F8-9CEB-B1768CB3B081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6A702273-F556-447F-A26F-51E973E96BAB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52C3B07F-60BA-40C7-ABCA-FEEACB3A2DEE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AD61A334-3370-462D-BA12-8E8E3292155B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A5D459A4-64E0-425A-8F17-F599465F24BD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35CF8E86-74AA-45B2-880F-1B7569F41E2C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C8697B51-4F02-4551-A0BA-671DEF530D9A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3DBEAC7B-EAFF-4F28-B580-44184ACB325D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A9F54C88-4A89-40ED-AD95-85747AD5EC63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84C5729C-39E7-4C85-A3DC-CD5763871051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C8A8E993-B830-490D-8079-279AC8A38B3B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sharepoint.iter.org/departments/POP/CM/IMDesign/Data%20Model/CI/imas-3.30.0/html_documentation.html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s://git.iter.org/projects/IMAS/repos/access-layer/browse" TargetMode="External"/><Relationship Id="rId6" Type="http://schemas.openxmlformats.org/officeDocument/2006/relationships/hyperlink" Target="https://git.iter.org/scm/imas/data-dictionary.git" TargetMode="External"/><Relationship Id="rId7" Type="http://schemas.openxmlformats.org/officeDocument/2006/relationships/hyperlink" Target="https://github.com/MDSplus/mdsplus" TargetMode="External"/><Relationship Id="rId8" Type="http://schemas.openxmlformats.org/officeDocument/2006/relationships/hyperlink" Target="https://git.iter.org/scm/imas/uda.git" TargetMode="External"/><Relationship Id="rId9" Type="http://schemas.openxmlformats.org/officeDocument/2006/relationships/hyperlink" Target="https://github.com/postgres/postgres.git" TargetMode="External"/><Relationship Id="rId10" Type="http://schemas.openxmlformats.org/officeDocument/2006/relationships/hyperlink" Target="https://github.com/blitzpp/blitz" TargetMode="External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828800" y="1463040"/>
            <a:ext cx="6217920" cy="16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My experience with IMAS </a:t>
            </a:r>
            <a:endParaRPr b="1" lang="en-US" sz="36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3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Alexei Pankin</a:t>
            </a:r>
            <a:endParaRPr b="1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9" name="Picture 4_0" descr="PPPL Logo"/>
          <p:cNvPicPr/>
          <p:nvPr/>
        </p:nvPicPr>
        <p:blipFill>
          <a:blip r:embed="rId1"/>
          <a:stretch/>
        </p:blipFill>
        <p:spPr>
          <a:xfrm>
            <a:off x="228600" y="611928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50" name="TextShape 2"/>
          <p:cNvSpPr txBox="1"/>
          <p:nvPr/>
        </p:nvSpPr>
        <p:spPr>
          <a:xfrm>
            <a:off x="2103120" y="6126480"/>
            <a:ext cx="66751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IMAS working group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February 16, 2021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5_7" descr="PPPL horizontal line550.psd"/>
          <p:cNvPicPr/>
          <p:nvPr/>
        </p:nvPicPr>
        <p:blipFill>
          <a:blip r:embed="rId1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98" name="Picture 13_7" descr="PPPL veritcal line470.psd"/>
          <p:cNvPicPr/>
          <p:nvPr/>
        </p:nvPicPr>
        <p:blipFill>
          <a:blip r:embed="rId2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99" name="Picture 4_8" descr="PPPL Logo"/>
          <p:cNvPicPr/>
          <p:nvPr/>
        </p:nvPicPr>
        <p:blipFill>
          <a:blip r:embed="rId3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412920" y="145440"/>
            <a:ext cx="8456760" cy="170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0" lang="en-US" sz="52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Compiling of IMAS on IRIS at GA</a:t>
            </a: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25600" y="723960"/>
            <a:ext cx="8339040" cy="59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PrincetonMonti"/>
              </a:rPr>
              <a:t>/fusion/projects/codes/imas/pankin/software/AL.3_30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PATH=/fusion/projects/codes/imas/pankin/software/bin:~/.local/bin:$PATH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module unload python/2.7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module load python/3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module unload mdsplus hdf5/1.8.14-pgf13.2 mpich/pgf pgf/13.2 gcc-4.7.2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module unload gcc-4.9.2 mpich/3.2-gcc4.9.2 fftw/3.3.6-mpich3.2-gcc4.9.2  hdf5/1.8.19-mpich3.2-gcc4.9.2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module unload netcdf/4.4.1-mpich3.2-gcc4.9.2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module load env/gcc9.2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module unload matlab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module load matlab/2019b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SOFT_PATH=/fusion/projects/codes/imas/pankin/software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PATH=$SOFT_PATH/cmake/bin:$SOFT_PATH/hdf5-1.8.19-sersh/bin:$PATH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HDF5_DIR=$SOFT_PATH/hdf5-1.8.19-sersh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HDF5ROOT=$HDF5_DIR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JAVA_HOME=$SOFT_PATH/jdk-15.0.2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MDSPLUS_DIR=$SOFT_PATH/mdsplus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MATLABPATH=/fusion/projects/codes/imas/pankin/IMAS/AL/matlabinterface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LD_LIBRARY_PATH=/fusion/usc/opt/MATLAB/R2019a/bin/glnxa64:$LD_LIBRARY_PATH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LD_LIBRARY_PATH=/fusion/usc/opt/gcc/gcc-9.2.0/lib64:$LD_LIBRARY_PATH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MATLAB_ROOT=/fusion/usc/opt/MATLAB/R2019b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MATLAB=$MATLAB_ROOT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IMAS_VERSION=3.30.0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IMAS_PREFIX=$SOFT_PATH/AL.3_30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PYTHONPATH=$SOFT_PATH/AL.3_30/python/lib:$SOFT_PATH/AL.3_30/python/lib.linux-x86_64-3.8:$PYTHONPATH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LD_LIBRARY_PATH=$SOFT_PATH/uda-2.3.1/lib:$SOFT_PATH/AL.3_30/lib:$MDSPLUS_DIR/lib:$LD_LIBRARY_PATH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export PATH=$MDSPLUS_DIR/bin:$PATH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. /fusion/projects/codes/imas/pankin/IMAS/AL/lin_setenv.sh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. /fusion/projects/codes/imas/pankin/IMAS/AL/set_ual.sh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5_8" descr="PPPL horizontal line550.psd"/>
          <p:cNvPicPr/>
          <p:nvPr/>
        </p:nvPicPr>
        <p:blipFill>
          <a:blip r:embed="rId1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103" name="Picture 13_8" descr="PPPL veritcal line470.psd"/>
          <p:cNvPicPr/>
          <p:nvPr/>
        </p:nvPicPr>
        <p:blipFill>
          <a:blip r:embed="rId2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104" name="Picture 4_9" descr="PPPL Logo"/>
          <p:cNvPicPr/>
          <p:nvPr/>
        </p:nvPicPr>
        <p:blipFill>
          <a:blip r:embed="rId3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412920" y="145440"/>
            <a:ext cx="8456760" cy="170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0" lang="en-US" sz="52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Compiling of IMAS on IRIS at GA</a:t>
            </a: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25600" y="723960"/>
            <a:ext cx="8339040" cy="46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PrincetonMonti"/>
              </a:rPr>
              <a:t>/fusion/projects/codes/imas/pankin/software/AL.3_30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import omas, imas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ods = omas.ODS()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 = ods['wall.description_2d.0.limiter']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s['type.description'] = 'first wall'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s['type.name'] = 'first_wall'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s['type.index'] = 0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# set values of xarray and zarray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s['unit.0.outline.r'] = [0,1,2,3,4]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s['unit.0.outline.z'] = [0,1,2,3,4]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omas.save_omas_imas(ods, user='pankin', machine='d3d', imas_version='3.30.0', pulse=174819, run=1, new=True);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#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shot               = 174819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run_in             = 0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input_user = 'pankin'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input_database     = 'd3d'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time_slice         = 3.02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input = imas.ids(shot, run_in)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#input.setBackend(10)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ods2=omas.load_omas_imas(user=input_user, machine='d3d', imas_version='3.30.0', pulse=shot, run=run_in);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Noto Sans CJK SC"/>
              </a:rPr>
              <a:t>omas.save_omas_imas(ods2, user='pankin', machine='d3d', imas_version='3.30.0', pulse=174819, run=8,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new=True);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5_3" descr="PPPL horizontal line550.psd"/>
          <p:cNvPicPr/>
          <p:nvPr/>
        </p:nvPicPr>
        <p:blipFill>
          <a:blip r:embed="rId1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108" name="Picture 13_3" descr="PPPL veritcal line470.psd"/>
          <p:cNvPicPr/>
          <p:nvPr/>
        </p:nvPicPr>
        <p:blipFill>
          <a:blip r:embed="rId2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109" name="Picture 4_4" descr="PPPL Logo"/>
          <p:cNvPicPr/>
          <p:nvPr/>
        </p:nvPicPr>
        <p:blipFill>
          <a:blip r:embed="rId3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412920" y="145440"/>
            <a:ext cx="8456760" cy="170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0" lang="en-US" sz="52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Fortran Interface</a:t>
            </a: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25600" y="723960"/>
            <a:ext cx="8339040" cy="63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PrincetonMonti"/>
              </a:rPr>
              <a:t>Based on presentation of M. Schneider at IMAS Training camp 2020 (IDM_2M82)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br/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program wrapper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use ids_schemas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use ids_routines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implicit none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type(ids_equilibrium):: equi_in, equi_out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character(len=200):: user,machine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integer:: idx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! DEFINE LOCAL DATABASE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call getenv('USER',user)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machine = 'iter'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! OPEN INPUT DATAFILE FROM OFFICIAL ITER DB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call imas_open_env('ids' ,131024,1,idx, &amp;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'public','iter','3')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call ids_get(idx,'equilibrium',equi_in)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call imas_close(idx)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! EXECUTE PHYSICS CODE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call physics_i(equi_in,equi_out)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! EXPORT RESULTS TO LOCAL DATABASE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call imas_create_env('ids',131024,2,0,0,idx, &amp;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trim(user),trim(machine),'3') 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call ids_put(idx, 'equilibrium' ,equi_out)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call imas_close(idx)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end program wrapper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521600" y="2415960"/>
            <a:ext cx="4883040" cy="41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subroutine physics_i(equi_in, equi_out)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use ids_schemas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use ids_routines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implicit none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type(ids_equilibrium), intent(in):: equi_in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type(ids_equilibrium), intent(out):: equi_out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double precision:: rmaj_in, rmaj_out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! MAP YOUR INPUT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rmaj_in = equi_in%time_slice(1)%boundary%geometric_axis%r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! MODIFY PLASMA MAJOR RADIUS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write(*,'(a31,f7.3)') 'Initial major radius =', rmaj_in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rmaj_out = r_maj_in * 1.5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write(*,'(a31,f7.3)') 'Final major radius   =', rmaj_out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! MAP YOUR OUTPUT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equi_out%time_slice(1)%boundary%geometric_axis%r = rmaj_out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PrincetonMonti"/>
              </a:rPr>
              <a:t>end subroutine physics_i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Line 4"/>
          <p:cNvSpPr/>
          <p:nvPr/>
        </p:nvSpPr>
        <p:spPr>
          <a:xfrm flipV="1">
            <a:off x="2651760" y="2651760"/>
            <a:ext cx="1869840" cy="228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12920" y="433440"/>
            <a:ext cx="7816680" cy="17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54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Integrated Modelling &amp; Analysis Suite (IMAS)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982800" y="1400040"/>
            <a:ext cx="7704000" cy="28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Is developed  to support plasma operation and research on the ITER tokamak experiment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Allows collaboration development, model coupling, and data exchange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Centerpiece of IMAS infrastructure is a standardized generic data model that represents simulated and experimental data with identical structures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Includes set of tools to access data and design integrated modeling workflows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" name="Picture 5" descr="PPPL horizontal line550.psd"/>
          <p:cNvPicPr/>
          <p:nvPr/>
        </p:nvPicPr>
        <p:blipFill>
          <a:blip r:embed="rId1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54" name="Picture 13" descr="PPPL veritcal line470.psd"/>
          <p:cNvPicPr/>
          <p:nvPr/>
        </p:nvPicPr>
        <p:blipFill>
          <a:blip r:embed="rId2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55" name="Picture 4" descr="PPPL Logo"/>
          <p:cNvPicPr/>
          <p:nvPr/>
        </p:nvPicPr>
        <p:blipFill>
          <a:blip r:embed="rId3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56" name="TextShape 3"/>
          <p:cNvSpPr txBox="1"/>
          <p:nvPr/>
        </p:nvSpPr>
        <p:spPr>
          <a:xfrm>
            <a:off x="4572000" y="4663440"/>
            <a:ext cx="3749040" cy="201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solidFill>
                  <a:srgbClr val="ff7b59"/>
                </a:solidFill>
                <a:latin typeface="Calibri"/>
              </a:rPr>
              <a:t>F. Imbeauxet al, NF, 2015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1800" spc="-1" strike="noStrike">
                <a:solidFill>
                  <a:srgbClr val="ff7b59"/>
                </a:solidFill>
                <a:latin typeface="Calibri"/>
              </a:rPr>
              <a:t>M. Romanelli, 3</a:t>
            </a:r>
            <a:r>
              <a:rPr b="0" i="1" lang="en-US" sz="1800" spc="-1" strike="noStrike" baseline="14000000">
                <a:solidFill>
                  <a:srgbClr val="ff7b59"/>
                </a:solidFill>
                <a:latin typeface="Calibri"/>
              </a:rPr>
              <a:t>rd</a:t>
            </a:r>
            <a:r>
              <a:rPr b="0" i="1" lang="en-US" sz="1800" spc="-1" strike="noStrike">
                <a:solidFill>
                  <a:srgbClr val="ff7b59"/>
                </a:solidFill>
                <a:latin typeface="Calibri"/>
              </a:rPr>
              <a:t> IAEA TM on Fusion Data Processing, Validation and Analysis (2019)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12920" y="433440"/>
            <a:ext cx="7816680" cy="17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54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ITER Physics Data Model (PDM)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982800" y="1400040"/>
            <a:ext cx="7704000" cy="42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Is standardized data model in IMAS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Ensures that input and output of physics components is saved in a standard way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Physics components, once interfaced to the data model, can be coupled into an Integrated Modelling workflow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Includes set of tools to access data and design integrated modeling workflows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Data model consists of data dictionary and data model (list of expressions to link between nodes of generic data dictionary and methods for accession data for a particular experiment)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PrincetonMonti"/>
                <a:hlinkClick r:id="rId1"/>
              </a:rPr>
              <a:t>https://sharepoint.iter.org/departments/POP/CM/IMDesign/Data%20Model/CI/imas-3.30.0/html_documentation.html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9" name="Picture 5_0" descr="PPPL horizontal line550.psd"/>
          <p:cNvPicPr/>
          <p:nvPr/>
        </p:nvPicPr>
        <p:blipFill>
          <a:blip r:embed="rId2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60" name="Picture 13_0" descr="PPPL veritcal line470.psd"/>
          <p:cNvPicPr/>
          <p:nvPr/>
        </p:nvPicPr>
        <p:blipFill>
          <a:blip r:embed="rId3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61" name="Picture 4_1" descr="PPPL Logo"/>
          <p:cNvPicPr/>
          <p:nvPr/>
        </p:nvPicPr>
        <p:blipFill>
          <a:blip r:embed="rId4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62" name="TextShape 3"/>
          <p:cNvSpPr txBox="1"/>
          <p:nvPr/>
        </p:nvSpPr>
        <p:spPr>
          <a:xfrm>
            <a:off x="4572000" y="5311440"/>
            <a:ext cx="3749040" cy="8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solidFill>
                  <a:srgbClr val="ff7b59"/>
                </a:solidFill>
                <a:latin typeface="Calibri"/>
              </a:rPr>
              <a:t>F. Imbeauxet al, NF, 2015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12920" y="433440"/>
            <a:ext cx="7816680" cy="17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54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Interface Data Structure (IDS)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982800" y="1400040"/>
            <a:ext cx="7704000" cy="28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Is an entry point of the data dictionary such as full description of tokamak subsystems (diagnostic, heating, equilibrium, etc)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Is also a part of data dictionary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May contain time-dependent and time-independent information. For example, it might include diagnostic data and diagnostic description at the same time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5" name="Picture 5_1" descr="PPPL horizontal line550.psd"/>
          <p:cNvPicPr/>
          <p:nvPr/>
        </p:nvPicPr>
        <p:blipFill>
          <a:blip r:embed="rId1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66" name="Picture 13_1" descr="PPPL veritcal line470.psd"/>
          <p:cNvPicPr/>
          <p:nvPr/>
        </p:nvPicPr>
        <p:blipFill>
          <a:blip r:embed="rId2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67" name="Picture 4_2" descr="PPPL Logo"/>
          <p:cNvPicPr/>
          <p:nvPr/>
        </p:nvPicPr>
        <p:blipFill>
          <a:blip r:embed="rId3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68" name="TextShape 3"/>
          <p:cNvSpPr txBox="1"/>
          <p:nvPr/>
        </p:nvSpPr>
        <p:spPr>
          <a:xfrm>
            <a:off x="4572000" y="5311440"/>
            <a:ext cx="3749040" cy="8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solidFill>
                  <a:srgbClr val="ff7b59"/>
                </a:solidFill>
                <a:latin typeface="Calibri"/>
              </a:rPr>
              <a:t>F. Imbeauxet al, NF, 2015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12920" y="433440"/>
            <a:ext cx="7816680" cy="17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54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Access Layer/Universal Access Layer (UAL)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982800" y="1400040"/>
            <a:ext cx="7704000" cy="33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Implements an access  to data dictionary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Has application programming interfaces (APIs)  for Fortran, C++, Python, Java and Matlab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Writes data files on disk and features also a memory cache mechanism for fast data transfer between workflow components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Support MDSPlus, HDF and other backends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1" name="Picture 5_2" descr="PPPL horizontal line550.psd"/>
          <p:cNvPicPr/>
          <p:nvPr/>
        </p:nvPicPr>
        <p:blipFill>
          <a:blip r:embed="rId1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72" name="Picture 13_2" descr="PPPL veritcal line470.psd"/>
          <p:cNvPicPr/>
          <p:nvPr/>
        </p:nvPicPr>
        <p:blipFill>
          <a:blip r:embed="rId2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73" name="Picture 4_3" descr="PPPL Logo"/>
          <p:cNvPicPr/>
          <p:nvPr/>
        </p:nvPicPr>
        <p:blipFill>
          <a:blip r:embed="rId3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74" name="TextShape 3"/>
          <p:cNvSpPr txBox="1"/>
          <p:nvPr/>
        </p:nvSpPr>
        <p:spPr>
          <a:xfrm>
            <a:off x="4572000" y="5311440"/>
            <a:ext cx="3749040" cy="8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solidFill>
                  <a:srgbClr val="ff7b59"/>
                </a:solidFill>
                <a:latin typeface="Calibri"/>
              </a:rPr>
              <a:t>F. Imbeauxet al, NF, 2015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-1440" y="79560"/>
            <a:ext cx="9143640" cy="6348240"/>
          </a:xfrm>
          <a:prstGeom prst="rect">
            <a:avLst/>
          </a:prstGeom>
          <a:ln>
            <a:noFill/>
          </a:ln>
        </p:spPr>
      </p:pic>
      <p:sp>
        <p:nvSpPr>
          <p:cNvPr id="76" name="TextShape 1"/>
          <p:cNvSpPr txBox="1"/>
          <p:nvPr/>
        </p:nvSpPr>
        <p:spPr>
          <a:xfrm>
            <a:off x="524880" y="6309360"/>
            <a:ext cx="8710560" cy="63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solidFill>
                  <a:srgbClr val="ff7b59"/>
                </a:solidFill>
                <a:latin typeface="Calibri"/>
              </a:rPr>
              <a:t>M. Romanelli, 3</a:t>
            </a:r>
            <a:r>
              <a:rPr b="0" i="1" lang="en-US" sz="1800" spc="-1" strike="noStrike" baseline="14000000">
                <a:solidFill>
                  <a:srgbClr val="ff7b59"/>
                </a:solidFill>
                <a:latin typeface="Calibri"/>
              </a:rPr>
              <a:t>rd</a:t>
            </a:r>
            <a:r>
              <a:rPr b="0" i="1" lang="en-US" sz="1800" spc="-1" strike="noStrike">
                <a:solidFill>
                  <a:srgbClr val="ff7b59"/>
                </a:solidFill>
                <a:latin typeface="Calibri"/>
              </a:rPr>
              <a:t> IAEA TM on Fusion Data Processing (2019)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12920" y="433440"/>
            <a:ext cx="7816680" cy="17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54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Data exchange for a physics solver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8" name="Picture 5_4" descr="PPPL horizontal line550.psd"/>
          <p:cNvPicPr/>
          <p:nvPr/>
        </p:nvPicPr>
        <p:blipFill>
          <a:blip r:embed="rId1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79" name="Picture 13_4" descr="PPPL veritcal line470.psd"/>
          <p:cNvPicPr/>
          <p:nvPr/>
        </p:nvPicPr>
        <p:blipFill>
          <a:blip r:embed="rId2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80" name="Picture 4_5" descr="PPPL Logo"/>
          <p:cNvPicPr/>
          <p:nvPr/>
        </p:nvPicPr>
        <p:blipFill>
          <a:blip r:embed="rId3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81" name="TextShape 2"/>
          <p:cNvSpPr txBox="1"/>
          <p:nvPr/>
        </p:nvSpPr>
        <p:spPr>
          <a:xfrm>
            <a:off x="6156000" y="5887440"/>
            <a:ext cx="3749040" cy="8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solidFill>
                  <a:srgbClr val="ff7b59"/>
                </a:solidFill>
                <a:latin typeface="Calibri"/>
              </a:rPr>
              <a:t>F. Imbeauxet al, NF, 2015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1463040" y="1826640"/>
            <a:ext cx="6035040" cy="416556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982800" y="1184040"/>
            <a:ext cx="770400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Layered structure in IMAS to enable the execution of a physics solver utilizes Physics User Access Language (PUAL)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12920" y="433440"/>
            <a:ext cx="8456760" cy="170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0" lang="en-US" sz="52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Code Development for Integrated Modelling (WPCD)</a:t>
            </a: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5_5" descr="PPPL horizontal line550.psd"/>
          <p:cNvPicPr/>
          <p:nvPr/>
        </p:nvPicPr>
        <p:blipFill>
          <a:blip r:embed="rId1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86" name="Picture 13_5" descr="PPPL veritcal line470.psd"/>
          <p:cNvPicPr/>
          <p:nvPr/>
        </p:nvPicPr>
        <p:blipFill>
          <a:blip r:embed="rId2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87" name="Picture 4_6" descr="PPPL Logo"/>
          <p:cNvPicPr/>
          <p:nvPr/>
        </p:nvPicPr>
        <p:blipFill>
          <a:blip r:embed="rId3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982800" y="1112040"/>
            <a:ext cx="770400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Several workflows have been developed and tested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The Equilibrium and MHD stability workflow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The European Transport Simulator (ETS)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</a:rPr>
              <a:t>The edge turbulence with synthetic diagnostic workflow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982800" y="2303280"/>
            <a:ext cx="6947640" cy="376704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994320" y="5987160"/>
            <a:ext cx="571284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50" spc="-1" strike="noStrike">
                <a:solidFill>
                  <a:srgbClr val="ff0000"/>
                </a:solidFill>
                <a:latin typeface="Calibri"/>
              </a:rPr>
              <a:t>M. Romanelli, 3</a:t>
            </a:r>
            <a:r>
              <a:rPr b="0" i="1" lang="en-US" sz="1050" spc="-1" strike="noStrike" baseline="14000000">
                <a:solidFill>
                  <a:srgbClr val="ff0000"/>
                </a:solidFill>
                <a:latin typeface="Calibri"/>
              </a:rPr>
              <a:t>rd</a:t>
            </a:r>
            <a:r>
              <a:rPr b="0" i="1" lang="en-US" sz="1050" spc="-1" strike="noStrike">
                <a:solidFill>
                  <a:srgbClr val="ff0000"/>
                </a:solidFill>
                <a:latin typeface="Calibri"/>
              </a:rPr>
              <a:t> IAEA TM on Fusion Data Processing (2019)</a:t>
            </a:r>
            <a:endParaRPr b="0" lang="en-US" sz="1050" spc="-1" strike="noStrike">
              <a:solidFill>
                <a:srgbClr val="ff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5_6" descr="PPPL horizontal line550.psd"/>
          <p:cNvPicPr/>
          <p:nvPr/>
        </p:nvPicPr>
        <p:blipFill>
          <a:blip r:embed="rId1"/>
          <a:stretch/>
        </p:blipFill>
        <p:spPr>
          <a:xfrm>
            <a:off x="339840" y="6532560"/>
            <a:ext cx="6984720" cy="101520"/>
          </a:xfrm>
          <a:prstGeom prst="rect">
            <a:avLst/>
          </a:prstGeom>
          <a:ln>
            <a:noFill/>
          </a:ln>
        </p:spPr>
      </p:pic>
      <p:pic>
        <p:nvPicPr>
          <p:cNvPr id="92" name="Picture 13_6" descr="PPPL veritcal line470.psd"/>
          <p:cNvPicPr/>
          <p:nvPr/>
        </p:nvPicPr>
        <p:blipFill>
          <a:blip r:embed="rId2"/>
          <a:stretch/>
        </p:blipFill>
        <p:spPr>
          <a:xfrm>
            <a:off x="8864640" y="111240"/>
            <a:ext cx="114120" cy="5968800"/>
          </a:xfrm>
          <a:prstGeom prst="rect">
            <a:avLst/>
          </a:prstGeom>
          <a:ln>
            <a:noFill/>
          </a:ln>
        </p:spPr>
      </p:pic>
      <p:pic>
        <p:nvPicPr>
          <p:cNvPr id="93" name="Picture 4_7" descr="PPPL Logo"/>
          <p:cNvPicPr/>
          <p:nvPr/>
        </p:nvPicPr>
        <p:blipFill>
          <a:blip r:embed="rId3"/>
          <a:stretch/>
        </p:blipFill>
        <p:spPr>
          <a:xfrm>
            <a:off x="7446960" y="6204600"/>
            <a:ext cx="1605600" cy="5619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6292800" y="149760"/>
            <a:ext cx="2695320" cy="62290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412920" y="145440"/>
            <a:ext cx="8456760" cy="170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0" lang="en-US" sz="5200" spc="-1" strike="noStrike" baseline="30000">
                <a:solidFill>
                  <a:srgbClr val="000000"/>
                </a:solidFill>
                <a:latin typeface="Calibri"/>
                <a:ea typeface="PrincetonMonti"/>
              </a:rPr>
              <a:t>Compiling of IMAS on a Linux workstation</a:t>
            </a: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4800" y="1292040"/>
            <a:ext cx="7704000" cy="28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PrincetonMonti"/>
                <a:hlinkClick r:id="rId5"/>
              </a:rPr>
              <a:t>https://git.iter.org/projects/IMAS/repos/access-layer/browse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 Dictionnary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hlinkClick r:id="rId6"/>
              </a:rPr>
              <a:t>https://git.iter.org/scm/imas/data-dictionary.git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MDSplus backend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hlinkClick r:id="rId7"/>
              </a:rPr>
              <a:t>https://github.com/MDSplus/mdsplus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HDF5 backend (compiled with latest release)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UDA backend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hlinkClick r:id="rId8"/>
              </a:rPr>
              <a:t>https://git.iter.org/scm/imas/uda.git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PostgreSQL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hlinkClick r:id="rId9"/>
              </a:rPr>
              <a:t>https://github.com/postgres/postgres.git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NetCDF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C++ Interface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hlinkClick r:id="rId10"/>
              </a:rPr>
              <a:t>https://github.com/blitzpp/blitz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2011-08-23T07:59:48Z</dcterms:created>
  <dc:creator>Laurel Masten Cantor</dc:creator>
  <dc:description/>
  <dc:language>en-US</dc:language>
  <cp:lastModifiedBy>Alexei Pankin</cp:lastModifiedBy>
  <cp:lastPrinted>2010-10-14T12:31:06Z</cp:lastPrinted>
  <dcterms:modified xsi:type="dcterms:W3CDTF">2021-02-15T22:28:02Z</dcterms:modified>
  <cp:revision>108</cp:revision>
  <dc:subject/>
  <dc:title>Slide 1</dc:title>
</cp:coreProperties>
</file>