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87" r:id="rId2"/>
    <p:sldId id="354" r:id="rId3"/>
    <p:sldId id="488" r:id="rId4"/>
    <p:sldId id="489" r:id="rId5"/>
    <p:sldId id="497" r:id="rId6"/>
    <p:sldId id="498" r:id="rId7"/>
    <p:sldId id="499" r:id="rId8"/>
    <p:sldId id="500" r:id="rId9"/>
    <p:sldId id="501" r:id="rId10"/>
    <p:sldId id="503" r:id="rId11"/>
    <p:sldId id="502" r:id="rId12"/>
    <p:sldId id="496" r:id="rId13"/>
  </p:sldIdLst>
  <p:sldSz cx="9144000" cy="5143500" type="screen16x9"/>
  <p:notesSz cx="6797675" cy="9926638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igdollers Zanon, Oscar" initials="PZO" lastIdx="3" clrIdx="0">
    <p:extLst>
      <p:ext uri="{19B8F6BF-5375-455C-9EA6-DF929625EA0E}">
        <p15:presenceInfo xmlns:p15="http://schemas.microsoft.com/office/powerpoint/2012/main" userId="S-1-5-21-2131559260-177892411-486620969-214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09" autoAdjust="0"/>
    <p:restoredTop sz="96391" autoAdjust="0"/>
  </p:normalViewPr>
  <p:slideViewPr>
    <p:cSldViewPr>
      <p:cViewPr varScale="1">
        <p:scale>
          <a:sx n="118" d="100"/>
          <a:sy n="118" d="100"/>
        </p:scale>
        <p:origin x="811" y="82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B4160-5E3F-4371-B0F6-48489AF11466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9DDA-873C-4858-8419-4970CEA719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645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CC2D3-9411-4259-A401-DC106E218460}" type="datetimeFigureOut">
              <a:rPr lang="es-ES" smtClean="0"/>
              <a:pPr/>
              <a:t>13/11/2017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A167E-DFEF-4D86-B141-4103BC89061C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14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noProof="0" dirty="0"/>
          </a:p>
        </p:txBody>
      </p:sp>
    </p:spTree>
    <p:extLst>
      <p:ext uri="{BB962C8B-B14F-4D97-AF65-F5344CB8AC3E}">
        <p14:creationId xmlns:p14="http://schemas.microsoft.com/office/powerpoint/2010/main" val="3156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apositiva de tít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tge 3" descr="PPT BLANC inici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20156"/>
            <a:ext cx="9131371" cy="5143500"/>
          </a:xfrm>
          <a:prstGeom prst="rect">
            <a:avLst/>
          </a:prstGeom>
        </p:spPr>
      </p:pic>
      <p:sp>
        <p:nvSpPr>
          <p:cNvPr id="15" name="14 Rectángulo"/>
          <p:cNvSpPr/>
          <p:nvPr userDrawn="1"/>
        </p:nvSpPr>
        <p:spPr>
          <a:xfrm>
            <a:off x="411608" y="127800"/>
            <a:ext cx="2304256" cy="7355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Picture 2" descr="W:\CARPETA CRISTIAN\CRISTIAN\CREATIVE\2012\PAPERERIA BSM\Logotips\Logo_BSM_AB_72p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61" y="214296"/>
            <a:ext cx="902472" cy="482207"/>
          </a:xfrm>
          <a:prstGeom prst="rect">
            <a:avLst/>
          </a:prstGeom>
          <a:noFill/>
        </p:spPr>
      </p:pic>
      <p:sp>
        <p:nvSpPr>
          <p:cNvPr id="30" name="29 Título"/>
          <p:cNvSpPr>
            <a:spLocks noGrp="1"/>
          </p:cNvSpPr>
          <p:nvPr>
            <p:ph type="title" hasCustomPrompt="1"/>
          </p:nvPr>
        </p:nvSpPr>
        <p:spPr>
          <a:xfrm>
            <a:off x="755576" y="1288740"/>
            <a:ext cx="7632848" cy="74295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6200"/>
              </a:lnSpc>
              <a:defRPr sz="6200" b="1">
                <a:solidFill>
                  <a:schemeClr val="bg1"/>
                </a:solidFill>
              </a:defRPr>
            </a:lvl1pPr>
          </a:lstStyle>
          <a:p>
            <a:r>
              <a:rPr lang="ca-ES" noProof="0" dirty="0" smtClean="0"/>
              <a:t>Titular</a:t>
            </a:r>
            <a:endParaRPr lang="ca-ES" noProof="0" dirty="0"/>
          </a:p>
        </p:txBody>
      </p:sp>
      <p:sp>
        <p:nvSpPr>
          <p:cNvPr id="38" name="37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827584" y="2625756"/>
            <a:ext cx="5328592" cy="81009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spc="0" baseline="0">
                <a:solidFill>
                  <a:srgbClr val="C00000"/>
                </a:solidFill>
                <a:latin typeface="Arial" pitchFamily="34" charset="0"/>
                <a:cs typeface="Arial" pitchFamily="34" charset="0"/>
              </a:defRPr>
            </a:lvl1pPr>
            <a:lvl2pPr marL="360000">
              <a:buFontTx/>
              <a:buNone/>
              <a:defRPr>
                <a:solidFill>
                  <a:schemeClr val="bg1"/>
                </a:solidFill>
              </a:defRPr>
            </a:lvl2pPr>
            <a:lvl3pPr>
              <a:buFontTx/>
              <a:buNone/>
              <a:defRPr>
                <a:solidFill>
                  <a:schemeClr val="bg1"/>
                </a:solidFill>
              </a:defRPr>
            </a:lvl3pPr>
            <a:lvl4pPr>
              <a:buFontTx/>
              <a:buNone/>
              <a:defRPr>
                <a:solidFill>
                  <a:schemeClr val="bg1"/>
                </a:solidFill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>
              <a:lnSpc>
                <a:spcPts val="2300"/>
              </a:lnSpc>
            </a:pPr>
            <a:r>
              <a:rPr lang="ca-ES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Títol en </a:t>
            </a:r>
            <a:r>
              <a:rPr lang="ca-ES" dirty="0" err="1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Arial</a:t>
            </a:r>
            <a:r>
              <a:rPr lang="ca-ES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, cos 19, alineat a l’esquerra.</a:t>
            </a: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7"/>
          </p:nvPr>
        </p:nvSpPr>
        <p:spPr>
          <a:xfrm>
            <a:off x="1115617" y="4404141"/>
            <a:ext cx="3456384" cy="273844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ca-ES" smtClean="0"/>
              <a:t>Data, cos 14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83821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tge 5" descr="PPT BLANC fina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16" y="0"/>
            <a:ext cx="9131371" cy="5143500"/>
          </a:xfrm>
          <a:prstGeom prst="rect">
            <a:avLst/>
          </a:prstGeom>
        </p:spPr>
      </p:pic>
      <p:pic>
        <p:nvPicPr>
          <p:cNvPr id="7" name="Picture 2" descr="W:\CARPETA CRISTIAN\CRISTIAN\CREATIVE\2012\PAPERERIA BSM\Logotips\Logo_BSM_AB_72p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3850" y="1761660"/>
            <a:ext cx="2640971" cy="486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7835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3118" y="0"/>
            <a:ext cx="915711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 descr="W:\CARPETA CRISTIAN\CRISTIAN\CREATIVE\2012\PAPERERIA BSM\Logotips\Logo_BSM_AB_72px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9" y="214296"/>
            <a:ext cx="1122885" cy="48220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F11BDA3-D188-42A3-8066-95F50B801661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13118" y="0"/>
            <a:ext cx="915711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W:\CARPETA CRISTIAN\CRISTIAN\CREATIVE\2012\PAPERERIA BSM\Logotips\Logo_BSM_AB_72px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159" y="214296"/>
            <a:ext cx="830465" cy="48220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eDeText 7"/>
          <p:cNvSpPr txBox="1"/>
          <p:nvPr/>
        </p:nvSpPr>
        <p:spPr>
          <a:xfrm>
            <a:off x="1115616" y="4227934"/>
            <a:ext cx="4500594" cy="354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13th </a:t>
            </a:r>
            <a:r>
              <a:rPr lang="es-E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November</a:t>
            </a:r>
            <a:r>
              <a:rPr lang="es-E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2017</a:t>
            </a:r>
            <a:endParaRPr lang="es-E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1059582"/>
            <a:ext cx="8136904" cy="13681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s-ES" sz="3600" dirty="0" err="1" smtClean="0"/>
              <a:t>MaaS</a:t>
            </a:r>
            <a:r>
              <a:rPr lang="es-ES" sz="3600" dirty="0" smtClean="0"/>
              <a:t/>
            </a:r>
            <a:br>
              <a:rPr lang="es-ES" sz="3600" dirty="0" smtClean="0"/>
            </a:br>
            <a:r>
              <a:rPr lang="es-ES" sz="2400" dirty="0" err="1" smtClean="0"/>
              <a:t>Opportunities</a:t>
            </a:r>
            <a:r>
              <a:rPr lang="es-ES" sz="2400" dirty="0" smtClean="0"/>
              <a:t> and </a:t>
            </a:r>
            <a:r>
              <a:rPr lang="es-ES" sz="2400" dirty="0" err="1" smtClean="0"/>
              <a:t>challenges</a:t>
            </a:r>
            <a:r>
              <a:rPr lang="es-ES" sz="2400" dirty="0" smtClean="0"/>
              <a:t> </a:t>
            </a:r>
            <a:r>
              <a:rPr lang="es-ES" sz="2400" dirty="0" err="1" smtClean="0"/>
              <a:t>from</a:t>
            </a:r>
            <a:r>
              <a:rPr lang="es-ES" sz="2400" dirty="0" smtClean="0"/>
              <a:t> </a:t>
            </a:r>
            <a:r>
              <a:rPr lang="es-ES" sz="2400" dirty="0" err="1" smtClean="0"/>
              <a:t>policy</a:t>
            </a:r>
            <a:r>
              <a:rPr lang="es-ES" sz="2400" dirty="0" smtClean="0"/>
              <a:t> </a:t>
            </a:r>
            <a:r>
              <a:rPr lang="es-ES" sz="2400" dirty="0" err="1" smtClean="0"/>
              <a:t>makers</a:t>
            </a:r>
            <a:r>
              <a:rPr lang="es-ES" sz="2400" dirty="0" smtClean="0"/>
              <a:t> </a:t>
            </a:r>
            <a:r>
              <a:rPr lang="es-ES" sz="2400" dirty="0" err="1" smtClean="0"/>
              <a:t>perspective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15398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QuadreDeText 12"/>
          <p:cNvSpPr txBox="1"/>
          <p:nvPr/>
        </p:nvSpPr>
        <p:spPr>
          <a:xfrm>
            <a:off x="899592" y="87549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ca-ES" sz="2000" b="1" dirty="0" smtClean="0">
                <a:latin typeface="Arial" pitchFamily="34" charset="0"/>
                <a:cs typeface="Arial" pitchFamily="34" charset="0"/>
              </a:rPr>
              <a:t>Business Model</a:t>
            </a:r>
            <a:endParaRPr lang="ca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971600" y="1928902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Who</a:t>
            </a:r>
            <a:r>
              <a:rPr lang="es-ES" sz="2400" dirty="0" smtClean="0"/>
              <a:t> “</a:t>
            </a:r>
            <a:r>
              <a:rPr lang="es-ES" sz="2400" dirty="0" err="1" smtClean="0"/>
              <a:t>owns</a:t>
            </a:r>
            <a:r>
              <a:rPr lang="es-ES" sz="2400" dirty="0" smtClean="0"/>
              <a:t>” </a:t>
            </a:r>
            <a:r>
              <a:rPr lang="es-ES" sz="2400" dirty="0" err="1" smtClean="0"/>
              <a:t>the</a:t>
            </a:r>
            <a:r>
              <a:rPr lang="es-ES" sz="2400" dirty="0" smtClean="0"/>
              <a:t> </a:t>
            </a:r>
            <a:r>
              <a:rPr lang="es-ES" sz="2400" dirty="0" err="1" smtClean="0"/>
              <a:t>customer</a:t>
            </a:r>
            <a:r>
              <a:rPr lang="es-ES" sz="2400" dirty="0" smtClean="0"/>
              <a:t>?</a:t>
            </a:r>
          </a:p>
          <a:p>
            <a:endParaRPr lang="es-ES" sz="2400" dirty="0"/>
          </a:p>
          <a:p>
            <a:r>
              <a:rPr lang="es-ES" sz="2400" dirty="0" err="1" smtClean="0"/>
              <a:t>What’s</a:t>
            </a:r>
            <a:r>
              <a:rPr lang="es-ES" sz="2400" dirty="0" smtClean="0"/>
              <a:t> </a:t>
            </a:r>
            <a:r>
              <a:rPr lang="es-ES" sz="2400" dirty="0" err="1" smtClean="0"/>
              <a:t>the</a:t>
            </a:r>
            <a:r>
              <a:rPr lang="es-ES" sz="2400" dirty="0" smtClean="0"/>
              <a:t> Exchange of </a:t>
            </a:r>
            <a:r>
              <a:rPr lang="es-ES" sz="2400" dirty="0" err="1" smtClean="0"/>
              <a:t>money</a:t>
            </a:r>
            <a:r>
              <a:rPr lang="es-ES" sz="2400" dirty="0" smtClean="0"/>
              <a:t>/</a:t>
            </a:r>
            <a:r>
              <a:rPr lang="es-ES" sz="2400" dirty="0" err="1" smtClean="0"/>
              <a:t>value</a:t>
            </a:r>
            <a:r>
              <a:rPr lang="es-ES" sz="2400" dirty="0" smtClean="0"/>
              <a:t> in </a:t>
            </a:r>
            <a:r>
              <a:rPr lang="es-ES" sz="2400" dirty="0" err="1" smtClean="0"/>
              <a:t>between</a:t>
            </a:r>
            <a:r>
              <a:rPr lang="es-ES" sz="2400" dirty="0" smtClean="0"/>
              <a:t> </a:t>
            </a:r>
            <a:r>
              <a:rPr lang="es-ES" sz="2400" dirty="0" err="1" smtClean="0"/>
              <a:t>parts</a:t>
            </a:r>
            <a:r>
              <a:rPr lang="es-ES" sz="2400" dirty="0" smtClean="0"/>
              <a:t>?</a:t>
            </a:r>
          </a:p>
          <a:p>
            <a:endParaRPr lang="es-ES" sz="2400" dirty="0"/>
          </a:p>
          <a:p>
            <a:r>
              <a:rPr lang="es-ES" sz="2400" dirty="0" err="1" smtClean="0"/>
              <a:t>Who</a:t>
            </a:r>
            <a:r>
              <a:rPr lang="es-ES" sz="2400" dirty="0" smtClean="0"/>
              <a:t> decides </a:t>
            </a:r>
            <a:r>
              <a:rPr lang="es-ES" sz="2400" dirty="0" err="1" smtClean="0"/>
              <a:t>on</a:t>
            </a:r>
            <a:r>
              <a:rPr lang="es-ES" sz="2400" dirty="0" smtClean="0"/>
              <a:t> </a:t>
            </a:r>
            <a:r>
              <a:rPr lang="es-ES" sz="2400" dirty="0" err="1" smtClean="0"/>
              <a:t>routing</a:t>
            </a:r>
            <a:r>
              <a:rPr lang="es-ES" sz="2400" dirty="0" smtClean="0"/>
              <a:t> </a:t>
            </a:r>
            <a:r>
              <a:rPr lang="es-ES" sz="2400" dirty="0" err="1" smtClean="0"/>
              <a:t>transit</a:t>
            </a:r>
            <a:r>
              <a:rPr lang="es-ES" sz="2400" dirty="0" smtClean="0"/>
              <a:t> </a:t>
            </a:r>
            <a:r>
              <a:rPr lang="es-ES" sz="2400" dirty="0" err="1" smtClean="0"/>
              <a:t>passenger</a:t>
            </a:r>
            <a:r>
              <a:rPr lang="es-ES" sz="2400" dirty="0" smtClean="0"/>
              <a:t>?</a:t>
            </a:r>
            <a:endParaRPr lang="ca-ES" sz="2400" dirty="0"/>
          </a:p>
        </p:txBody>
      </p:sp>
    </p:spTree>
    <p:extLst>
      <p:ext uri="{BB962C8B-B14F-4D97-AF65-F5344CB8AC3E}">
        <p14:creationId xmlns:p14="http://schemas.microsoft.com/office/powerpoint/2010/main" val="81836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QuadreDeText 12"/>
          <p:cNvSpPr txBox="1"/>
          <p:nvPr/>
        </p:nvSpPr>
        <p:spPr>
          <a:xfrm>
            <a:off x="899592" y="87549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ca-ES" sz="2000" b="1" dirty="0" smtClean="0">
                <a:latin typeface="Arial" pitchFamily="34" charset="0"/>
                <a:cs typeface="Arial" pitchFamily="34" charset="0"/>
              </a:rPr>
              <a:t>Business Model</a:t>
            </a:r>
            <a:endParaRPr lang="ca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67544" y="1311610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PTO’s</a:t>
            </a:r>
            <a:endParaRPr lang="ca-ES" dirty="0"/>
          </a:p>
        </p:txBody>
      </p:sp>
      <p:sp>
        <p:nvSpPr>
          <p:cNvPr id="5" name="Rectángulo 4"/>
          <p:cNvSpPr/>
          <p:nvPr/>
        </p:nvSpPr>
        <p:spPr>
          <a:xfrm>
            <a:off x="7380312" y="2607754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Traveller</a:t>
            </a:r>
            <a:endParaRPr lang="ca-ES" dirty="0"/>
          </a:p>
        </p:txBody>
      </p:sp>
      <p:sp>
        <p:nvSpPr>
          <p:cNvPr id="6" name="Elipse 5"/>
          <p:cNvSpPr/>
          <p:nvPr/>
        </p:nvSpPr>
        <p:spPr>
          <a:xfrm>
            <a:off x="5940152" y="2679762"/>
            <a:ext cx="105733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MaaS</a:t>
            </a:r>
            <a:r>
              <a:rPr lang="es-ES" sz="1200" dirty="0" smtClean="0"/>
              <a:t> </a:t>
            </a:r>
            <a:r>
              <a:rPr lang="es-ES" sz="1200" dirty="0" err="1" smtClean="0"/>
              <a:t>Operator</a:t>
            </a:r>
            <a:endParaRPr lang="ca-ES" sz="1200" dirty="0"/>
          </a:p>
        </p:txBody>
      </p:sp>
      <p:cxnSp>
        <p:nvCxnSpPr>
          <p:cNvPr id="7" name="Conector recto de flecha 6"/>
          <p:cNvCxnSpPr>
            <a:stCxn id="4" idx="3"/>
            <a:endCxn id="24" idx="1"/>
          </p:cNvCxnSpPr>
          <p:nvPr/>
        </p:nvCxnSpPr>
        <p:spPr>
          <a:xfrm>
            <a:off x="2699792" y="1635646"/>
            <a:ext cx="1065419" cy="990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6" idx="6"/>
            <a:endCxn id="5" idx="1"/>
          </p:cNvCxnSpPr>
          <p:nvPr/>
        </p:nvCxnSpPr>
        <p:spPr>
          <a:xfrm>
            <a:off x="6997486" y="2931790"/>
            <a:ext cx="3828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ángulo 12"/>
          <p:cNvSpPr/>
          <p:nvPr/>
        </p:nvSpPr>
        <p:spPr>
          <a:xfrm>
            <a:off x="467544" y="2211710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Combined</a:t>
            </a:r>
            <a:r>
              <a:rPr lang="es-ES" dirty="0" smtClean="0"/>
              <a:t> </a:t>
            </a:r>
            <a:r>
              <a:rPr lang="es-ES" dirty="0" err="1" smtClean="0"/>
              <a:t>Mobility</a:t>
            </a:r>
            <a:r>
              <a:rPr lang="es-ES" dirty="0" smtClean="0"/>
              <a:t> </a:t>
            </a:r>
            <a:r>
              <a:rPr lang="es-ES" dirty="0" err="1" smtClean="0"/>
              <a:t>Operators</a:t>
            </a:r>
            <a:endParaRPr lang="ca-ES" dirty="0"/>
          </a:p>
        </p:txBody>
      </p:sp>
      <p:sp>
        <p:nvSpPr>
          <p:cNvPr id="14" name="Rectángulo 13"/>
          <p:cNvSpPr/>
          <p:nvPr/>
        </p:nvSpPr>
        <p:spPr>
          <a:xfrm>
            <a:off x="467544" y="318381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Private</a:t>
            </a:r>
            <a:r>
              <a:rPr lang="es-ES" dirty="0"/>
              <a:t> </a:t>
            </a:r>
            <a:r>
              <a:rPr lang="es-ES" dirty="0" err="1" smtClean="0"/>
              <a:t>Mobility</a:t>
            </a:r>
            <a:r>
              <a:rPr lang="es-ES" dirty="0" smtClean="0"/>
              <a:t> </a:t>
            </a:r>
            <a:r>
              <a:rPr lang="es-ES" dirty="0" err="1" smtClean="0"/>
              <a:t>Operators</a:t>
            </a:r>
            <a:endParaRPr lang="ca-ES" dirty="0"/>
          </a:p>
        </p:txBody>
      </p:sp>
      <p:sp>
        <p:nvSpPr>
          <p:cNvPr id="17" name="Rectángulo 16"/>
          <p:cNvSpPr/>
          <p:nvPr/>
        </p:nvSpPr>
        <p:spPr>
          <a:xfrm>
            <a:off x="7380312" y="1707654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Traveller</a:t>
            </a:r>
            <a:endParaRPr lang="ca-ES" dirty="0"/>
          </a:p>
        </p:txBody>
      </p:sp>
      <p:sp>
        <p:nvSpPr>
          <p:cNvPr id="19" name="Rectángulo 18"/>
          <p:cNvSpPr/>
          <p:nvPr/>
        </p:nvSpPr>
        <p:spPr>
          <a:xfrm>
            <a:off x="7380312" y="3507854"/>
            <a:ext cx="122413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Traveller</a:t>
            </a:r>
            <a:endParaRPr lang="ca-ES" dirty="0"/>
          </a:p>
        </p:txBody>
      </p:sp>
      <p:sp>
        <p:nvSpPr>
          <p:cNvPr id="21" name="Rectángulo 20"/>
          <p:cNvSpPr/>
          <p:nvPr/>
        </p:nvSpPr>
        <p:spPr>
          <a:xfrm>
            <a:off x="467544" y="4083918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Added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</a:t>
            </a:r>
            <a:r>
              <a:rPr lang="es-ES" dirty="0" err="1" smtClean="0"/>
              <a:t>services</a:t>
            </a:r>
            <a:endParaRPr lang="ca-ES" dirty="0"/>
          </a:p>
        </p:txBody>
      </p:sp>
      <p:sp>
        <p:nvSpPr>
          <p:cNvPr id="24" name="Elipse 23"/>
          <p:cNvSpPr/>
          <p:nvPr/>
        </p:nvSpPr>
        <p:spPr>
          <a:xfrm>
            <a:off x="3480487" y="2499742"/>
            <a:ext cx="194421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MaaS</a:t>
            </a:r>
            <a:r>
              <a:rPr lang="es-ES" dirty="0" smtClean="0"/>
              <a:t> </a:t>
            </a:r>
            <a:r>
              <a:rPr lang="es-ES" dirty="0" err="1" smtClean="0"/>
              <a:t>Plattform</a:t>
            </a:r>
            <a:endParaRPr lang="ca-ES" dirty="0"/>
          </a:p>
        </p:txBody>
      </p:sp>
      <p:sp>
        <p:nvSpPr>
          <p:cNvPr id="36" name="Elipse 35"/>
          <p:cNvSpPr/>
          <p:nvPr/>
        </p:nvSpPr>
        <p:spPr>
          <a:xfrm>
            <a:off x="5940152" y="3539910"/>
            <a:ext cx="105733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MaaS</a:t>
            </a:r>
            <a:r>
              <a:rPr lang="es-ES" sz="1200" dirty="0" smtClean="0"/>
              <a:t> </a:t>
            </a:r>
            <a:r>
              <a:rPr lang="es-ES" sz="1200" dirty="0" err="1" smtClean="0"/>
              <a:t>Operator</a:t>
            </a:r>
            <a:endParaRPr lang="ca-ES" sz="1200" dirty="0"/>
          </a:p>
        </p:txBody>
      </p:sp>
      <p:sp>
        <p:nvSpPr>
          <p:cNvPr id="37" name="Elipse 36"/>
          <p:cNvSpPr/>
          <p:nvPr/>
        </p:nvSpPr>
        <p:spPr>
          <a:xfrm>
            <a:off x="5940152" y="1771890"/>
            <a:ext cx="1057334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/>
              <a:t>MaaS</a:t>
            </a:r>
            <a:r>
              <a:rPr lang="es-ES" sz="1200" dirty="0" smtClean="0"/>
              <a:t> </a:t>
            </a:r>
            <a:r>
              <a:rPr lang="es-ES" sz="1200" dirty="0" err="1" smtClean="0"/>
              <a:t>Operator</a:t>
            </a:r>
            <a:endParaRPr lang="ca-ES" sz="1200" dirty="0"/>
          </a:p>
        </p:txBody>
      </p:sp>
      <p:cxnSp>
        <p:nvCxnSpPr>
          <p:cNvPr id="38" name="Conector recto de flecha 37"/>
          <p:cNvCxnSpPr>
            <a:stCxn id="24" idx="7"/>
            <a:endCxn id="37" idx="2"/>
          </p:cNvCxnSpPr>
          <p:nvPr/>
        </p:nvCxnSpPr>
        <p:spPr>
          <a:xfrm flipV="1">
            <a:off x="5139979" y="2023918"/>
            <a:ext cx="800173" cy="602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24" idx="5"/>
            <a:endCxn id="36" idx="2"/>
          </p:cNvCxnSpPr>
          <p:nvPr/>
        </p:nvCxnSpPr>
        <p:spPr>
          <a:xfrm>
            <a:off x="5139979" y="3237294"/>
            <a:ext cx="800173" cy="5546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>
            <a:stCxn id="24" idx="6"/>
            <a:endCxn id="6" idx="2"/>
          </p:cNvCxnSpPr>
          <p:nvPr/>
        </p:nvCxnSpPr>
        <p:spPr>
          <a:xfrm>
            <a:off x="5424703" y="2931790"/>
            <a:ext cx="5154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>
            <a:stCxn id="13" idx="3"/>
            <a:endCxn id="24" idx="2"/>
          </p:cNvCxnSpPr>
          <p:nvPr/>
        </p:nvCxnSpPr>
        <p:spPr>
          <a:xfrm>
            <a:off x="2699792" y="2535746"/>
            <a:ext cx="780695" cy="396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14" idx="3"/>
            <a:endCxn id="24" idx="2"/>
          </p:cNvCxnSpPr>
          <p:nvPr/>
        </p:nvCxnSpPr>
        <p:spPr>
          <a:xfrm flipV="1">
            <a:off x="2699792" y="2931790"/>
            <a:ext cx="780695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21" idx="3"/>
            <a:endCxn id="24" idx="3"/>
          </p:cNvCxnSpPr>
          <p:nvPr/>
        </p:nvCxnSpPr>
        <p:spPr>
          <a:xfrm flipV="1">
            <a:off x="2699792" y="3237294"/>
            <a:ext cx="1065419" cy="117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37" idx="6"/>
            <a:endCxn id="17" idx="1"/>
          </p:cNvCxnSpPr>
          <p:nvPr/>
        </p:nvCxnSpPr>
        <p:spPr>
          <a:xfrm>
            <a:off x="6997486" y="2023918"/>
            <a:ext cx="382826" cy="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/>
          <p:cNvCxnSpPr>
            <a:stCxn id="36" idx="6"/>
            <a:endCxn id="19" idx="1"/>
          </p:cNvCxnSpPr>
          <p:nvPr/>
        </p:nvCxnSpPr>
        <p:spPr>
          <a:xfrm>
            <a:off x="6997486" y="3791938"/>
            <a:ext cx="382826" cy="39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4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QuadreDeText 12"/>
          <p:cNvSpPr txBox="1"/>
          <p:nvPr/>
        </p:nvSpPr>
        <p:spPr>
          <a:xfrm>
            <a:off x="899592" y="87549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ca-ES" sz="2000" b="1" dirty="0" err="1" smtClean="0">
                <a:latin typeface="Arial" pitchFamily="34" charset="0"/>
                <a:cs typeface="Arial" pitchFamily="34" charset="0"/>
              </a:rPr>
              <a:t>MaaS</a:t>
            </a:r>
            <a:endParaRPr lang="ca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71600" y="170765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Transport</a:t>
            </a:r>
            <a:r>
              <a:rPr lang="es-ES" dirty="0" smtClean="0"/>
              <a:t> </a:t>
            </a:r>
            <a:r>
              <a:rPr lang="es-ES" dirty="0" err="1" smtClean="0"/>
              <a:t>Operator</a:t>
            </a:r>
            <a:endParaRPr lang="ca-ES" dirty="0"/>
          </a:p>
        </p:txBody>
      </p:sp>
      <p:sp>
        <p:nvSpPr>
          <p:cNvPr id="12" name="Rectángulo 11"/>
          <p:cNvSpPr/>
          <p:nvPr/>
        </p:nvSpPr>
        <p:spPr>
          <a:xfrm>
            <a:off x="6372200" y="1707654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Traveller</a:t>
            </a:r>
            <a:endParaRPr lang="ca-ES" dirty="0"/>
          </a:p>
        </p:txBody>
      </p:sp>
      <p:sp>
        <p:nvSpPr>
          <p:cNvPr id="8" name="Elipse 7"/>
          <p:cNvSpPr/>
          <p:nvPr/>
        </p:nvSpPr>
        <p:spPr>
          <a:xfrm>
            <a:off x="3851920" y="1599642"/>
            <a:ext cx="194421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MaaS</a:t>
            </a:r>
            <a:r>
              <a:rPr lang="es-ES" dirty="0" smtClean="0"/>
              <a:t> </a:t>
            </a:r>
            <a:r>
              <a:rPr lang="es-ES" dirty="0" err="1" smtClean="0"/>
              <a:t>Operator</a:t>
            </a:r>
            <a:endParaRPr lang="ca-ES" dirty="0"/>
          </a:p>
        </p:txBody>
      </p:sp>
      <p:cxnSp>
        <p:nvCxnSpPr>
          <p:cNvPr id="14" name="Conector recto de flecha 13"/>
          <p:cNvCxnSpPr>
            <a:stCxn id="4" idx="3"/>
            <a:endCxn id="8" idx="2"/>
          </p:cNvCxnSpPr>
          <p:nvPr/>
        </p:nvCxnSpPr>
        <p:spPr>
          <a:xfrm>
            <a:off x="3203848" y="203169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>
            <a:stCxn id="8" idx="6"/>
            <a:endCxn id="12" idx="1"/>
          </p:cNvCxnSpPr>
          <p:nvPr/>
        </p:nvCxnSpPr>
        <p:spPr>
          <a:xfrm>
            <a:off x="5796136" y="203169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707904" y="3058963"/>
            <a:ext cx="230425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 smtClean="0"/>
              <a:t>Multimodal </a:t>
            </a:r>
            <a:r>
              <a:rPr lang="es-ES" sz="1400" dirty="0" err="1" smtClean="0"/>
              <a:t>Journey</a:t>
            </a:r>
            <a:r>
              <a:rPr lang="es-ES" sz="1400" dirty="0" smtClean="0"/>
              <a:t> </a:t>
            </a:r>
            <a:r>
              <a:rPr lang="es-ES" sz="1400" dirty="0" err="1" smtClean="0"/>
              <a:t>Planner</a:t>
            </a:r>
            <a:endParaRPr lang="es-ES" sz="1400" dirty="0" smtClean="0"/>
          </a:p>
          <a:p>
            <a:r>
              <a:rPr lang="es-ES" sz="1400" dirty="0" smtClean="0"/>
              <a:t>Real Time </a:t>
            </a:r>
            <a:r>
              <a:rPr lang="es-ES" sz="1400" dirty="0" err="1" smtClean="0"/>
              <a:t>Information</a:t>
            </a:r>
            <a:endParaRPr lang="es-ES" sz="1400" dirty="0" smtClean="0"/>
          </a:p>
          <a:p>
            <a:r>
              <a:rPr lang="es-ES" sz="1400" dirty="0" err="1" smtClean="0"/>
              <a:t>Booking</a:t>
            </a:r>
            <a:endParaRPr lang="es-ES" sz="1400" dirty="0" smtClean="0"/>
          </a:p>
          <a:p>
            <a:r>
              <a:rPr lang="es-ES" sz="1400" dirty="0" err="1" smtClean="0"/>
              <a:t>Payment</a:t>
            </a:r>
            <a:endParaRPr lang="es-ES" sz="1400" dirty="0" smtClean="0"/>
          </a:p>
          <a:p>
            <a:r>
              <a:rPr lang="es-ES" sz="1400" dirty="0" smtClean="0"/>
              <a:t>Access / </a:t>
            </a:r>
            <a:r>
              <a:rPr lang="es-ES" sz="1400" dirty="0" err="1" smtClean="0"/>
              <a:t>Ticketing</a:t>
            </a:r>
            <a:endParaRPr lang="es-ES" sz="1400" dirty="0" smtClean="0"/>
          </a:p>
          <a:p>
            <a:r>
              <a:rPr lang="es-ES" sz="1400" dirty="0" err="1" smtClean="0"/>
              <a:t>User</a:t>
            </a:r>
            <a:r>
              <a:rPr lang="es-ES" sz="1400" dirty="0" smtClean="0"/>
              <a:t> </a:t>
            </a:r>
            <a:r>
              <a:rPr lang="es-ES" sz="1400" dirty="0" err="1" smtClean="0"/>
              <a:t>Account</a:t>
            </a:r>
            <a:endParaRPr lang="es-ES" sz="1400" dirty="0" smtClean="0"/>
          </a:p>
        </p:txBody>
      </p:sp>
      <p:sp>
        <p:nvSpPr>
          <p:cNvPr id="20" name="Flecha abajo 19"/>
          <p:cNvSpPr/>
          <p:nvPr/>
        </p:nvSpPr>
        <p:spPr>
          <a:xfrm rot="10800000">
            <a:off x="4626006" y="2571749"/>
            <a:ext cx="396044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8913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3200" dirty="0" err="1" smtClean="0">
                <a:latin typeface="Arial" pitchFamily="34" charset="0"/>
                <a:cs typeface="Arial" pitchFamily="34" charset="0"/>
              </a:rPr>
              <a:t>Not</a:t>
            </a:r>
            <a:r>
              <a:rPr lang="ca-ES" sz="3200" dirty="0" smtClean="0">
                <a:latin typeface="Arial" pitchFamily="34" charset="0"/>
                <a:cs typeface="Arial" pitchFamily="34" charset="0"/>
              </a:rPr>
              <a:t> a single </a:t>
            </a:r>
            <a:r>
              <a:rPr lang="ca-ES" sz="3200" dirty="0" err="1" smtClean="0">
                <a:latin typeface="Arial" pitchFamily="34" charset="0"/>
                <a:cs typeface="Arial" pitchFamily="34" charset="0"/>
              </a:rPr>
              <a:t>sollution</a:t>
            </a:r>
            <a:r>
              <a:rPr lang="ca-ES" sz="3200" dirty="0" smtClean="0">
                <a:latin typeface="Arial" pitchFamily="34" charset="0"/>
                <a:cs typeface="Arial" pitchFamily="34" charset="0"/>
              </a:rPr>
              <a:t> fits all </a:t>
            </a:r>
            <a:r>
              <a:rPr lang="ca-ES" sz="3200" dirty="0" err="1" smtClean="0">
                <a:latin typeface="Arial" pitchFamily="34" charset="0"/>
                <a:cs typeface="Arial" pitchFamily="34" charset="0"/>
              </a:rPr>
              <a:t>necessities</a:t>
            </a:r>
            <a:endParaRPr lang="ca-ES" sz="32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Idea 1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3984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QuadreDeText 12"/>
          <p:cNvSpPr txBox="1"/>
          <p:nvPr/>
        </p:nvSpPr>
        <p:spPr>
          <a:xfrm>
            <a:off x="899592" y="87549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ca-ES" sz="2000" b="1" dirty="0" err="1" smtClean="0">
                <a:latin typeface="Arial" pitchFamily="34" charset="0"/>
                <a:cs typeface="Arial" pitchFamily="34" charset="0"/>
              </a:rPr>
              <a:t>Not</a:t>
            </a:r>
            <a:r>
              <a:rPr lang="ca-ES" sz="2000" b="1" dirty="0" smtClean="0">
                <a:latin typeface="Arial" pitchFamily="34" charset="0"/>
                <a:cs typeface="Arial" pitchFamily="34" charset="0"/>
              </a:rPr>
              <a:t> a single </a:t>
            </a:r>
            <a:r>
              <a:rPr lang="ca-ES" sz="2000" b="1" dirty="0" err="1" smtClean="0">
                <a:latin typeface="Arial" pitchFamily="34" charset="0"/>
                <a:cs typeface="Arial" pitchFamily="34" charset="0"/>
              </a:rPr>
              <a:t>sollution</a:t>
            </a:r>
            <a:r>
              <a:rPr lang="ca-ES" sz="2000" b="1" dirty="0" smtClean="0">
                <a:latin typeface="Arial" pitchFamily="34" charset="0"/>
                <a:cs typeface="Arial" pitchFamily="34" charset="0"/>
              </a:rPr>
              <a:t> fits all </a:t>
            </a:r>
            <a:r>
              <a:rPr lang="ca-ES" sz="2000" b="1" dirty="0" err="1" smtClean="0">
                <a:latin typeface="Arial" pitchFamily="34" charset="0"/>
                <a:cs typeface="Arial" pitchFamily="34" charset="0"/>
              </a:rPr>
              <a:t>necessities</a:t>
            </a:r>
            <a:endParaRPr lang="ca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71599" y="2715766"/>
            <a:ext cx="7632849" cy="134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Different travelers have different needs!! 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Different modes of transport have different needs!!</a:t>
            </a:r>
          </a:p>
          <a:p>
            <a:pPr algn="just">
              <a:lnSpc>
                <a:spcPct val="150000"/>
              </a:lnSpc>
            </a:pPr>
            <a:r>
              <a:rPr lang="en-US" sz="1400" dirty="0" smtClean="0"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Yet, PTA are un pursue of the unicorn, a single solution based on a single application to solve everyone’s needs…</a:t>
            </a:r>
            <a:endParaRPr lang="en-US" sz="1400" dirty="0">
              <a:latin typeface="Arial" panose="020B060402020202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71600" y="1455626"/>
            <a:ext cx="223224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Transport</a:t>
            </a:r>
            <a:r>
              <a:rPr lang="es-ES" dirty="0" smtClean="0"/>
              <a:t> </a:t>
            </a:r>
            <a:r>
              <a:rPr lang="es-ES" dirty="0" err="1" smtClean="0"/>
              <a:t>Operator</a:t>
            </a:r>
            <a:endParaRPr lang="ca-ES" dirty="0"/>
          </a:p>
        </p:txBody>
      </p:sp>
      <p:sp>
        <p:nvSpPr>
          <p:cNvPr id="11" name="Rectángulo 10"/>
          <p:cNvSpPr/>
          <p:nvPr/>
        </p:nvSpPr>
        <p:spPr>
          <a:xfrm>
            <a:off x="6372200" y="1455626"/>
            <a:ext cx="2232248" cy="6480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Traveller</a:t>
            </a:r>
            <a:endParaRPr lang="ca-ES" dirty="0"/>
          </a:p>
        </p:txBody>
      </p:sp>
      <p:sp>
        <p:nvSpPr>
          <p:cNvPr id="13" name="Elipse 12"/>
          <p:cNvSpPr/>
          <p:nvPr/>
        </p:nvSpPr>
        <p:spPr>
          <a:xfrm>
            <a:off x="3851920" y="1347614"/>
            <a:ext cx="194421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MaaS</a:t>
            </a:r>
            <a:r>
              <a:rPr lang="es-ES" dirty="0" smtClean="0"/>
              <a:t> </a:t>
            </a:r>
            <a:r>
              <a:rPr lang="es-ES" dirty="0" err="1" smtClean="0"/>
              <a:t>Operator</a:t>
            </a:r>
            <a:endParaRPr lang="ca-ES" dirty="0"/>
          </a:p>
        </p:txBody>
      </p:sp>
      <p:cxnSp>
        <p:nvCxnSpPr>
          <p:cNvPr id="14" name="Conector recto de flecha 13"/>
          <p:cNvCxnSpPr>
            <a:stCxn id="9" idx="3"/>
            <a:endCxn id="13" idx="2"/>
          </p:cNvCxnSpPr>
          <p:nvPr/>
        </p:nvCxnSpPr>
        <p:spPr>
          <a:xfrm>
            <a:off x="3203848" y="177966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13" idx="6"/>
            <a:endCxn id="11" idx="1"/>
          </p:cNvCxnSpPr>
          <p:nvPr/>
        </p:nvCxnSpPr>
        <p:spPr>
          <a:xfrm>
            <a:off x="5796136" y="177966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76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3200" dirty="0" err="1" smtClean="0">
                <a:latin typeface="Arial" pitchFamily="34" charset="0"/>
                <a:cs typeface="Arial" pitchFamily="34" charset="0"/>
              </a:rPr>
              <a:t>Complexity</a:t>
            </a:r>
            <a:r>
              <a:rPr lang="ca-ES" sz="3200" dirty="0" smtClean="0">
                <a:latin typeface="Arial" pitchFamily="34" charset="0"/>
                <a:cs typeface="Arial" pitchFamily="34" charset="0"/>
              </a:rPr>
              <a:t>!</a:t>
            </a:r>
            <a:endParaRPr lang="ca-ES" sz="32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Idea 2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72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QuadreDeText 12"/>
          <p:cNvSpPr txBox="1"/>
          <p:nvPr/>
        </p:nvSpPr>
        <p:spPr>
          <a:xfrm>
            <a:off x="899592" y="87549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ca-ES" sz="2000" b="1" dirty="0" err="1" smtClean="0">
                <a:latin typeface="Arial" pitchFamily="34" charset="0"/>
                <a:cs typeface="Arial" pitchFamily="34" charset="0"/>
              </a:rPr>
              <a:t>Complexity</a:t>
            </a:r>
            <a:endParaRPr lang="ca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9622"/>
            <a:ext cx="4655604" cy="29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7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QuadreDeText 12"/>
          <p:cNvSpPr txBox="1"/>
          <p:nvPr/>
        </p:nvSpPr>
        <p:spPr>
          <a:xfrm>
            <a:off x="899592" y="87549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ca-ES" sz="2000" b="1" dirty="0" err="1" smtClean="0">
                <a:latin typeface="Arial" pitchFamily="34" charset="0"/>
                <a:cs typeface="Arial" pitchFamily="34" charset="0"/>
              </a:rPr>
              <a:t>Complexity</a:t>
            </a:r>
            <a:endParaRPr lang="ca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9622"/>
            <a:ext cx="4490240" cy="29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QuadreDeText 12"/>
          <p:cNvSpPr txBox="1"/>
          <p:nvPr/>
        </p:nvSpPr>
        <p:spPr>
          <a:xfrm>
            <a:off x="899592" y="875496"/>
            <a:ext cx="7992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ca-ES" sz="2000" b="1" dirty="0" err="1" smtClean="0">
                <a:latin typeface="Arial" pitchFamily="34" charset="0"/>
                <a:cs typeface="Arial" pitchFamily="34" charset="0"/>
              </a:rPr>
              <a:t>Complexity</a:t>
            </a:r>
            <a:endParaRPr lang="ca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9622"/>
            <a:ext cx="4655604" cy="301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3200" dirty="0" smtClean="0">
                <a:latin typeface="Arial" pitchFamily="34" charset="0"/>
                <a:cs typeface="Arial" pitchFamily="34" charset="0"/>
              </a:rPr>
              <a:t>Business Model</a:t>
            </a:r>
            <a:endParaRPr lang="ca-ES" sz="320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Idea 3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4318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26905</TotalTime>
  <Words>140</Words>
  <Application>Microsoft Office PowerPoint</Application>
  <PresentationFormat>Presentación en pantalla (16:9)</PresentationFormat>
  <Paragraphs>46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Microsoft Yi Baiti</vt:lpstr>
      <vt:lpstr>Tema de Office</vt:lpstr>
      <vt:lpstr>MaaS Opportunities and challenges from policy makers perspective</vt:lpstr>
      <vt:lpstr>Presentación de PowerPoint</vt:lpstr>
      <vt:lpstr>Not a single sollution fits all necessities</vt:lpstr>
      <vt:lpstr>Presentación de PowerPoint</vt:lpstr>
      <vt:lpstr>Complexity!</vt:lpstr>
      <vt:lpstr>Presentación de PowerPoint</vt:lpstr>
      <vt:lpstr>Presentación de PowerPoint</vt:lpstr>
      <vt:lpstr>Presentación de PowerPoint</vt:lpstr>
      <vt:lpstr>Business Model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cgarcia</dc:creator>
  <cp:lastModifiedBy>Puigdollers Zanon, Oscar</cp:lastModifiedBy>
  <cp:revision>765</cp:revision>
  <cp:lastPrinted>2017-11-02T15:54:30Z</cp:lastPrinted>
  <dcterms:created xsi:type="dcterms:W3CDTF">2012-05-09T11:02:37Z</dcterms:created>
  <dcterms:modified xsi:type="dcterms:W3CDTF">2017-11-13T08:33:36Z</dcterms:modified>
</cp:coreProperties>
</file>