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62" r:id="rId6"/>
    <p:sldId id="263" r:id="rId7"/>
    <p:sldId id="264" r:id="rId8"/>
    <p:sldId id="265" r:id="rId9"/>
    <p:sldId id="269" r:id="rId10"/>
    <p:sldId id="272" r:id="rId11"/>
    <p:sldId id="271" r:id="rId12"/>
    <p:sldId id="273" r:id="rId13"/>
    <p:sldId id="270"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5"/>
  </p:normalViewPr>
  <p:slideViewPr>
    <p:cSldViewPr snapToGrid="0" snapToObjects="1">
      <p:cViewPr>
        <p:scale>
          <a:sx n="109" d="100"/>
          <a:sy n="109" d="100"/>
        </p:scale>
        <p:origin x="584"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18382-A052-FB48-B7CB-D4FCC593B649}"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81335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18382-A052-FB48-B7CB-D4FCC593B649}"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20084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18382-A052-FB48-B7CB-D4FCC593B649}"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56668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18382-A052-FB48-B7CB-D4FCC593B649}"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39024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18382-A052-FB48-B7CB-D4FCC593B649}" type="datetimeFigureOut">
              <a:rPr lang="en-US" smtClean="0"/>
              <a:t>11/10/17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15847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18382-A052-FB48-B7CB-D4FCC593B649}"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40036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18382-A052-FB48-B7CB-D4FCC593B649}" type="datetimeFigureOut">
              <a:rPr lang="en-US" smtClean="0"/>
              <a:t>11/10/17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62385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18382-A052-FB48-B7CB-D4FCC593B649}" type="datetimeFigureOut">
              <a:rPr lang="en-US" smtClean="0"/>
              <a:t>11/10/17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91123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18382-A052-FB48-B7CB-D4FCC593B649}" type="datetimeFigureOut">
              <a:rPr lang="en-US" smtClean="0"/>
              <a:t>11/10/17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8203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18382-A052-FB48-B7CB-D4FCC593B649}"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7685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18382-A052-FB48-B7CB-D4FCC593B649}" type="datetimeFigureOut">
              <a:rPr lang="en-US" smtClean="0"/>
              <a:t>11/10/17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0DF6-A236-5E45-81CF-AE7562E6394D}" type="slidenum">
              <a:rPr lang="en-US" smtClean="0"/>
              <a:t>‹#›</a:t>
            </a:fld>
            <a:endParaRPr lang="en-US"/>
          </a:p>
        </p:txBody>
      </p:sp>
    </p:spTree>
    <p:extLst>
      <p:ext uri="{BB962C8B-B14F-4D97-AF65-F5344CB8AC3E}">
        <p14:creationId xmlns:p14="http://schemas.microsoft.com/office/powerpoint/2010/main" val="102826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18382-A052-FB48-B7CB-D4FCC593B649}" type="datetimeFigureOut">
              <a:rPr lang="en-US" smtClean="0"/>
              <a:t>11/10/17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0DF6-A236-5E45-81CF-AE7562E6394D}" type="slidenum">
              <a:rPr lang="en-US" smtClean="0"/>
              <a:t>‹#›</a:t>
            </a:fld>
            <a:endParaRPr lang="en-US"/>
          </a:p>
        </p:txBody>
      </p:sp>
    </p:spTree>
    <p:extLst>
      <p:ext uri="{BB962C8B-B14F-4D97-AF65-F5344CB8AC3E}">
        <p14:creationId xmlns:p14="http://schemas.microsoft.com/office/powerpoint/2010/main" val="157881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9823" y="3026227"/>
            <a:ext cx="9144000" cy="2275115"/>
          </a:xfrm>
        </p:spPr>
        <p:txBody>
          <a:bodyPr>
            <a:normAutofit/>
          </a:bodyPr>
          <a:lstStyle/>
          <a:p>
            <a:r>
              <a:rPr lang="es-ES" sz="2800" b="1" cap="all" dirty="0" smtClean="0"/>
              <a:t>MOBILITY-AS-A-SERVICE</a:t>
            </a:r>
            <a:endParaRPr lang="en-GB" sz="2800" b="1" dirty="0" smtClean="0"/>
          </a:p>
          <a:p>
            <a:r>
              <a:rPr lang="en-GB" b="1" dirty="0" smtClean="0"/>
              <a:t>Opportunities </a:t>
            </a:r>
            <a:r>
              <a:rPr lang="en-GB" b="1" dirty="0"/>
              <a:t>and challenges from policy makers </a:t>
            </a:r>
            <a:r>
              <a:rPr lang="en-GB" b="1" dirty="0" smtClean="0"/>
              <a:t>perspective</a:t>
            </a:r>
          </a:p>
          <a:p>
            <a:endParaRPr lang="en-GB" b="1" dirty="0" smtClean="0"/>
          </a:p>
          <a:p>
            <a:r>
              <a:rPr lang="en-GB" sz="4000" b="1" dirty="0" smtClean="0">
                <a:solidFill>
                  <a:srgbClr val="FF0000"/>
                </a:solidFill>
                <a:effectLst/>
              </a:rPr>
              <a:t>The financial conundrum </a:t>
            </a:r>
            <a:endParaRPr lang="en-US" sz="4000" b="1" dirty="0">
              <a:solidFill>
                <a:srgbClr val="FF0000"/>
              </a:solidFill>
            </a:endParaRPr>
          </a:p>
        </p:txBody>
      </p:sp>
      <p:sp>
        <p:nvSpPr>
          <p:cNvPr id="5" name="TextBox 4"/>
          <p:cNvSpPr txBox="1"/>
          <p:nvPr/>
        </p:nvSpPr>
        <p:spPr>
          <a:xfrm>
            <a:off x="8288309" y="5301342"/>
            <a:ext cx="2945748" cy="923330"/>
          </a:xfrm>
          <a:prstGeom prst="rect">
            <a:avLst/>
          </a:prstGeom>
          <a:noFill/>
        </p:spPr>
        <p:txBody>
          <a:bodyPr wrap="square" rtlCol="0">
            <a:spAutoFit/>
          </a:bodyPr>
          <a:lstStyle/>
          <a:p>
            <a:r>
              <a:rPr lang="en-US" b="1" dirty="0" err="1" smtClean="0"/>
              <a:t>Mateu</a:t>
            </a:r>
            <a:r>
              <a:rPr lang="en-US" b="1" dirty="0" smtClean="0"/>
              <a:t> </a:t>
            </a:r>
            <a:r>
              <a:rPr lang="en-US" b="1" dirty="0" err="1" smtClean="0"/>
              <a:t>Turró</a:t>
            </a:r>
            <a:endParaRPr lang="en-US" b="1" dirty="0" smtClean="0"/>
          </a:p>
          <a:p>
            <a:r>
              <a:rPr lang="en-US" dirty="0" err="1" smtClean="0"/>
              <a:t>Catedràtic</a:t>
            </a:r>
            <a:r>
              <a:rPr lang="en-US" dirty="0" smtClean="0"/>
              <a:t> de Transport</a:t>
            </a:r>
          </a:p>
          <a:p>
            <a:r>
              <a:rPr lang="en-US" dirty="0" err="1" smtClean="0"/>
              <a:t>ETSECCiP</a:t>
            </a:r>
            <a:r>
              <a:rPr lang="en-US" dirty="0" smtClean="0"/>
              <a:t> (UPC)</a:t>
            </a:r>
            <a:endParaRPr lang="en-US" dirty="0"/>
          </a:p>
        </p:txBody>
      </p:sp>
      <p:pic>
        <p:nvPicPr>
          <p:cNvPr id="6" name="Picture 5"/>
          <p:cNvPicPr>
            <a:picLocks noChangeAspect="1"/>
          </p:cNvPicPr>
          <p:nvPr/>
        </p:nvPicPr>
        <p:blipFill>
          <a:blip r:embed="rId2"/>
          <a:stretch>
            <a:fillRect/>
          </a:stretch>
        </p:blipFill>
        <p:spPr>
          <a:xfrm>
            <a:off x="319314" y="245836"/>
            <a:ext cx="3392714" cy="801632"/>
          </a:xfrm>
          <a:prstGeom prst="rect">
            <a:avLst/>
          </a:prstGeom>
        </p:spPr>
      </p:pic>
      <p:pic>
        <p:nvPicPr>
          <p:cNvPr id="7" name="Picture 6"/>
          <p:cNvPicPr>
            <a:picLocks noChangeAspect="1"/>
          </p:cNvPicPr>
          <p:nvPr/>
        </p:nvPicPr>
        <p:blipFill>
          <a:blip r:embed="rId3"/>
          <a:stretch>
            <a:fillRect/>
          </a:stretch>
        </p:blipFill>
        <p:spPr>
          <a:xfrm>
            <a:off x="7779858" y="144680"/>
            <a:ext cx="4183924" cy="1003944"/>
          </a:xfrm>
          <a:prstGeom prst="rect">
            <a:avLst/>
          </a:prstGeom>
        </p:spPr>
      </p:pic>
      <p:pic>
        <p:nvPicPr>
          <p:cNvPr id="8" name="Picture 7"/>
          <p:cNvPicPr>
            <a:picLocks noChangeAspect="1"/>
          </p:cNvPicPr>
          <p:nvPr/>
        </p:nvPicPr>
        <p:blipFill>
          <a:blip r:embed="rId4"/>
          <a:stretch>
            <a:fillRect/>
          </a:stretch>
        </p:blipFill>
        <p:spPr>
          <a:xfrm>
            <a:off x="4231115" y="1148624"/>
            <a:ext cx="3421417" cy="1430856"/>
          </a:xfrm>
          <a:prstGeom prst="rect">
            <a:avLst/>
          </a:prstGeom>
        </p:spPr>
      </p:pic>
    </p:spTree>
    <p:extLst>
      <p:ext uri="{BB962C8B-B14F-4D97-AF65-F5344CB8AC3E}">
        <p14:creationId xmlns:p14="http://schemas.microsoft.com/office/powerpoint/2010/main" val="18134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1" y="802296"/>
            <a:ext cx="10341429" cy="1461939"/>
          </a:xfrm>
          <a:prstGeom prst="rect">
            <a:avLst/>
          </a:prstGeom>
          <a:noFill/>
        </p:spPr>
        <p:txBody>
          <a:bodyPr wrap="square" rtlCol="0">
            <a:spAutoFit/>
          </a:bodyPr>
          <a:lstStyle/>
          <a:p>
            <a:r>
              <a:rPr lang="en-US" sz="3200" b="1" dirty="0" smtClean="0">
                <a:solidFill>
                  <a:srgbClr val="FF0000"/>
                </a:solidFill>
                <a:latin typeface="Verdana" pitchFamily="34" charset="0"/>
                <a:ea typeface="Verdana" pitchFamily="34" charset="0"/>
                <a:cs typeface="Verdana" pitchFamily="34" charset="0"/>
              </a:rPr>
              <a:t>Research underway at CENIT/UPC</a:t>
            </a:r>
            <a:endParaRPr lang="en-US" sz="3200" b="1" dirty="0">
              <a:solidFill>
                <a:srgbClr val="FF0000"/>
              </a:solidFill>
              <a:latin typeface="Verdana" pitchFamily="34" charset="0"/>
              <a:ea typeface="Verdana" pitchFamily="34" charset="0"/>
              <a:cs typeface="Verdana" pitchFamily="34" charset="0"/>
            </a:endParaRPr>
          </a:p>
          <a:p>
            <a:pPr marL="893763" indent="-893763">
              <a:spcAft>
                <a:spcPts val="600"/>
              </a:spcAft>
            </a:pPr>
            <a:r>
              <a:rPr lang="en-US" sz="3200" b="1" dirty="0" smtClean="0">
                <a:latin typeface="+mj-lt"/>
              </a:rPr>
              <a:t>Innovative financial models for UPT</a:t>
            </a:r>
            <a:r>
              <a:rPr lang="en-US" sz="2400" dirty="0">
                <a:latin typeface="+mj-lt"/>
              </a:rPr>
              <a:t>	</a:t>
            </a:r>
            <a:endParaRPr lang="en-US" sz="2400" dirty="0" smtClean="0">
              <a:latin typeface="+mj-lt"/>
            </a:endParaRPr>
          </a:p>
          <a:p>
            <a:pPr marL="893763" indent="-893763">
              <a:spcAft>
                <a:spcPts val="600"/>
              </a:spcAft>
            </a:pPr>
            <a:r>
              <a:rPr lang="en-US" sz="2000" dirty="0" smtClean="0">
                <a:latin typeface="+mj-lt"/>
              </a:rPr>
              <a:t>	</a:t>
            </a:r>
            <a:endParaRPr lang="en-US" sz="2800" dirty="0">
              <a:latin typeface="+mj-lt"/>
            </a:endParaRPr>
          </a:p>
        </p:txBody>
      </p:sp>
      <p:grpSp>
        <p:nvGrpSpPr>
          <p:cNvPr id="8" name="Agrupar 7"/>
          <p:cNvGrpSpPr/>
          <p:nvPr/>
        </p:nvGrpSpPr>
        <p:grpSpPr>
          <a:xfrm>
            <a:off x="637284" y="2335265"/>
            <a:ext cx="10377627" cy="3588328"/>
            <a:chOff x="811642" y="912865"/>
            <a:chExt cx="10377627" cy="3588328"/>
          </a:xfrm>
        </p:grpSpPr>
        <p:sp>
          <p:nvSpPr>
            <p:cNvPr id="9" name="Rectángulo 8"/>
            <p:cNvSpPr/>
            <p:nvPr/>
          </p:nvSpPr>
          <p:spPr>
            <a:xfrm>
              <a:off x="3291874" y="912865"/>
              <a:ext cx="4658878" cy="369898"/>
            </a:xfrm>
            <a:prstGeom prst="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FINANCIAL INSTRUMENTS FOR UPT</a:t>
              </a:r>
              <a:endParaRPr lang="en-US" sz="1200" dirty="0">
                <a:solidFill>
                  <a:schemeClr val="tx1"/>
                </a:solidFill>
                <a:latin typeface="Arial" panose="020B0604020202020204" pitchFamily="34" charset="0"/>
                <a:cs typeface="Arial" panose="020B0604020202020204" pitchFamily="34" charset="0"/>
              </a:endParaRPr>
            </a:p>
          </p:txBody>
        </p:sp>
        <p:sp>
          <p:nvSpPr>
            <p:cNvPr id="10" name="Rectángulo 9"/>
            <p:cNvSpPr/>
            <p:nvPr/>
          </p:nvSpPr>
          <p:spPr>
            <a:xfrm>
              <a:off x="2022432" y="1878065"/>
              <a:ext cx="2524172" cy="369898"/>
            </a:xfrm>
            <a:prstGeom prst="rect">
              <a:avLst/>
            </a:prstGeom>
            <a:no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tx1"/>
                  </a:solidFill>
                  <a:latin typeface="Arial" panose="020B0604020202020204" pitchFamily="34" charset="0"/>
                  <a:cs typeface="Arial" panose="020B0604020202020204" pitchFamily="34" charset="0"/>
                </a:rPr>
                <a:t>FUNDING</a:t>
              </a:r>
              <a:endParaRPr lang="en-US" sz="1200" b="1" dirty="0">
                <a:solidFill>
                  <a:schemeClr val="tx1"/>
                </a:solidFill>
                <a:latin typeface="Arial" panose="020B0604020202020204" pitchFamily="34" charset="0"/>
                <a:cs typeface="Arial" panose="020B0604020202020204" pitchFamily="34" charset="0"/>
              </a:endParaRPr>
            </a:p>
          </p:txBody>
        </p:sp>
        <p:sp>
          <p:nvSpPr>
            <p:cNvPr id="11" name="Rectángulo 10"/>
            <p:cNvSpPr/>
            <p:nvPr/>
          </p:nvSpPr>
          <p:spPr>
            <a:xfrm>
              <a:off x="6619825" y="1878065"/>
              <a:ext cx="2524172" cy="369898"/>
            </a:xfrm>
            <a:prstGeom prst="rect">
              <a:avLst/>
            </a:prstGeom>
            <a:no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latin typeface="Arial" panose="020B0604020202020204" pitchFamily="34" charset="0"/>
                  <a:cs typeface="Arial" panose="020B0604020202020204" pitchFamily="34" charset="0"/>
                </a:rPr>
                <a:t>FINANCING</a:t>
              </a:r>
            </a:p>
          </p:txBody>
        </p:sp>
        <p:sp>
          <p:nvSpPr>
            <p:cNvPr id="12" name="Rectángulo 11"/>
            <p:cNvSpPr/>
            <p:nvPr/>
          </p:nvSpPr>
          <p:spPr>
            <a:xfrm>
              <a:off x="2847148"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Debt facilities</a:t>
              </a:r>
              <a:endParaRPr lang="en-US" sz="1200" dirty="0">
                <a:solidFill>
                  <a:schemeClr val="tx1"/>
                </a:solidFill>
                <a:latin typeface="Arial" panose="020B0604020202020204" pitchFamily="34" charset="0"/>
                <a:cs typeface="Arial" panose="020B0604020202020204" pitchFamily="34" charset="0"/>
              </a:endParaRPr>
            </a:p>
          </p:txBody>
        </p:sp>
        <p:sp>
          <p:nvSpPr>
            <p:cNvPr id="13" name="Rectángulo 12"/>
            <p:cNvSpPr/>
            <p:nvPr/>
          </p:nvSpPr>
          <p:spPr>
            <a:xfrm>
              <a:off x="4292372"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Public-private partnership (PPP)</a:t>
              </a:r>
              <a:endParaRPr lang="en-US" sz="1200" dirty="0">
                <a:solidFill>
                  <a:schemeClr val="tx1"/>
                </a:solidFill>
                <a:latin typeface="Arial" panose="020B0604020202020204" pitchFamily="34" charset="0"/>
                <a:cs typeface="Arial" panose="020B0604020202020204" pitchFamily="34" charset="0"/>
              </a:endParaRPr>
            </a:p>
          </p:txBody>
        </p:sp>
        <p:sp>
          <p:nvSpPr>
            <p:cNvPr id="14" name="Rectángulo 13"/>
            <p:cNvSpPr/>
            <p:nvPr/>
          </p:nvSpPr>
          <p:spPr>
            <a:xfrm>
              <a:off x="7182820"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Land value capture</a:t>
              </a:r>
              <a:endParaRPr lang="en-US" sz="1200" dirty="0">
                <a:solidFill>
                  <a:schemeClr val="tx1"/>
                </a:solidFill>
                <a:latin typeface="Arial" panose="020B0604020202020204" pitchFamily="34" charset="0"/>
                <a:cs typeface="Arial" panose="020B0604020202020204" pitchFamily="34" charset="0"/>
              </a:endParaRPr>
            </a:p>
          </p:txBody>
        </p:sp>
        <p:sp>
          <p:nvSpPr>
            <p:cNvPr id="15" name="Rectángulo 14"/>
            <p:cNvSpPr/>
            <p:nvPr/>
          </p:nvSpPr>
          <p:spPr>
            <a:xfrm>
              <a:off x="5737596"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Green taxation</a:t>
              </a:r>
              <a:endParaRPr lang="en-US" sz="1200" dirty="0">
                <a:solidFill>
                  <a:schemeClr val="tx1"/>
                </a:solidFill>
                <a:latin typeface="Arial" panose="020B0604020202020204" pitchFamily="34" charset="0"/>
                <a:cs typeface="Arial" panose="020B0604020202020204" pitchFamily="34" charset="0"/>
              </a:endParaRPr>
            </a:p>
          </p:txBody>
        </p:sp>
        <p:sp>
          <p:nvSpPr>
            <p:cNvPr id="16" name="Rectángulo 15"/>
            <p:cNvSpPr/>
            <p:nvPr/>
          </p:nvSpPr>
          <p:spPr>
            <a:xfrm>
              <a:off x="8628044"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Revenue strategies</a:t>
              </a:r>
              <a:endParaRPr lang="en-US" sz="1200" dirty="0">
                <a:solidFill>
                  <a:schemeClr val="tx1"/>
                </a:solidFill>
                <a:latin typeface="Arial" panose="020B0604020202020204" pitchFamily="34" charset="0"/>
                <a:cs typeface="Arial" panose="020B0604020202020204" pitchFamily="34" charset="0"/>
              </a:endParaRPr>
            </a:p>
          </p:txBody>
        </p:sp>
        <p:sp>
          <p:nvSpPr>
            <p:cNvPr id="17" name="Rectángulo 16"/>
            <p:cNvSpPr/>
            <p:nvPr/>
          </p:nvSpPr>
          <p:spPr>
            <a:xfrm>
              <a:off x="10073269" y="3258132"/>
              <a:ext cx="1116000"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Commercial value</a:t>
              </a:r>
              <a:endParaRPr lang="en-US" sz="1200" dirty="0">
                <a:solidFill>
                  <a:schemeClr val="tx1"/>
                </a:solidFill>
                <a:latin typeface="Arial" panose="020B0604020202020204" pitchFamily="34" charset="0"/>
                <a:cs typeface="Arial" panose="020B0604020202020204" pitchFamily="34" charset="0"/>
              </a:endParaRPr>
            </a:p>
          </p:txBody>
        </p:sp>
        <p:cxnSp>
          <p:nvCxnSpPr>
            <p:cNvPr id="18" name="Conector angular 17"/>
            <p:cNvCxnSpPr>
              <a:stCxn id="9" idx="2"/>
              <a:endCxn id="11" idx="0"/>
            </p:cNvCxnSpPr>
            <p:nvPr/>
          </p:nvCxnSpPr>
          <p:spPr>
            <a:xfrm rot="16200000" flipH="1">
              <a:off x="6453961" y="450115"/>
              <a:ext cx="595302" cy="2260598"/>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angular 18"/>
            <p:cNvCxnSpPr>
              <a:stCxn id="9" idx="2"/>
              <a:endCxn id="10" idx="0"/>
            </p:cNvCxnSpPr>
            <p:nvPr/>
          </p:nvCxnSpPr>
          <p:spPr>
            <a:xfrm rot="5400000">
              <a:off x="4155265" y="412017"/>
              <a:ext cx="595302" cy="2336795"/>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a:stCxn id="10" idx="2"/>
              <a:endCxn id="12" idx="0"/>
            </p:cNvCxnSpPr>
            <p:nvPr/>
          </p:nvCxnSpPr>
          <p:spPr>
            <a:xfrm>
              <a:off x="3284518" y="2247963"/>
              <a:ext cx="120630"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a:stCxn id="10" idx="2"/>
              <a:endCxn id="13" idx="0"/>
            </p:cNvCxnSpPr>
            <p:nvPr/>
          </p:nvCxnSpPr>
          <p:spPr>
            <a:xfrm>
              <a:off x="3284518" y="2247963"/>
              <a:ext cx="1565854"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a:stCxn id="13" idx="0"/>
              <a:endCxn id="11" idx="2"/>
            </p:cNvCxnSpPr>
            <p:nvPr/>
          </p:nvCxnSpPr>
          <p:spPr>
            <a:xfrm flipV="1">
              <a:off x="4850372" y="2247963"/>
              <a:ext cx="3031539"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a:stCxn id="15" idx="0"/>
              <a:endCxn id="11" idx="2"/>
            </p:cNvCxnSpPr>
            <p:nvPr/>
          </p:nvCxnSpPr>
          <p:spPr>
            <a:xfrm flipV="1">
              <a:off x="6295596" y="2247963"/>
              <a:ext cx="1586315"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a:stCxn id="14" idx="0"/>
              <a:endCxn id="11" idx="2"/>
            </p:cNvCxnSpPr>
            <p:nvPr/>
          </p:nvCxnSpPr>
          <p:spPr>
            <a:xfrm flipV="1">
              <a:off x="7740820" y="2247963"/>
              <a:ext cx="141091"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a:stCxn id="17" idx="0"/>
              <a:endCxn id="11" idx="2"/>
            </p:cNvCxnSpPr>
            <p:nvPr/>
          </p:nvCxnSpPr>
          <p:spPr>
            <a:xfrm flipH="1" flipV="1">
              <a:off x="7881911" y="2247963"/>
              <a:ext cx="2749358"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a:stCxn id="16" idx="0"/>
              <a:endCxn id="11" idx="2"/>
            </p:cNvCxnSpPr>
            <p:nvPr/>
          </p:nvCxnSpPr>
          <p:spPr>
            <a:xfrm flipH="1" flipV="1">
              <a:off x="7881911" y="2247963"/>
              <a:ext cx="1304133" cy="10101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1405895" y="429179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p:cNvSpPr/>
            <p:nvPr/>
          </p:nvSpPr>
          <p:spPr>
            <a:xfrm>
              <a:off x="1591170" y="4261814"/>
              <a:ext cx="851640" cy="232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latin typeface="Arial" panose="020B0604020202020204" pitchFamily="34" charset="0"/>
                  <a:cs typeface="Arial" panose="020B0604020202020204" pitchFamily="34" charset="0"/>
                </a:rPr>
                <a:t>Investment</a:t>
              </a:r>
              <a:endParaRPr lang="en-US" sz="900" dirty="0">
                <a:solidFill>
                  <a:schemeClr val="tx1"/>
                </a:solidFill>
                <a:latin typeface="Arial" panose="020B0604020202020204" pitchFamily="34" charset="0"/>
                <a:cs typeface="Arial" panose="020B0604020202020204" pitchFamily="34" charset="0"/>
              </a:endParaRPr>
            </a:p>
          </p:txBody>
        </p:sp>
        <p:sp>
          <p:nvSpPr>
            <p:cNvPr id="29" name="Elipse 28"/>
            <p:cNvSpPr/>
            <p:nvPr/>
          </p:nvSpPr>
          <p:spPr>
            <a:xfrm>
              <a:off x="2415122" y="4292580"/>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p:cNvSpPr/>
            <p:nvPr/>
          </p:nvSpPr>
          <p:spPr>
            <a:xfrm>
              <a:off x="2600397" y="4262595"/>
              <a:ext cx="851640" cy="232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latin typeface="Arial" panose="020B0604020202020204" pitchFamily="34" charset="0"/>
                  <a:cs typeface="Arial" panose="020B0604020202020204" pitchFamily="34" charset="0"/>
                </a:rPr>
                <a:t>Improvement</a:t>
              </a:r>
              <a:endParaRPr lang="en-US" sz="900" dirty="0">
                <a:solidFill>
                  <a:schemeClr val="tx1"/>
                </a:solidFill>
                <a:latin typeface="Arial" panose="020B0604020202020204" pitchFamily="34" charset="0"/>
                <a:cs typeface="Arial" panose="020B0604020202020204" pitchFamily="34" charset="0"/>
              </a:endParaRPr>
            </a:p>
          </p:txBody>
        </p:sp>
        <p:sp>
          <p:nvSpPr>
            <p:cNvPr id="31" name="Elipse 30"/>
            <p:cNvSpPr/>
            <p:nvPr/>
          </p:nvSpPr>
          <p:spPr>
            <a:xfrm>
              <a:off x="3509689" y="4298286"/>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p:cNvSpPr/>
            <p:nvPr/>
          </p:nvSpPr>
          <p:spPr>
            <a:xfrm>
              <a:off x="3694964" y="4268301"/>
              <a:ext cx="851640" cy="232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latin typeface="Arial" panose="020B0604020202020204" pitchFamily="34" charset="0"/>
                  <a:cs typeface="Arial" panose="020B0604020202020204" pitchFamily="34" charset="0"/>
                </a:rPr>
                <a:t>Services</a:t>
              </a:r>
              <a:endParaRPr lang="en-US" sz="900" dirty="0">
                <a:solidFill>
                  <a:schemeClr val="tx1"/>
                </a:solidFill>
                <a:latin typeface="Arial" panose="020B0604020202020204" pitchFamily="34" charset="0"/>
                <a:cs typeface="Arial" panose="020B0604020202020204" pitchFamily="34" charset="0"/>
              </a:endParaRPr>
            </a:p>
          </p:txBody>
        </p:sp>
        <p:sp>
          <p:nvSpPr>
            <p:cNvPr id="33" name="Elipse 32"/>
            <p:cNvSpPr/>
            <p:nvPr/>
          </p:nvSpPr>
          <p:spPr>
            <a:xfrm>
              <a:off x="2745705" y="316215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p:cNvSpPr/>
            <p:nvPr/>
          </p:nvSpPr>
          <p:spPr>
            <a:xfrm>
              <a:off x="2976309" y="3162159"/>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p:cNvSpPr/>
            <p:nvPr/>
          </p:nvSpPr>
          <p:spPr>
            <a:xfrm>
              <a:off x="3207907" y="316215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35"/>
            <p:cNvSpPr/>
            <p:nvPr/>
          </p:nvSpPr>
          <p:spPr>
            <a:xfrm>
              <a:off x="4183353" y="316215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p:cNvSpPr/>
            <p:nvPr/>
          </p:nvSpPr>
          <p:spPr>
            <a:xfrm>
              <a:off x="4413957" y="3162159"/>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37"/>
            <p:cNvSpPr/>
            <p:nvPr/>
          </p:nvSpPr>
          <p:spPr>
            <a:xfrm>
              <a:off x="4645555" y="316215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p:cNvSpPr/>
            <p:nvPr/>
          </p:nvSpPr>
          <p:spPr>
            <a:xfrm>
              <a:off x="5646098" y="316215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p:cNvSpPr/>
            <p:nvPr/>
          </p:nvSpPr>
          <p:spPr>
            <a:xfrm>
              <a:off x="5876702" y="3162159"/>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p:cNvSpPr/>
            <p:nvPr/>
          </p:nvSpPr>
          <p:spPr>
            <a:xfrm>
              <a:off x="6108300" y="316215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p:cNvSpPr/>
            <p:nvPr/>
          </p:nvSpPr>
          <p:spPr>
            <a:xfrm>
              <a:off x="7108059" y="316215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p:cNvSpPr/>
            <p:nvPr/>
          </p:nvSpPr>
          <p:spPr>
            <a:xfrm>
              <a:off x="7338663" y="3162159"/>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p:cNvSpPr/>
            <p:nvPr/>
          </p:nvSpPr>
          <p:spPr>
            <a:xfrm>
              <a:off x="8546747" y="316215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p:cNvSpPr/>
            <p:nvPr/>
          </p:nvSpPr>
          <p:spPr>
            <a:xfrm>
              <a:off x="9995415" y="316215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45"/>
            <p:cNvSpPr/>
            <p:nvPr/>
          </p:nvSpPr>
          <p:spPr>
            <a:xfrm>
              <a:off x="898916" y="3253849"/>
              <a:ext cx="1649722" cy="684000"/>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tx1"/>
                  </a:solidFill>
                  <a:latin typeface="Arial" panose="020B0604020202020204" pitchFamily="34" charset="0"/>
                  <a:cs typeface="Arial" panose="020B0604020202020204" pitchFamily="34" charset="0"/>
                </a:rPr>
                <a:t>General Taxation (public budget)</a:t>
              </a:r>
              <a:endParaRPr lang="en-US" sz="1200" dirty="0">
                <a:solidFill>
                  <a:schemeClr val="tx1"/>
                </a:solidFill>
                <a:latin typeface="Arial" panose="020B0604020202020204" pitchFamily="34" charset="0"/>
                <a:cs typeface="Arial" panose="020B0604020202020204" pitchFamily="34" charset="0"/>
              </a:endParaRPr>
            </a:p>
          </p:txBody>
        </p:sp>
        <p:cxnSp>
          <p:nvCxnSpPr>
            <p:cNvPr id="47" name="Conector recto 46"/>
            <p:cNvCxnSpPr>
              <a:stCxn id="10" idx="2"/>
              <a:endCxn id="46" idx="0"/>
            </p:cNvCxnSpPr>
            <p:nvPr/>
          </p:nvCxnSpPr>
          <p:spPr>
            <a:xfrm flipH="1">
              <a:off x="1723777" y="2247963"/>
              <a:ext cx="1560741" cy="100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Elipse 47"/>
            <p:cNvSpPr/>
            <p:nvPr/>
          </p:nvSpPr>
          <p:spPr>
            <a:xfrm>
              <a:off x="811642" y="3149629"/>
              <a:ext cx="180000" cy="1800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p:cNvSpPr/>
            <p:nvPr/>
          </p:nvSpPr>
          <p:spPr>
            <a:xfrm>
              <a:off x="1042246" y="3149629"/>
              <a:ext cx="180000" cy="180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p:cNvSpPr/>
            <p:nvPr/>
          </p:nvSpPr>
          <p:spPr>
            <a:xfrm>
              <a:off x="1273844" y="3149629"/>
              <a:ext cx="180000" cy="18000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7660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0" y="802296"/>
            <a:ext cx="11103429" cy="2416046"/>
          </a:xfrm>
          <a:prstGeom prst="rect">
            <a:avLst/>
          </a:prstGeom>
          <a:noFill/>
        </p:spPr>
        <p:txBody>
          <a:bodyPr wrap="square" rtlCol="0">
            <a:spAutoFit/>
          </a:bodyPr>
          <a:lstStyle/>
          <a:p>
            <a:r>
              <a:rPr lang="en-US" sz="3200" b="1" dirty="0" smtClean="0">
                <a:solidFill>
                  <a:srgbClr val="FF0000"/>
                </a:solidFill>
                <a:latin typeface="Verdana" pitchFamily="34" charset="0"/>
                <a:ea typeface="Verdana" pitchFamily="34" charset="0"/>
                <a:cs typeface="Verdana" pitchFamily="34" charset="0"/>
              </a:rPr>
              <a:t>Research underway at CENIT/UPC</a:t>
            </a:r>
            <a:endParaRPr lang="en-US" sz="3200" b="1" dirty="0">
              <a:solidFill>
                <a:srgbClr val="FF0000"/>
              </a:solidFill>
              <a:latin typeface="Verdana" pitchFamily="34" charset="0"/>
              <a:ea typeface="Verdana" pitchFamily="34" charset="0"/>
              <a:cs typeface="Verdana" pitchFamily="34" charset="0"/>
            </a:endParaRPr>
          </a:p>
          <a:p>
            <a:pPr marL="53975" indent="-53975">
              <a:spcAft>
                <a:spcPts val="600"/>
              </a:spcAft>
            </a:pPr>
            <a:r>
              <a:rPr lang="en-US" sz="3200" dirty="0" smtClean="0">
                <a:latin typeface="+mj-lt"/>
              </a:rPr>
              <a:t>	</a:t>
            </a:r>
            <a:r>
              <a:rPr lang="en-US" sz="3200" b="1" dirty="0" smtClean="0">
                <a:latin typeface="+mj-lt"/>
              </a:rPr>
              <a:t>Application of an innovative toll charging mechanism in Barcelona</a:t>
            </a:r>
          </a:p>
          <a:p>
            <a:pPr marL="893763" indent="-893763">
              <a:spcAft>
                <a:spcPts val="600"/>
              </a:spcAft>
            </a:pPr>
            <a:r>
              <a:rPr lang="en-US" sz="2400" b="1" dirty="0">
                <a:latin typeface="+mj-lt"/>
              </a:rPr>
              <a:t>	</a:t>
            </a:r>
            <a:r>
              <a:rPr lang="en-US" sz="2400" b="1" dirty="0" smtClean="0">
                <a:latin typeface="+mj-lt"/>
              </a:rPr>
              <a:t>	Pay per use</a:t>
            </a:r>
          </a:p>
          <a:p>
            <a:pPr marL="893763" indent="-893763">
              <a:spcAft>
                <a:spcPts val="600"/>
              </a:spcAft>
            </a:pPr>
            <a:r>
              <a:rPr lang="en-US" sz="2400" b="1" dirty="0">
                <a:latin typeface="+mj-lt"/>
              </a:rPr>
              <a:t>	</a:t>
            </a:r>
            <a:r>
              <a:rPr lang="en-US" sz="2400" b="1" dirty="0" smtClean="0">
                <a:latin typeface="+mj-lt"/>
              </a:rPr>
              <a:t>	In parallel with “</a:t>
            </a:r>
            <a:r>
              <a:rPr lang="en-US" sz="2400" b="1" dirty="0" err="1" smtClean="0">
                <a:latin typeface="+mj-lt"/>
              </a:rPr>
              <a:t>superilles</a:t>
            </a:r>
            <a:r>
              <a:rPr lang="en-US" sz="2400" b="1" dirty="0" smtClean="0">
                <a:latin typeface="+mj-lt"/>
              </a:rPr>
              <a:t>”</a:t>
            </a:r>
          </a:p>
          <a:p>
            <a:pPr marL="12700" indent="-12700">
              <a:spcAft>
                <a:spcPts val="600"/>
              </a:spcAft>
            </a:pPr>
            <a:r>
              <a:rPr lang="en-US" sz="2400" b="1" dirty="0">
                <a:latin typeface="+mj-lt"/>
              </a:rPr>
              <a:t>	</a:t>
            </a:r>
            <a:r>
              <a:rPr lang="en-US" sz="2400" b="1" dirty="0" smtClean="0">
                <a:latin typeface="+mj-lt"/>
              </a:rPr>
              <a:t>	Pay for speed, implies a new traffic management model</a:t>
            </a:r>
            <a:r>
              <a:rPr lang="en-US" sz="2000" dirty="0" smtClean="0">
                <a:latin typeface="+mj-lt"/>
              </a:rPr>
              <a:t>	</a:t>
            </a:r>
            <a:endParaRPr lang="en-US" sz="2800" dirty="0">
              <a:latin typeface="+mj-lt"/>
            </a:endParaRPr>
          </a:p>
        </p:txBody>
      </p:sp>
      <p:pic>
        <p:nvPicPr>
          <p:cNvPr id="5" name="Picture 4"/>
          <p:cNvPicPr>
            <a:picLocks noChangeAspect="1"/>
          </p:cNvPicPr>
          <p:nvPr/>
        </p:nvPicPr>
        <p:blipFill>
          <a:blip r:embed="rId4"/>
          <a:stretch>
            <a:fillRect/>
          </a:stretch>
        </p:blipFill>
        <p:spPr>
          <a:xfrm>
            <a:off x="1088571" y="3117577"/>
            <a:ext cx="4795405" cy="3451052"/>
          </a:xfrm>
          <a:prstGeom prst="rect">
            <a:avLst/>
          </a:prstGeom>
        </p:spPr>
      </p:pic>
      <p:sp>
        <p:nvSpPr>
          <p:cNvPr id="8" name="TextBox 7"/>
          <p:cNvSpPr txBox="1"/>
          <p:nvPr/>
        </p:nvSpPr>
        <p:spPr>
          <a:xfrm>
            <a:off x="3486273" y="6611779"/>
            <a:ext cx="2703374" cy="246221"/>
          </a:xfrm>
          <a:prstGeom prst="rect">
            <a:avLst/>
          </a:prstGeom>
          <a:noFill/>
        </p:spPr>
        <p:txBody>
          <a:bodyPr wrap="square" rtlCol="0">
            <a:spAutoFit/>
          </a:bodyPr>
          <a:lstStyle/>
          <a:p>
            <a:r>
              <a:rPr lang="en-US" sz="1000" dirty="0" smtClean="0"/>
              <a:t>From Singapore’s Land Transport Authority</a:t>
            </a:r>
            <a:endParaRPr lang="en-US" sz="1000" dirty="0"/>
          </a:p>
        </p:txBody>
      </p:sp>
      <p:pic>
        <p:nvPicPr>
          <p:cNvPr id="9" name="Marcador de contenido 7">
            <a:extLst>
              <a:ext uri="{FF2B5EF4-FFF2-40B4-BE49-F238E27FC236}">
                <a16:creationId xmlns="" xmlns:a16="http://schemas.microsoft.com/office/drawing/2014/main" id="{AEDD5214-29AC-466E-A8DD-92A18D4747DE}"/>
              </a:ext>
            </a:extLst>
          </p:cNvPr>
          <p:cNvPicPr>
            <a:picLocks noChangeAspect="1"/>
          </p:cNvPicPr>
          <p:nvPr/>
        </p:nvPicPr>
        <p:blipFill rotWithShape="1">
          <a:blip r:embed="rId5"/>
          <a:srcRect l="35391" t="24559" r="38366" b="29560"/>
          <a:stretch/>
        </p:blipFill>
        <p:spPr>
          <a:xfrm>
            <a:off x="6387515" y="3538583"/>
            <a:ext cx="2440237" cy="2399755"/>
          </a:xfrm>
          <a:prstGeom prst="rect">
            <a:avLst/>
          </a:prstGeom>
        </p:spPr>
      </p:pic>
      <p:pic>
        <p:nvPicPr>
          <p:cNvPr id="10" name="Imagen 8">
            <a:extLst>
              <a:ext uri="{FF2B5EF4-FFF2-40B4-BE49-F238E27FC236}">
                <a16:creationId xmlns="" xmlns:a16="http://schemas.microsoft.com/office/drawing/2014/main" id="{2F7DD823-7E8A-4660-89F4-80B587BDBBA1}"/>
              </a:ext>
            </a:extLst>
          </p:cNvPr>
          <p:cNvPicPr>
            <a:picLocks noChangeAspect="1"/>
          </p:cNvPicPr>
          <p:nvPr/>
        </p:nvPicPr>
        <p:blipFill rotWithShape="1">
          <a:blip r:embed="rId6"/>
          <a:srcRect l="37799" t="40200" r="35825" b="15001"/>
          <a:stretch/>
        </p:blipFill>
        <p:spPr>
          <a:xfrm>
            <a:off x="9566044" y="3404222"/>
            <a:ext cx="2538622" cy="2425463"/>
          </a:xfrm>
          <a:prstGeom prst="rect">
            <a:avLst/>
          </a:prstGeom>
        </p:spPr>
      </p:pic>
    </p:spTree>
    <p:extLst>
      <p:ext uri="{BB962C8B-B14F-4D97-AF65-F5344CB8AC3E}">
        <p14:creationId xmlns:p14="http://schemas.microsoft.com/office/powerpoint/2010/main" val="112285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0" y="802296"/>
            <a:ext cx="11103429" cy="1384995"/>
          </a:xfrm>
          <a:prstGeom prst="rect">
            <a:avLst/>
          </a:prstGeom>
          <a:noFill/>
        </p:spPr>
        <p:txBody>
          <a:bodyPr wrap="square" rtlCol="0">
            <a:spAutoFit/>
          </a:bodyPr>
          <a:lstStyle/>
          <a:p>
            <a:r>
              <a:rPr lang="en-US" sz="3200" b="1" dirty="0" smtClean="0">
                <a:solidFill>
                  <a:srgbClr val="FF0000"/>
                </a:solidFill>
                <a:latin typeface="Verdana" pitchFamily="34" charset="0"/>
                <a:ea typeface="Verdana" pitchFamily="34" charset="0"/>
                <a:cs typeface="Verdana" pitchFamily="34" charset="0"/>
              </a:rPr>
              <a:t>Research underway at CENIT/UPC</a:t>
            </a:r>
            <a:endParaRPr lang="en-US" sz="3200" b="1" dirty="0">
              <a:solidFill>
                <a:srgbClr val="FF0000"/>
              </a:solidFill>
              <a:latin typeface="Verdana" pitchFamily="34" charset="0"/>
              <a:ea typeface="Verdana" pitchFamily="34" charset="0"/>
              <a:cs typeface="Verdana" pitchFamily="34" charset="0"/>
            </a:endParaRPr>
          </a:p>
          <a:p>
            <a:pPr marL="53975" indent="-53975">
              <a:spcAft>
                <a:spcPts val="600"/>
              </a:spcAft>
            </a:pPr>
            <a:r>
              <a:rPr lang="en-US" sz="3200" dirty="0" smtClean="0">
                <a:latin typeface="+mj-lt"/>
              </a:rPr>
              <a:t>	</a:t>
            </a:r>
            <a:r>
              <a:rPr lang="en-US" sz="3200" b="1" dirty="0" smtClean="0">
                <a:latin typeface="+mj-lt"/>
              </a:rPr>
              <a:t>Application of an innovative toll charging mechanism in Barcelona</a:t>
            </a:r>
            <a:r>
              <a:rPr lang="en-US" sz="2000" dirty="0" smtClean="0">
                <a:latin typeface="+mj-lt"/>
              </a:rPr>
              <a:t>	</a:t>
            </a:r>
            <a:endParaRPr lang="en-US" sz="2800" dirty="0">
              <a:latin typeface="+mj-lt"/>
            </a:endParaRPr>
          </a:p>
        </p:txBody>
      </p:sp>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1177" t="14844" r="18162" b="12036"/>
          <a:stretch/>
        </p:blipFill>
        <p:spPr bwMode="auto">
          <a:xfrm>
            <a:off x="527464" y="2187291"/>
            <a:ext cx="5468114" cy="37220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7458958" y="4056011"/>
            <a:ext cx="5549849" cy="394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2"/>
          <p:cNvSpPr>
            <a:spLocks noChangeArrowheads="1"/>
          </p:cNvSpPr>
          <p:nvPr/>
        </p:nvSpPr>
        <p:spPr bwMode="auto">
          <a:xfrm>
            <a:off x="6913995" y="2601605"/>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p:cNvSpPr txBox="1"/>
          <p:nvPr/>
        </p:nvSpPr>
        <p:spPr>
          <a:xfrm>
            <a:off x="5995577" y="3058805"/>
            <a:ext cx="6030168" cy="2308324"/>
          </a:xfrm>
          <a:prstGeom prst="rect">
            <a:avLst/>
          </a:prstGeom>
          <a:noFill/>
        </p:spPr>
        <p:txBody>
          <a:bodyPr wrap="square" rtlCol="0">
            <a:spAutoFit/>
          </a:bodyPr>
          <a:lstStyle/>
          <a:p>
            <a:r>
              <a:rPr lang="en-US" b="1" dirty="0" smtClean="0"/>
              <a:t>It has been estimated that, depending on the toll applied (from 5 to 18 cents/km):</a:t>
            </a:r>
          </a:p>
          <a:p>
            <a:endParaRPr lang="en-US" dirty="0" smtClean="0"/>
          </a:p>
          <a:p>
            <a:r>
              <a:rPr lang="en-US" dirty="0" smtClean="0"/>
              <a:t>The reduction in daily vehicles would be between 400000 and 600000</a:t>
            </a:r>
          </a:p>
          <a:p>
            <a:r>
              <a:rPr lang="en-US" dirty="0" smtClean="0"/>
              <a:t>The toll money collected between 100 and 300 million €/year</a:t>
            </a:r>
          </a:p>
          <a:p>
            <a:r>
              <a:rPr lang="en-US" dirty="0" smtClean="0"/>
              <a:t>The additional money collected by UTP due to modal transfer between 100 and 170 million €/year.</a:t>
            </a:r>
            <a:endParaRPr lang="en-US" dirty="0"/>
          </a:p>
        </p:txBody>
      </p:sp>
    </p:spTree>
    <p:extLst>
      <p:ext uri="{BB962C8B-B14F-4D97-AF65-F5344CB8AC3E}">
        <p14:creationId xmlns:p14="http://schemas.microsoft.com/office/powerpoint/2010/main" val="206108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1" y="802296"/>
            <a:ext cx="10632374" cy="5632311"/>
          </a:xfrm>
          <a:prstGeom prst="rect">
            <a:avLst/>
          </a:prstGeom>
          <a:noFill/>
        </p:spPr>
        <p:txBody>
          <a:bodyPr wrap="square" rtlCol="0">
            <a:spAutoFit/>
          </a:bodyPr>
          <a:lstStyle/>
          <a:p>
            <a:r>
              <a:rPr lang="en-US" sz="3200" b="1" dirty="0" smtClean="0">
                <a:solidFill>
                  <a:srgbClr val="FF0000"/>
                </a:solidFill>
                <a:latin typeface="Verdana" pitchFamily="34" charset="0"/>
                <a:ea typeface="Verdana" pitchFamily="34" charset="0"/>
                <a:cs typeface="Verdana" pitchFamily="34" charset="0"/>
              </a:rPr>
              <a:t>Research underway at CENIT/UPC</a:t>
            </a:r>
            <a:endParaRPr lang="en-US" sz="3200" b="1" dirty="0">
              <a:solidFill>
                <a:srgbClr val="FF0000"/>
              </a:solidFill>
              <a:latin typeface="Verdana" pitchFamily="34" charset="0"/>
              <a:ea typeface="Verdana" pitchFamily="34" charset="0"/>
              <a:cs typeface="Verdana" pitchFamily="34" charset="0"/>
            </a:endParaRPr>
          </a:p>
          <a:p>
            <a:pPr marL="893763" indent="-893763">
              <a:spcAft>
                <a:spcPts val="600"/>
              </a:spcAft>
            </a:pPr>
            <a:r>
              <a:rPr lang="en-US" sz="3600" b="1" dirty="0" smtClean="0">
                <a:latin typeface="+mj-lt"/>
              </a:rPr>
              <a:t>Out-of-street parking for autonomous vehicles</a:t>
            </a:r>
          </a:p>
          <a:p>
            <a:pPr marL="893763" indent="-893763">
              <a:spcAft>
                <a:spcPts val="600"/>
              </a:spcAft>
            </a:pPr>
            <a:r>
              <a:rPr lang="en-US" sz="2400" b="1" dirty="0">
                <a:latin typeface="+mj-lt"/>
              </a:rPr>
              <a:t>	</a:t>
            </a:r>
            <a:r>
              <a:rPr lang="en-US" sz="2400" b="1" dirty="0" smtClean="0">
                <a:latin typeface="+mj-lt"/>
              </a:rPr>
              <a:t>Design (charging, cleaning, etc.) for shared mobility AV parking areas</a:t>
            </a:r>
          </a:p>
          <a:p>
            <a:pPr marL="893763" indent="-893763">
              <a:spcAft>
                <a:spcPts val="600"/>
              </a:spcAft>
            </a:pPr>
            <a:r>
              <a:rPr lang="en-US" sz="2400" b="1" dirty="0">
                <a:latin typeface="+mj-lt"/>
              </a:rPr>
              <a:t>	</a:t>
            </a:r>
            <a:r>
              <a:rPr lang="en-US" sz="2400" b="1" dirty="0" smtClean="0">
                <a:latin typeface="+mj-lt"/>
              </a:rPr>
              <a:t>Modelling the optimal location and number of places according to demand</a:t>
            </a:r>
          </a:p>
          <a:p>
            <a:pPr marL="893763" indent="-893763">
              <a:spcAft>
                <a:spcPts val="600"/>
              </a:spcAft>
            </a:pPr>
            <a:r>
              <a:rPr lang="en-US" sz="2400" b="1" dirty="0">
                <a:latin typeface="+mj-lt"/>
              </a:rPr>
              <a:t>	</a:t>
            </a:r>
            <a:r>
              <a:rPr lang="en-US" sz="2400" b="1" dirty="0" smtClean="0">
                <a:latin typeface="+mj-lt"/>
              </a:rPr>
              <a:t>An urban problem (in the USA 15-30% of all urban space devoted to parking; up to 90% of it might become unnecessary)</a:t>
            </a:r>
          </a:p>
          <a:p>
            <a:pPr marL="893763" indent="-893763">
              <a:spcAft>
                <a:spcPts val="600"/>
              </a:spcAft>
            </a:pPr>
            <a:r>
              <a:rPr lang="en-US" sz="2400" b="1" dirty="0">
                <a:latin typeface="+mj-lt"/>
              </a:rPr>
              <a:t>	</a:t>
            </a:r>
            <a:r>
              <a:rPr lang="en-US" sz="2400" b="1" dirty="0" smtClean="0">
                <a:latin typeface="+mj-lt"/>
              </a:rPr>
              <a:t>In Barcelona: existing off-street </a:t>
            </a:r>
            <a:r>
              <a:rPr lang="en-US" sz="2400" b="1" dirty="0" err="1" smtClean="0">
                <a:latin typeface="+mj-lt"/>
              </a:rPr>
              <a:t>parkings</a:t>
            </a:r>
            <a:r>
              <a:rPr lang="en-US" sz="2400" b="1" dirty="0" smtClean="0">
                <a:latin typeface="+mj-lt"/>
              </a:rPr>
              <a:t>, new </a:t>
            </a:r>
            <a:r>
              <a:rPr lang="en-US" sz="2400" b="1" dirty="0" err="1" smtClean="0">
                <a:latin typeface="+mj-lt"/>
              </a:rPr>
              <a:t>specialised</a:t>
            </a:r>
            <a:r>
              <a:rPr lang="en-US" sz="2400" b="1" dirty="0" smtClean="0">
                <a:latin typeface="+mj-lt"/>
              </a:rPr>
              <a:t> areas, first floors for commercial space.</a:t>
            </a:r>
          </a:p>
          <a:p>
            <a:pPr marL="893763" indent="-893763">
              <a:spcAft>
                <a:spcPts val="600"/>
              </a:spcAft>
            </a:pPr>
            <a:r>
              <a:rPr lang="en-US" sz="3600" b="1" dirty="0">
                <a:latin typeface="+mj-lt"/>
              </a:rPr>
              <a:t>E-commerce</a:t>
            </a:r>
            <a:r>
              <a:rPr lang="en-US" sz="2400" b="1" dirty="0">
                <a:latin typeface="+mj-lt"/>
              </a:rPr>
              <a:t>	</a:t>
            </a:r>
            <a:endParaRPr lang="en-US" sz="2400" b="1" dirty="0" smtClean="0">
              <a:latin typeface="+mj-lt"/>
            </a:endParaRPr>
          </a:p>
          <a:p>
            <a:pPr marL="893763" indent="-893763">
              <a:spcAft>
                <a:spcPts val="600"/>
              </a:spcAft>
            </a:pPr>
            <a:r>
              <a:rPr lang="en-US" sz="2400" dirty="0">
                <a:latin typeface="+mj-lt"/>
              </a:rPr>
              <a:t>	</a:t>
            </a:r>
            <a:r>
              <a:rPr lang="en-US" sz="2400" b="1" dirty="0">
                <a:latin typeface="+mj-lt"/>
              </a:rPr>
              <a:t>Space needs (related to parking</a:t>
            </a:r>
            <a:r>
              <a:rPr lang="en-US" sz="2400" b="1" dirty="0" smtClean="0">
                <a:latin typeface="+mj-lt"/>
              </a:rPr>
              <a:t>)</a:t>
            </a:r>
          </a:p>
          <a:p>
            <a:pPr marL="893763" indent="-893763">
              <a:spcAft>
                <a:spcPts val="600"/>
              </a:spcAft>
            </a:pPr>
            <a:r>
              <a:rPr lang="en-US" sz="2400" b="1" dirty="0">
                <a:latin typeface="+mj-lt"/>
              </a:rPr>
              <a:t>	</a:t>
            </a:r>
            <a:r>
              <a:rPr lang="en-US" sz="2400" b="1" dirty="0" smtClean="0">
                <a:latin typeface="+mj-lt"/>
              </a:rPr>
              <a:t>Charging per use to </a:t>
            </a:r>
            <a:r>
              <a:rPr lang="en-US" sz="2400" b="1" dirty="0" err="1" smtClean="0">
                <a:latin typeface="+mj-lt"/>
              </a:rPr>
              <a:t>optimise</a:t>
            </a:r>
            <a:r>
              <a:rPr lang="en-US" sz="2400" b="1" dirty="0" smtClean="0">
                <a:latin typeface="+mj-lt"/>
              </a:rPr>
              <a:t> the delivery process</a:t>
            </a:r>
          </a:p>
          <a:p>
            <a:pPr marL="893763" indent="-893763">
              <a:spcAft>
                <a:spcPts val="600"/>
              </a:spcAft>
            </a:pPr>
            <a:r>
              <a:rPr lang="en-US" sz="2400" b="1" dirty="0">
                <a:latin typeface="+mj-lt"/>
              </a:rPr>
              <a:t>	</a:t>
            </a:r>
            <a:r>
              <a:rPr lang="en-US" sz="2400" b="1" dirty="0" smtClean="0">
                <a:latin typeface="+mj-lt"/>
              </a:rPr>
              <a:t>E-commerce should pay full costs. Need to evaluate demand and costs.</a:t>
            </a:r>
            <a:r>
              <a:rPr lang="en-US" sz="2000" dirty="0" smtClean="0">
                <a:latin typeface="+mj-lt"/>
              </a:rPr>
              <a:t>	</a:t>
            </a:r>
            <a:endParaRPr lang="en-US" sz="2800" dirty="0">
              <a:latin typeface="+mj-lt"/>
            </a:endParaRPr>
          </a:p>
        </p:txBody>
      </p:sp>
    </p:spTree>
    <p:extLst>
      <p:ext uri="{BB962C8B-B14F-4D97-AF65-F5344CB8AC3E}">
        <p14:creationId xmlns:p14="http://schemas.microsoft.com/office/powerpoint/2010/main" val="6452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Verdana" charset="0"/>
                <a:ea typeface="Verdana" charset="0"/>
                <a:cs typeface="Verdana" charset="0"/>
              </a:rPr>
              <a:t>Conclusion</a:t>
            </a:r>
            <a:endParaRPr lang="en-US" sz="3200" b="1" dirty="0">
              <a:solidFill>
                <a:srgbClr val="FF0000"/>
              </a:solidFill>
              <a:latin typeface="Verdana" charset="0"/>
              <a:ea typeface="Verdana" charset="0"/>
              <a:cs typeface="Verdana" charset="0"/>
            </a:endParaRPr>
          </a:p>
        </p:txBody>
      </p:sp>
      <p:sp>
        <p:nvSpPr>
          <p:cNvPr id="3" name="Content Placeholder 2"/>
          <p:cNvSpPr>
            <a:spLocks noGrp="1"/>
          </p:cNvSpPr>
          <p:nvPr>
            <p:ph idx="1"/>
          </p:nvPr>
        </p:nvSpPr>
        <p:spPr>
          <a:xfrm>
            <a:off x="838200" y="1825625"/>
            <a:ext cx="10717696" cy="2375314"/>
          </a:xfrm>
        </p:spPr>
        <p:txBody>
          <a:bodyPr/>
          <a:lstStyle/>
          <a:p>
            <a:pPr marL="0" indent="0">
              <a:spcAft>
                <a:spcPts val="600"/>
              </a:spcAft>
              <a:buNone/>
            </a:pPr>
            <a:r>
              <a:rPr lang="en-US" b="1" dirty="0" smtClean="0"/>
              <a:t>We are confronted with a radical change in urban mobility</a:t>
            </a:r>
          </a:p>
          <a:p>
            <a:pPr marL="0" indent="0">
              <a:spcAft>
                <a:spcPts val="600"/>
              </a:spcAft>
              <a:buNone/>
            </a:pPr>
            <a:r>
              <a:rPr lang="en-US" b="1" dirty="0" smtClean="0"/>
              <a:t>The financial equilibrium will be severely affected</a:t>
            </a:r>
          </a:p>
          <a:p>
            <a:pPr marL="0" indent="0">
              <a:spcAft>
                <a:spcPts val="600"/>
              </a:spcAft>
              <a:buNone/>
            </a:pPr>
            <a:r>
              <a:rPr lang="en-US" b="1" dirty="0" smtClean="0"/>
              <a:t>Regulatory measures are necessary</a:t>
            </a:r>
          </a:p>
          <a:p>
            <a:pPr marL="0" indent="0">
              <a:spcAft>
                <a:spcPts val="600"/>
              </a:spcAft>
              <a:buNone/>
            </a:pPr>
            <a:r>
              <a:rPr lang="en-US" b="1" dirty="0" smtClean="0"/>
              <a:t>New financial schemes must be proposed to </a:t>
            </a:r>
            <a:r>
              <a:rPr lang="en-US" b="1" dirty="0" err="1" smtClean="0"/>
              <a:t>optimise</a:t>
            </a:r>
            <a:r>
              <a:rPr lang="en-US" b="1" dirty="0" smtClean="0"/>
              <a:t> </a:t>
            </a:r>
            <a:r>
              <a:rPr lang="en-US" b="1" dirty="0" err="1" smtClean="0"/>
              <a:t>MaaS</a:t>
            </a:r>
            <a:endParaRPr lang="en-US" b="1" dirty="0"/>
          </a:p>
        </p:txBody>
      </p:sp>
    </p:spTree>
    <p:extLst>
      <p:ext uri="{BB962C8B-B14F-4D97-AF65-F5344CB8AC3E}">
        <p14:creationId xmlns:p14="http://schemas.microsoft.com/office/powerpoint/2010/main" val="204431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9" name="Title 8"/>
          <p:cNvSpPr>
            <a:spLocks noGrp="1"/>
          </p:cNvSpPr>
          <p:nvPr>
            <p:ph type="ctrTitle"/>
          </p:nvPr>
        </p:nvSpPr>
        <p:spPr>
          <a:xfrm>
            <a:off x="1523999" y="948194"/>
            <a:ext cx="9808407" cy="5391327"/>
          </a:xfrm>
        </p:spPr>
        <p:txBody>
          <a:bodyPr anchor="t">
            <a:normAutofit fontScale="90000"/>
          </a:bodyPr>
          <a:lstStyle/>
          <a:p>
            <a:pPr marL="14288" indent="-14288" algn="l"/>
            <a:r>
              <a:rPr lang="en-GB" sz="3600" b="1" dirty="0" smtClean="0">
                <a:solidFill>
                  <a:srgbClr val="FF0000"/>
                </a:solidFill>
                <a:latin typeface="Verdana" pitchFamily="34" charset="0"/>
                <a:ea typeface="Verdana" pitchFamily="34" charset="0"/>
                <a:cs typeface="Verdana" pitchFamily="34" charset="0"/>
              </a:rPr>
              <a:t>Mobility-as-a-Service (</a:t>
            </a:r>
            <a:r>
              <a:rPr lang="en-GB" sz="3600" b="1" dirty="0" err="1" smtClean="0">
                <a:solidFill>
                  <a:srgbClr val="FF0000"/>
                </a:solidFill>
                <a:latin typeface="Verdana" pitchFamily="34" charset="0"/>
                <a:ea typeface="Verdana" pitchFamily="34" charset="0"/>
                <a:cs typeface="Verdana" pitchFamily="34" charset="0"/>
              </a:rPr>
              <a:t>MaaS</a:t>
            </a:r>
            <a:r>
              <a:rPr lang="en-GB" sz="3600" b="1" dirty="0" smtClean="0">
                <a:solidFill>
                  <a:srgbClr val="FF0000"/>
                </a:solidFill>
                <a:latin typeface="Verdana" pitchFamily="34" charset="0"/>
                <a:ea typeface="Verdana" pitchFamily="34" charset="0"/>
                <a:cs typeface="Verdana" pitchFamily="34" charset="0"/>
              </a:rPr>
              <a:t>)</a:t>
            </a:r>
            <a:r>
              <a:rPr lang="en-GB" sz="3200" dirty="0" smtClean="0">
                <a:solidFill>
                  <a:schemeClr val="accent3"/>
                </a:solidFill>
                <a:latin typeface="Verdana" pitchFamily="34" charset="0"/>
                <a:ea typeface="Verdana" pitchFamily="34" charset="0"/>
                <a:cs typeface="Verdana" pitchFamily="34" charset="0"/>
              </a:rPr>
              <a:t/>
            </a:r>
            <a:br>
              <a:rPr lang="en-GB" sz="3200" dirty="0" smtClean="0">
                <a:solidFill>
                  <a:schemeClr val="accent3"/>
                </a:solidFill>
                <a:latin typeface="Verdana" pitchFamily="34" charset="0"/>
                <a:ea typeface="Verdana" pitchFamily="34" charset="0"/>
                <a:cs typeface="Verdana" pitchFamily="34" charset="0"/>
              </a:rPr>
            </a:br>
            <a:r>
              <a:rPr lang="en-GB" sz="3200" dirty="0" smtClean="0">
                <a:solidFill>
                  <a:schemeClr val="accent3"/>
                </a:solidFill>
                <a:latin typeface="Verdana" pitchFamily="34" charset="0"/>
                <a:ea typeface="Verdana" pitchFamily="34" charset="0"/>
                <a:cs typeface="Verdana" pitchFamily="34" charset="0"/>
              </a:rPr>
              <a:t/>
            </a:r>
            <a:br>
              <a:rPr lang="en-GB" sz="3200" dirty="0" smtClean="0">
                <a:solidFill>
                  <a:schemeClr val="accent3"/>
                </a:solidFill>
                <a:latin typeface="Verdana" pitchFamily="34" charset="0"/>
                <a:ea typeface="Verdana" pitchFamily="34" charset="0"/>
                <a:cs typeface="Verdana" pitchFamily="34" charset="0"/>
              </a:rPr>
            </a:br>
            <a:r>
              <a:rPr lang="en-US" sz="3200" dirty="0" smtClean="0">
                <a:latin typeface="Verdana" pitchFamily="34" charset="0"/>
                <a:ea typeface="Verdana" pitchFamily="34" charset="0"/>
                <a:cs typeface="Verdana" pitchFamily="34" charset="0"/>
              </a:rPr>
              <a:t>Tailored and integrated end-to-end trip planning, booking, electronic ticketing, and payment services across all modes of transport, public or private</a:t>
            </a:r>
            <a:br>
              <a:rPr lang="en-US" sz="3200" dirty="0" smtClean="0">
                <a:latin typeface="Verdana" pitchFamily="34" charset="0"/>
                <a:ea typeface="Verdana" pitchFamily="34" charset="0"/>
                <a:cs typeface="Verdana" pitchFamily="34" charset="0"/>
              </a:rPr>
            </a:br>
            <a:r>
              <a:rPr lang="en-US" sz="3200" dirty="0" smtClean="0">
                <a:latin typeface="Verdana" pitchFamily="34" charset="0"/>
                <a:ea typeface="Verdana" pitchFamily="34" charset="0"/>
                <a:cs typeface="Verdana" pitchFamily="34" charset="0"/>
              </a:rPr>
              <a:t/>
            </a:r>
            <a:br>
              <a:rPr lang="en-US" sz="3200" dirty="0" smtClean="0">
                <a:latin typeface="Verdana" pitchFamily="34" charset="0"/>
                <a:ea typeface="Verdana" pitchFamily="34" charset="0"/>
                <a:cs typeface="Verdana" pitchFamily="34" charset="0"/>
              </a:rPr>
            </a:br>
            <a:r>
              <a:rPr lang="en-US" sz="3200" dirty="0" smtClean="0">
                <a:latin typeface="Verdana" pitchFamily="34" charset="0"/>
                <a:ea typeface="Verdana" pitchFamily="34" charset="0"/>
                <a:cs typeface="Verdana" pitchFamily="34" charset="0"/>
              </a:rPr>
              <a:t>It is the user view of the SMART MOBILITY concept that takes advantage of a joint approach to new transport and telecommunications technologies</a:t>
            </a:r>
            <a:br>
              <a:rPr lang="en-US" sz="3200" dirty="0" smtClean="0">
                <a:latin typeface="Verdana" pitchFamily="34" charset="0"/>
                <a:ea typeface="Verdana" pitchFamily="34" charset="0"/>
                <a:cs typeface="Verdana" pitchFamily="34" charset="0"/>
              </a:rPr>
            </a:br>
            <a:r>
              <a:rPr lang="en-US" sz="3200" dirty="0">
                <a:latin typeface="Verdana" pitchFamily="34" charset="0"/>
                <a:ea typeface="Verdana" pitchFamily="34" charset="0"/>
                <a:cs typeface="Verdana" pitchFamily="34" charset="0"/>
              </a:rPr>
              <a:t/>
            </a:r>
            <a:br>
              <a:rPr lang="en-US" sz="3200" dirty="0">
                <a:latin typeface="Verdana" pitchFamily="34" charset="0"/>
                <a:ea typeface="Verdana" pitchFamily="34" charset="0"/>
                <a:cs typeface="Verdana" pitchFamily="34" charset="0"/>
              </a:rPr>
            </a:br>
            <a:r>
              <a:rPr lang="en-US" sz="3200" dirty="0" smtClean="0">
                <a:latin typeface="Verdana" pitchFamily="34" charset="0"/>
                <a:ea typeface="Verdana" pitchFamily="34" charset="0"/>
                <a:cs typeface="Verdana" pitchFamily="34" charset="0"/>
              </a:rPr>
              <a:t>A deep transformation with important social and territorial impacts that confronts us with the need to rethink present pricing and business models</a:t>
            </a:r>
            <a:endParaRPr lang="es-ES" sz="32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46006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9" name="Title 8"/>
          <p:cNvSpPr>
            <a:spLocks noGrp="1"/>
          </p:cNvSpPr>
          <p:nvPr>
            <p:ph type="ctrTitle"/>
          </p:nvPr>
        </p:nvSpPr>
        <p:spPr>
          <a:xfrm>
            <a:off x="1523999" y="948194"/>
            <a:ext cx="10257693" cy="5391327"/>
          </a:xfrm>
        </p:spPr>
        <p:txBody>
          <a:bodyPr anchor="t">
            <a:normAutofit fontScale="90000"/>
          </a:bodyPr>
          <a:lstStyle/>
          <a:p>
            <a:pPr marL="14288" indent="-14288" algn="l"/>
            <a:r>
              <a:rPr lang="en-GB" sz="3600" b="1" dirty="0" err="1" smtClean="0">
                <a:solidFill>
                  <a:srgbClr val="FF0000"/>
                </a:solidFill>
                <a:latin typeface="Verdana" pitchFamily="34" charset="0"/>
                <a:ea typeface="Verdana" pitchFamily="34" charset="0"/>
                <a:cs typeface="Verdana" pitchFamily="34" charset="0"/>
              </a:rPr>
              <a:t>MaaS</a:t>
            </a:r>
            <a:r>
              <a:rPr lang="en-GB" sz="3600" b="1" dirty="0">
                <a:solidFill>
                  <a:srgbClr val="FF0000"/>
                </a:solidFill>
                <a:latin typeface="Verdana" pitchFamily="34" charset="0"/>
                <a:ea typeface="Verdana" pitchFamily="34" charset="0"/>
                <a:cs typeface="Verdana" pitchFamily="34" charset="0"/>
              </a:rPr>
              <a:t> </a:t>
            </a:r>
            <a:r>
              <a:rPr lang="en-GB" sz="3600" b="1" dirty="0" smtClean="0">
                <a:solidFill>
                  <a:srgbClr val="FF0000"/>
                </a:solidFill>
                <a:latin typeface="Verdana" pitchFamily="34" charset="0"/>
                <a:ea typeface="Verdana" pitchFamily="34" charset="0"/>
                <a:cs typeface="Verdana" pitchFamily="34" charset="0"/>
              </a:rPr>
              <a:t>in the urban context</a:t>
            </a:r>
            <a:r>
              <a:rPr lang="en-GB" sz="3200" dirty="0" smtClean="0">
                <a:solidFill>
                  <a:schemeClr val="accent3"/>
                </a:solidFill>
                <a:latin typeface="Verdana" pitchFamily="34" charset="0"/>
                <a:ea typeface="Verdana" pitchFamily="34" charset="0"/>
                <a:cs typeface="Verdana" pitchFamily="34" charset="0"/>
              </a:rPr>
              <a:t/>
            </a:r>
            <a:br>
              <a:rPr lang="en-GB" sz="3200" dirty="0" smtClean="0">
                <a:solidFill>
                  <a:schemeClr val="accent3"/>
                </a:solidFill>
                <a:latin typeface="Verdana" pitchFamily="34" charset="0"/>
                <a:ea typeface="Verdana" pitchFamily="34" charset="0"/>
                <a:cs typeface="Verdana" pitchFamily="34" charset="0"/>
              </a:rPr>
            </a:br>
            <a:r>
              <a:rPr lang="en-GB" sz="3200" dirty="0" smtClean="0">
                <a:solidFill>
                  <a:schemeClr val="accent3"/>
                </a:solidFill>
                <a:latin typeface="Verdana" pitchFamily="34" charset="0"/>
                <a:ea typeface="Verdana" pitchFamily="34" charset="0"/>
                <a:cs typeface="Verdana" pitchFamily="34" charset="0"/>
              </a:rPr>
              <a:t/>
            </a:r>
            <a:br>
              <a:rPr lang="en-GB" sz="3200" dirty="0" smtClean="0">
                <a:solidFill>
                  <a:schemeClr val="accent3"/>
                </a:solidFill>
                <a:latin typeface="Verdana" pitchFamily="34" charset="0"/>
                <a:ea typeface="Verdana" pitchFamily="34" charset="0"/>
                <a:cs typeface="Verdana" pitchFamily="34" charset="0"/>
              </a:rPr>
            </a:br>
            <a:r>
              <a:rPr lang="en-US" sz="4000" b="1" dirty="0" smtClean="0"/>
              <a:t>Urban mobility as a public service</a:t>
            </a:r>
            <a:br>
              <a:rPr lang="en-US" sz="4000" b="1" dirty="0" smtClean="0"/>
            </a:br>
            <a:r>
              <a:rPr lang="en-US" sz="4000" b="1" dirty="0" smtClean="0"/>
              <a:t>	</a:t>
            </a:r>
            <a:r>
              <a:rPr lang="en-US" sz="3600" b="1" dirty="0" smtClean="0"/>
              <a:t>Ensure minimum level of personal accessibility</a:t>
            </a:r>
            <a:r>
              <a:rPr lang="en-US" sz="3200" b="1" dirty="0" smtClean="0"/>
              <a:t/>
            </a:r>
            <a:br>
              <a:rPr lang="en-US" sz="3200" b="1" dirty="0" smtClean="0"/>
            </a:br>
            <a:r>
              <a:rPr lang="en-US" sz="3200" b="1" dirty="0" smtClean="0"/>
              <a:t>		Location and social issues</a:t>
            </a:r>
            <a:br>
              <a:rPr lang="en-US" sz="3200" b="1" dirty="0" smtClean="0"/>
            </a:br>
            <a:r>
              <a:rPr lang="en-US" sz="3200" b="1" dirty="0" smtClean="0"/>
              <a:t>		Personal conditions (age, handicapped, social?)</a:t>
            </a:r>
            <a:r>
              <a:rPr lang="en-US" sz="4000" b="1" dirty="0" smtClean="0"/>
              <a:t/>
            </a:r>
            <a:br>
              <a:rPr lang="en-US" sz="4000" b="1" dirty="0" smtClean="0"/>
            </a:br>
            <a:r>
              <a:rPr lang="en-US" sz="4000" b="1" dirty="0" smtClean="0"/>
              <a:t>	</a:t>
            </a:r>
            <a:r>
              <a:rPr lang="en-US" sz="3600" b="1" dirty="0" smtClean="0"/>
              <a:t>Ensure efficient freight deliveries</a:t>
            </a:r>
            <a:br>
              <a:rPr lang="en-US" sz="3600" b="1" dirty="0" smtClean="0"/>
            </a:br>
            <a:r>
              <a:rPr lang="en-US" sz="3600" b="1" dirty="0" smtClean="0"/>
              <a:t>		</a:t>
            </a:r>
            <a:r>
              <a:rPr lang="en-US" sz="3200" b="1" dirty="0" err="1" smtClean="0"/>
              <a:t>Optimisation</a:t>
            </a:r>
            <a:r>
              <a:rPr lang="en-US" sz="3200" b="1" dirty="0" smtClean="0"/>
              <a:t> of commercial transport supply</a:t>
            </a:r>
            <a:br>
              <a:rPr lang="en-US" sz="3200" b="1" dirty="0" smtClean="0"/>
            </a:br>
            <a:r>
              <a:rPr lang="en-US" sz="3200" b="1" dirty="0"/>
              <a:t>	</a:t>
            </a:r>
            <a:r>
              <a:rPr lang="en-US" sz="3200" b="1" dirty="0" smtClean="0"/>
              <a:t>P</a:t>
            </a:r>
            <a:r>
              <a:rPr lang="en-US" sz="3600" b="1" dirty="0"/>
              <a:t>ublic sector </a:t>
            </a:r>
            <a:r>
              <a:rPr lang="en-US" sz="3600" b="1" dirty="0" smtClean="0"/>
              <a:t>regulation: </a:t>
            </a:r>
            <a:br>
              <a:rPr lang="en-US" sz="3600" b="1" dirty="0" smtClean="0"/>
            </a:br>
            <a:r>
              <a:rPr lang="en-US" sz="3600" b="1" dirty="0"/>
              <a:t>	</a:t>
            </a:r>
            <a:r>
              <a:rPr lang="en-US" sz="3600" b="1" dirty="0" smtClean="0"/>
              <a:t>	</a:t>
            </a:r>
            <a:r>
              <a:rPr lang="en-US" sz="3200" b="1" dirty="0" smtClean="0"/>
              <a:t>Efficiency </a:t>
            </a:r>
            <a:r>
              <a:rPr lang="en-US" sz="3200" b="1" dirty="0"/>
              <a:t>and efficacy</a:t>
            </a:r>
            <a:br>
              <a:rPr lang="en-US" sz="3200" b="1" dirty="0"/>
            </a:br>
            <a:r>
              <a:rPr lang="en-US" sz="3200" b="1" dirty="0" smtClean="0"/>
              <a:t>		</a:t>
            </a:r>
            <a:r>
              <a:rPr lang="en-US" sz="3200" b="1" dirty="0"/>
              <a:t>Affordability and </a:t>
            </a:r>
            <a:r>
              <a:rPr lang="en-US" sz="3200" b="1" dirty="0" smtClean="0"/>
              <a:t>fair </a:t>
            </a:r>
            <a:r>
              <a:rPr lang="en-US" sz="3200" b="1" dirty="0"/>
              <a:t>distribution of costs and </a:t>
            </a:r>
            <a:r>
              <a:rPr lang="en-US" sz="3200" b="1" dirty="0" smtClean="0"/>
              <a:t>benefits</a:t>
            </a:r>
            <a:endParaRPr lang="es-ES" sz="3200" b="1" dirty="0"/>
          </a:p>
        </p:txBody>
      </p:sp>
    </p:spTree>
    <p:extLst>
      <p:ext uri="{BB962C8B-B14F-4D97-AF65-F5344CB8AC3E}">
        <p14:creationId xmlns:p14="http://schemas.microsoft.com/office/powerpoint/2010/main" val="1733062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9" name="Title 8"/>
          <p:cNvSpPr>
            <a:spLocks noGrp="1"/>
          </p:cNvSpPr>
          <p:nvPr>
            <p:ph type="ctrTitle"/>
          </p:nvPr>
        </p:nvSpPr>
        <p:spPr>
          <a:xfrm>
            <a:off x="1074058" y="948195"/>
            <a:ext cx="10740572" cy="2767493"/>
          </a:xfrm>
        </p:spPr>
        <p:txBody>
          <a:bodyPr anchor="t">
            <a:normAutofit fontScale="90000"/>
          </a:bodyPr>
          <a:lstStyle/>
          <a:p>
            <a:pPr marL="14288" algn="l"/>
            <a:r>
              <a:rPr lang="en-GB" sz="3600" b="1" dirty="0" smtClean="0">
                <a:solidFill>
                  <a:srgbClr val="FF0000"/>
                </a:solidFill>
                <a:latin typeface="Verdana" pitchFamily="34" charset="0"/>
                <a:ea typeface="Verdana" pitchFamily="34" charset="0"/>
                <a:cs typeface="Verdana" pitchFamily="34" charset="0"/>
              </a:rPr>
              <a:t>Paying for </a:t>
            </a:r>
            <a:r>
              <a:rPr lang="en-GB" sz="3600" b="1" dirty="0" err="1" smtClean="0">
                <a:solidFill>
                  <a:srgbClr val="FF0000"/>
                </a:solidFill>
                <a:latin typeface="Verdana" pitchFamily="34" charset="0"/>
                <a:ea typeface="Verdana" pitchFamily="34" charset="0"/>
                <a:cs typeface="Verdana" pitchFamily="34" charset="0"/>
              </a:rPr>
              <a:t>MaaS</a:t>
            </a:r>
            <a:r>
              <a:rPr lang="en-GB" sz="3200" dirty="0" smtClean="0">
                <a:solidFill>
                  <a:schemeClr val="accent3"/>
                </a:solidFill>
                <a:latin typeface="Verdana" pitchFamily="34" charset="0"/>
                <a:ea typeface="Verdana" pitchFamily="34" charset="0"/>
                <a:cs typeface="Verdana" pitchFamily="34" charset="0"/>
              </a:rPr>
              <a:t/>
            </a:r>
            <a:br>
              <a:rPr lang="en-GB" sz="3200" dirty="0" smtClean="0">
                <a:solidFill>
                  <a:schemeClr val="accent3"/>
                </a:solidFill>
                <a:latin typeface="Verdana" pitchFamily="34" charset="0"/>
                <a:ea typeface="Verdana" pitchFamily="34" charset="0"/>
                <a:cs typeface="Verdana" pitchFamily="34" charset="0"/>
              </a:rPr>
            </a:br>
            <a:r>
              <a:rPr lang="en-GB" sz="1600" dirty="0" smtClean="0">
                <a:solidFill>
                  <a:schemeClr val="accent3"/>
                </a:solidFill>
                <a:latin typeface="Verdana" pitchFamily="34" charset="0"/>
                <a:ea typeface="Verdana" pitchFamily="34" charset="0"/>
                <a:cs typeface="Verdana" pitchFamily="34" charset="0"/>
              </a:rPr>
              <a:t/>
            </a:r>
            <a:br>
              <a:rPr lang="en-GB" sz="1600" dirty="0" smtClean="0">
                <a:solidFill>
                  <a:schemeClr val="accent3"/>
                </a:solidFill>
                <a:latin typeface="Verdana" pitchFamily="34" charset="0"/>
                <a:ea typeface="Verdana" pitchFamily="34" charset="0"/>
                <a:cs typeface="Verdana" pitchFamily="34" charset="0"/>
              </a:rPr>
            </a:br>
            <a:r>
              <a:rPr lang="en-US" sz="4000" b="1" dirty="0" smtClean="0"/>
              <a:t>What are the charging criteria for mobility services?</a:t>
            </a:r>
            <a:br>
              <a:rPr lang="en-US" sz="4000" b="1" dirty="0" smtClean="0"/>
            </a:br>
            <a:r>
              <a:rPr lang="en-US" sz="3600" b="1" dirty="0" smtClean="0"/>
              <a:t>Principles:</a:t>
            </a:r>
            <a:r>
              <a:rPr lang="en-US" sz="3200" b="1" dirty="0" smtClean="0"/>
              <a:t/>
            </a:r>
            <a:br>
              <a:rPr lang="en-US" sz="3200" b="1" dirty="0" smtClean="0"/>
            </a:br>
            <a:r>
              <a:rPr lang="en-US" sz="3100" dirty="0" smtClean="0"/>
              <a:t>“User pays” and “polluter pays”</a:t>
            </a:r>
            <a:r>
              <a:rPr lang="en-US" sz="3200" b="1" dirty="0" smtClean="0"/>
              <a:t>	</a:t>
            </a:r>
            <a:br>
              <a:rPr lang="en-US" sz="3200" b="1" dirty="0" smtClean="0"/>
            </a:br>
            <a:r>
              <a:rPr lang="en-US" sz="2000" b="1" dirty="0"/>
              <a:t>	</a:t>
            </a:r>
            <a:r>
              <a:rPr lang="en-US" sz="2200" dirty="0" smtClean="0"/>
              <a:t>but, under excludability of use (congestion) and urban constraints (limited land supply and 	externally-marked schedules),</a:t>
            </a:r>
            <a:br>
              <a:rPr lang="en-US" sz="2200" dirty="0" smtClean="0"/>
            </a:br>
            <a:r>
              <a:rPr lang="en-US" sz="2200" dirty="0" smtClean="0"/>
              <a:t>	how can they be applied?</a:t>
            </a:r>
            <a:r>
              <a:rPr lang="en-US" sz="2200" b="1" dirty="0" smtClean="0"/>
              <a:t/>
            </a:r>
            <a:br>
              <a:rPr lang="en-US" sz="2200" b="1" dirty="0" smtClean="0"/>
            </a:br>
            <a:r>
              <a:rPr lang="en-US" sz="3200" b="1" dirty="0" smtClean="0"/>
              <a:t>	</a:t>
            </a:r>
            <a:br>
              <a:rPr lang="en-US" sz="3200" b="1" dirty="0" smtClean="0"/>
            </a:br>
            <a:r>
              <a:rPr lang="en-US" sz="4800" b="1" dirty="0" smtClean="0"/>
              <a:t>	</a:t>
            </a:r>
            <a:r>
              <a:rPr lang="en-US" sz="4000" b="1" dirty="0" smtClean="0"/>
              <a:t>	</a:t>
            </a:r>
            <a:r>
              <a:rPr lang="en-US" sz="3600" b="1" dirty="0" smtClean="0"/>
              <a:t/>
            </a:r>
            <a:br>
              <a:rPr lang="en-US" sz="3600" b="1" dirty="0" smtClean="0"/>
            </a:br>
            <a:r>
              <a:rPr lang="en-US" sz="3600" b="1" dirty="0" smtClean="0"/>
              <a:t>							</a:t>
            </a:r>
            <a:endParaRPr lang="es-ES" sz="3200" b="1" dirty="0"/>
          </a:p>
        </p:txBody>
      </p:sp>
      <p:sp>
        <p:nvSpPr>
          <p:cNvPr id="2" name="TextBox 1"/>
          <p:cNvSpPr txBox="1"/>
          <p:nvPr/>
        </p:nvSpPr>
        <p:spPr>
          <a:xfrm>
            <a:off x="1074058" y="3818831"/>
            <a:ext cx="10740572" cy="2816156"/>
          </a:xfrm>
          <a:prstGeom prst="rect">
            <a:avLst/>
          </a:prstGeom>
          <a:noFill/>
        </p:spPr>
        <p:txBody>
          <a:bodyPr wrap="square" rtlCol="0">
            <a:spAutoFit/>
          </a:bodyPr>
          <a:lstStyle/>
          <a:p>
            <a:r>
              <a:rPr lang="en-US" sz="3200" b="1" dirty="0">
                <a:latin typeface="+mj-lt"/>
                <a:ea typeface="+mj-ea"/>
                <a:cs typeface="+mj-cs"/>
              </a:rPr>
              <a:t>The financing dilemma: Who should pay for what?</a:t>
            </a:r>
          </a:p>
          <a:p>
            <a:r>
              <a:rPr lang="en-US" sz="2800" dirty="0" smtClean="0">
                <a:latin typeface="+mj-lt"/>
                <a:ea typeface="+mj-ea"/>
                <a:cs typeface="+mj-cs"/>
              </a:rPr>
              <a:t>Multiple </a:t>
            </a:r>
            <a:r>
              <a:rPr lang="en-US" sz="2800" dirty="0">
                <a:latin typeface="+mj-lt"/>
                <a:ea typeface="+mj-ea"/>
                <a:cs typeface="+mj-cs"/>
              </a:rPr>
              <a:t>uses for transport infrastructure</a:t>
            </a:r>
          </a:p>
          <a:p>
            <a:r>
              <a:rPr lang="en-US" sz="2800" dirty="0" smtClean="0">
                <a:latin typeface="+mj-lt"/>
                <a:ea typeface="+mj-ea"/>
                <a:cs typeface="+mj-cs"/>
              </a:rPr>
              <a:t>Modal </a:t>
            </a:r>
            <a:r>
              <a:rPr lang="en-US" sz="2800" dirty="0">
                <a:latin typeface="+mj-lt"/>
                <a:ea typeface="+mj-ea"/>
                <a:cs typeface="+mj-cs"/>
              </a:rPr>
              <a:t>split and Urban Public Transport (UPT) tariffs</a:t>
            </a:r>
          </a:p>
          <a:p>
            <a:r>
              <a:rPr lang="en-US" sz="2800" dirty="0" smtClean="0">
                <a:latin typeface="+mj-lt"/>
                <a:ea typeface="+mj-ea"/>
                <a:cs typeface="+mj-cs"/>
              </a:rPr>
              <a:t>Paying </a:t>
            </a:r>
            <a:r>
              <a:rPr lang="en-US" sz="2800" dirty="0">
                <a:latin typeface="+mj-lt"/>
                <a:ea typeface="+mj-ea"/>
                <a:cs typeface="+mj-cs"/>
              </a:rPr>
              <a:t>for social services</a:t>
            </a:r>
          </a:p>
          <a:p>
            <a:r>
              <a:rPr lang="en-US" sz="2800" dirty="0" smtClean="0">
                <a:latin typeface="+mj-lt"/>
                <a:ea typeface="+mj-ea"/>
                <a:cs typeface="+mj-cs"/>
              </a:rPr>
              <a:t>The </a:t>
            </a:r>
            <a:r>
              <a:rPr lang="en-US" sz="2800" dirty="0">
                <a:latin typeface="+mj-lt"/>
                <a:ea typeface="+mj-ea"/>
                <a:cs typeface="+mj-cs"/>
              </a:rPr>
              <a:t>complexity of externality valuation</a:t>
            </a:r>
          </a:p>
          <a:p>
            <a:r>
              <a:rPr lang="en-US" sz="2800" dirty="0" smtClean="0">
                <a:latin typeface="+mj-lt"/>
                <a:ea typeface="+mj-ea"/>
                <a:cs typeface="+mj-cs"/>
              </a:rPr>
              <a:t>Commercial </a:t>
            </a:r>
            <a:r>
              <a:rPr lang="en-US" sz="2800" dirty="0">
                <a:latin typeface="+mj-lt"/>
                <a:ea typeface="+mj-ea"/>
                <a:cs typeface="+mj-cs"/>
              </a:rPr>
              <a:t>activities should be fully charged?</a:t>
            </a:r>
          </a:p>
        </p:txBody>
      </p:sp>
    </p:spTree>
    <p:extLst>
      <p:ext uri="{BB962C8B-B14F-4D97-AF65-F5344CB8AC3E}">
        <p14:creationId xmlns:p14="http://schemas.microsoft.com/office/powerpoint/2010/main" val="2130202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161143" y="957943"/>
            <a:ext cx="9622971" cy="5386090"/>
          </a:xfrm>
          <a:prstGeom prst="rect">
            <a:avLst/>
          </a:prstGeom>
          <a:noFill/>
        </p:spPr>
        <p:txBody>
          <a:bodyPr wrap="square" rtlCol="0">
            <a:spAutoFit/>
          </a:bodyPr>
          <a:lstStyle/>
          <a:p>
            <a:r>
              <a:rPr lang="en-US" sz="3200" b="1" dirty="0">
                <a:solidFill>
                  <a:srgbClr val="FF0000"/>
                </a:solidFill>
                <a:latin typeface="Verdana" pitchFamily="34" charset="0"/>
                <a:ea typeface="Verdana" pitchFamily="34" charset="0"/>
                <a:cs typeface="Verdana" pitchFamily="34" charset="0"/>
              </a:rPr>
              <a:t>UPT present financial “equation</a:t>
            </a:r>
            <a:r>
              <a:rPr lang="en-US" sz="3200" b="1" dirty="0" smtClean="0">
                <a:solidFill>
                  <a:srgbClr val="FF0000"/>
                </a:solidFill>
                <a:latin typeface="Verdana" pitchFamily="34" charset="0"/>
                <a:ea typeface="Verdana" pitchFamily="34" charset="0"/>
                <a:cs typeface="Verdana" pitchFamily="34" charset="0"/>
              </a:rPr>
              <a:t>”</a:t>
            </a:r>
            <a:endParaRPr lang="en-US" sz="3200" b="1" dirty="0">
              <a:solidFill>
                <a:srgbClr val="FF0000"/>
              </a:solidFill>
              <a:latin typeface="Verdana" pitchFamily="34" charset="0"/>
              <a:ea typeface="Verdana" pitchFamily="34" charset="0"/>
              <a:cs typeface="Verdana" pitchFamily="34" charset="0"/>
            </a:endParaRPr>
          </a:p>
          <a:p>
            <a:r>
              <a:rPr lang="en-US" sz="2800" dirty="0" smtClean="0">
                <a:latin typeface="+mj-lt"/>
              </a:rPr>
              <a:t>Families </a:t>
            </a:r>
            <a:r>
              <a:rPr lang="en-US" sz="2800" dirty="0">
                <a:latin typeface="+mj-lt"/>
              </a:rPr>
              <a:t>spend 12-15% </a:t>
            </a:r>
            <a:r>
              <a:rPr lang="en-US" sz="2800" dirty="0" smtClean="0">
                <a:latin typeface="+mj-lt"/>
              </a:rPr>
              <a:t>of budget on transport</a:t>
            </a:r>
          </a:p>
          <a:p>
            <a:r>
              <a:rPr lang="en-US" sz="2000" dirty="0" smtClean="0">
                <a:latin typeface="+mj-lt"/>
              </a:rPr>
              <a:t>	Automobile (purchase 3-6%; operation around 7% - substantial part urban)</a:t>
            </a:r>
          </a:p>
          <a:p>
            <a:r>
              <a:rPr lang="en-US" sz="2000" dirty="0">
                <a:latin typeface="+mj-lt"/>
              </a:rPr>
              <a:t>	</a:t>
            </a:r>
            <a:r>
              <a:rPr lang="en-US" sz="2000" dirty="0" smtClean="0">
                <a:latin typeface="+mj-lt"/>
              </a:rPr>
              <a:t>Services (1-1.7% depending on urban size); UPT in Catalonia: 0.6-0.7%)</a:t>
            </a:r>
            <a:endParaRPr lang="en-US" sz="2000" dirty="0">
              <a:latin typeface="+mj-lt"/>
            </a:endParaRPr>
          </a:p>
          <a:p>
            <a:r>
              <a:rPr lang="en-US" sz="2800" dirty="0" smtClean="0">
                <a:latin typeface="+mj-lt"/>
              </a:rPr>
              <a:t>Public </a:t>
            </a:r>
            <a:r>
              <a:rPr lang="en-US" sz="2800" dirty="0">
                <a:latin typeface="+mj-lt"/>
              </a:rPr>
              <a:t>sector expenditure covers</a:t>
            </a:r>
            <a:r>
              <a:rPr lang="en-US" sz="2800" dirty="0" smtClean="0">
                <a:latin typeface="+mj-lt"/>
              </a:rPr>
              <a:t>:	</a:t>
            </a:r>
          </a:p>
          <a:p>
            <a:pPr marL="893763"/>
            <a:r>
              <a:rPr lang="en-US" sz="2000" dirty="0" smtClean="0">
                <a:latin typeface="+mj-lt"/>
              </a:rPr>
              <a:t>Infrastructure </a:t>
            </a:r>
            <a:r>
              <a:rPr lang="en-US" sz="2000" dirty="0">
                <a:latin typeface="+mj-lt"/>
              </a:rPr>
              <a:t>(mixed </a:t>
            </a:r>
            <a:r>
              <a:rPr lang="mr-IN" sz="2000" dirty="0">
                <a:latin typeface="+mj-lt"/>
              </a:rPr>
              <a:t>–</a:t>
            </a:r>
            <a:r>
              <a:rPr lang="en-US" sz="2000" dirty="0">
                <a:latin typeface="+mj-lt"/>
              </a:rPr>
              <a:t>streets- and UPT)</a:t>
            </a:r>
          </a:p>
          <a:p>
            <a:r>
              <a:rPr lang="en-US" sz="2000" dirty="0">
                <a:latin typeface="+mj-lt"/>
              </a:rPr>
              <a:t>	</a:t>
            </a:r>
            <a:r>
              <a:rPr lang="en-US" sz="2000" dirty="0" smtClean="0">
                <a:latin typeface="+mj-lt"/>
              </a:rPr>
              <a:t>Public </a:t>
            </a:r>
            <a:r>
              <a:rPr lang="en-US" sz="2000" dirty="0">
                <a:latin typeface="+mj-lt"/>
              </a:rPr>
              <a:t>parking</a:t>
            </a:r>
          </a:p>
          <a:p>
            <a:r>
              <a:rPr lang="en-US" sz="2000" dirty="0">
                <a:latin typeface="+mj-lt"/>
              </a:rPr>
              <a:t>	</a:t>
            </a:r>
            <a:r>
              <a:rPr lang="en-US" sz="2000" dirty="0" smtClean="0">
                <a:latin typeface="+mj-lt"/>
              </a:rPr>
              <a:t>Traffic </a:t>
            </a:r>
            <a:r>
              <a:rPr lang="en-US" sz="2000" dirty="0">
                <a:latin typeface="+mj-lt"/>
              </a:rPr>
              <a:t>management</a:t>
            </a:r>
          </a:p>
          <a:p>
            <a:r>
              <a:rPr lang="en-US" sz="2000" dirty="0">
                <a:latin typeface="+mj-lt"/>
              </a:rPr>
              <a:t>	</a:t>
            </a:r>
            <a:r>
              <a:rPr lang="en-US" sz="2000" dirty="0" smtClean="0">
                <a:latin typeface="+mj-lt"/>
              </a:rPr>
              <a:t>Subsidies </a:t>
            </a:r>
            <a:r>
              <a:rPr lang="en-US" sz="2000" dirty="0">
                <a:latin typeface="+mj-lt"/>
              </a:rPr>
              <a:t>to UPT operation </a:t>
            </a:r>
          </a:p>
          <a:p>
            <a:r>
              <a:rPr lang="en-US" sz="2800" dirty="0" smtClean="0">
                <a:latin typeface="+mj-lt"/>
              </a:rPr>
              <a:t>Public </a:t>
            </a:r>
            <a:r>
              <a:rPr lang="en-US" sz="2800" dirty="0">
                <a:latin typeface="+mj-lt"/>
              </a:rPr>
              <a:t>sector get revenues from</a:t>
            </a:r>
            <a:r>
              <a:rPr lang="en-US" sz="2800" dirty="0" smtClean="0">
                <a:latin typeface="+mj-lt"/>
              </a:rPr>
              <a:t>:		</a:t>
            </a:r>
          </a:p>
          <a:p>
            <a:pPr marL="936625"/>
            <a:r>
              <a:rPr lang="en-US" sz="2000" dirty="0" smtClean="0">
                <a:latin typeface="+mj-lt"/>
              </a:rPr>
              <a:t>Taxes on vehicle ownership</a:t>
            </a:r>
          </a:p>
          <a:p>
            <a:pPr marL="850900" indent="-850900"/>
            <a:r>
              <a:rPr lang="en-US" sz="2000" dirty="0">
                <a:latin typeface="+mj-lt"/>
              </a:rPr>
              <a:t>		Parking-related charges</a:t>
            </a:r>
          </a:p>
          <a:p>
            <a:pPr marL="850900" indent="-850900"/>
            <a:r>
              <a:rPr lang="en-US" sz="2000" dirty="0">
                <a:latin typeface="+mj-lt"/>
              </a:rPr>
              <a:t>		Tolls (in a few cases)</a:t>
            </a:r>
          </a:p>
          <a:p>
            <a:pPr marL="850900" indent="-850900"/>
            <a:r>
              <a:rPr lang="en-US" sz="2000" dirty="0">
                <a:latin typeface="+mj-lt"/>
              </a:rPr>
              <a:t>		Other (fines, fees, etc</a:t>
            </a:r>
            <a:r>
              <a:rPr lang="en-US" sz="2000" dirty="0" smtClean="0">
                <a:latin typeface="+mj-lt"/>
              </a:rPr>
              <a:t>.)</a:t>
            </a:r>
          </a:p>
          <a:p>
            <a:r>
              <a:rPr lang="en-US" sz="2800" b="1" dirty="0">
                <a:latin typeface="+mj-lt"/>
              </a:rPr>
              <a:t>There is no clear link between any of </a:t>
            </a:r>
            <a:r>
              <a:rPr lang="en-US" sz="2800" b="1" dirty="0" smtClean="0">
                <a:latin typeface="+mj-lt"/>
              </a:rPr>
              <a:t>these financial flows</a:t>
            </a:r>
            <a:endParaRPr lang="en-US" sz="2800" b="1" dirty="0">
              <a:latin typeface="+mj-lt"/>
            </a:endParaRPr>
          </a:p>
        </p:txBody>
      </p:sp>
    </p:spTree>
    <p:extLst>
      <p:ext uri="{BB962C8B-B14F-4D97-AF65-F5344CB8AC3E}">
        <p14:creationId xmlns:p14="http://schemas.microsoft.com/office/powerpoint/2010/main" val="16579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1" y="802296"/>
            <a:ext cx="10885715" cy="5524589"/>
          </a:xfrm>
          <a:prstGeom prst="rect">
            <a:avLst/>
          </a:prstGeom>
          <a:noFill/>
        </p:spPr>
        <p:txBody>
          <a:bodyPr wrap="square" rtlCol="0">
            <a:spAutoFit/>
          </a:bodyPr>
          <a:lstStyle/>
          <a:p>
            <a:pPr>
              <a:spcAft>
                <a:spcPts val="600"/>
              </a:spcAft>
            </a:pPr>
            <a:r>
              <a:rPr lang="en-US" sz="3200" b="1" dirty="0">
                <a:solidFill>
                  <a:srgbClr val="FF0000"/>
                </a:solidFill>
                <a:latin typeface="Verdana" pitchFamily="34" charset="0"/>
                <a:ea typeface="Verdana" pitchFamily="34" charset="0"/>
                <a:cs typeface="Verdana" pitchFamily="34" charset="0"/>
              </a:rPr>
              <a:t>Prospective of Mobility-as-a-Service (</a:t>
            </a:r>
            <a:r>
              <a:rPr lang="en-US" sz="3200" b="1" dirty="0" err="1">
                <a:solidFill>
                  <a:srgbClr val="FF0000"/>
                </a:solidFill>
                <a:latin typeface="Verdana" pitchFamily="34" charset="0"/>
                <a:ea typeface="Verdana" pitchFamily="34" charset="0"/>
                <a:cs typeface="Verdana" pitchFamily="34" charset="0"/>
              </a:rPr>
              <a:t>MaaS</a:t>
            </a:r>
            <a:r>
              <a:rPr lang="en-US" sz="3200" b="1" dirty="0" smtClean="0">
                <a:solidFill>
                  <a:srgbClr val="FF0000"/>
                </a:solidFill>
                <a:latin typeface="Verdana" pitchFamily="34" charset="0"/>
                <a:ea typeface="Verdana" pitchFamily="34" charset="0"/>
                <a:cs typeface="Verdana" pitchFamily="34" charset="0"/>
              </a:rPr>
              <a:t>)</a:t>
            </a:r>
            <a:endParaRPr lang="en-US" sz="1400" dirty="0" smtClean="0">
              <a:latin typeface="+mj-lt"/>
            </a:endParaRPr>
          </a:p>
          <a:p>
            <a:pPr marL="893763" indent="-893763"/>
            <a:r>
              <a:rPr lang="en-US" sz="2800" dirty="0">
                <a:latin typeface="+mj-lt"/>
              </a:rPr>
              <a:t>	</a:t>
            </a:r>
            <a:r>
              <a:rPr lang="en-US" sz="2400" dirty="0" smtClean="0">
                <a:latin typeface="+mj-lt"/>
              </a:rPr>
              <a:t>Without a clear regulatory and financial model the constraints of space and time (possibly reduced) will lead to severe congestion (NY and </a:t>
            </a:r>
            <a:r>
              <a:rPr lang="en-US" sz="2400" dirty="0" err="1" smtClean="0">
                <a:latin typeface="+mj-lt"/>
              </a:rPr>
              <a:t>Über</a:t>
            </a:r>
            <a:r>
              <a:rPr lang="en-US" sz="2400" dirty="0" smtClean="0">
                <a:latin typeface="+mj-lt"/>
              </a:rPr>
              <a:t>)</a:t>
            </a:r>
          </a:p>
          <a:p>
            <a:pPr marL="893763" indent="-893763"/>
            <a:r>
              <a:rPr lang="en-US" sz="2400" dirty="0">
                <a:latin typeface="+mj-lt"/>
              </a:rPr>
              <a:t>	</a:t>
            </a:r>
            <a:r>
              <a:rPr lang="en-US" sz="2400" dirty="0" smtClean="0">
                <a:latin typeface="+mj-lt"/>
              </a:rPr>
              <a:t>The autonomous vehicle (AV) could liberate requirements for space. Combined with shared mobility could reduce street space requirements to 10/15% of present needs</a:t>
            </a:r>
            <a:r>
              <a:rPr lang="en-US" sz="2400" dirty="0" smtClean="0">
                <a:latin typeface="+mj-lt"/>
              </a:rPr>
              <a:t>. </a:t>
            </a:r>
            <a:r>
              <a:rPr lang="en-US" sz="2400" smtClean="0">
                <a:latin typeface="+mj-lt"/>
              </a:rPr>
              <a:t>Possible flying </a:t>
            </a:r>
            <a:r>
              <a:rPr lang="en-US" sz="2400" dirty="0" smtClean="0">
                <a:latin typeface="+mj-lt"/>
              </a:rPr>
              <a:t>autonomous taxis?</a:t>
            </a:r>
            <a:endParaRPr lang="en-US" sz="2400" dirty="0" smtClean="0">
              <a:latin typeface="+mj-lt"/>
            </a:endParaRPr>
          </a:p>
          <a:p>
            <a:pPr marL="893763" indent="-893763"/>
            <a:r>
              <a:rPr lang="en-US" sz="2400" dirty="0">
                <a:latin typeface="+mj-lt"/>
              </a:rPr>
              <a:t>	</a:t>
            </a:r>
            <a:r>
              <a:rPr lang="en-US" sz="2400" dirty="0" smtClean="0">
                <a:latin typeface="+mj-lt"/>
              </a:rPr>
              <a:t>Even with increased mobility (non-drivers, new demand), a reasonable fleet of AV could serve a substantial part of individual trips</a:t>
            </a:r>
          </a:p>
          <a:p>
            <a:pPr marL="893763" indent="-893763"/>
            <a:r>
              <a:rPr lang="en-US" sz="2400" dirty="0">
                <a:latin typeface="+mj-lt"/>
              </a:rPr>
              <a:t>	</a:t>
            </a:r>
            <a:r>
              <a:rPr lang="en-US" sz="2400" dirty="0">
                <a:latin typeface="+mj-lt"/>
              </a:rPr>
              <a:t>UPT will have to be adapted and be considered part of an integrated public-private system</a:t>
            </a:r>
          </a:p>
          <a:p>
            <a:pPr marL="893763" indent="-893763"/>
            <a:r>
              <a:rPr lang="en-US" sz="2400" dirty="0" smtClean="0">
                <a:latin typeface="+mj-lt"/>
              </a:rPr>
              <a:t>	The </a:t>
            </a:r>
            <a:r>
              <a:rPr lang="en-US" sz="2400" dirty="0" smtClean="0">
                <a:latin typeface="+mj-lt"/>
              </a:rPr>
              <a:t>development of e-commerce will represent a great increase in the number of commercial trips and devoted urban </a:t>
            </a:r>
            <a:r>
              <a:rPr lang="en-US" sz="2400" dirty="0" smtClean="0">
                <a:latin typeface="+mj-lt"/>
              </a:rPr>
              <a:t>space. Fast development but price sensitive, although home reception matters; 80% of deliveries with AV in 10 years (Mc Kinsey report).</a:t>
            </a:r>
            <a:r>
              <a:rPr lang="en-US" sz="2400" dirty="0" smtClean="0">
                <a:latin typeface="+mj-lt"/>
              </a:rPr>
              <a:t>	</a:t>
            </a:r>
            <a:r>
              <a:rPr lang="en-US" sz="2400" dirty="0">
                <a:latin typeface="+mj-lt"/>
              </a:rPr>
              <a:t>	</a:t>
            </a:r>
            <a:r>
              <a:rPr lang="en-US" sz="2000" dirty="0" smtClean="0">
                <a:latin typeface="+mj-lt"/>
              </a:rPr>
              <a:t>	</a:t>
            </a:r>
            <a:endParaRPr lang="en-US" sz="2800" dirty="0">
              <a:latin typeface="+mj-lt"/>
            </a:endParaRPr>
          </a:p>
        </p:txBody>
      </p:sp>
      <p:sp>
        <p:nvSpPr>
          <p:cNvPr id="2" name="TextBox 1"/>
          <p:cNvSpPr txBox="1"/>
          <p:nvPr/>
        </p:nvSpPr>
        <p:spPr>
          <a:xfrm>
            <a:off x="420915" y="6981371"/>
            <a:ext cx="11771086" cy="646331"/>
          </a:xfrm>
          <a:prstGeom prst="rect">
            <a:avLst/>
          </a:prstGeom>
          <a:noFill/>
        </p:spPr>
        <p:txBody>
          <a:bodyPr wrap="square" rtlCol="0">
            <a:spAutoFit/>
          </a:bodyPr>
          <a:lstStyle/>
          <a:p>
            <a:r>
              <a:rPr lang="en-US" dirty="0"/>
              <a:t>Cushman &amp; Wakefield </a:t>
            </a:r>
            <a:r>
              <a:rPr lang="en-US" dirty="0" err="1"/>
              <a:t>España</a:t>
            </a:r>
            <a:r>
              <a:rPr lang="en-US" dirty="0"/>
              <a:t>, “</a:t>
            </a:r>
            <a:r>
              <a:rPr lang="en-US" b="1" dirty="0" err="1"/>
              <a:t>España</a:t>
            </a:r>
            <a:r>
              <a:rPr lang="en-US" b="1" dirty="0"/>
              <a:t> </a:t>
            </a:r>
            <a:r>
              <a:rPr lang="en-US" b="1" dirty="0" err="1"/>
              <a:t>es</a:t>
            </a:r>
            <a:r>
              <a:rPr lang="en-US" b="1" dirty="0"/>
              <a:t> el </a:t>
            </a:r>
            <a:r>
              <a:rPr lang="en-US" b="1" dirty="0" err="1"/>
              <a:t>país</a:t>
            </a:r>
            <a:r>
              <a:rPr lang="en-US" b="1" dirty="0"/>
              <a:t> </a:t>
            </a:r>
            <a:r>
              <a:rPr lang="en-US" b="1" dirty="0" err="1"/>
              <a:t>europeo</a:t>
            </a:r>
            <a:r>
              <a:rPr lang="en-US" b="1" dirty="0"/>
              <a:t> </a:t>
            </a:r>
            <a:r>
              <a:rPr lang="en-US" b="1" dirty="0" err="1"/>
              <a:t>donde</a:t>
            </a:r>
            <a:r>
              <a:rPr lang="en-US" b="1" dirty="0"/>
              <a:t> </a:t>
            </a:r>
            <a:r>
              <a:rPr lang="en-US" b="1" dirty="0" err="1"/>
              <a:t>crecen</a:t>
            </a:r>
            <a:r>
              <a:rPr lang="en-US" b="1" dirty="0"/>
              <a:t> </a:t>
            </a:r>
            <a:r>
              <a:rPr lang="en-US" b="1" dirty="0" err="1"/>
              <a:t>más</a:t>
            </a:r>
            <a:r>
              <a:rPr lang="en-US" b="1" dirty="0"/>
              <a:t> </a:t>
            </a:r>
            <a:r>
              <a:rPr lang="en-US" b="1" dirty="0" err="1"/>
              <a:t>rápido</a:t>
            </a:r>
            <a:r>
              <a:rPr lang="en-US" dirty="0"/>
              <a:t> las </a:t>
            </a:r>
            <a:r>
              <a:rPr lang="en-US" dirty="0" err="1"/>
              <a:t>ventas</a:t>
            </a:r>
            <a:r>
              <a:rPr lang="en-US" dirty="0"/>
              <a:t> online, </a:t>
            </a:r>
            <a:r>
              <a:rPr lang="en-US" dirty="0" err="1"/>
              <a:t>concretamente</a:t>
            </a:r>
            <a:r>
              <a:rPr lang="en-US" dirty="0"/>
              <a:t> un 19%. </a:t>
            </a:r>
            <a:r>
              <a:rPr lang="en-US" dirty="0" err="1"/>
              <a:t>Por</a:t>
            </a:r>
            <a:r>
              <a:rPr lang="en-US" dirty="0"/>
              <a:t> </a:t>
            </a:r>
            <a:r>
              <a:rPr lang="en-US" dirty="0" err="1"/>
              <a:t>este</a:t>
            </a:r>
            <a:r>
              <a:rPr lang="en-US" dirty="0"/>
              <a:t> </a:t>
            </a:r>
            <a:r>
              <a:rPr lang="en-US" dirty="0" err="1"/>
              <a:t>motivo</a:t>
            </a:r>
            <a:r>
              <a:rPr lang="en-US" dirty="0"/>
              <a:t>, </a:t>
            </a:r>
            <a:r>
              <a:rPr lang="en-US" dirty="0" err="1"/>
              <a:t>esperamos</a:t>
            </a:r>
            <a:r>
              <a:rPr lang="en-US" dirty="0"/>
              <a:t> </a:t>
            </a:r>
            <a:r>
              <a:rPr lang="en-US" dirty="0" smtClean="0"/>
              <a:t>que </a:t>
            </a:r>
            <a:r>
              <a:rPr lang="en-US" dirty="0"/>
              <a:t>la </a:t>
            </a:r>
            <a:r>
              <a:rPr lang="en-US" dirty="0" err="1"/>
              <a:t>demanda</a:t>
            </a:r>
            <a:r>
              <a:rPr lang="en-US" dirty="0"/>
              <a:t> de </a:t>
            </a:r>
            <a:r>
              <a:rPr lang="en-US" dirty="0" err="1"/>
              <a:t>espacio</a:t>
            </a:r>
            <a:r>
              <a:rPr lang="en-US" dirty="0"/>
              <a:t> </a:t>
            </a:r>
            <a:r>
              <a:rPr lang="en-US" dirty="0" err="1"/>
              <a:t>logístico</a:t>
            </a:r>
            <a:r>
              <a:rPr lang="en-US" dirty="0"/>
              <a:t> </a:t>
            </a:r>
            <a:r>
              <a:rPr lang="en-US" dirty="0" err="1"/>
              <a:t>urbano</a:t>
            </a:r>
            <a:r>
              <a:rPr lang="en-US" dirty="0"/>
              <a:t> se </a:t>
            </a:r>
            <a:r>
              <a:rPr lang="en-US" dirty="0" err="1"/>
              <a:t>doble</a:t>
            </a:r>
            <a:r>
              <a:rPr lang="en-US" dirty="0"/>
              <a:t> </a:t>
            </a:r>
            <a:r>
              <a:rPr lang="en-US" dirty="0" err="1"/>
              <a:t>en</a:t>
            </a:r>
            <a:r>
              <a:rPr lang="en-US" dirty="0"/>
              <a:t> </a:t>
            </a:r>
            <a:r>
              <a:rPr lang="en-US" dirty="0" err="1"/>
              <a:t>cuatro</a:t>
            </a:r>
            <a:r>
              <a:rPr lang="en-US" dirty="0"/>
              <a:t> </a:t>
            </a:r>
            <a:r>
              <a:rPr lang="en-US" dirty="0" err="1"/>
              <a:t>años</a:t>
            </a:r>
            <a:r>
              <a:rPr lang="en-US" dirty="0"/>
              <a:t>”.</a:t>
            </a:r>
          </a:p>
        </p:txBody>
      </p:sp>
    </p:spTree>
    <p:extLst>
      <p:ext uri="{BB962C8B-B14F-4D97-AF65-F5344CB8AC3E}">
        <p14:creationId xmlns:p14="http://schemas.microsoft.com/office/powerpoint/2010/main" val="13529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103087" y="802296"/>
            <a:ext cx="10580914" cy="5539978"/>
          </a:xfrm>
          <a:prstGeom prst="rect">
            <a:avLst/>
          </a:prstGeom>
          <a:noFill/>
        </p:spPr>
        <p:txBody>
          <a:bodyPr wrap="square" rtlCol="0">
            <a:spAutoFit/>
          </a:bodyPr>
          <a:lstStyle/>
          <a:p>
            <a:r>
              <a:rPr lang="en-US" sz="3200" b="1" dirty="0">
                <a:solidFill>
                  <a:srgbClr val="FF0000"/>
                </a:solidFill>
                <a:latin typeface="Verdana" pitchFamily="34" charset="0"/>
                <a:ea typeface="Verdana" pitchFamily="34" charset="0"/>
                <a:cs typeface="Verdana" pitchFamily="34" charset="0"/>
              </a:rPr>
              <a:t>Proposed objectives for </a:t>
            </a:r>
            <a:r>
              <a:rPr lang="en-US" sz="3200" b="1" dirty="0" err="1" smtClean="0">
                <a:solidFill>
                  <a:srgbClr val="FF0000"/>
                </a:solidFill>
                <a:latin typeface="Verdana" pitchFamily="34" charset="0"/>
                <a:ea typeface="Verdana" pitchFamily="34" charset="0"/>
                <a:cs typeface="Verdana" pitchFamily="34" charset="0"/>
              </a:rPr>
              <a:t>MaaS</a:t>
            </a:r>
            <a:r>
              <a:rPr lang="en-US" sz="2400" dirty="0" smtClean="0">
                <a:latin typeface="+mj-lt"/>
              </a:rPr>
              <a:t>	</a:t>
            </a:r>
          </a:p>
          <a:p>
            <a:pPr marL="850900">
              <a:spcAft>
                <a:spcPts val="600"/>
              </a:spcAft>
            </a:pPr>
            <a:endParaRPr lang="en-US" sz="1400" b="1" dirty="0" smtClean="0">
              <a:latin typeface="+mj-lt"/>
            </a:endParaRPr>
          </a:p>
          <a:p>
            <a:pPr marL="850900">
              <a:spcAft>
                <a:spcPts val="600"/>
              </a:spcAft>
            </a:pPr>
            <a:r>
              <a:rPr lang="en-US" sz="2400" b="1" dirty="0" smtClean="0">
                <a:latin typeface="+mj-lt"/>
              </a:rPr>
              <a:t>A) To provide the required levels of urban mobility to all citizens (in reasonable locations) in terms of time and cost. This means a provision of UPT and/or AV in an efficient combination at an affordable price.</a:t>
            </a:r>
          </a:p>
          <a:p>
            <a:pPr marL="850900">
              <a:spcAft>
                <a:spcPts val="600"/>
              </a:spcAft>
            </a:pPr>
            <a:r>
              <a:rPr lang="en-US" sz="2400" b="1" dirty="0" smtClean="0">
                <a:latin typeface="+mj-lt"/>
              </a:rPr>
              <a:t>B</a:t>
            </a:r>
            <a:r>
              <a:rPr lang="en-US" sz="2400" b="1" dirty="0">
                <a:latin typeface="+mj-lt"/>
              </a:rPr>
              <a:t>) To recover the conviviality of the city through traffic calming </a:t>
            </a:r>
            <a:r>
              <a:rPr lang="en-US" sz="2400" b="1" dirty="0" smtClean="0">
                <a:latin typeface="+mj-lt"/>
              </a:rPr>
              <a:t>and </a:t>
            </a:r>
            <a:r>
              <a:rPr lang="en-US" sz="2400" b="1" dirty="0">
                <a:latin typeface="+mj-lt"/>
              </a:rPr>
              <a:t>the elimination of most curb parking and </a:t>
            </a:r>
            <a:r>
              <a:rPr lang="en-US" sz="2400" b="1" dirty="0" smtClean="0">
                <a:latin typeface="+mj-lt"/>
              </a:rPr>
              <a:t>thus </a:t>
            </a:r>
            <a:r>
              <a:rPr lang="en-US" sz="2400" b="1" dirty="0">
                <a:latin typeface="+mj-lt"/>
              </a:rPr>
              <a:t>recovery of public </a:t>
            </a:r>
            <a:r>
              <a:rPr lang="en-US" sz="2400" b="1" dirty="0" smtClean="0">
                <a:latin typeface="+mj-lt"/>
              </a:rPr>
              <a:t>space. This involves substantial investments to adapt existing infrastructure and the loss of parking revenues.</a:t>
            </a:r>
          </a:p>
          <a:p>
            <a:pPr marL="850900">
              <a:spcAft>
                <a:spcPts val="600"/>
              </a:spcAft>
            </a:pPr>
            <a:r>
              <a:rPr lang="en-US" sz="2400" b="1" dirty="0" smtClean="0">
                <a:latin typeface="+mj-lt"/>
              </a:rPr>
              <a:t>C</a:t>
            </a:r>
            <a:r>
              <a:rPr lang="en-US" sz="2400" b="1" dirty="0">
                <a:latin typeface="+mj-lt"/>
              </a:rPr>
              <a:t>) Improve the urban environment with the rapid deployment of electric motor vehicles (in UPT and AV</a:t>
            </a:r>
            <a:r>
              <a:rPr lang="en-US" sz="2400" b="1" dirty="0" smtClean="0">
                <a:latin typeface="+mj-lt"/>
              </a:rPr>
              <a:t>).</a:t>
            </a:r>
          </a:p>
          <a:p>
            <a:pPr marL="850900">
              <a:spcAft>
                <a:spcPts val="600"/>
              </a:spcAft>
            </a:pPr>
            <a:r>
              <a:rPr lang="en-US" sz="2400" b="1" dirty="0" smtClean="0">
                <a:latin typeface="+mj-lt"/>
              </a:rPr>
              <a:t>D) To facilitate fast transport to individuals with high travel time value and to commercial activities that should pay fully for their use of public space and for traffic management.</a:t>
            </a:r>
            <a:endParaRPr lang="en-US" sz="2800" dirty="0">
              <a:latin typeface="+mj-lt"/>
            </a:endParaRPr>
          </a:p>
        </p:txBody>
      </p:sp>
    </p:spTree>
    <p:extLst>
      <p:ext uri="{BB962C8B-B14F-4D97-AF65-F5344CB8AC3E}">
        <p14:creationId xmlns:p14="http://schemas.microsoft.com/office/powerpoint/2010/main" val="14220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1" y="802296"/>
            <a:ext cx="10243835" cy="4201150"/>
          </a:xfrm>
          <a:prstGeom prst="rect">
            <a:avLst/>
          </a:prstGeom>
          <a:noFill/>
        </p:spPr>
        <p:txBody>
          <a:bodyPr wrap="square" rtlCol="0">
            <a:spAutoFit/>
          </a:bodyPr>
          <a:lstStyle/>
          <a:p>
            <a:r>
              <a:rPr lang="en-US" sz="3200" b="1" dirty="0">
                <a:solidFill>
                  <a:srgbClr val="FF0000"/>
                </a:solidFill>
                <a:latin typeface="Verdana" pitchFamily="34" charset="0"/>
                <a:ea typeface="Verdana" pitchFamily="34" charset="0"/>
                <a:cs typeface="Verdana" pitchFamily="34" charset="0"/>
              </a:rPr>
              <a:t>A financing model for </a:t>
            </a:r>
            <a:r>
              <a:rPr lang="en-US" sz="3200" b="1" dirty="0" err="1">
                <a:solidFill>
                  <a:srgbClr val="FF0000"/>
                </a:solidFill>
                <a:latin typeface="Verdana" pitchFamily="34" charset="0"/>
                <a:ea typeface="Verdana" pitchFamily="34" charset="0"/>
                <a:cs typeface="Verdana" pitchFamily="34" charset="0"/>
              </a:rPr>
              <a:t>MaaS</a:t>
            </a:r>
            <a:endParaRPr lang="en-US" sz="3200" b="1" dirty="0">
              <a:solidFill>
                <a:srgbClr val="FF0000"/>
              </a:solidFill>
              <a:latin typeface="Verdana" pitchFamily="34" charset="0"/>
              <a:ea typeface="Verdana" pitchFamily="34" charset="0"/>
              <a:cs typeface="Verdana" pitchFamily="34" charset="0"/>
            </a:endParaRPr>
          </a:p>
          <a:p>
            <a:pPr marL="893763" indent="-893763">
              <a:spcAft>
                <a:spcPts val="600"/>
              </a:spcAft>
            </a:pPr>
            <a:r>
              <a:rPr lang="en-US" sz="2800" dirty="0" smtClean="0">
                <a:latin typeface="+mj-lt"/>
              </a:rPr>
              <a:t>	</a:t>
            </a:r>
            <a:r>
              <a:rPr lang="en-US" sz="2400" dirty="0">
                <a:latin typeface="+mj-lt"/>
              </a:rPr>
              <a:t>	</a:t>
            </a:r>
            <a:r>
              <a:rPr lang="en-US" sz="2400" dirty="0" smtClean="0">
                <a:latin typeface="+mj-lt"/>
              </a:rPr>
              <a:t>Transport planning and regulations will have to take into account the new paradigm. The present financial “equation” must be revised to introduce some logic into the model, based on accepted (user/polluter) principles but supporting other objectives</a:t>
            </a:r>
          </a:p>
          <a:p>
            <a:pPr marL="893763" indent="-893763">
              <a:spcAft>
                <a:spcPts val="600"/>
              </a:spcAft>
            </a:pPr>
            <a:r>
              <a:rPr lang="en-US" sz="2400" dirty="0">
                <a:latin typeface="+mj-lt"/>
              </a:rPr>
              <a:t>	</a:t>
            </a:r>
            <a:r>
              <a:rPr lang="en-US" sz="2400" dirty="0" smtClean="0">
                <a:latin typeface="+mj-lt"/>
              </a:rPr>
              <a:t>Non-mobility </a:t>
            </a:r>
            <a:r>
              <a:rPr lang="en-US" sz="2400" dirty="0">
                <a:latin typeface="+mj-lt"/>
              </a:rPr>
              <a:t>objectives</a:t>
            </a:r>
            <a:r>
              <a:rPr lang="en-US" sz="2400" dirty="0" smtClean="0">
                <a:latin typeface="+mj-lt"/>
              </a:rPr>
              <a:t> (social, promotional, etc.) should be covered by ad-hoc budgets</a:t>
            </a:r>
          </a:p>
          <a:p>
            <a:pPr marL="893763" indent="-893763">
              <a:spcAft>
                <a:spcPts val="600"/>
              </a:spcAft>
            </a:pPr>
            <a:r>
              <a:rPr lang="en-US" sz="2400" dirty="0">
                <a:latin typeface="+mj-lt"/>
              </a:rPr>
              <a:t>		The selection of funding sources should seek an appropriate funding blend such that total revenues </a:t>
            </a:r>
            <a:r>
              <a:rPr lang="en-US" sz="2400" dirty="0" smtClean="0">
                <a:latin typeface="+mj-lt"/>
              </a:rPr>
              <a:t>for Maas are sufficient, stable and  predictable. </a:t>
            </a:r>
            <a:r>
              <a:rPr lang="en-US" sz="2400" dirty="0">
                <a:latin typeface="+mj-lt"/>
              </a:rPr>
              <a:t>	</a:t>
            </a:r>
          </a:p>
          <a:p>
            <a:pPr marL="893763" indent="-893763">
              <a:spcAft>
                <a:spcPts val="600"/>
              </a:spcAft>
            </a:pPr>
            <a:r>
              <a:rPr lang="en-US" sz="2400" dirty="0">
                <a:latin typeface="+mj-lt"/>
              </a:rPr>
              <a:t>	</a:t>
            </a:r>
            <a:r>
              <a:rPr lang="en-US" sz="2400" dirty="0" smtClean="0">
                <a:latin typeface="+mj-lt"/>
              </a:rPr>
              <a:t>Commercial activities should cover their full costs</a:t>
            </a:r>
            <a:endParaRPr lang="en-US" sz="2400" dirty="0" smtClean="0">
              <a:solidFill>
                <a:srgbClr val="FF0000"/>
              </a:solidFill>
              <a:latin typeface="+mj-lt"/>
            </a:endParaRPr>
          </a:p>
        </p:txBody>
      </p:sp>
    </p:spTree>
    <p:extLst>
      <p:ext uri="{BB962C8B-B14F-4D97-AF65-F5344CB8AC3E}">
        <p14:creationId xmlns:p14="http://schemas.microsoft.com/office/powerpoint/2010/main" val="55780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98287" y="245836"/>
            <a:ext cx="1585686" cy="374667"/>
          </a:xfrm>
          <a:prstGeom prst="rect">
            <a:avLst/>
          </a:prstGeom>
        </p:spPr>
      </p:pic>
      <p:pic>
        <p:nvPicPr>
          <p:cNvPr id="7" name="Picture 6"/>
          <p:cNvPicPr>
            <a:picLocks noChangeAspect="1"/>
          </p:cNvPicPr>
          <p:nvPr/>
        </p:nvPicPr>
        <p:blipFill>
          <a:blip r:embed="rId3"/>
          <a:stretch>
            <a:fillRect/>
          </a:stretch>
        </p:blipFill>
        <p:spPr>
          <a:xfrm>
            <a:off x="9013368" y="245836"/>
            <a:ext cx="2319039" cy="556460"/>
          </a:xfrm>
          <a:prstGeom prst="rect">
            <a:avLst/>
          </a:prstGeom>
        </p:spPr>
      </p:pic>
      <p:sp>
        <p:nvSpPr>
          <p:cNvPr id="3" name="TextBox 2"/>
          <p:cNvSpPr txBox="1"/>
          <p:nvPr/>
        </p:nvSpPr>
        <p:spPr>
          <a:xfrm>
            <a:off x="1088571" y="802296"/>
            <a:ext cx="10632374" cy="5170646"/>
          </a:xfrm>
          <a:prstGeom prst="rect">
            <a:avLst/>
          </a:prstGeom>
          <a:noFill/>
        </p:spPr>
        <p:txBody>
          <a:bodyPr wrap="square" rtlCol="0">
            <a:spAutoFit/>
          </a:bodyPr>
          <a:lstStyle/>
          <a:p>
            <a:r>
              <a:rPr lang="en-US" sz="3200" b="1" dirty="0">
                <a:solidFill>
                  <a:srgbClr val="FF0000"/>
                </a:solidFill>
                <a:latin typeface="Verdana" pitchFamily="34" charset="0"/>
                <a:ea typeface="Verdana" pitchFamily="34" charset="0"/>
                <a:cs typeface="Verdana" pitchFamily="34" charset="0"/>
              </a:rPr>
              <a:t>A financing model for </a:t>
            </a:r>
            <a:r>
              <a:rPr lang="en-US" sz="3200" b="1" dirty="0" err="1">
                <a:solidFill>
                  <a:srgbClr val="FF0000"/>
                </a:solidFill>
                <a:latin typeface="Verdana" pitchFamily="34" charset="0"/>
                <a:ea typeface="Verdana" pitchFamily="34" charset="0"/>
                <a:cs typeface="Verdana" pitchFamily="34" charset="0"/>
              </a:rPr>
              <a:t>MaaS</a:t>
            </a:r>
            <a:endParaRPr lang="en-US" sz="3200" b="1" dirty="0">
              <a:solidFill>
                <a:srgbClr val="FF0000"/>
              </a:solidFill>
              <a:latin typeface="Verdana" pitchFamily="34" charset="0"/>
              <a:ea typeface="Verdana" pitchFamily="34" charset="0"/>
              <a:cs typeface="Verdana" pitchFamily="34" charset="0"/>
            </a:endParaRPr>
          </a:p>
          <a:p>
            <a:pPr marL="893763" indent="-893763">
              <a:spcAft>
                <a:spcPts val="600"/>
              </a:spcAft>
            </a:pPr>
            <a:r>
              <a:rPr lang="en-US" sz="2800" dirty="0" smtClean="0">
                <a:latin typeface="+mj-lt"/>
              </a:rPr>
              <a:t>	</a:t>
            </a:r>
            <a:r>
              <a:rPr lang="en-US" sz="2400" b="1" dirty="0">
                <a:latin typeface="+mj-lt"/>
              </a:rPr>
              <a:t>	</a:t>
            </a:r>
            <a:r>
              <a:rPr lang="en-US" sz="2400" b="1" dirty="0" smtClean="0">
                <a:latin typeface="+mj-lt"/>
              </a:rPr>
              <a:t>Cost reduction of UPT with the use of autonomous vehicles to run services with thin demand and a new concept of UPT providing accurate travel information and extreme reliability</a:t>
            </a:r>
          </a:p>
          <a:p>
            <a:pPr marL="893763" indent="-893763">
              <a:spcAft>
                <a:spcPts val="600"/>
              </a:spcAft>
            </a:pPr>
            <a:r>
              <a:rPr lang="en-US" sz="2400" b="1" dirty="0">
                <a:latin typeface="+mj-lt"/>
              </a:rPr>
              <a:t>	</a:t>
            </a:r>
            <a:r>
              <a:rPr lang="en-US" sz="2400" b="1" dirty="0" smtClean="0">
                <a:latin typeface="+mj-lt"/>
              </a:rPr>
              <a:t>Information to users on expected trip costs of various alternatives.</a:t>
            </a:r>
          </a:p>
          <a:p>
            <a:pPr marL="893763" indent="-893763">
              <a:spcAft>
                <a:spcPts val="600"/>
              </a:spcAft>
            </a:pPr>
            <a:r>
              <a:rPr lang="en-US" sz="2400" b="1" dirty="0">
                <a:latin typeface="+mj-lt"/>
              </a:rPr>
              <a:t>	</a:t>
            </a:r>
            <a:r>
              <a:rPr lang="en-US" sz="2400" b="1" dirty="0" smtClean="0">
                <a:latin typeface="+mj-lt"/>
              </a:rPr>
              <a:t>Payment through T-mobility type of mechanism (Control and privacy issues)</a:t>
            </a:r>
          </a:p>
          <a:p>
            <a:pPr marL="893763" indent="-893763">
              <a:spcAft>
                <a:spcPts val="600"/>
              </a:spcAft>
            </a:pPr>
            <a:r>
              <a:rPr lang="en-US" sz="2400" b="1" dirty="0">
                <a:latin typeface="+mj-lt"/>
              </a:rPr>
              <a:t>	</a:t>
            </a:r>
            <a:r>
              <a:rPr lang="en-US" sz="2400" b="1" dirty="0" smtClean="0">
                <a:latin typeface="+mj-lt"/>
              </a:rPr>
              <a:t>New approach to charging for the use of private vehicles</a:t>
            </a:r>
          </a:p>
          <a:p>
            <a:pPr marL="893763" indent="-893763">
              <a:spcAft>
                <a:spcPts val="600"/>
              </a:spcAft>
            </a:pPr>
            <a:r>
              <a:rPr lang="en-US" sz="2400" b="1" dirty="0">
                <a:latin typeface="+mj-lt"/>
              </a:rPr>
              <a:t>	</a:t>
            </a:r>
            <a:r>
              <a:rPr lang="en-US" sz="2400" b="1" dirty="0" smtClean="0">
                <a:latin typeface="+mj-lt"/>
              </a:rPr>
              <a:t>Consolidation of mobility revenues and costs in a single Mobility Agency</a:t>
            </a:r>
          </a:p>
          <a:p>
            <a:pPr marL="893763" indent="-893763">
              <a:spcAft>
                <a:spcPts val="600"/>
              </a:spcAft>
            </a:pPr>
            <a:r>
              <a:rPr lang="en-US" sz="2400" b="1" dirty="0">
                <a:latin typeface="+mj-lt"/>
              </a:rPr>
              <a:t>	</a:t>
            </a:r>
            <a:r>
              <a:rPr lang="en-US" sz="2400" b="1" dirty="0" smtClean="0">
                <a:latin typeface="+mj-lt"/>
              </a:rPr>
              <a:t>Better decision-making and management of mobility infrastructure, incorporating land-value capture and other fair funding mechanisms</a:t>
            </a:r>
          </a:p>
          <a:p>
            <a:pPr marL="893763" indent="-893763">
              <a:spcAft>
                <a:spcPts val="600"/>
              </a:spcAft>
            </a:pPr>
            <a:r>
              <a:rPr lang="en-US" sz="2400" dirty="0"/>
              <a:t>	</a:t>
            </a:r>
            <a:r>
              <a:rPr lang="en-US" sz="2400" dirty="0" smtClean="0"/>
              <a:t>Contribution to non-transport objectives (i.e. social) would entail specific public budget contributions.</a:t>
            </a:r>
            <a:endParaRPr lang="en-US" sz="2800" dirty="0">
              <a:latin typeface="+mj-lt"/>
            </a:endParaRPr>
          </a:p>
        </p:txBody>
      </p:sp>
    </p:spTree>
    <p:extLst>
      <p:ext uri="{BB962C8B-B14F-4D97-AF65-F5344CB8AC3E}">
        <p14:creationId xmlns:p14="http://schemas.microsoft.com/office/powerpoint/2010/main" val="1999228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4379</TotalTime>
  <Words>275</Words>
  <Application>Microsoft Macintosh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Mangal</vt:lpstr>
      <vt:lpstr>Verdana</vt:lpstr>
      <vt:lpstr>Arial</vt:lpstr>
      <vt:lpstr>Office Theme</vt:lpstr>
      <vt:lpstr>PowerPoint Presentation</vt:lpstr>
      <vt:lpstr>Mobility-as-a-Service (MaaS)  Tailored and integrated end-to-end trip planning, booking, electronic ticketing, and payment services across all modes of transport, public or private  It is the user view of the SMART MOBILITY concept that takes advantage of a joint approach to new transport and telecommunications technologies  A deep transformation with important social and territorial impacts that confronts us with the need to rethink present pricing and business models</vt:lpstr>
      <vt:lpstr>MaaS in the urban context  Urban mobility as a public service  Ensure minimum level of personal accessibility   Location and social issues   Personal conditions (age, handicapped, social?)  Ensure efficient freight deliveries   Optimisation of commercial transport supply  Public sector regulation:    Efficiency and efficacy   Affordability and fair distribution of costs and benefits</vt:lpstr>
      <vt:lpstr>Paying for MaaS  What are the charging criteria for mobility services? Principles: “User pays” and “polluter pays”   but, under excludability of use (congestion) and urban constraints (limited land supply and  externally-marked schedules),  how can they be applied?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Symposium on URBAN MOBILITY CHALLENGES</dc:title>
  <dc:creator>Microsoft Office User</dc:creator>
  <cp:lastModifiedBy>Microsoft Office User</cp:lastModifiedBy>
  <cp:revision>68</cp:revision>
  <dcterms:created xsi:type="dcterms:W3CDTF">2017-11-06T17:29:38Z</dcterms:created>
  <dcterms:modified xsi:type="dcterms:W3CDTF">2017-11-10T17:38:13Z</dcterms:modified>
</cp:coreProperties>
</file>