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3" r:id="rId4"/>
    <p:sldId id="278" r:id="rId5"/>
    <p:sldId id="282" r:id="rId6"/>
    <p:sldId id="283" r:id="rId7"/>
    <p:sldId id="287" r:id="rId8"/>
    <p:sldId id="302" r:id="rId9"/>
    <p:sldId id="289" r:id="rId10"/>
    <p:sldId id="30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C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19" autoAdjust="0"/>
  </p:normalViewPr>
  <p:slideViewPr>
    <p:cSldViewPr>
      <p:cViewPr>
        <p:scale>
          <a:sx n="70" d="100"/>
          <a:sy n="70" d="100"/>
        </p:scale>
        <p:origin x="-1016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61F84-E2AB-4461-B9EA-269B1D4DED63}" type="datetimeFigureOut">
              <a:rPr lang="en-GB" smtClean="0"/>
              <a:t>13/11/17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1037C-FE98-4AE4-8073-DFE9EC4B1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26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Prospective customer involvement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037C-FE98-4AE4-8073-DFE9EC4B1F1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8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7" name="Picture 6" descr="C:\Users\Asus\AppData\Local\Microsoft\Windows\INetCache\Content.Word\Tagline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1" y="279523"/>
            <a:ext cx="2376281" cy="48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Asus\Dropbox\!TechnologyScotland\SIGS\Maas Scotland\MaaS Marketing\MAAS SCOTLAND BRAND LOGO\JPEG (WEB)\GREEN VERSION\MAAS SCOTLAND BRAND GREEN RGB HI RES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032"/>
            <a:ext cx="2051796" cy="13204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134298" y="4809522"/>
            <a:ext cx="8974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www.maas-scotland.com                            info@maas-scotland.com                                     @</a:t>
            </a:r>
            <a:r>
              <a:rPr lang="en-GB" sz="1600" b="1" dirty="0" err="1" smtClean="0">
                <a:solidFill>
                  <a:schemeClr val="bg1"/>
                </a:solidFill>
              </a:rPr>
              <a:t>MaaSScotland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www.maas-scotland.com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6F9D1C-DC99-411B-837C-F30B2845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13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www.maas-scotland.com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6F9D1C-DC99-411B-837C-F30B2845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747896"/>
            <a:ext cx="9144000" cy="357504"/>
          </a:xfrm>
          <a:prstGeom prst="rect">
            <a:avLst/>
          </a:prstGeom>
          <a:solidFill>
            <a:srgbClr val="95C11F"/>
          </a:solidFill>
          <a:ln>
            <a:solidFill>
              <a:srgbClr val="95C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7035"/>
            <a:ext cx="2962672" cy="27384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b="1" smtClean="0"/>
              <a:t>www.maas-scotland.com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7035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Slide </a:t>
            </a:r>
            <a:fld id="{A16F9D1C-DC99-411B-837C-F30B2845FC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www.maas-scotland.com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6F9D1C-DC99-411B-837C-F30B2845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59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www.maas-scotland.com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6F9D1C-DC99-411B-837C-F30B2845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www.maas-scotland.com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6F9D1C-DC99-411B-837C-F30B2845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2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www.maas-scotland.com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6F9D1C-DC99-411B-837C-F30B2845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6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www.maas-scotland.com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6F9D1C-DC99-411B-837C-F30B2845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4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www.maas-scotland.com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6F9D1C-DC99-411B-837C-F30B2845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www.maas-scotland.com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6F9D1C-DC99-411B-837C-F30B2845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785996"/>
            <a:ext cx="9144000" cy="357504"/>
          </a:xfrm>
          <a:prstGeom prst="rect">
            <a:avLst/>
          </a:prstGeom>
          <a:solidFill>
            <a:srgbClr val="95C11F"/>
          </a:solidFill>
          <a:ln>
            <a:solidFill>
              <a:srgbClr val="95C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643"/>
            <a:ext cx="8229600" cy="75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67594"/>
            <a:ext cx="7787208" cy="344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C:\Users\Asus\Dropbox\!TechnologyScotland\SIGS\Maas Scotland\MaaS Marketing\MAAS SCOTLAND BRAND LOGO\JPEG (WEB)\GREEN VERSION\MAAS SCOTLAND BRAND GREEN RGB HI RES.jp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0034"/>
            <a:ext cx="1763688" cy="110156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84655"/>
            <a:ext cx="2962672" cy="27384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b="1" smtClean="0"/>
              <a:t>www.maas-scotland.com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7035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Slide </a:t>
            </a:r>
            <a:fld id="{A16F9D1C-DC99-411B-837C-F30B2845FCA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85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197" y="1559544"/>
            <a:ext cx="7772400" cy="1102519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Delivering Mobility as a Service </a:t>
            </a:r>
            <a:br>
              <a:rPr lang="en-US" sz="4400" b="1" dirty="0" smtClean="0"/>
            </a:br>
            <a:r>
              <a:rPr lang="en-US" sz="4400" b="1" dirty="0" smtClean="0"/>
              <a:t>MaaS Scotland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997" y="2855688"/>
            <a:ext cx="6400800" cy="1314450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Dr George Hazel OBE</a:t>
            </a:r>
          </a:p>
          <a:p>
            <a:r>
              <a:rPr lang="en-GB" sz="2000" dirty="0" smtClean="0"/>
              <a:t>Programme Manager, </a:t>
            </a:r>
            <a:r>
              <a:rPr lang="en-GB" sz="2000" dirty="0" err="1" smtClean="0"/>
              <a:t>MaaS</a:t>
            </a:r>
            <a:r>
              <a:rPr lang="en-GB" sz="2000" dirty="0" smtClean="0"/>
              <a:t> Scotland</a:t>
            </a:r>
          </a:p>
          <a:p>
            <a:r>
              <a:rPr lang="en-GB" sz="2000" b="1" dirty="0" smtClean="0"/>
              <a:t>Challenges for Urban Mobility 2017</a:t>
            </a:r>
          </a:p>
          <a:p>
            <a:r>
              <a:rPr lang="en-GB" sz="2000" dirty="0" smtClean="0"/>
              <a:t>Barcelona, 13 November, 2017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2724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197" y="1559544"/>
            <a:ext cx="7772400" cy="1102519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Delivering Mobility as a Service </a:t>
            </a:r>
            <a:br>
              <a:rPr lang="en-US" sz="4400" b="1" dirty="0" smtClean="0"/>
            </a:br>
            <a:r>
              <a:rPr lang="en-US" sz="4400" b="1" dirty="0" smtClean="0"/>
              <a:t>MaaS Scotland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997" y="2855688"/>
            <a:ext cx="6400800" cy="1314450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Dr George Hazel OBE</a:t>
            </a:r>
          </a:p>
          <a:p>
            <a:r>
              <a:rPr lang="en-GB" sz="2000" dirty="0" smtClean="0"/>
              <a:t>Programme Manager, </a:t>
            </a:r>
            <a:r>
              <a:rPr lang="en-GB" sz="2000" dirty="0" err="1" smtClean="0"/>
              <a:t>MaaS</a:t>
            </a:r>
            <a:r>
              <a:rPr lang="en-GB" sz="2000" dirty="0" smtClean="0"/>
              <a:t> Scotland</a:t>
            </a:r>
          </a:p>
          <a:p>
            <a:r>
              <a:rPr lang="en-GB" sz="2000" b="1" dirty="0" smtClean="0"/>
              <a:t>Challenges for Urban Mobility 2017</a:t>
            </a:r>
          </a:p>
          <a:p>
            <a:r>
              <a:rPr lang="en-GB" sz="2000" dirty="0" smtClean="0"/>
              <a:t>Barcelona, 13 November, 2017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4286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did </a:t>
            </a:r>
            <a:r>
              <a:rPr lang="en-GB" dirty="0" err="1" smtClean="0"/>
              <a:t>MaaS</a:t>
            </a:r>
            <a:r>
              <a:rPr lang="en-GB" dirty="0" smtClean="0"/>
              <a:t> come from?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04729"/>
            <a:ext cx="7787208" cy="3446249"/>
          </a:xfrm>
        </p:spPr>
        <p:txBody>
          <a:bodyPr>
            <a:normAutofit fontScale="70000" lnSpcReduction="20000"/>
          </a:bodyPr>
          <a:lstStyle/>
          <a:p>
            <a:pPr defTabSz="1255713">
              <a:lnSpc>
                <a:spcPct val="150000"/>
              </a:lnSpc>
              <a:buSzPct val="75000"/>
            </a:pPr>
            <a:r>
              <a:rPr lang="en-GB" sz="2400" dirty="0"/>
              <a:t>Global market </a:t>
            </a:r>
            <a:r>
              <a:rPr lang="en-GB" sz="2400" dirty="0" smtClean="0"/>
              <a:t>forces</a:t>
            </a:r>
          </a:p>
          <a:p>
            <a:pPr lvl="1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GB" sz="2000" dirty="0" smtClean="0"/>
              <a:t>Personalisation</a:t>
            </a:r>
          </a:p>
          <a:p>
            <a:pPr lvl="1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GB" sz="2000" dirty="0"/>
              <a:t>C</a:t>
            </a:r>
            <a:r>
              <a:rPr lang="en-GB" sz="2000" dirty="0" smtClean="0"/>
              <a:t>omplexity </a:t>
            </a:r>
            <a:r>
              <a:rPr lang="en-GB" sz="2000" dirty="0"/>
              <a:t>of </a:t>
            </a:r>
            <a:r>
              <a:rPr lang="en-GB" sz="2000" dirty="0" smtClean="0"/>
              <a:t>lifestyle</a:t>
            </a:r>
            <a:endParaRPr lang="en-GB" sz="2000" dirty="0"/>
          </a:p>
          <a:p>
            <a:pPr defTabSz="1255713">
              <a:lnSpc>
                <a:spcPct val="150000"/>
              </a:lnSpc>
              <a:buSzPct val="75000"/>
            </a:pPr>
            <a:r>
              <a:rPr lang="en-GB" sz="2400" dirty="0"/>
              <a:t>Smart </a:t>
            </a:r>
            <a:r>
              <a:rPr lang="en-GB" sz="2400" dirty="0" smtClean="0"/>
              <a:t>technology</a:t>
            </a:r>
          </a:p>
          <a:p>
            <a:pPr lvl="1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GB" sz="2000" dirty="0" smtClean="0"/>
              <a:t>Mobile</a:t>
            </a:r>
          </a:p>
          <a:p>
            <a:pPr lvl="1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GB" sz="2000" dirty="0" err="1" smtClean="0"/>
              <a:t>IoT</a:t>
            </a:r>
            <a:endParaRPr lang="en-GB" sz="2000" dirty="0"/>
          </a:p>
          <a:p>
            <a:pPr defTabSz="1255713">
              <a:lnSpc>
                <a:spcPct val="150000"/>
              </a:lnSpc>
              <a:buSzPct val="75000"/>
            </a:pPr>
            <a:r>
              <a:rPr lang="en-GB" sz="2400" dirty="0"/>
              <a:t>Integrated </a:t>
            </a:r>
            <a:r>
              <a:rPr lang="en-GB" sz="2400" dirty="0" smtClean="0"/>
              <a:t>mobility</a:t>
            </a:r>
          </a:p>
          <a:p>
            <a:pPr lvl="1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GB" sz="2000" dirty="0" smtClean="0"/>
              <a:t>ITS</a:t>
            </a:r>
          </a:p>
          <a:p>
            <a:pPr lvl="1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GB" sz="2000" dirty="0"/>
              <a:t>S</a:t>
            </a:r>
            <a:r>
              <a:rPr lang="en-GB" sz="2000" dirty="0" smtClean="0"/>
              <a:t>mart ticketing</a:t>
            </a:r>
            <a:endParaRPr lang="en-GB" sz="2000" dirty="0"/>
          </a:p>
          <a:p>
            <a:pPr lvl="1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GB" sz="2000" dirty="0" smtClean="0"/>
              <a:t>TMS</a:t>
            </a:r>
            <a:endParaRPr lang="en-GB" sz="20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/>
              <a:t>www.maas-scotland.com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6F9D1C-DC99-411B-837C-F30B2845FCA5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26" name="Picture 2" descr="C:\Users\Asus\Dropbox\!TechnologyScotland\SIGS\Maas Scotland\MaaS Marketing\Stock photos\Bik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59582"/>
            <a:ext cx="3240360" cy="166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us\Dropbox\!TechnologyScotland\SIGS\Maas Scotland\MaaS Marketing\Stock photos\About Us - 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21484"/>
            <a:ext cx="3240360" cy="166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9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MaaS</a:t>
            </a:r>
            <a:r>
              <a:rPr lang="en-GB" dirty="0" smtClean="0"/>
              <a:t> Value Chain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/>
              <a:t>www.maas-scotland.com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6F9D1C-DC99-411B-837C-F30B2845FCA5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45" name="Group 44"/>
          <p:cNvGrpSpPr/>
          <p:nvPr/>
        </p:nvGrpSpPr>
        <p:grpSpPr>
          <a:xfrm>
            <a:off x="133874" y="1255932"/>
            <a:ext cx="9118646" cy="3332042"/>
            <a:chOff x="152275" y="1649849"/>
            <a:chExt cx="8964488" cy="4560500"/>
          </a:xfrm>
        </p:grpSpPr>
        <p:sp>
          <p:nvSpPr>
            <p:cNvPr id="7" name="Oval 12"/>
            <p:cNvSpPr/>
            <p:nvPr/>
          </p:nvSpPr>
          <p:spPr>
            <a:xfrm>
              <a:off x="2996083" y="2440512"/>
              <a:ext cx="1245376" cy="3730026"/>
            </a:xfrm>
            <a:custGeom>
              <a:avLst/>
              <a:gdLst/>
              <a:ahLst/>
              <a:cxnLst/>
              <a:rect l="l" t="t" r="r" b="b"/>
              <a:pathLst>
                <a:path w="1943100" h="4737253">
                  <a:moveTo>
                    <a:pt x="1943100" y="0"/>
                  </a:moveTo>
                  <a:lnTo>
                    <a:pt x="1943100" y="4737253"/>
                  </a:lnTo>
                  <a:cubicBezTo>
                    <a:pt x="835167" y="4518255"/>
                    <a:pt x="0" y="3540973"/>
                    <a:pt x="0" y="2368626"/>
                  </a:cubicBezTo>
                  <a:cubicBezTo>
                    <a:pt x="0" y="1196280"/>
                    <a:pt x="835167" y="218997"/>
                    <a:pt x="1943100" y="0"/>
                  </a:cubicBezTo>
                  <a:close/>
                </a:path>
              </a:pathLst>
            </a:custGeom>
            <a:gradFill flip="none" rotWithShape="1">
              <a:gsLst>
                <a:gs pos="37000">
                  <a:srgbClr val="0070C0"/>
                </a:gs>
                <a:gs pos="0">
                  <a:srgbClr val="0070C0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4907578" y="2531200"/>
              <a:ext cx="1184850" cy="3656259"/>
            </a:xfrm>
            <a:custGeom>
              <a:avLst/>
              <a:gdLst/>
              <a:ahLst/>
              <a:cxnLst/>
              <a:rect l="l" t="t" r="r" b="b"/>
              <a:pathLst>
                <a:path w="2083704" h="4780235">
                  <a:moveTo>
                    <a:pt x="0" y="0"/>
                  </a:moveTo>
                  <a:cubicBezTo>
                    <a:pt x="1177247" y="159116"/>
                    <a:pt x="2083704" y="1168759"/>
                    <a:pt x="2083704" y="2390117"/>
                  </a:cubicBezTo>
                  <a:cubicBezTo>
                    <a:pt x="2083704" y="3611475"/>
                    <a:pt x="1177247" y="4621118"/>
                    <a:pt x="0" y="478023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274461" y="3087554"/>
              <a:ext cx="2539589" cy="31199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solidFill>
                <a:srgbClr val="BC5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3108960" rtlCol="0" anchor="t" anchorCtr="1"/>
            <a:lstStyle/>
            <a:p>
              <a:pPr algn="ctr"/>
              <a:endParaRPr lang="en-US" b="1" dirty="0" smtClean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63500" dist="50800" dir="5400000" algn="t" rotWithShape="0">
                      <a:prstClr val="black">
                        <a:alpha val="50000"/>
                      </a:prstClr>
                    </a:outerShdw>
                  </a:effectLst>
                </a:rPr>
                <a:t>Things</a:t>
              </a:r>
              <a:endParaRPr lang="en-US" b="1" dirty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3562607" y="3795536"/>
              <a:ext cx="1963298" cy="2411939"/>
            </a:xfrm>
            <a:prstGeom prst="ellipse">
              <a:avLst/>
            </a:prstGeom>
            <a:gradFill>
              <a:gsLst>
                <a:gs pos="0">
                  <a:srgbClr val="DE8080"/>
                </a:gs>
                <a:gs pos="100000">
                  <a:srgbClr val="CB3737">
                    <a:lumMod val="95000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286000" rtlCol="0" anchor="ctr"/>
            <a:lstStyle/>
            <a:p>
              <a:pPr lvl="0" algn="ctr"/>
              <a:endParaRPr lang="en-US" sz="1700" b="1" dirty="0" smtClean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  <a:p>
              <a:pPr lvl="0" algn="ctr"/>
              <a:endParaRPr lang="en-US" sz="1700" b="1" dirty="0" smtClean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  <a:p>
              <a:pPr lvl="0" algn="ctr"/>
              <a:endParaRPr lang="en-US" sz="1700" b="1" dirty="0" smtClean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  <a:p>
              <a:pPr lvl="0" algn="ctr"/>
              <a:r>
                <a:rPr lang="en-US" sz="1700" b="1" dirty="0" smtClean="0">
                  <a:solidFill>
                    <a:schemeClr val="bg1"/>
                  </a:solidFill>
                  <a:effectLst>
                    <a:outerShdw blurRad="63500" dist="50800" dir="5400000" algn="t" rotWithShape="0">
                      <a:prstClr val="black">
                        <a:alpha val="50000"/>
                      </a:prstClr>
                    </a:outerShdw>
                  </a:effectLst>
                </a:rPr>
                <a:t>Vehicles</a:t>
              </a:r>
              <a:endParaRPr lang="en-US" sz="1700" b="1" dirty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787263" y="4347522"/>
              <a:ext cx="1513986" cy="1859953"/>
            </a:xfrm>
            <a:prstGeom prst="ellipse">
              <a:avLst/>
            </a:prstGeom>
            <a:gradFill>
              <a:gsLst>
                <a:gs pos="100000">
                  <a:srgbClr val="00B0F0">
                    <a:lumMod val="80000"/>
                  </a:srgbClr>
                </a:gs>
                <a:gs pos="0">
                  <a:schemeClr val="accent5">
                    <a:lumMod val="20000"/>
                    <a:lumOff val="80000"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554480" rtlCol="0" anchor="ctr"/>
            <a:lstStyle/>
            <a:p>
              <a:pPr lvl="0" algn="ctr"/>
              <a:endParaRPr lang="en-US" sz="1600" b="1" dirty="0" smtClean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  <a:p>
              <a:pPr lvl="0" algn="ctr"/>
              <a:endParaRPr lang="en-US" sz="1600" b="1" dirty="0" smtClean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  <a:p>
              <a:pPr lvl="0"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63500" dist="50800" dir="5400000" algn="t" rotWithShape="0">
                      <a:prstClr val="black">
                        <a:alpha val="50000"/>
                      </a:prstClr>
                    </a:outerShdw>
                  </a:effectLst>
                </a:rPr>
                <a:t>Networks</a:t>
              </a:r>
              <a:endParaRPr lang="en-US" sz="1600" b="1" dirty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031454" y="4950381"/>
              <a:ext cx="1025604" cy="1259968"/>
            </a:xfrm>
            <a:prstGeom prst="ellipse">
              <a:avLst/>
            </a:prstGeom>
            <a:gradFill>
              <a:gsLst>
                <a:gs pos="100000">
                  <a:srgbClr val="CCCC00">
                    <a:lumMod val="84000"/>
                  </a:srgbClr>
                </a:gs>
                <a:gs pos="0">
                  <a:srgbClr val="FFFF99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A2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68680" rtlCol="0" anchor="ctr"/>
            <a:lstStyle/>
            <a:p>
              <a:pPr algn="ctr"/>
              <a:endParaRPr lang="en-US" sz="1500" b="1" dirty="0" smtClean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  <a:p>
              <a:pPr algn="ctr"/>
              <a:r>
                <a:rPr lang="en-US" sz="1500" b="1" dirty="0" smtClean="0">
                  <a:solidFill>
                    <a:schemeClr val="bg1"/>
                  </a:solidFill>
                  <a:effectLst>
                    <a:outerShdw blurRad="63500" dist="50800" dir="5400000" algn="t" rotWithShape="0">
                      <a:prstClr val="black">
                        <a:alpha val="50000"/>
                      </a:prstClr>
                    </a:outerShdw>
                  </a:effectLst>
                </a:rPr>
                <a:t>Service</a:t>
              </a:r>
              <a:endParaRPr lang="en-US" sz="1500" b="1" dirty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241459" y="5463494"/>
              <a:ext cx="605594" cy="743981"/>
            </a:xfrm>
            <a:prstGeom prst="ellipse">
              <a:avLst/>
            </a:prstGeom>
            <a:gradFill>
              <a:gsLst>
                <a:gs pos="0">
                  <a:srgbClr val="B2DE82">
                    <a:lumMod val="85000"/>
                  </a:srgbClr>
                </a:gs>
                <a:gs pos="100000">
                  <a:srgbClr val="6EA92D">
                    <a:lumMod val="75000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6B85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63500" dist="50800" dir="5400000" algn="t" rotWithShape="0">
                      <a:prstClr val="black">
                        <a:alpha val="50000"/>
                      </a:prstClr>
                    </a:outerShdw>
                  </a:effectLst>
                </a:rPr>
                <a:t>Buyer</a:t>
              </a:r>
              <a:endParaRPr lang="en-US" sz="1400" b="1" dirty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rot="2820000">
              <a:off x="4608848" y="2443723"/>
              <a:ext cx="793525" cy="645922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182667">
              <a:off x="3530105" y="2927460"/>
              <a:ext cx="181797" cy="46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dirty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7049146">
              <a:off x="2672957" y="3630510"/>
              <a:ext cx="1106474" cy="514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63500" dist="50800" dir="5400000" algn="t" rotWithShape="0">
                      <a:prstClr val="black">
                        <a:alpha val="50000"/>
                      </a:prstClr>
                    </a:outerShdw>
                  </a:effectLst>
                </a:rPr>
                <a:t>Big Data</a:t>
              </a:r>
              <a:endParaRPr lang="en-US" sz="1400" b="1" dirty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3577685">
              <a:off x="4922222" y="3467302"/>
              <a:ext cx="1619250" cy="30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63500" dist="50800" dir="5400000" algn="t" rotWithShape="0">
                      <a:prstClr val="black">
                        <a:alpha val="50000"/>
                      </a:prstClr>
                    </a:outerShdw>
                  </a:effectLst>
                </a:rPr>
                <a:t>Information</a:t>
              </a:r>
              <a:endParaRPr lang="en-US" sz="1400" b="1" dirty="0">
                <a:solidFill>
                  <a:schemeClr val="bg1"/>
                </a:solidFill>
                <a:effectLst>
                  <a:outerShdw blurRad="63500" dist="50800" dir="5400000" algn="t" rotWithShape="0">
                    <a:prstClr val="black">
                      <a:alpha val="50000"/>
                    </a:prst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276" y="2490558"/>
              <a:ext cx="2016820" cy="306053"/>
            </a:xfrm>
            <a:prstGeom prst="rect">
              <a:avLst/>
            </a:prstGeom>
            <a:solidFill>
              <a:schemeClr val="accent6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ysClr val="window" lastClr="FFFFFF"/>
                  </a:solidFill>
                  <a:latin typeface="Calibri"/>
                </a:rPr>
                <a:t>Things that move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2276" y="2731190"/>
              <a:ext cx="1886531" cy="1543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t"/>
            <a:lstStyle/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/>
                </a:rPr>
                <a:t>People</a:t>
              </a:r>
            </a:p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Goods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30231" y="2537069"/>
              <a:ext cx="1672907" cy="306053"/>
            </a:xfrm>
            <a:prstGeom prst="rect">
              <a:avLst/>
            </a:prstGeom>
            <a:solidFill>
              <a:srgbClr val="DC3A3A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Vehicles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30231" y="2807178"/>
              <a:ext cx="1886532" cy="1543025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t"/>
            <a:lstStyle/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Land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bri"/>
              </a:endParaRPr>
            </a:p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Sea</a:t>
              </a:r>
            </a:p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Air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2275" y="3426040"/>
              <a:ext cx="1886532" cy="306053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Networks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275" y="3633483"/>
              <a:ext cx="1886532" cy="1136706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t"/>
            <a:lstStyle/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400" kern="0" noProof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Transport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bri"/>
              </a:endParaRPr>
            </a:p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ICT</a:t>
              </a:r>
            </a:p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Smart Grid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30231" y="3729994"/>
              <a:ext cx="1672907" cy="306053"/>
            </a:xfrm>
            <a:prstGeom prst="rect">
              <a:avLst/>
            </a:prstGeom>
            <a:solidFill>
              <a:srgbClr val="CCCC00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ysClr val="window" lastClr="FFFFFF"/>
                  </a:solidFill>
                  <a:latin typeface="Calibri"/>
                </a:rPr>
                <a:t>Service Provider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30231" y="3995249"/>
              <a:ext cx="1886532" cy="1543025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t"/>
            <a:lstStyle/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Valued</a:t>
              </a:r>
            </a:p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/>
                </a:rPr>
                <a:t>Integrated</a:t>
              </a:r>
            </a:p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4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T</a:t>
              </a:r>
              <a:r>
                <a:rPr 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rusted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275" y="4674178"/>
              <a:ext cx="1886532" cy="306053"/>
            </a:xfrm>
            <a:prstGeom prst="rect">
              <a:avLst/>
            </a:prstGeom>
            <a:solidFill>
              <a:srgbClr val="5F8B0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0" b="1" kern="0" dirty="0" smtClean="0">
                  <a:solidFill>
                    <a:sysClr val="window" lastClr="FFFFFF"/>
                  </a:solidFill>
                  <a:latin typeface="Calibri"/>
                </a:rPr>
                <a:t>Customers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2275" y="4881621"/>
              <a:ext cx="1886532" cy="1136706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t"/>
            <a:lstStyle/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/>
                </a:rPr>
                <a:t>People</a:t>
              </a:r>
            </a:p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Business</a:t>
              </a:r>
            </a:p>
            <a:p>
              <a:pPr marL="176213" marR="0" lvl="0" indent="-1762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Government</a:t>
              </a: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022221" y="1649849"/>
              <a:ext cx="5929531" cy="49672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253063" y="1722961"/>
              <a:ext cx="773842" cy="49672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Service</a:t>
              </a:r>
            </a:p>
            <a:p>
              <a:pPr algn="ctr"/>
              <a:r>
                <a:rPr lang="en-GB" sz="1200" dirty="0" smtClean="0"/>
                <a:t>Provider</a:t>
              </a:r>
              <a:endParaRPr lang="en-GB" sz="1200" dirty="0"/>
            </a:p>
          </p:txBody>
        </p:sp>
        <p:pic>
          <p:nvPicPr>
            <p:cNvPr id="35" name="Picture 3" descr="https://encrypted-tbn1.gstatic.com/images?q=tbn:ANd9GcTnsHGsbdwqEYxhDvX2MUeY1nCGckzFn2WJRTLUmEmvoVsy5kD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6564" y="1678042"/>
              <a:ext cx="627103" cy="586557"/>
            </a:xfrm>
            <a:prstGeom prst="rect">
              <a:avLst/>
            </a:prstGeom>
            <a:noFill/>
          </p:spPr>
        </p:pic>
        <p:sp>
          <p:nvSpPr>
            <p:cNvPr id="36" name="Rounded Rectangle 35"/>
            <p:cNvSpPr/>
            <p:nvPr/>
          </p:nvSpPr>
          <p:spPr>
            <a:xfrm>
              <a:off x="4993723" y="1700808"/>
              <a:ext cx="882680" cy="5328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Network</a:t>
              </a:r>
              <a:endParaRPr lang="en-GB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664344" y="1700808"/>
              <a:ext cx="847479" cy="5328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Vehicles</a:t>
              </a:r>
              <a:endParaRPr lang="en-GB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33789" y="1700808"/>
              <a:ext cx="850326" cy="5328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Things</a:t>
              </a:r>
              <a:endParaRPr lang="en-GB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66671" y="1700808"/>
              <a:ext cx="1090350" cy="5328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Information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76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 are the key elements of </a:t>
            </a:r>
            <a:r>
              <a:rPr lang="en-GB" sz="3200" dirty="0" err="1" smtClean="0"/>
              <a:t>MaaS</a:t>
            </a:r>
            <a:r>
              <a:rPr lang="en-GB" sz="3200" dirty="0" smtClean="0"/>
              <a:t>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17539"/>
            <a:ext cx="7787208" cy="3446249"/>
          </a:xfrm>
        </p:spPr>
        <p:txBody>
          <a:bodyPr>
            <a:normAutofit fontScale="85000" lnSpcReduction="10000"/>
          </a:bodyPr>
          <a:lstStyle/>
          <a:p>
            <a:pPr defTabSz="1255713">
              <a:lnSpc>
                <a:spcPct val="120000"/>
              </a:lnSpc>
              <a:buSzPct val="75000"/>
            </a:pPr>
            <a:r>
              <a:rPr lang="en-GB" sz="2400" dirty="0"/>
              <a:t>User focused </a:t>
            </a:r>
            <a:r>
              <a:rPr lang="mr-IN" sz="2400" dirty="0"/>
              <a:t>–</a:t>
            </a:r>
            <a:r>
              <a:rPr lang="en-GB" sz="2400" dirty="0"/>
              <a:t> lifestyle needs. A bottom-up system starting with the user </a:t>
            </a:r>
            <a:r>
              <a:rPr lang="mr-IN" sz="2400" dirty="0"/>
              <a:t>–</a:t>
            </a:r>
            <a:r>
              <a:rPr lang="en-GB" sz="2400" dirty="0"/>
              <a:t> personal and business</a:t>
            </a:r>
          </a:p>
          <a:p>
            <a:pPr defTabSz="1255713">
              <a:lnSpc>
                <a:spcPct val="120000"/>
              </a:lnSpc>
              <a:buSzPct val="75000"/>
            </a:pPr>
            <a:r>
              <a:rPr lang="en-GB" sz="2400" dirty="0"/>
              <a:t>Valued by the user</a:t>
            </a:r>
          </a:p>
          <a:p>
            <a:pPr defTabSz="1255713">
              <a:lnSpc>
                <a:spcPct val="120000"/>
              </a:lnSpc>
              <a:buSzPct val="75000"/>
            </a:pPr>
            <a:r>
              <a:rPr lang="en-GB" sz="2400" dirty="0"/>
              <a:t>Door to door, reliable, seamless service as good as the private car</a:t>
            </a:r>
          </a:p>
          <a:p>
            <a:pPr defTabSz="1255713">
              <a:lnSpc>
                <a:spcPct val="120000"/>
              </a:lnSpc>
              <a:buSzPct val="75000"/>
            </a:pPr>
            <a:r>
              <a:rPr lang="en-GB" sz="2400" dirty="0"/>
              <a:t>Mode neutral </a:t>
            </a:r>
            <a:r>
              <a:rPr lang="mr-IN" sz="2400" dirty="0"/>
              <a:t>–</a:t>
            </a:r>
            <a:r>
              <a:rPr lang="en-GB" sz="2400" dirty="0"/>
              <a:t> all about seamless, reliable door to door journeys</a:t>
            </a:r>
          </a:p>
          <a:p>
            <a:pPr defTabSz="1255713">
              <a:lnSpc>
                <a:spcPct val="120000"/>
              </a:lnSpc>
              <a:buSzPct val="75000"/>
            </a:pPr>
            <a:r>
              <a:rPr lang="en-GB" sz="2400" dirty="0"/>
              <a:t>One account/one Mobility Service Provider for the user</a:t>
            </a:r>
          </a:p>
          <a:p>
            <a:pPr defTabSz="1255713">
              <a:lnSpc>
                <a:spcPct val="120000"/>
              </a:lnSpc>
              <a:buSzPct val="75000"/>
            </a:pPr>
            <a:r>
              <a:rPr lang="en-GB" sz="2400" dirty="0"/>
              <a:t>Can originate around </a:t>
            </a:r>
            <a:r>
              <a:rPr lang="en-GB" sz="2400" dirty="0" smtClean="0"/>
              <a:t>public transport </a:t>
            </a:r>
            <a:r>
              <a:rPr lang="en-GB" sz="2400" dirty="0"/>
              <a:t>or the private car – incremental changes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/>
              <a:t>www.maas-scotland.com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6F9D1C-DC99-411B-837C-F30B2845FCA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84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 questions to be answered!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97564"/>
            <a:ext cx="8208912" cy="3888432"/>
          </a:xfrm>
        </p:spPr>
        <p:txBody>
          <a:bodyPr>
            <a:noAutofit/>
          </a:bodyPr>
          <a:lstStyle/>
          <a:p>
            <a:pPr marL="95250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AU" sz="1600" dirty="0"/>
              <a:t>How can the </a:t>
            </a:r>
            <a:r>
              <a:rPr lang="en-AU" sz="1600" dirty="0" smtClean="0"/>
              <a:t>transport </a:t>
            </a:r>
            <a:r>
              <a:rPr lang="en-AU" sz="1600" dirty="0"/>
              <a:t>industry get involved with </a:t>
            </a:r>
            <a:r>
              <a:rPr lang="en-AU" sz="1600" dirty="0" err="1"/>
              <a:t>MaaS</a:t>
            </a:r>
            <a:r>
              <a:rPr lang="en-AU" sz="1600" dirty="0"/>
              <a:t> systems – can it lead?</a:t>
            </a:r>
          </a:p>
          <a:p>
            <a:pPr marL="95250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AU" sz="1600" dirty="0"/>
              <a:t>What is the role of central and local government?</a:t>
            </a:r>
          </a:p>
          <a:p>
            <a:pPr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AU" sz="1600" dirty="0"/>
              <a:t>How can we change from an operational, top down, mode based </a:t>
            </a:r>
            <a:r>
              <a:rPr lang="en-AU" sz="1600" dirty="0" smtClean="0"/>
              <a:t>business model </a:t>
            </a:r>
            <a:r>
              <a:rPr lang="en-AU" sz="1600" dirty="0"/>
              <a:t>to a customer focused, seamless, mode neutral service business model?</a:t>
            </a:r>
          </a:p>
          <a:p>
            <a:pPr marL="95250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AU" sz="1600" dirty="0"/>
              <a:t>How can we ensure social equity and environmental sustainability?</a:t>
            </a:r>
          </a:p>
          <a:p>
            <a:pPr marL="95250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AU" sz="1600" dirty="0"/>
              <a:t>Does </a:t>
            </a:r>
            <a:r>
              <a:rPr lang="en-AU" sz="1600" dirty="0" err="1"/>
              <a:t>MaaS</a:t>
            </a:r>
            <a:r>
              <a:rPr lang="en-AU" sz="1600" dirty="0"/>
              <a:t> work in rural areas and low income areas?</a:t>
            </a:r>
          </a:p>
          <a:p>
            <a:pPr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-AU" sz="1600" dirty="0"/>
              <a:t>How do we integrate top down strategic city/regional planning with bottom up personalised </a:t>
            </a:r>
            <a:r>
              <a:rPr lang="en-AU" sz="1600" dirty="0" err="1"/>
              <a:t>MaaS</a:t>
            </a:r>
            <a:r>
              <a:rPr lang="en-AU" sz="1600" dirty="0"/>
              <a:t> systems?</a:t>
            </a:r>
          </a:p>
          <a:p>
            <a:pPr marL="95250" defTabSz="1255713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mr-IN" sz="1600" dirty="0"/>
              <a:t>…</a:t>
            </a:r>
            <a:r>
              <a:rPr lang="en-GB" sz="1600" dirty="0"/>
              <a:t>.Lots of questions. </a:t>
            </a:r>
            <a:r>
              <a:rPr lang="en-GB" sz="1600" b="1" dirty="0"/>
              <a:t>Need to do it to answer them</a:t>
            </a:r>
            <a:r>
              <a:rPr lang="en-GB" sz="1600" b="1" dirty="0" smtClean="0"/>
              <a:t>!</a:t>
            </a:r>
            <a:endParaRPr lang="en-GB" sz="1600" b="1" dirty="0"/>
          </a:p>
          <a:p>
            <a:pPr marL="0" indent="0" defTabSz="1255713">
              <a:lnSpc>
                <a:spcPct val="150000"/>
              </a:lnSpc>
              <a:spcBef>
                <a:spcPts val="0"/>
              </a:spcBef>
              <a:buSzPct val="75000"/>
              <a:buNone/>
            </a:pPr>
            <a:r>
              <a:rPr lang="en-GB" sz="1600" b="1" dirty="0" smtClean="0"/>
              <a:t>…</a:t>
            </a:r>
            <a:r>
              <a:rPr lang="en-GB" sz="1600" b="1" dirty="0"/>
              <a:t>So here’s what we are doing</a:t>
            </a:r>
            <a:r>
              <a:rPr lang="en-GB" sz="1600" b="1" dirty="0" smtClean="0"/>
              <a:t>!</a:t>
            </a:r>
            <a:endParaRPr lang="en-AU" sz="1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/>
              <a:t>www.maas-scotland.com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6F9D1C-DC99-411B-837C-F30B2845FCA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96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MaaS</a:t>
            </a:r>
            <a:r>
              <a:rPr lang="en-GB" dirty="0" smtClean="0"/>
              <a:t> Scotland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576"/>
            <a:ext cx="7787208" cy="3446249"/>
          </a:xfrm>
        </p:spPr>
        <p:txBody>
          <a:bodyPr>
            <a:normAutofit/>
          </a:bodyPr>
          <a:lstStyle/>
          <a:p>
            <a:r>
              <a:rPr lang="en-GB" sz="1800" dirty="0"/>
              <a:t>We believe in rethinking mobility in a way that’s </a:t>
            </a:r>
            <a:r>
              <a:rPr lang="en-GB" sz="1800" b="1" dirty="0">
                <a:solidFill>
                  <a:srgbClr val="95C11F"/>
                </a:solidFill>
              </a:rPr>
              <a:t>faster</a:t>
            </a:r>
            <a:r>
              <a:rPr lang="en-GB" sz="1800" dirty="0"/>
              <a:t>, </a:t>
            </a:r>
            <a:r>
              <a:rPr lang="en-GB" sz="1800" b="1" dirty="0">
                <a:solidFill>
                  <a:srgbClr val="95C11F"/>
                </a:solidFill>
              </a:rPr>
              <a:t>smarter</a:t>
            </a:r>
            <a:r>
              <a:rPr lang="en-GB" sz="1800" dirty="0"/>
              <a:t> and </a:t>
            </a:r>
            <a:r>
              <a:rPr lang="en-GB" sz="1800" b="1" dirty="0">
                <a:solidFill>
                  <a:srgbClr val="95C11F"/>
                </a:solidFill>
              </a:rPr>
              <a:t>greener</a:t>
            </a:r>
            <a:r>
              <a:rPr lang="en-GB" sz="1800" dirty="0"/>
              <a:t> than before</a:t>
            </a:r>
            <a:r>
              <a:rPr lang="en-GB" sz="1800" dirty="0" smtClean="0"/>
              <a:t>.</a:t>
            </a:r>
            <a:endParaRPr lang="en-GB" sz="1400" dirty="0"/>
          </a:p>
          <a:p>
            <a:r>
              <a:rPr lang="en-GB" sz="1800" dirty="0"/>
              <a:t>By encouraging </a:t>
            </a:r>
            <a:r>
              <a:rPr lang="en-GB" sz="1800" b="1" dirty="0">
                <a:solidFill>
                  <a:srgbClr val="95C11F"/>
                </a:solidFill>
              </a:rPr>
              <a:t>shared work and collaboration</a:t>
            </a:r>
            <a:r>
              <a:rPr lang="en-GB" sz="1800" dirty="0"/>
              <a:t>, we plan to </a:t>
            </a:r>
            <a:r>
              <a:rPr lang="en-GB" sz="1800" b="1" dirty="0">
                <a:solidFill>
                  <a:srgbClr val="95C11F"/>
                </a:solidFill>
              </a:rPr>
              <a:t>drive Scotland’s </a:t>
            </a:r>
            <a:r>
              <a:rPr lang="en-GB" sz="1800" b="1" dirty="0" err="1">
                <a:solidFill>
                  <a:srgbClr val="95C11F"/>
                </a:solidFill>
              </a:rPr>
              <a:t>MaaS</a:t>
            </a:r>
            <a:r>
              <a:rPr lang="en-GB" sz="1800" b="1" dirty="0">
                <a:solidFill>
                  <a:srgbClr val="95C11F"/>
                </a:solidFill>
              </a:rPr>
              <a:t> Community </a:t>
            </a:r>
            <a:r>
              <a:rPr lang="en-GB" sz="1800" dirty="0"/>
              <a:t>to offer new and alternative ways to travel, address user needs and develop technological solutions</a:t>
            </a:r>
            <a:r>
              <a:rPr lang="en-GB" sz="1800" dirty="0" smtClean="0"/>
              <a:t>.</a:t>
            </a:r>
            <a:endParaRPr lang="en-GB" sz="1400" dirty="0"/>
          </a:p>
          <a:p>
            <a:r>
              <a:rPr lang="en-GB" sz="1800" dirty="0"/>
              <a:t>Aim to generate a </a:t>
            </a:r>
            <a:r>
              <a:rPr lang="en-GB" sz="1800" b="1" dirty="0">
                <a:solidFill>
                  <a:srgbClr val="95C11F"/>
                </a:solidFill>
              </a:rPr>
              <a:t>thriving ecosystem </a:t>
            </a:r>
            <a:r>
              <a:rPr lang="en-GB" sz="1800" dirty="0"/>
              <a:t>in Scotland, enabling a future of smart, efficient and sustainable mobility</a:t>
            </a:r>
          </a:p>
          <a:p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/>
              <a:t>www.maas-scotland.com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6F9D1C-DC99-411B-837C-F30B2845FC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31640" y="3219823"/>
            <a:ext cx="6696744" cy="1200329"/>
          </a:xfrm>
          <a:prstGeom prst="rect">
            <a:avLst/>
          </a:prstGeom>
          <a:solidFill>
            <a:srgbClr val="95C1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With an appetite from industry, strong existing capability and support from Scotland’s leading technology trade associations, </a:t>
            </a:r>
            <a:r>
              <a:rPr lang="en-GB" b="1" i="1" dirty="0" err="1">
                <a:solidFill>
                  <a:schemeClr val="bg1"/>
                </a:solidFill>
              </a:rPr>
              <a:t>MaaS</a:t>
            </a:r>
            <a:r>
              <a:rPr lang="en-GB" b="1" i="1" dirty="0">
                <a:solidFill>
                  <a:schemeClr val="bg1"/>
                </a:solidFill>
              </a:rPr>
              <a:t> Scotland </a:t>
            </a:r>
            <a:r>
              <a:rPr lang="en-GB" b="1" i="1" dirty="0" smtClean="0">
                <a:solidFill>
                  <a:schemeClr val="bg1"/>
                </a:solidFill>
              </a:rPr>
              <a:t>aims to secure </a:t>
            </a:r>
            <a:r>
              <a:rPr lang="en-GB" b="1" i="1" dirty="0">
                <a:solidFill>
                  <a:schemeClr val="bg1"/>
                </a:solidFill>
              </a:rPr>
              <a:t>Scotland’s future as one of the leading locations for the development of </a:t>
            </a:r>
            <a:r>
              <a:rPr lang="en-GB" b="1" i="1" dirty="0" err="1" smtClean="0">
                <a:solidFill>
                  <a:schemeClr val="bg1"/>
                </a:solidFill>
              </a:rPr>
              <a:t>MaaS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7104"/>
            <a:ext cx="8136904" cy="3446249"/>
          </a:xfrm>
        </p:spPr>
        <p:txBody>
          <a:bodyPr>
            <a:normAutofit fontScale="32500" lnSpcReduction="20000"/>
          </a:bodyPr>
          <a:lstStyle/>
          <a:p>
            <a:r>
              <a:rPr lang="en-GB" sz="4500" b="1" dirty="0"/>
              <a:t>Cairngorm National Park/Inverness Region </a:t>
            </a:r>
            <a:r>
              <a:rPr lang="mr-IN" sz="4500" dirty="0"/>
              <a:t>–</a:t>
            </a:r>
            <a:r>
              <a:rPr lang="en-GB" sz="4500" dirty="0"/>
              <a:t> </a:t>
            </a:r>
            <a:r>
              <a:rPr lang="en-GB" sz="4500" i="1" dirty="0"/>
              <a:t>Urban/Rural National Park and tourism</a:t>
            </a:r>
          </a:p>
          <a:p>
            <a:r>
              <a:rPr lang="en-GB" sz="4500" b="1" dirty="0"/>
              <a:t>MILL Project, Dundee City Council/</a:t>
            </a:r>
            <a:r>
              <a:rPr lang="en-GB" sz="4500" b="1" dirty="0" err="1"/>
              <a:t>Tay</a:t>
            </a:r>
            <a:r>
              <a:rPr lang="en-GB" sz="4500" b="1" dirty="0"/>
              <a:t> Cities Deal </a:t>
            </a:r>
            <a:r>
              <a:rPr lang="mr-IN" sz="4500" dirty="0"/>
              <a:t>–</a:t>
            </a:r>
            <a:r>
              <a:rPr lang="en-GB" sz="4500" dirty="0"/>
              <a:t> </a:t>
            </a:r>
            <a:r>
              <a:rPr lang="en-GB" sz="4500" i="1" dirty="0"/>
              <a:t>City </a:t>
            </a:r>
          </a:p>
          <a:p>
            <a:r>
              <a:rPr lang="en-GB" sz="4500" b="1" dirty="0"/>
              <a:t>Perth and Kinross Council with Stagecoach and </a:t>
            </a:r>
            <a:r>
              <a:rPr lang="en-GB" sz="4500" b="1" dirty="0" err="1"/>
              <a:t>Hiyacar</a:t>
            </a:r>
            <a:r>
              <a:rPr lang="en-GB" sz="4500" b="1" dirty="0"/>
              <a:t> </a:t>
            </a:r>
            <a:r>
              <a:rPr lang="mr-IN" sz="4500" dirty="0"/>
              <a:t>–</a:t>
            </a:r>
            <a:r>
              <a:rPr lang="en-GB" sz="4500" dirty="0"/>
              <a:t> </a:t>
            </a:r>
            <a:r>
              <a:rPr lang="en-GB" sz="4500" i="1" dirty="0"/>
              <a:t>Small city/rural villages</a:t>
            </a:r>
          </a:p>
          <a:p>
            <a:r>
              <a:rPr lang="en-GB" sz="4500" b="1" dirty="0"/>
              <a:t>Isle of Arran mobility package </a:t>
            </a:r>
            <a:r>
              <a:rPr lang="mr-IN" sz="4500" dirty="0"/>
              <a:t>–</a:t>
            </a:r>
            <a:r>
              <a:rPr lang="en-GB" sz="4500" dirty="0"/>
              <a:t> ferry, rail, bus, taxi, bike and car </a:t>
            </a:r>
            <a:r>
              <a:rPr lang="mr-IN" sz="4500" i="1" dirty="0"/>
              <a:t>–</a:t>
            </a:r>
            <a:r>
              <a:rPr lang="en-GB" sz="4500" i="1" dirty="0"/>
              <a:t> Rural island</a:t>
            </a:r>
          </a:p>
          <a:p>
            <a:r>
              <a:rPr lang="en-GB" sz="4500" b="1" dirty="0" smtClean="0"/>
              <a:t>Nevis </a:t>
            </a:r>
            <a:r>
              <a:rPr lang="en-GB" sz="4500" b="1" dirty="0"/>
              <a:t>Technologies </a:t>
            </a:r>
            <a:r>
              <a:rPr lang="mr-IN" sz="4500" dirty="0"/>
              <a:t>–</a:t>
            </a:r>
            <a:r>
              <a:rPr lang="en-GB" sz="4500" dirty="0"/>
              <a:t> </a:t>
            </a:r>
            <a:r>
              <a:rPr lang="en-GB" sz="4500" i="1" dirty="0"/>
              <a:t>Regional </a:t>
            </a:r>
            <a:r>
              <a:rPr lang="en-GB" sz="4500" i="1" dirty="0" smtClean="0"/>
              <a:t>areas</a:t>
            </a:r>
            <a:endParaRPr lang="en-GB" sz="4500" i="1" dirty="0"/>
          </a:p>
          <a:p>
            <a:r>
              <a:rPr lang="en-GB" sz="4500" b="1" dirty="0"/>
              <a:t>Stirling Regional Council</a:t>
            </a:r>
            <a:r>
              <a:rPr lang="en-GB" sz="4500" dirty="0"/>
              <a:t> </a:t>
            </a:r>
            <a:r>
              <a:rPr lang="mr-IN" sz="4500" dirty="0"/>
              <a:t>–</a:t>
            </a:r>
            <a:r>
              <a:rPr lang="en-GB" sz="4500" dirty="0"/>
              <a:t> Small city/rural villages</a:t>
            </a:r>
          </a:p>
          <a:p>
            <a:r>
              <a:rPr lang="en-GB" sz="4500" b="1" dirty="0"/>
              <a:t>Transport Scotland Smart Highway Corridor </a:t>
            </a:r>
            <a:r>
              <a:rPr lang="mr-IN" sz="4500" dirty="0"/>
              <a:t>–</a:t>
            </a:r>
            <a:r>
              <a:rPr lang="en-GB" sz="4500" dirty="0"/>
              <a:t> </a:t>
            </a:r>
            <a:r>
              <a:rPr lang="en-GB" sz="4500" i="1" dirty="0"/>
              <a:t>Connected vehicle highway corridor/tourism/rural communities</a:t>
            </a:r>
          </a:p>
          <a:p>
            <a:r>
              <a:rPr lang="en-GB" sz="4500" b="1" dirty="0"/>
              <a:t>Edinburgh Council/Transport For Edinburgh </a:t>
            </a:r>
            <a:r>
              <a:rPr lang="en-GB" sz="4500" dirty="0"/>
              <a:t>- </a:t>
            </a:r>
            <a:r>
              <a:rPr lang="en-GB" sz="4500" i="1" dirty="0"/>
              <a:t>City</a:t>
            </a:r>
          </a:p>
          <a:p>
            <a:r>
              <a:rPr lang="en-GB" sz="4500" b="1" dirty="0"/>
              <a:t>Orkney Islands Council</a:t>
            </a:r>
            <a:r>
              <a:rPr lang="en-GB" sz="4500" dirty="0"/>
              <a:t> </a:t>
            </a:r>
            <a:r>
              <a:rPr lang="mr-IN" sz="4500" dirty="0"/>
              <a:t>–</a:t>
            </a:r>
            <a:r>
              <a:rPr lang="en-GB" sz="4500" dirty="0"/>
              <a:t> </a:t>
            </a:r>
            <a:r>
              <a:rPr lang="en-GB" sz="4500" i="1" dirty="0"/>
              <a:t>Rural islands/mainland connections/major town/tourism</a:t>
            </a:r>
          </a:p>
          <a:p>
            <a:r>
              <a:rPr lang="en-GB" sz="4500" b="1" dirty="0" err="1"/>
              <a:t>Navigogo</a:t>
            </a:r>
            <a:r>
              <a:rPr lang="en-GB" sz="4500" b="1" dirty="0"/>
              <a:t> </a:t>
            </a:r>
            <a:r>
              <a:rPr lang="mr-IN" sz="4500" dirty="0"/>
              <a:t>–</a:t>
            </a:r>
            <a:r>
              <a:rPr lang="en-GB" sz="4500" dirty="0"/>
              <a:t> </a:t>
            </a:r>
            <a:r>
              <a:rPr lang="en-GB" sz="4500" i="1" dirty="0"/>
              <a:t>sectoral development with young people. Possible project for dementia sufferers and carers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/>
              <a:t>www.maas-scotland.com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6F9D1C-DC99-411B-837C-F30B2845FCA5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0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16" y="195486"/>
            <a:ext cx="8229600" cy="758345"/>
          </a:xfrm>
        </p:spPr>
        <p:txBody>
          <a:bodyPr>
            <a:normAutofit/>
          </a:bodyPr>
          <a:lstStyle/>
          <a:p>
            <a:r>
              <a:rPr lang="en-GB" dirty="0" smtClean="0"/>
              <a:t>56 members to date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/>
              <a:t>www.maas-scotland.com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6F9D1C-DC99-411B-837C-F30B2845FCA5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5566"/>
            <a:ext cx="6735412" cy="361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98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/>
              <a:t>www.maas-scotland.com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A16F9D1C-DC99-411B-837C-F30B2845FCA5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4"/>
          <a:stretch/>
        </p:blipFill>
        <p:spPr bwMode="auto">
          <a:xfrm>
            <a:off x="683568" y="7620"/>
            <a:ext cx="8208912" cy="473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86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593</Words>
  <Application>Microsoft Macintosh PowerPoint</Application>
  <PresentationFormat>On-screen Show (16:9)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Delivering Mobility as a Service  MaaS Scotland</vt:lpstr>
      <vt:lpstr>Where did MaaS come from?</vt:lpstr>
      <vt:lpstr>The MaaS Value Chain</vt:lpstr>
      <vt:lpstr>What are the key elements of MaaS?</vt:lpstr>
      <vt:lpstr>Many questions to be answered!</vt:lpstr>
      <vt:lpstr>MaaS Scotland</vt:lpstr>
      <vt:lpstr>Projects</vt:lpstr>
      <vt:lpstr>56 members to date</vt:lpstr>
      <vt:lpstr>PowerPoint Presentation</vt:lpstr>
      <vt:lpstr>Delivering Mobility as a Service  MaaS Scotland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as a Service in Scotland</dc:title>
  <dc:creator>TechScot</dc:creator>
  <cp:lastModifiedBy>George Hazel</cp:lastModifiedBy>
  <cp:revision>87</cp:revision>
  <dcterms:created xsi:type="dcterms:W3CDTF">2017-05-12T14:10:47Z</dcterms:created>
  <dcterms:modified xsi:type="dcterms:W3CDTF">2017-11-13T08:49:34Z</dcterms:modified>
</cp:coreProperties>
</file>