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61" r:id="rId3"/>
    <p:sldId id="289" r:id="rId4"/>
    <p:sldId id="291" r:id="rId5"/>
    <p:sldId id="271" r:id="rId6"/>
    <p:sldId id="279" r:id="rId7"/>
    <p:sldId id="276" r:id="rId8"/>
    <p:sldId id="274" r:id="rId9"/>
    <p:sldId id="275" r:id="rId10"/>
    <p:sldId id="281" r:id="rId11"/>
    <p:sldId id="282" r:id="rId12"/>
    <p:sldId id="283" r:id="rId13"/>
    <p:sldId id="278" r:id="rId14"/>
    <p:sldId id="270" r:id="rId15"/>
    <p:sldId id="292" r:id="rId16"/>
    <p:sldId id="293" r:id="rId17"/>
  </p:sldIdLst>
  <p:sldSz cx="9144000" cy="5143500" type="screen16x9"/>
  <p:notesSz cx="6858000" cy="9144000"/>
  <p:embeddedFontLst>
    <p:embeddedFont>
      <p:font typeface="Lato Black" panose="020B0604020202020204" charset="0"/>
      <p:bold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 Light" panose="020B060402020202020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95455F-198B-42C5-81CF-AED617D49399}">
  <a:tblStyle styleId="{4295455F-198B-42C5-81CF-AED617D49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83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2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13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13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8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8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85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Sigma is hazard ratio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4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6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4" name="Google Shape;74;p11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37.svg"/><Relationship Id="rId26" Type="http://schemas.openxmlformats.org/officeDocument/2006/relationships/image" Target="../media/image45.svg"/><Relationship Id="rId3" Type="http://schemas.openxmlformats.org/officeDocument/2006/relationships/image" Target="../media/image3.png"/><Relationship Id="rId34" Type="http://schemas.openxmlformats.org/officeDocument/2006/relationships/image" Target="../media/image51.svg"/><Relationship Id="rId7" Type="http://schemas.openxmlformats.org/officeDocument/2006/relationships/image" Target="../media/image27.sv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5" Type="http://schemas.openxmlformats.org/officeDocument/2006/relationships/image" Target="../media/image13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24" Type="http://schemas.openxmlformats.org/officeDocument/2006/relationships/image" Target="../media/image43.svg"/><Relationship Id="rId32" Type="http://schemas.openxmlformats.org/officeDocument/2006/relationships/image" Target="../media/image12.svg"/><Relationship Id="rId5" Type="http://schemas.openxmlformats.org/officeDocument/2006/relationships/image" Target="../media/image16.svg"/><Relationship Id="rId15" Type="http://schemas.openxmlformats.org/officeDocument/2006/relationships/image" Target="../media/image9.png"/><Relationship Id="rId23" Type="http://schemas.openxmlformats.org/officeDocument/2006/relationships/image" Target="../media/image12.png"/><Relationship Id="rId36" Type="http://schemas.openxmlformats.org/officeDocument/2006/relationships/image" Target="../media/image53.sv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31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22.svg"/><Relationship Id="rId14" Type="http://schemas.openxmlformats.org/officeDocument/2006/relationships/image" Target="../media/image33.svg"/><Relationship Id="rId22" Type="http://schemas.openxmlformats.org/officeDocument/2006/relationships/image" Target="../media/image41.svg"/><Relationship Id="rId27" Type="http://schemas.openxmlformats.org/officeDocument/2006/relationships/image" Target="../media/image14.png"/><Relationship Id="rId30" Type="http://schemas.openxmlformats.org/officeDocument/2006/relationships/image" Target="../media/image49.svg"/><Relationship Id="rId3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198121" y="200891"/>
            <a:ext cx="8826574" cy="1149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E0022"/>
                </a:solidFill>
              </a:rPr>
              <a:t>Privacy-preserving Cox proportional hazards from vertically partitioned data</a:t>
            </a:r>
            <a:r>
              <a:rPr lang="en" sz="4000" dirty="0">
                <a:solidFill>
                  <a:srgbClr val="CE0022"/>
                </a:solidFill>
              </a:rPr>
              <a:t/>
            </a:r>
            <a:br>
              <a:rPr lang="en" sz="4000" dirty="0">
                <a:solidFill>
                  <a:srgbClr val="CE0022"/>
                </a:solidFill>
              </a:rPr>
            </a:b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AB8216-5788-4CA5-8FEB-DA3454A3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63" y="4603500"/>
            <a:ext cx="2598497" cy="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79BF51-C673-4EC1-89C3-DA068FF2A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583" y="4627745"/>
            <a:ext cx="2622857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C166D3-67EB-4FEA-5AC0-D46AAC586E41}"/>
              </a:ext>
            </a:extLst>
          </p:cNvPr>
          <p:cNvSpPr txBox="1"/>
          <p:nvPr/>
        </p:nvSpPr>
        <p:spPr>
          <a:xfrm>
            <a:off x="119305" y="1350819"/>
            <a:ext cx="311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Florian van Daalen</a:t>
            </a:r>
            <a:endParaRPr lang="en-GB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342AA-5338-2480-4369-4341773FDF1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111C5-8F5D-8279-0E6E-33CECC952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49" y="517525"/>
            <a:ext cx="7346277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Translation into n-party scalar product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GB" sz="1600" dirty="0" smtClean="0"/>
                  <a:t>Create a vector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600" dirty="0"/>
                  <a:t> for each party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such that:</a:t>
                </a:r>
              </a:p>
              <a:p>
                <a:pPr lvl="1"/>
                <a:r>
                  <a:rPr lang="en-GB" sz="1600" dirty="0"/>
                  <a:t>If only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neither are locally known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If both are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GB" sz="1600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, where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 smtClean="0"/>
                  <a:t> is the n-party SSP over all parties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600" b="0" dirty="0" smtClean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3808" b="-19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2-party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1600" dirty="0"/>
                              <m:t> </m:t>
                            </m:r>
                          </m:e>
                        </m:nary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2,4,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result is shared with </a:t>
                </a:r>
                <a:r>
                  <a:rPr lang="en-US" sz="1600" dirty="0" smtClean="0"/>
                  <a:t>the owner(s) of the predictor (party 2)</a:t>
                </a:r>
                <a:endParaRPr lang="en-US"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818" t="-9619" r="-9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36928"/>
              </p:ext>
            </p:extLst>
          </p:nvPr>
        </p:nvGraphicFramePr>
        <p:xfrm>
          <a:off x="855710" y="3471675"/>
          <a:ext cx="2612572" cy="1234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05936"/>
              </p:ext>
            </p:extLst>
          </p:nvPr>
        </p:nvGraphicFramePr>
        <p:xfrm>
          <a:off x="4149094" y="3487115"/>
          <a:ext cx="2663952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3197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2407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5710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1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147399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Remaining Privacy Concerns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sz="1600" dirty="0" smtClean="0"/>
                  <a:t>If too few individuals have an event in the selected time-interval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can reveal the selected individuals to the owner </a:t>
                </a:r>
                <a:r>
                  <a:rPr lang="en-US" sz="1600" dirty="0" smtClean="0"/>
                  <a:t>of the predictor</a:t>
                </a:r>
                <a:endParaRPr lang="en-US" sz="1600" dirty="0"/>
              </a:p>
              <a:p>
                <a:pPr lvl="0"/>
                <a:endParaRPr lang="en-US" sz="1600" dirty="0"/>
              </a:p>
              <a:p>
                <a:pPr lvl="0"/>
                <a:r>
                  <a:rPr lang="en-US" sz="1600" dirty="0"/>
                  <a:t>Outliers </a:t>
                </a:r>
                <a:r>
                  <a:rPr lang="en-US" sz="1600" dirty="0" smtClean="0"/>
                  <a:t>in the predictor can </a:t>
                </a:r>
                <a:r>
                  <a:rPr lang="en-US" sz="1600" dirty="0"/>
                  <a:t>skew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and reveal selected </a:t>
                </a:r>
                <a:r>
                  <a:rPr lang="en-US" sz="1600" dirty="0" smtClean="0"/>
                  <a:t>individuals</a:t>
                </a:r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  <a:blipFill>
                <a:blip r:embed="rId3"/>
                <a:stretch>
                  <a:fillRect l="-1599" t="-3808" r="-16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Done: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Implemented original </a:t>
            </a:r>
            <a:r>
              <a:rPr lang="en-US" sz="1600" dirty="0" err="1"/>
              <a:t>Verticox</a:t>
            </a:r>
            <a:r>
              <a:rPr lang="en-US" sz="1600" dirty="0"/>
              <a:t> Protocol into Vantage6</a:t>
            </a:r>
          </a:p>
          <a:p>
            <a:r>
              <a:rPr lang="en-US" sz="1600" dirty="0"/>
              <a:t>In progress:</a:t>
            </a:r>
          </a:p>
          <a:p>
            <a:pPr lvl="1"/>
            <a:r>
              <a:rPr lang="en-US" sz="1600" dirty="0"/>
              <a:t>Incorporate the </a:t>
            </a:r>
            <a:r>
              <a:rPr lang="en-US" sz="1600" dirty="0" smtClean="0"/>
              <a:t>adaptation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err="1"/>
              <a:t>ToDo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smtClean="0"/>
              <a:t>Determine if </a:t>
            </a:r>
            <a:r>
              <a:rPr lang="en-US" sz="1600" dirty="0" err="1" smtClean="0"/>
              <a:t>verticox</a:t>
            </a:r>
            <a:r>
              <a:rPr lang="en-US" sz="1600" dirty="0" smtClean="0"/>
              <a:t> can deal with</a:t>
            </a:r>
            <a:r>
              <a:rPr lang="en-US" sz="1600" dirty="0" smtClean="0"/>
              <a:t> </a:t>
            </a:r>
            <a:r>
              <a:rPr lang="en-US" sz="1600" dirty="0" smtClean="0"/>
              <a:t>a hybrid </a:t>
            </a:r>
            <a:r>
              <a:rPr lang="en-US" sz="1600" dirty="0" err="1" smtClean="0"/>
              <a:t>enviroment</a:t>
            </a:r>
            <a:endParaRPr lang="en-US" sz="1600" dirty="0" smtClean="0"/>
          </a:p>
          <a:p>
            <a:pPr lvl="2"/>
            <a:r>
              <a:rPr lang="en-US" sz="1600" dirty="0" smtClean="0"/>
              <a:t>If not: s</a:t>
            </a:r>
            <a:r>
              <a:rPr lang="en-US" sz="1600" dirty="0" smtClean="0"/>
              <a:t>plit local update into several privacy preserving protocols</a:t>
            </a:r>
            <a:endParaRPr lang="en-US" sz="1600" dirty="0" smtClean="0"/>
          </a:p>
          <a:p>
            <a:pPr lvl="1"/>
            <a:r>
              <a:rPr lang="en-US" sz="1600" dirty="0" smtClean="0"/>
              <a:t>Validate </a:t>
            </a:r>
            <a:r>
              <a:rPr lang="en-US" sz="1600" dirty="0"/>
              <a:t>solution</a:t>
            </a:r>
          </a:p>
          <a:p>
            <a:pPr lvl="1"/>
            <a:r>
              <a:rPr lang="en-US" sz="1600" dirty="0"/>
              <a:t>Measure running time</a:t>
            </a: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7DE16-844E-4786-911B-D5B7CB8A3ACD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0F3CF-50E3-4FBB-9D40-85210175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Hybridizing the local update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ea typeface="Cambria Math" panose="02040503050406030204" pitchFamily="18" charset="0"/>
                  </a:rPr>
                  <a:t>Combined makes: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nl-NL" sz="1200" dirty="0" smtClean="0"/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2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r>
                  <a:rPr lang="en-US" sz="1200" dirty="0" smtClean="0"/>
                  <a:t>Can be separated into:</a:t>
                </a:r>
                <a:endParaRPr lang="en-US" sz="1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nl-NL" sz="1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2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nl-NL" sz="1200" dirty="0" smtClean="0"/>
              </a:p>
              <a:p>
                <a:pPr lvl="1"/>
                <a:endParaRPr lang="nl-NL" sz="1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nl-NL" sz="1200" dirty="0" smtClean="0"/>
                  <a:t> </a:t>
                </a:r>
                <a:r>
                  <a:rPr lang="en-US" sz="12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nl-NL" sz="1200" dirty="0" smtClean="0"/>
              </a:p>
              <a:p>
                <a:endParaRPr lang="en-US" sz="1200" dirty="0" smtClean="0"/>
              </a:p>
              <a:p>
                <a:endParaRPr lang="nl-NL" sz="1200" dirty="0" smtClean="0"/>
              </a:p>
              <a:p>
                <a:endParaRPr lang="nl-NL" sz="12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717" t="-62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739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Hybridizing the local update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7850" y="1357935"/>
                <a:ext cx="6034500" cy="36435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9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900" dirty="0" smtClean="0">
                    <a:ea typeface="Cambria Math" panose="02040503050406030204" pitchFamily="18" charset="0"/>
                  </a:rPr>
                  <a:t>Divide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900" dirty="0" smtClean="0">
                    <a:ea typeface="Cambria Math" panose="02040503050406030204" pitchFamily="18" charset="0"/>
                  </a:rPr>
                  <a:t> into the multiplication of it’s individual scalar products.</a:t>
                </a:r>
              </a:p>
              <a:p>
                <a:pPr lvl="1"/>
                <a:r>
                  <a:rPr lang="en-US" sz="900" dirty="0" smtClean="0">
                    <a:ea typeface="Cambria Math" panose="02040503050406030204" pitchFamily="18" charset="0"/>
                  </a:rPr>
                  <a:t>Calculate these using a n-party </a:t>
                </a:r>
                <a:r>
                  <a:rPr lang="en-US" sz="900" dirty="0" smtClean="0">
                    <a:ea typeface="Cambria Math" panose="02040503050406030204" pitchFamily="18" charset="0"/>
                  </a:rPr>
                  <a:t>SSP where locally unknown values are set to 1 in the vectors used. </a:t>
                </a:r>
                <a:r>
                  <a:rPr lang="en-US" sz="900" dirty="0" smtClean="0">
                    <a:ea typeface="Cambria Math" panose="02040503050406030204" pitchFamily="18" charset="0"/>
                  </a:rPr>
                  <a:t>The sub-results can be stored in an auxiliary party. </a:t>
                </a:r>
                <a:r>
                  <a:rPr lang="en-US" sz="900" dirty="0" smtClean="0"/>
                  <a:t/>
                </a:r>
                <a:br>
                  <a:rPr lang="en-US" sz="900" dirty="0" smtClean="0"/>
                </a:br>
                <a:endParaRPr lang="nl-NL" sz="900" dirty="0" smtClean="0"/>
              </a:p>
              <a:p>
                <a14:m>
                  <m:oMath xmlns:m="http://schemas.openxmlformats.org/officeDocument/2006/math"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9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9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sz="900" dirty="0" smtClean="0"/>
                  <a:t>Can be separated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9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900" dirty="0" smtClean="0"/>
                  <a:t> with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900" dirty="0" smtClean="0"/>
                  <a:t> for each party </a:t>
                </a:r>
                <a:br>
                  <a:rPr lang="en-US" sz="900" dirty="0" smtClean="0"/>
                </a:br>
                <a:r>
                  <a:rPr lang="en-US" sz="900" dirty="0" smtClean="0"/>
                  <a:t>where</a:t>
                </a:r>
                <a14:m>
                  <m:oMath xmlns:m="http://schemas.openxmlformats.org/officeDocument/2006/math">
                    <m:r>
                      <a:rPr lang="en-US" sz="9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9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nary>
                          <m:naryPr>
                            <m:chr m:val="∑"/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9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9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9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sz="900" dirty="0"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b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p>
                    </m:sSubSup>
                  </m:oMath>
                </a14:m>
                <a:endParaRPr lang="nl-NL" sz="900" dirty="0" smtClean="0"/>
              </a:p>
              <a:p>
                <a:pPr lvl="1"/>
                <a:r>
                  <a:rPr lang="en-US" sz="900" dirty="0" smtClean="0"/>
                  <a:t>B can be revealed to the auxiliary party provided it does not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900" dirty="0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900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  <m:sup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900" dirty="0" smtClean="0"/>
                  <a:t> (logical or)</a:t>
                </a:r>
              </a:p>
              <a:p>
                <a:pPr lvl="1"/>
                <a:endParaRPr lang="en-US" sz="900" dirty="0"/>
              </a:p>
              <a:p>
                <a:r>
                  <a:rPr lang="en-US" sz="900" dirty="0" smtClean="0"/>
                  <a:t>Auxiliary party can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900" dirty="0" smtClean="0"/>
                  <a:t> locally</a:t>
                </a:r>
              </a:p>
              <a:p>
                <a:endParaRPr lang="en-US" sz="9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9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900" dirty="0" smtClean="0">
                    <a:ea typeface="Cambria Math" panose="02040503050406030204" pitchFamily="18" charset="0"/>
                  </a:rPr>
                  <a:t>Locally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900" dirty="0" smtClean="0">
                    <a:ea typeface="Cambria Math" panose="02040503050406030204" pitchFamily="18" charset="0"/>
                  </a:rPr>
                  <a:t>, where you use a vector</a:t>
                </a:r>
                <a:r>
                  <a:rPr lang="en-US" sz="9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900" dirty="0" smtClean="0">
                    <a:ea typeface="Cambria Math" panose="02040503050406030204" pitchFamily="18" charset="0"/>
                  </a:rPr>
                  <a:t>for each party </a:t>
                </a:r>
                <a:br>
                  <a:rPr lang="en-US" sz="900" dirty="0" smtClean="0">
                    <a:ea typeface="Cambria Math" panose="02040503050406030204" pitchFamily="18" charset="0"/>
                  </a:rPr>
                </a:br>
                <a:r>
                  <a:rPr lang="en-US" sz="900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9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b>
                      <m:sup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p>
                    </m:sSubSup>
                  </m:oMath>
                </a14:m>
                <a:endParaRPr lang="en-US" sz="900" dirty="0" smtClean="0"/>
              </a:p>
              <a:p>
                <a:pPr lvl="1"/>
                <a:r>
                  <a:rPr lang="en-US" sz="900" dirty="0" smtClean="0"/>
                  <a:t>Sum the local results</a:t>
                </a:r>
              </a:p>
              <a:p>
                <a:endParaRPr lang="nl-NL" sz="900" dirty="0" smtClean="0"/>
              </a:p>
              <a:p>
                <a:endParaRPr lang="en-US" sz="900" dirty="0" smtClean="0"/>
              </a:p>
              <a:p>
                <a:endParaRPr lang="nl-NL" sz="900" dirty="0" smtClean="0"/>
              </a:p>
              <a:p>
                <a:endParaRPr lang="nl-NL" sz="9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357935"/>
                <a:ext cx="6034500" cy="3643556"/>
              </a:xfrm>
              <a:blipFill>
                <a:blip r:embed="rId2"/>
                <a:stretch>
                  <a:fillRect l="-1717" t="-4858" r="-141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362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CARRIER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Federated Learning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Cox Proportional Hazard model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Existing Solution: </a:t>
            </a:r>
            <a:r>
              <a:rPr lang="en-US" dirty="0" err="1"/>
              <a:t>Verticox</a:t>
            </a:r>
            <a:endParaRPr dirty="0"/>
          </a:p>
          <a:p>
            <a:r>
              <a:rPr lang="en" dirty="0"/>
              <a:t>Verticox: Privacy Concern</a:t>
            </a:r>
          </a:p>
          <a:p>
            <a:r>
              <a:rPr lang="en" dirty="0"/>
              <a:t>Proposed </a:t>
            </a:r>
            <a:r>
              <a:rPr lang="en" dirty="0" smtClean="0"/>
              <a:t>solution</a:t>
            </a:r>
          </a:p>
          <a:p>
            <a:r>
              <a:rPr lang="en" dirty="0" smtClean="0"/>
              <a:t>Status </a:t>
            </a:r>
            <a:r>
              <a:rPr lang="en" dirty="0"/>
              <a:t>&amp; Future work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CARRIER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91595" y="1453507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1400" dirty="0">
                <a:latin typeface="Lato Light" panose="020B0604020202020204" charset="0"/>
              </a:rPr>
              <a:t>C</a:t>
            </a:r>
            <a:r>
              <a:rPr lang="nl-NL" sz="1400" dirty="0" err="1">
                <a:latin typeface="Lato Light" panose="020B0604020202020204" charset="0"/>
              </a:rPr>
              <a:t>oronary</a:t>
            </a:r>
            <a:r>
              <a:rPr lang="en-US" sz="1400" dirty="0">
                <a:latin typeface="Lato Light" panose="020B0604020202020204" charset="0"/>
              </a:rPr>
              <a:t> </a:t>
            </a:r>
            <a:r>
              <a:rPr lang="en-US" sz="1400" dirty="0" err="1">
                <a:latin typeface="Lato Light" panose="020B0604020202020204" charset="0"/>
              </a:rPr>
              <a:t>ARtery</a:t>
            </a:r>
            <a:r>
              <a:rPr lang="en-US" sz="1400" dirty="0">
                <a:latin typeface="Lato Light" panose="020B0604020202020204" charset="0"/>
              </a:rPr>
              <a:t> disease: Risk estimations and Interventions for prevention and </a:t>
            </a:r>
            <a:r>
              <a:rPr lang="en-US" sz="1400" dirty="0" err="1">
                <a:latin typeface="Lato Light" panose="020B0604020202020204" charset="0"/>
              </a:rPr>
              <a:t>EaRly</a:t>
            </a:r>
            <a:r>
              <a:rPr lang="en-US" sz="1400" dirty="0">
                <a:latin typeface="Lato Light" panose="020B0604020202020204" charset="0"/>
              </a:rPr>
              <a:t> detection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Graphic 8" descr="Robot outline">
            <a:extLst>
              <a:ext uri="{FF2B5EF4-FFF2-40B4-BE49-F238E27FC236}">
                <a16:creationId xmlns:a16="http://schemas.microsoft.com/office/drawing/2014/main" id="{B18F993A-C694-4445-B9D8-513077634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286629" y="4358537"/>
            <a:ext cx="592213" cy="592213"/>
          </a:xfrm>
          <a:prstGeom prst="rect">
            <a:avLst/>
          </a:prstGeom>
        </p:spPr>
      </p:pic>
      <p:pic>
        <p:nvPicPr>
          <p:cNvPr id="9" name="Graphic 9" descr="Robot outline">
            <a:extLst>
              <a:ext uri="{FF2B5EF4-FFF2-40B4-BE49-F238E27FC236}">
                <a16:creationId xmlns:a16="http://schemas.microsoft.com/office/drawing/2014/main" id="{AFB8CF9E-AB75-40B7-B0A4-AC621B2BA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88263" y="3215316"/>
            <a:ext cx="280553" cy="280553"/>
          </a:xfrm>
          <a:prstGeom prst="rect">
            <a:avLst/>
          </a:prstGeom>
        </p:spPr>
      </p:pic>
      <p:pic>
        <p:nvPicPr>
          <p:cNvPr id="10" name="Graphic 13" descr="Calculator with solid fill">
            <a:extLst>
              <a:ext uri="{FF2B5EF4-FFF2-40B4-BE49-F238E27FC236}">
                <a16:creationId xmlns:a16="http://schemas.microsoft.com/office/drawing/2014/main" id="{4263C051-8B40-4334-8F03-7D8F152D8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910305" y="4540961"/>
            <a:ext cx="354845" cy="354845"/>
          </a:xfrm>
          <a:prstGeom prst="rect">
            <a:avLst/>
          </a:prstGeom>
        </p:spPr>
      </p:pic>
      <p:pic>
        <p:nvPicPr>
          <p:cNvPr id="11" name="Graphic 14" descr="Calculator with solid fill">
            <a:extLst>
              <a:ext uri="{FF2B5EF4-FFF2-40B4-BE49-F238E27FC236}">
                <a16:creationId xmlns:a16="http://schemas.microsoft.com/office/drawing/2014/main" id="{8E29BF41-F06D-42E6-9973-EAC352AD4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996727" y="3587780"/>
            <a:ext cx="206739" cy="206739"/>
          </a:xfrm>
          <a:prstGeom prst="rect">
            <a:avLst/>
          </a:prstGeom>
        </p:spPr>
      </p:pic>
      <p:pic>
        <p:nvPicPr>
          <p:cNvPr id="13" name="Graphic 19" descr="Database with solid fill">
            <a:extLst>
              <a:ext uri="{FF2B5EF4-FFF2-40B4-BE49-F238E27FC236}">
                <a16:creationId xmlns:a16="http://schemas.microsoft.com/office/drawing/2014/main" id="{95079622-14C7-4AF4-88A4-62A9379734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518664" y="2816960"/>
            <a:ext cx="317063" cy="317063"/>
          </a:xfrm>
          <a:prstGeom prst="rect">
            <a:avLst/>
          </a:prstGeom>
        </p:spPr>
      </p:pic>
      <p:pic>
        <p:nvPicPr>
          <p:cNvPr id="14" name="Graphic 20" descr="Robot outline">
            <a:extLst>
              <a:ext uri="{FF2B5EF4-FFF2-40B4-BE49-F238E27FC236}">
                <a16:creationId xmlns:a16="http://schemas.microsoft.com/office/drawing/2014/main" id="{D142A12F-3DEB-49D8-AB79-5F72C0B5B4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487655" y="3227949"/>
            <a:ext cx="280553" cy="280553"/>
          </a:xfrm>
          <a:prstGeom prst="rect">
            <a:avLst/>
          </a:prstGeom>
        </p:spPr>
      </p:pic>
      <p:pic>
        <p:nvPicPr>
          <p:cNvPr id="15" name="Graphic 21" descr="Calculator with solid fill">
            <a:extLst>
              <a:ext uri="{FF2B5EF4-FFF2-40B4-BE49-F238E27FC236}">
                <a16:creationId xmlns:a16="http://schemas.microsoft.com/office/drawing/2014/main" id="{DC9B7BB5-1806-4E22-8D06-771E4510D8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770601" y="3587781"/>
            <a:ext cx="206739" cy="206739"/>
          </a:xfrm>
          <a:prstGeom prst="rect">
            <a:avLst/>
          </a:prstGeom>
        </p:spPr>
      </p:pic>
      <p:pic>
        <p:nvPicPr>
          <p:cNvPr id="17" name="Graphic 23" descr="Database with solid fill">
            <a:extLst>
              <a:ext uri="{FF2B5EF4-FFF2-40B4-BE49-F238E27FC236}">
                <a16:creationId xmlns:a16="http://schemas.microsoft.com/office/drawing/2014/main" id="{39443755-B78B-4F48-8CEF-66907F8C9B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450032" y="2827287"/>
            <a:ext cx="317063" cy="317063"/>
          </a:xfrm>
          <a:prstGeom prst="rect">
            <a:avLst/>
          </a:prstGeom>
        </p:spPr>
      </p:pic>
      <p:pic>
        <p:nvPicPr>
          <p:cNvPr id="18" name="Graphic 24" descr="Robot outline">
            <a:extLst>
              <a:ext uri="{FF2B5EF4-FFF2-40B4-BE49-F238E27FC236}">
                <a16:creationId xmlns:a16="http://schemas.microsoft.com/office/drawing/2014/main" id="{8E01CCEC-A085-45DB-994B-C71C508EED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4410333" y="3225281"/>
            <a:ext cx="280553" cy="280553"/>
          </a:xfrm>
          <a:prstGeom prst="rect">
            <a:avLst/>
          </a:prstGeom>
        </p:spPr>
      </p:pic>
      <p:pic>
        <p:nvPicPr>
          <p:cNvPr id="19" name="Graphic 25" descr="Calculator with solid fill">
            <a:extLst>
              <a:ext uri="{FF2B5EF4-FFF2-40B4-BE49-F238E27FC236}">
                <a16:creationId xmlns:a16="http://schemas.microsoft.com/office/drawing/2014/main" id="{E9D769FF-8E36-4C84-B5D1-119881EAAA9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4474256" y="3583882"/>
            <a:ext cx="206739" cy="206739"/>
          </a:xfrm>
          <a:prstGeom prst="rect">
            <a:avLst/>
          </a:prstGeom>
        </p:spPr>
      </p:pic>
      <p:pic>
        <p:nvPicPr>
          <p:cNvPr id="21" name="Graphic 27" descr="Database with solid fill">
            <a:extLst>
              <a:ext uri="{FF2B5EF4-FFF2-40B4-BE49-F238E27FC236}">
                <a16:creationId xmlns:a16="http://schemas.microsoft.com/office/drawing/2014/main" id="{CA53EB08-E516-48AA-A565-F78611ABFC0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4387413" y="2819531"/>
            <a:ext cx="317063" cy="31706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F39E23-23CF-4D8E-A412-3A4757F680D0}"/>
              </a:ext>
            </a:extLst>
          </p:cNvPr>
          <p:cNvCxnSpPr>
            <a:cxnSpLocks/>
          </p:cNvCxnSpPr>
          <p:nvPr/>
        </p:nvCxnSpPr>
        <p:spPr>
          <a:xfrm>
            <a:off x="2843514" y="3644946"/>
            <a:ext cx="458575" cy="53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3CBFF1-BB7F-4E69-8CD1-01215A70C6C4}"/>
              </a:ext>
            </a:extLst>
          </p:cNvPr>
          <p:cNvCxnSpPr>
            <a:cxnSpLocks/>
          </p:cNvCxnSpPr>
          <p:nvPr/>
        </p:nvCxnSpPr>
        <p:spPr>
          <a:xfrm flipV="1">
            <a:off x="3670917" y="3620123"/>
            <a:ext cx="656" cy="17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1DDB9-57B3-4774-BEA2-D792443ECCA1}"/>
              </a:ext>
            </a:extLst>
          </p:cNvPr>
          <p:cNvCxnSpPr>
            <a:cxnSpLocks/>
          </p:cNvCxnSpPr>
          <p:nvPr/>
        </p:nvCxnSpPr>
        <p:spPr>
          <a:xfrm flipH="1">
            <a:off x="3910306" y="3644946"/>
            <a:ext cx="525520" cy="557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DF5356-04D2-4258-9290-31AB2F609FFD}"/>
              </a:ext>
            </a:extLst>
          </p:cNvPr>
          <p:cNvSpPr txBox="1"/>
          <p:nvPr/>
        </p:nvSpPr>
        <p:spPr>
          <a:xfrm>
            <a:off x="1132680" y="3889286"/>
            <a:ext cx="1169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need to share individual level data! </a:t>
            </a:r>
          </a:p>
        </p:txBody>
      </p:sp>
      <p:pic>
        <p:nvPicPr>
          <p:cNvPr id="29" name="Graphic 6" descr="Hospital with solid fill">
            <a:extLst>
              <a:ext uri="{FF2B5EF4-FFF2-40B4-BE49-F238E27FC236}">
                <a16:creationId xmlns:a16="http://schemas.microsoft.com/office/drawing/2014/main" id="{47FF99D4-44CA-43D4-BE1D-752F4D786FC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2428819" y="2254629"/>
            <a:ext cx="452328" cy="452328"/>
          </a:xfrm>
          <a:prstGeom prst="rect">
            <a:avLst/>
          </a:prstGeom>
        </p:spPr>
      </p:pic>
      <p:pic>
        <p:nvPicPr>
          <p:cNvPr id="30" name="Graphic 8" descr="Court with solid fill">
            <a:extLst>
              <a:ext uri="{FF2B5EF4-FFF2-40B4-BE49-F238E27FC236}">
                <a16:creationId xmlns:a16="http://schemas.microsoft.com/office/drawing/2014/main" id="{DDC462F5-D7EB-4579-B1BE-15537C69D69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4320067" y="2281722"/>
            <a:ext cx="452328" cy="452328"/>
          </a:xfrm>
          <a:prstGeom prst="rect">
            <a:avLst/>
          </a:prstGeom>
        </p:spPr>
      </p:pic>
      <p:pic>
        <p:nvPicPr>
          <p:cNvPr id="31" name="Graphic 10" descr="Medical with solid fill">
            <a:extLst>
              <a:ext uri="{FF2B5EF4-FFF2-40B4-BE49-F238E27FC236}">
                <a16:creationId xmlns:a16="http://schemas.microsoft.com/office/drawing/2014/main" id="{EB425DAD-61B3-4E92-B730-2D58AC4FF4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3374443" y="2293132"/>
            <a:ext cx="452328" cy="4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6171" y="201229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Hospitals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3356308" y="200803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4252570" y="2008038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12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Federated Learning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 smtClean="0"/>
              <a:t>Horizontal </a:t>
            </a:r>
            <a:r>
              <a:rPr lang="en-US" dirty="0" err="1" smtClean="0"/>
              <a:t>v.s</a:t>
            </a:r>
            <a:r>
              <a:rPr lang="en-US" dirty="0" smtClean="0"/>
              <a:t>. Vertical split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Different solutions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Vertical is (generally) more complex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9" y="2764168"/>
            <a:ext cx="5731695" cy="2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Cox Proportional Hazard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Model prediction probability of survival</a:t>
            </a:r>
            <a:br>
              <a:rPr lang="en-US" sz="1600" dirty="0"/>
            </a:br>
            <a:r>
              <a:rPr lang="en-US" sz="1600" dirty="0"/>
              <a:t>until a given time t, for a given </a:t>
            </a:r>
            <a:r>
              <a:rPr lang="en-US" sz="1600" dirty="0" smtClean="0"/>
              <a:t>individual</a:t>
            </a:r>
            <a:br>
              <a:rPr lang="en-US" sz="1600" dirty="0" smtClean="0"/>
            </a:br>
            <a:r>
              <a:rPr lang="en-US" sz="1600" dirty="0" smtClean="0"/>
              <a:t>based on predictors</a:t>
            </a: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52" y="792407"/>
            <a:ext cx="2939858" cy="2204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97" y="2997300"/>
            <a:ext cx="5457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>
                <a:latin typeface="Lato Black" panose="020B0604020202020204" charset="0"/>
              </a:rPr>
              <a:t>Existing Solution: Verticox</a:t>
            </a:r>
            <a:r>
              <a:rPr lang="en-GB" sz="3000" baseline="30000" dirty="0">
                <a:latin typeface="Lato Black" panose="020B0604020202020204" charset="0"/>
              </a:rPr>
              <a:t>1</a:t>
            </a:r>
            <a:endParaRPr lang="en-GB" sz="3000" dirty="0">
              <a:latin typeface="Lato Black" panose="020B0604020202020204" charset="0"/>
            </a:endParaRPr>
          </a:p>
        </p:txBody>
      </p:sp>
      <p:sp>
        <p:nvSpPr>
          <p:cNvPr id="25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737849" y="1475700"/>
            <a:ext cx="7723173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First vertical implementation of Cox Hazard models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Utilizes an ADMM-based, two-step loop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Guaranteed convergence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Final model is comparable to centrally trained model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576867" y="4542549"/>
            <a:ext cx="6356466" cy="3597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696286" y="4593777"/>
            <a:ext cx="5804266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buClr>
                <a:schemeClr val="accent4"/>
              </a:buClr>
              <a:buSzPts val="2400"/>
            </a:pPr>
            <a:r>
              <a:rPr lang="en-US" sz="1000" baseline="30000" dirty="0">
                <a:solidFill>
                  <a:schemeClr val="dk1"/>
                </a:solidFill>
                <a:latin typeface="Lato Light"/>
                <a:sym typeface="Lato Light"/>
              </a:rPr>
              <a:t>1</a:t>
            </a:r>
            <a:r>
              <a:rPr lang="en-US" sz="1000" dirty="0">
                <a:solidFill>
                  <a:schemeClr val="dk1"/>
                </a:solidFill>
                <a:latin typeface="Lato Light"/>
                <a:sym typeface="Lato Light"/>
              </a:rPr>
              <a:t>Dai et al. VERTICOX: Vertically Distributed Cox Proportional Hazards Model Using the Alternating Direction Method of Multipliers</a:t>
            </a:r>
            <a:endParaRPr lang="en-GB" sz="10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8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>
                <a:latin typeface="Lato Black" panose="020B0604020202020204" charset="0"/>
              </a:rPr>
              <a:t>Existing Solution: </a:t>
            </a:r>
            <a:r>
              <a:rPr lang="en-GB" dirty="0" err="1">
                <a:latin typeface="Lato Black" panose="020B0604020202020204" charset="0"/>
              </a:rPr>
              <a:t>Verticox</a:t>
            </a:r>
            <a:endParaRPr lang="en-GB" dirty="0">
              <a:latin typeface="Lato Black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r>
                  <a:rPr lang="en-US" sz="1600" dirty="0" smtClean="0"/>
                  <a:t>Split the problem in two steps: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 smtClean="0"/>
                  <a:t>Local </a:t>
                </a:r>
                <a:r>
                  <a:rPr lang="en-US" sz="1600" dirty="0"/>
                  <a:t>Step</a:t>
                </a:r>
                <a:r>
                  <a:rPr lang="en-US" sz="16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endParaRPr lang="en-US" sz="1200" dirty="0" smtClean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600" dirty="0"/>
                  <a:t>is shared with the central </a:t>
                </a:r>
                <a:r>
                  <a:rPr lang="en-US" sz="1600" dirty="0" smtClean="0"/>
                  <a:t>server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Global step: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are shared with the k-</a:t>
                </a:r>
                <a:r>
                  <a:rPr lang="en-US" sz="1600" dirty="0" err="1"/>
                  <a:t>th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organization</a:t>
                </a:r>
              </a:p>
              <a:p>
                <a:pPr lvl="1">
                  <a:spcBef>
                    <a:spcPts val="600"/>
                  </a:spcBef>
                </a:pPr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40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908" y="3044206"/>
            <a:ext cx="2625667" cy="436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945" y="3441816"/>
            <a:ext cx="1528849" cy="2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 err="1">
                <a:latin typeface="Lato Black" panose="020B0604020202020204" charset="0"/>
              </a:rPr>
              <a:t>Verticox</a:t>
            </a:r>
            <a:r>
              <a:rPr lang="en-GB" sz="3000" dirty="0">
                <a:latin typeface="Lato Black" panose="020B0604020202020204" charset="0"/>
              </a:rPr>
              <a:t>: Privacy Concern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 panose="020B0604020202020204" charset="0"/>
                    <a:sym typeface="Lato Light"/>
                  </a:rPr>
                  <a:t>Local update requires</a:t>
                </a:r>
                <a:r>
                  <a:rPr lang="en-GB" sz="2400" dirty="0">
                    <a:solidFill>
                      <a:schemeClr val="dk1"/>
                    </a:solidFill>
                    <a:sym typeface="Lato Light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24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 Light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24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400" dirty="0">
                                <a:solidFill>
                                  <a:schemeClr val="dk1"/>
                                </a:solidFill>
                                <a:latin typeface="Lato Light"/>
                                <a:sym typeface="Lato Light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from individuals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𝑛</m:t>
                    </m:r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that had an event 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𝑡</m:t>
                    </m:r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1,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𝑇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ea typeface="Cambria Math" panose="02040503050406030204" pitchFamily="18" charset="0"/>
                    <a:sym typeface="Lato Light"/>
                  </a:rPr>
                  <a:t>In practice: all </a:t>
                </a:r>
                <a:r>
                  <a:rPr lang="en-GB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organisations need </a:t>
                </a: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to know the outcome</a:t>
                </a:r>
                <a:endParaRPr lang="en-GB" sz="2400" b="1" dirty="0">
                  <a:solidFill>
                    <a:schemeClr val="dk1"/>
                  </a:solidFill>
                  <a:latin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  <a:blipFill>
                <a:blip r:embed="rId3"/>
                <a:stretch>
                  <a:fillRect l="-1258" t="-206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a scalar product 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Use a privacy preserving n-party scalar product </a:t>
                </a:r>
                <a:r>
                  <a:rPr lang="en-US" dirty="0" smtClean="0"/>
                  <a:t>protocol (SPP) </a:t>
                </a:r>
                <a:r>
                  <a:rPr lang="en-US" dirty="0"/>
                  <a:t>to solve this</a:t>
                </a:r>
              </a:p>
              <a:p>
                <a:pPr lvl="0"/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1823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D3ABEF-B649-4E68-9594-86703642A25B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2468</TotalTime>
  <Words>1703</Words>
  <Application>Microsoft Office PowerPoint</Application>
  <PresentationFormat>On-screen Show (16:9)</PresentationFormat>
  <Paragraphs>149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Lato Black</vt:lpstr>
      <vt:lpstr>Calibri</vt:lpstr>
      <vt:lpstr>Lato Light</vt:lpstr>
      <vt:lpstr>Cambria Math</vt:lpstr>
      <vt:lpstr>Silvia template</vt:lpstr>
      <vt:lpstr>Privacy-preserving Cox proportional hazards from vertically partitioned data </vt:lpstr>
      <vt:lpstr>Outline</vt:lpstr>
      <vt:lpstr>CARRIER</vt:lpstr>
      <vt:lpstr>Federated Learning</vt:lpstr>
      <vt:lpstr>Cox Proportional Hazard</vt:lpstr>
      <vt:lpstr>PowerPoint Presentation</vt:lpstr>
      <vt:lpstr>Existing Solution: Verticox</vt:lpstr>
      <vt:lpstr>PowerPoint Presentation</vt:lpstr>
      <vt:lpstr>Proposed solution:</vt:lpstr>
      <vt:lpstr>Translation into n-party scalar product</vt:lpstr>
      <vt:lpstr>2-party Example</vt:lpstr>
      <vt:lpstr>Remaining Privacy Concerns</vt:lpstr>
      <vt:lpstr>Current status</vt:lpstr>
      <vt:lpstr>PowerPoint Presentation</vt:lpstr>
      <vt:lpstr>Hybridizing the local update</vt:lpstr>
      <vt:lpstr>Hybridizing the local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</dc:title>
  <dc:creator>Daalen, Florian van (MAASTRO)</dc:creator>
  <cp:lastModifiedBy>Florian van Daalen</cp:lastModifiedBy>
  <cp:revision>78</cp:revision>
  <dcterms:modified xsi:type="dcterms:W3CDTF">2022-08-17T12:36:41Z</dcterms:modified>
</cp:coreProperties>
</file>