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8" r:id="rId3"/>
    <p:sldId id="279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729B2-595A-4293-A26E-B42C8D62DEA1}" v="2" dt="2023-06-07T04:10:05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1"/>
    <p:restoredTop sz="84750"/>
  </p:normalViewPr>
  <p:slideViewPr>
    <p:cSldViewPr snapToGrid="0">
      <p:cViewPr varScale="1">
        <p:scale>
          <a:sx n="83" d="100"/>
          <a:sy n="83" d="100"/>
        </p:scale>
        <p:origin x="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FD72E-DFAB-6F4D-BB39-FDD5D4CEAAB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528B0-2E2B-A14A-B11A-6571D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528B0-2E2B-A14A-B11A-6571D20633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528B0-2E2B-A14A-B11A-6571D20633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528B0-2E2B-A14A-B11A-6571D20633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692FD75-8B63-77DA-1F96-CC32CAD7D7AC}"/>
              </a:ext>
            </a:extLst>
          </p:cNvPr>
          <p:cNvGrpSpPr/>
          <p:nvPr userDrawn="1"/>
        </p:nvGrpSpPr>
        <p:grpSpPr>
          <a:xfrm>
            <a:off x="0" y="5993295"/>
            <a:ext cx="12192000" cy="860041"/>
            <a:chOff x="127001" y="4704173"/>
            <a:chExt cx="12192000" cy="11554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34F936-9D64-0862-EC9E-A8E46C3F4D48}"/>
                </a:ext>
              </a:extLst>
            </p:cNvPr>
            <p:cNvSpPr/>
            <p:nvPr userDrawn="1"/>
          </p:nvSpPr>
          <p:spPr>
            <a:xfrm>
              <a:off x="127001" y="4704173"/>
              <a:ext cx="12192000" cy="1155498"/>
            </a:xfrm>
            <a:prstGeom prst="rect">
              <a:avLst/>
            </a:prstGeom>
            <a:solidFill>
              <a:srgbClr val="991B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014727-E761-75A1-06DC-C5C6F318FCEF}"/>
                </a:ext>
              </a:extLst>
            </p:cNvPr>
            <p:cNvCxnSpPr/>
            <p:nvPr userDrawn="1"/>
          </p:nvCxnSpPr>
          <p:spPr>
            <a:xfrm>
              <a:off x="127001" y="4704173"/>
              <a:ext cx="12192000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8B424-B83B-1E75-C5F5-A867AFFEB170}"/>
              </a:ext>
            </a:extLst>
          </p:cNvPr>
          <p:cNvSpPr/>
          <p:nvPr userDrawn="1"/>
        </p:nvSpPr>
        <p:spPr>
          <a:xfrm>
            <a:off x="0" y="-13208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9A38-5106-A228-C8BF-3134FB12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107" y="864704"/>
            <a:ext cx="6192079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F004-F74E-CEC5-8D57-6C704A4A1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07" y="3564772"/>
            <a:ext cx="619207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22AC-246A-71F7-BEF1-ADFBDFB6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DA9864-6AF5-0E41-AE65-F08F79455951}" type="datetime1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4B24-3CDF-F684-C020-CB41B253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04ED34-6D59-484C-8B2B-596A6CC590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EB6DA32-DFB0-87FA-B31B-20489DF33B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2451" b="24336"/>
          <a:stretch/>
        </p:blipFill>
        <p:spPr>
          <a:xfrm>
            <a:off x="8940878" y="3171031"/>
            <a:ext cx="2359784" cy="635796"/>
          </a:xfrm>
          <a:prstGeom prst="rect">
            <a:avLst/>
          </a:prstGeom>
        </p:spPr>
      </p:pic>
      <p:pic>
        <p:nvPicPr>
          <p:cNvPr id="10" name="Google Shape;85;p1" descr="Logo&#10;&#10;Description automatically generated">
            <a:extLst>
              <a:ext uri="{FF2B5EF4-FFF2-40B4-BE49-F238E27FC236}">
                <a16:creationId xmlns:a16="http://schemas.microsoft.com/office/drawing/2014/main" id="{1DCE783D-4A33-0B4C-AF85-20E1E596DA6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860172" y="4037535"/>
            <a:ext cx="2161412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6;p1">
            <a:extLst>
              <a:ext uri="{FF2B5EF4-FFF2-40B4-BE49-F238E27FC236}">
                <a16:creationId xmlns:a16="http://schemas.microsoft.com/office/drawing/2014/main" id="{9B2C825B-6707-F544-84D1-2FA9C9287D5D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573650" y="4858792"/>
            <a:ext cx="2359784" cy="39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A picture containing text, bottle&#10;&#10;Description automatically generated">
            <a:extLst>
              <a:ext uri="{FF2B5EF4-FFF2-40B4-BE49-F238E27FC236}">
                <a16:creationId xmlns:a16="http://schemas.microsoft.com/office/drawing/2014/main" id="{103EB0BA-6678-FEB4-46A3-6ACCF9107B2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860172" y="597120"/>
            <a:ext cx="3900113" cy="19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AE20-A22F-1BEC-BE73-02EC8624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4C779-806F-5946-E3ED-97FD4FC4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F6F9-87A0-68F0-91E8-4E7FB066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40C3-9145-9B42-AADE-A837771A371F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2BA2-0F7C-9509-1BBD-F688C500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797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07E8-2E3C-9C87-6B6A-A137E617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38324-8617-EAA2-C194-A77A0618F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02025"/>
            <a:ext cx="2628900" cy="4874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A8A77-2E4C-7A37-3BB3-D85F8271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02025"/>
            <a:ext cx="7734300" cy="487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3662-AEE6-44CD-65EE-06B06019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466D-6A68-2341-B19B-E2981ABDD399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47BF-5C4B-26B9-1F91-45BDF2A2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1370" y="637797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08D8-199E-FAB9-D358-7796B4F8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DE79-7F4A-3C35-BC7E-0248080B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28AB-62EA-7980-EBA3-0C2125CF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7F6B-AD00-4A5F-9A66-192F49E8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F3D-BFF9-3344-86A1-8CFE4837191D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D57F-5FFE-7A23-78BC-5F6C41E9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1370" y="637797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D2A2-D821-6449-36C7-A0D55D15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8B83-DB44-0E80-2B4A-AB9B30D4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1E78-4BE9-E990-921A-D54BA527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CAF6-41D2-27F3-A7ED-980D17D1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303F-C87E-EF4E-AAD5-8C80E69291ED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9D3E-03C6-F897-6F0E-2465558E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3762" y="637797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B61B-D72A-0C96-65E7-5AA6CCA9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7901-E105-CD15-3D3F-EBB9688E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962E-2317-42EF-2D6A-75283F554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D057-EE47-35E7-658E-2BDEF96E8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6A008-1E77-6A5B-01E8-7569D9AE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97B0-322F-C649-A068-F71189CBFFFA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E93F1-E1DA-84EF-5C37-30A27FAF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637797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08C0-933A-1E43-B51F-408E1045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7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DC3E-4761-C15E-B163-DEFCD63C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E20C1-B76B-382D-96CE-DE1A5C44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F476-3C5F-FE53-A6E0-31553146B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6753C-17F6-6567-963C-87B7E5B57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DD4C8-463E-07D0-F225-E1BD454E2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D7FF8-36C0-5776-96EF-C8DE8447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C546-945B-4A41-BF3C-D63E99079977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0B012-FC80-D13C-8318-34D4C6F3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7797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2820F-9B1D-03F9-8227-7A6DEC4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C5A1-07A6-2CBC-D61C-B3B28E83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0BF9F-C661-6474-6D2D-059F189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6850-4FB9-8A43-B58A-B92D16DFAA3C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504D8-0E43-13A3-0C50-7471F741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3518" y="637797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E111-22C6-5F0A-2F12-0EEEA0A8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65128-22FE-D8C5-E036-3194B9DA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4D9E-F15D-AA4B-B81B-E7D02F7AB1A7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77552-1B4C-FAF2-3236-5490F6D6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797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116D-71BC-0C35-70C1-E0C2E0C1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996F-23ED-3D58-822E-6AFA5D2F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072" y="1368148"/>
            <a:ext cx="3932237" cy="14843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BC07-9196-A55D-0D5D-F4CD19F8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79" y="136814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7AE74-922C-8D38-540E-C478B0E4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072" y="2852530"/>
            <a:ext cx="3932237" cy="3389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83FE-5EE4-7B1A-1A2D-2EF1E0B5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5700-D0BE-3246-83A8-66499E384A4F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67FD3-81F6-35CB-EC6F-CEF328E1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7779" y="63770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FBCF5-13E7-9058-349E-5D5F71FC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C956-19D4-85BA-2B3F-F32064F6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1356"/>
            <a:ext cx="3932237" cy="10634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F27A2-1A07-7B55-78B4-2B9A40B1F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11357"/>
            <a:ext cx="6172200" cy="44496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4E296-5B4C-248B-CF83-44A2F11A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74842"/>
            <a:ext cx="3932237" cy="33941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EC76D-2986-DA54-3CA0-18F205CE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4D45-EDC3-034E-9E2E-36E560AD41BC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B645A-85D9-B10A-D4AA-25451B4B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1370" y="637797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BB638-3646-65E8-2A53-B38EC847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6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4E54E2-C03D-0B68-ED0F-6EBC1D3FFE21}"/>
              </a:ext>
            </a:extLst>
          </p:cNvPr>
          <p:cNvSpPr/>
          <p:nvPr userDrawn="1"/>
        </p:nvSpPr>
        <p:spPr>
          <a:xfrm>
            <a:off x="0" y="0"/>
            <a:ext cx="12192000" cy="1155498"/>
          </a:xfrm>
          <a:prstGeom prst="rect">
            <a:avLst/>
          </a:prstGeom>
          <a:solidFill>
            <a:srgbClr val="991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F441A-FFE6-33E8-C609-3CAD6EB3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27" y="8833"/>
            <a:ext cx="9656515" cy="108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24BE-B94B-15D5-3E98-59430D969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0565"/>
            <a:ext cx="10515600" cy="463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1948-A1F1-3CEA-F35B-BC0744978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1" y="6377973"/>
            <a:ext cx="187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3ED9AF9-96C2-764E-B731-A68C56A47789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7EC5-03F3-B877-932A-51E50B861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940" y="6377973"/>
            <a:ext cx="16624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304ED34-6D59-484C-8B2B-596A6CC590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0A14E8-DF85-FC22-3AED-1B3ADDD29835}"/>
              </a:ext>
            </a:extLst>
          </p:cNvPr>
          <p:cNvCxnSpPr/>
          <p:nvPr userDrawn="1"/>
        </p:nvCxnSpPr>
        <p:spPr>
          <a:xfrm>
            <a:off x="0" y="1135767"/>
            <a:ext cx="12192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93368633-C424-5616-1D2C-2AD4E60369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31822"/>
          <a:stretch/>
        </p:blipFill>
        <p:spPr>
          <a:xfrm>
            <a:off x="9362208" y="98482"/>
            <a:ext cx="2922425" cy="10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623E-3FB0-2309-C145-9BC1EB8AB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CARSS/SPARC DRC Dissemination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44B91-577F-CDE4-2DD6-56659029E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06/14/2023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21EBB-E47E-BB49-51C4-EC42D033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2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819C-F4AA-7660-E849-120A30BF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B131-35BB-E1C5-48B9-FF998888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76596"/>
            <a:ext cx="11506200" cy="4901377"/>
          </a:xfrm>
        </p:spPr>
        <p:txBody>
          <a:bodyPr>
            <a:normAutofit/>
          </a:bodyPr>
          <a:lstStyle/>
          <a:p>
            <a:r>
              <a:rPr lang="en-US" dirty="0"/>
              <a:t>Open-source hardware and software implantable neuromodulation system to support diverse clinical needs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27BC-D4E2-C86F-A905-13DE65B6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894DDD-A580-ABB8-A4B5-91D87498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27" y="2416840"/>
            <a:ext cx="5795573" cy="3961132"/>
          </a:xfrm>
          <a:prstGeom prst="rect">
            <a:avLst/>
          </a:prstGeom>
        </p:spPr>
      </p:pic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3642427E-6E8C-433F-06D0-139CF8A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6" y="2416840"/>
            <a:ext cx="5576186" cy="39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F03FE-BDB2-D098-56F7-ED28F2640EDF}"/>
              </a:ext>
            </a:extLst>
          </p:cNvPr>
          <p:cNvSpPr txBox="1"/>
          <p:nvPr/>
        </p:nvSpPr>
        <p:spPr>
          <a:xfrm flipH="1">
            <a:off x="8014062" y="6373766"/>
            <a:ext cx="294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CARSS SPARC DRC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5A52-5695-81C3-61B9-4A52348BEF27}"/>
              </a:ext>
            </a:extLst>
          </p:cNvPr>
          <p:cNvSpPr txBox="1"/>
          <p:nvPr/>
        </p:nvSpPr>
        <p:spPr>
          <a:xfrm flipH="1">
            <a:off x="1234568" y="6398414"/>
            <a:ext cx="436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CARSS Neuromodulation System</a:t>
            </a:r>
          </a:p>
        </p:txBody>
      </p:sp>
    </p:spTree>
    <p:extLst>
      <p:ext uri="{BB962C8B-B14F-4D97-AF65-F5344CB8AC3E}">
        <p14:creationId xmlns:p14="http://schemas.microsoft.com/office/powerpoint/2010/main" val="225632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4B1B-9FB3-05B6-B49C-C0CD55AE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Milestones/Deliverables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AF1C1-547B-1DC9-691E-983B2C7C6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 1</a:t>
            </a:r>
          </a:p>
          <a:p>
            <a:pPr lvl="1"/>
            <a:r>
              <a:rPr lang="en-US" dirty="0"/>
              <a:t>Set-up website, Wiki, </a:t>
            </a:r>
            <a:r>
              <a:rPr lang="en-US" dirty="0" err="1"/>
              <a:t>Github</a:t>
            </a:r>
            <a:r>
              <a:rPr lang="en-US" dirty="0"/>
              <a:t>, and SPARC DRC portal </a:t>
            </a:r>
          </a:p>
          <a:p>
            <a:pPr lvl="1"/>
            <a:r>
              <a:rPr lang="en-US" dirty="0"/>
              <a:t>Release initial design files, integration plan, and example user needs </a:t>
            </a:r>
          </a:p>
          <a:p>
            <a:r>
              <a:rPr lang="en-US" dirty="0"/>
              <a:t>Year 2</a:t>
            </a:r>
          </a:p>
          <a:p>
            <a:pPr lvl="1"/>
            <a:r>
              <a:rPr lang="en-US" dirty="0"/>
              <a:t>Release integration blueprint </a:t>
            </a:r>
          </a:p>
          <a:p>
            <a:pPr lvl="1"/>
            <a:r>
              <a:rPr lang="en-US" dirty="0"/>
              <a:t>Release </a:t>
            </a:r>
            <a:r>
              <a:rPr lang="en-US" i="1" dirty="0"/>
              <a:t>in vitro </a:t>
            </a:r>
            <a:r>
              <a:rPr lang="en-US" dirty="0"/>
              <a:t>verification and </a:t>
            </a:r>
            <a:r>
              <a:rPr lang="en-US" i="1" dirty="0"/>
              <a:t>in vivo </a:t>
            </a:r>
            <a:r>
              <a:rPr lang="en-US" dirty="0"/>
              <a:t>validation test protocol and meta data </a:t>
            </a:r>
            <a:endParaRPr lang="en-US" i="1" dirty="0"/>
          </a:p>
          <a:p>
            <a:r>
              <a:rPr lang="en-US" dirty="0"/>
              <a:t>Year 3</a:t>
            </a:r>
          </a:p>
          <a:p>
            <a:pPr lvl="1"/>
            <a:r>
              <a:rPr lang="en-US" dirty="0"/>
              <a:t>Complete documentation release including final design along with design files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14B17-078C-A851-AAC3-AF694A2A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819C-F4AA-7660-E849-120A30BF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 to be Release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B131-35BB-E1C5-48B9-FF998888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76596"/>
            <a:ext cx="11506200" cy="4901377"/>
          </a:xfrm>
        </p:spPr>
        <p:txBody>
          <a:bodyPr>
            <a:normAutofit/>
          </a:bodyPr>
          <a:lstStyle/>
          <a:p>
            <a:r>
              <a:rPr lang="en-US" dirty="0"/>
              <a:t>PDF, text (code, Readme), spreadsheet (data, BOM…), video (protocol), image (jpeg…)</a:t>
            </a:r>
          </a:p>
          <a:p>
            <a:r>
              <a:rPr lang="en-US" dirty="0"/>
              <a:t>Unique files uploaded as zip to </a:t>
            </a:r>
            <a:r>
              <a:rPr lang="en-US" dirty="0" err="1"/>
              <a:t>Github</a:t>
            </a:r>
            <a:r>
              <a:rPr lang="en-US" dirty="0"/>
              <a:t> for manufacturing a part</a:t>
            </a:r>
          </a:p>
          <a:p>
            <a:pPr lvl="1"/>
            <a:r>
              <a:rPr lang="en-US" dirty="0"/>
              <a:t>STEP and </a:t>
            </a:r>
            <a:r>
              <a:rPr lang="en-US" dirty="0" err="1"/>
              <a:t>dxf</a:t>
            </a:r>
            <a:r>
              <a:rPr lang="en-US" dirty="0"/>
              <a:t> for mechanical parts </a:t>
            </a:r>
          </a:p>
          <a:p>
            <a:pPr lvl="1"/>
            <a:r>
              <a:rPr lang="en-US" dirty="0"/>
              <a:t>G-code for 3D printing </a:t>
            </a:r>
          </a:p>
          <a:p>
            <a:pPr lvl="1"/>
            <a:r>
              <a:rPr lang="en-US" dirty="0"/>
              <a:t>Altium Designer output files for PCB designs</a:t>
            </a:r>
          </a:p>
          <a:p>
            <a:pPr lvl="1"/>
            <a:r>
              <a:rPr lang="en-US" dirty="0"/>
              <a:t>Instructional README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27BC-D4E2-C86F-A905-13DE65B6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819C-F4AA-7660-E849-120A30BF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27BC-D4E2-C86F-A905-13DE65B6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D34-6D59-484C-8B2B-596A6CC590C1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C3401-2DF5-16F7-1338-CDED0A75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connect all projects that use the CARSS device in a searchable format?</a:t>
            </a:r>
          </a:p>
          <a:p>
            <a:r>
              <a:rPr lang="en-US" dirty="0"/>
              <a:t>Does </a:t>
            </a:r>
            <a:r>
              <a:rPr lang="en-US"/>
              <a:t>DRC have </a:t>
            </a:r>
            <a:r>
              <a:rPr lang="en-US" dirty="0"/>
              <a:t>outreach plan for clinical societies </a:t>
            </a:r>
          </a:p>
          <a:p>
            <a:pPr lvl="1"/>
            <a:r>
              <a:rPr lang="en-US" dirty="0"/>
              <a:t>Liver, kidney, lungs, heart, GI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4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189</Words>
  <Application>Microsoft Office PowerPoint</Application>
  <PresentationFormat>Widescreen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Tahoma</vt:lpstr>
      <vt:lpstr>Office Theme</vt:lpstr>
      <vt:lpstr>CARSS/SPARC DRC Dissemination Plan</vt:lpstr>
      <vt:lpstr>CARSS Goals</vt:lpstr>
      <vt:lpstr>Milestones/Deliverables </vt:lpstr>
      <vt:lpstr>File Formats to be Release </vt:lpstr>
      <vt:lpstr>Questions for DRC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Barnes Baldwin</dc:creator>
  <cp:lastModifiedBy>sahar elyahoodayan</cp:lastModifiedBy>
  <cp:revision>30</cp:revision>
  <dcterms:created xsi:type="dcterms:W3CDTF">2023-02-14T20:09:37Z</dcterms:created>
  <dcterms:modified xsi:type="dcterms:W3CDTF">2023-06-08T14:44:55Z</dcterms:modified>
</cp:coreProperties>
</file>