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2" r:id="rId5"/>
    <p:sldId id="261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C"/>
    <a:srgbClr val="D9C4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67"/>
    <p:restoredTop sz="87782"/>
  </p:normalViewPr>
  <p:slideViewPr>
    <p:cSldViewPr snapToGrid="0" snapToObjects="1">
      <p:cViewPr varScale="1">
        <p:scale>
          <a:sx n="110" d="100"/>
          <a:sy n="110" d="100"/>
        </p:scale>
        <p:origin x="20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820EF-9615-9340-9696-8E29D255C29C}" type="datetimeFigureOut">
              <a:rPr lang="en-US" smtClean="0"/>
              <a:t>9/20/18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591CE-20BA-CB4C-B298-E658AA182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60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591CE-20BA-CB4C-B298-E658AA182758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7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D9C48E"/>
          </a:solidFill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406487"/>
            <a:ext cx="1343706" cy="365125"/>
          </a:xfrm>
        </p:spPr>
        <p:txBody>
          <a:bodyPr/>
          <a:lstStyle/>
          <a:p>
            <a:fld id="{9E864EC1-8966-704C-9B8B-CF3380F10423}" type="datetime1">
              <a:rPr lang="en-US" smtClean="0"/>
              <a:t>9/20/18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406487"/>
            <a:ext cx="86443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6281013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FB64-0B48-9E45-B861-D8DE82785488}" type="datetime1">
              <a:rPr lang="en-US" smtClean="0"/>
              <a:t>9/20/18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C287-4DAA-EF45-B0FC-84CA505543A0}" type="datetime1">
              <a:rPr lang="en-US" smtClean="0"/>
              <a:t>9/20/18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35E4-29DF-CA4B-B093-7D9A70E30E9D}" type="datetime1">
              <a:rPr lang="en-US" smtClean="0"/>
              <a:t>9/20/18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403E-07BE-E147-B4F0-7CB9D8782A2B}" type="datetime1">
              <a:rPr lang="en-US" smtClean="0"/>
              <a:t>9/20/18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B0FC-2CDF-AE4E-9E24-9802736DDA38}" type="datetime1">
              <a:rPr lang="en-US" smtClean="0"/>
              <a:t>9/20/18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0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420481"/>
            <a:ext cx="10554574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406487"/>
            <a:ext cx="1343706" cy="365125"/>
          </a:xfrm>
        </p:spPr>
        <p:txBody>
          <a:bodyPr/>
          <a:lstStyle/>
          <a:p>
            <a:fld id="{667AAA98-ACBF-DC42-B077-EDD1F6B9573A}" type="datetime1">
              <a:rPr lang="en-US" smtClean="0"/>
              <a:t>9/20/18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406487"/>
            <a:ext cx="86443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6281013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4538-D509-7849-B63B-ADC00130C0E4}" type="datetime1">
              <a:rPr lang="en-US" smtClean="0"/>
              <a:t>9/20/18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81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34626" y="6420053"/>
            <a:ext cx="1343706" cy="365125"/>
          </a:xfrm>
        </p:spPr>
        <p:txBody>
          <a:bodyPr/>
          <a:lstStyle/>
          <a:p>
            <a:fld id="{150B39A5-8D4D-CC4A-92C4-3BE94EDF4628}" type="datetime1">
              <a:rPr lang="en-US" smtClean="0"/>
              <a:t>9/20/18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1514" y="6420053"/>
            <a:ext cx="86443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6294579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81"/>
            <a:ext cx="10571998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6609-D2D6-B54F-A2C3-892F3AA6CDA9}" type="datetime1">
              <a:rPr lang="en-US" smtClean="0"/>
              <a:t>9/20/18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0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334626" y="6410817"/>
            <a:ext cx="1343706" cy="365125"/>
          </a:xfrm>
        </p:spPr>
        <p:txBody>
          <a:bodyPr/>
          <a:lstStyle/>
          <a:p>
            <a:fld id="{CECD2DA7-7BB0-CC42-B014-187D031F2E14}" type="datetime1">
              <a:rPr lang="en-US" smtClean="0"/>
              <a:t>9/20/18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1514" y="6410817"/>
            <a:ext cx="86443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78331" y="6285343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7359-CD91-B947-A62B-1612DC732B81}" type="datetime1">
              <a:rPr lang="en-US" smtClean="0"/>
              <a:t>9/20/18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D3F7-0476-9B4D-B141-9332D2A5CEF8}" type="datetime1">
              <a:rPr lang="en-US" smtClean="0"/>
              <a:t>9/20/18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C844AC5-F82D-2546-A0BA-4CB124E81DB2}" type="datetime1">
              <a:rPr lang="en-US" smtClean="0"/>
              <a:t>9/20/18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DF101DF-BEDF-034B-B6BE-F262BE0BAA1A}" type="datetime1">
              <a:rPr lang="en-US" smtClean="0"/>
              <a:t>9/20/18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ian.keegan@colorado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" TargetMode="External"/><Relationship Id="rId2" Type="http://schemas.openxmlformats.org/officeDocument/2006/relationships/hyperlink" Target="http://continuum.io/blog/anaconda-python-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room.fb.com/news/2018/07/a-platform-update/" TargetMode="External"/><Relationship Id="rId2" Type="http://schemas.openxmlformats.org/officeDocument/2006/relationships/hyperlink" Target="https://socialmediaandpolitics.org/53-digital-methods-post-api-era-deen-freel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twitter.com/developer/en_us/topics/tools/2018/new-developer-requirements-to-protect-our-platform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data/developers/data-sets.html" TargetMode="External"/><Relationship Id="rId2" Type="http://schemas.openxmlformats.org/officeDocument/2006/relationships/hyperlink" Target="https://www.mediawiki.org/wiki/API:Main_pa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Workshop 01: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Digital Data Scraping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371600"/>
          </a:xfrm>
        </p:spPr>
        <p:txBody>
          <a:bodyPr>
            <a:noAutofit/>
          </a:bodyPr>
          <a:lstStyle/>
          <a:p>
            <a:r>
              <a:rPr lang="en-US" dirty="0"/>
              <a:t>Center to Advance Research and Teaching in the Social Sciences (CARTSS)</a:t>
            </a:r>
            <a:br>
              <a:rPr lang="en-US" dirty="0"/>
            </a:br>
            <a:r>
              <a:rPr lang="en-US" dirty="0"/>
              <a:t>Interdisciplinary Training in the Social Sciences (ITSS)</a:t>
            </a:r>
          </a:p>
          <a:p>
            <a:r>
              <a:rPr lang="en-US" dirty="0"/>
              <a:t>Professor Brian Keegan, Department of Information Science</a:t>
            </a:r>
            <a:br>
              <a:rPr lang="en-US" dirty="0"/>
            </a:br>
            <a:r>
              <a:rPr lang="en-US" dirty="0">
                <a:hlinkClick r:id="rId3"/>
              </a:rPr>
              <a:t>brian.keegan@colorado.edu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 title="University of Colorado Boulder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4565" y="5280847"/>
            <a:ext cx="374743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2:00 – 2:10 </a:t>
            </a:r>
            <a:r>
              <a:rPr lang="en-US" dirty="0">
                <a:sym typeface="Wingdings" pitchFamily="2" charset="2"/>
              </a:rPr>
              <a:t> Snacks, settling in, introductions, norm-setting</a:t>
            </a:r>
          </a:p>
          <a:p>
            <a:r>
              <a:rPr lang="en-US" dirty="0">
                <a:sym typeface="Wingdings" pitchFamily="2" charset="2"/>
              </a:rPr>
              <a:t>2:10 – 2:30  Fundamentals of web data: HTML, XML, JSON</a:t>
            </a:r>
          </a:p>
          <a:p>
            <a:r>
              <a:rPr lang="en-US" dirty="0">
                <a:sym typeface="Wingdings" pitchFamily="2" charset="2"/>
              </a:rPr>
              <a:t>2:30 – 3:00  Scraping and parsing web data in Python: </a:t>
            </a:r>
            <a:r>
              <a:rPr lang="en-US" b="1" dirty="0">
                <a:latin typeface="Courier" pitchFamily="2" charset="0"/>
                <a:sym typeface="Wingdings" pitchFamily="2" charset="2"/>
              </a:rPr>
              <a:t>requests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b="1" dirty="0" err="1">
                <a:latin typeface="Courier" pitchFamily="2" charset="0"/>
                <a:sym typeface="Wingdings" pitchFamily="2" charset="2"/>
              </a:rPr>
              <a:t>BeautifulSoup</a:t>
            </a:r>
            <a:endParaRPr lang="en-US" b="1" dirty="0">
              <a:latin typeface="Courier" pitchFamily="2" charset="0"/>
              <a:sym typeface="Wingdings" pitchFamily="2" charset="2"/>
            </a:endParaRPr>
          </a:p>
          <a:p>
            <a:r>
              <a:rPr lang="en-US" dirty="0">
                <a:latin typeface="Corbel" panose="020B0503020204020204" pitchFamily="34" charset="0"/>
              </a:rPr>
              <a:t>3:00 – 3:20 </a:t>
            </a: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 Fundamentals of APIs and where to find them</a:t>
            </a:r>
          </a:p>
          <a:p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3:20 – 4:00  Scraping and parsing API data in Python: </a:t>
            </a:r>
            <a:r>
              <a:rPr lang="en-US" b="1" dirty="0">
                <a:latin typeface="Courier" pitchFamily="2" charset="0"/>
                <a:sym typeface="Wingdings" pitchFamily="2" charset="2"/>
              </a:rPr>
              <a:t>requests</a:t>
            </a: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 and </a:t>
            </a:r>
            <a:r>
              <a:rPr lang="en-US" b="1" dirty="0" err="1">
                <a:latin typeface="Courier" pitchFamily="2" charset="0"/>
                <a:sym typeface="Wingdings" pitchFamily="2" charset="2"/>
              </a:rPr>
              <a:t>json</a:t>
            </a:r>
            <a:endParaRPr lang="en-US" b="1" dirty="0">
              <a:latin typeface="Courier" pitchFamily="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03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EFEED-7B7A-9847-986D-F4BE7264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of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676EA-17E0-B84F-99F5-93E37A766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September 20 – IBS 1B46 – Brian Keegan (Information Science): Data Scraping</a:t>
            </a:r>
          </a:p>
          <a:p>
            <a:r>
              <a:rPr lang="en-US" dirty="0"/>
              <a:t>October 4 – IBS 155B – Andrew Philips (Political Science): Time Series Analysis</a:t>
            </a:r>
          </a:p>
          <a:p>
            <a:r>
              <a:rPr lang="en-US" dirty="0"/>
              <a:t>October 18 – IBS 155B – </a:t>
            </a:r>
            <a:r>
              <a:rPr lang="en-US" dirty="0" err="1"/>
              <a:t>Chinnu</a:t>
            </a:r>
            <a:r>
              <a:rPr lang="en-US" dirty="0"/>
              <a:t> </a:t>
            </a:r>
            <a:r>
              <a:rPr lang="en-US" dirty="0" err="1"/>
              <a:t>Parinandi</a:t>
            </a:r>
            <a:r>
              <a:rPr lang="en-US" dirty="0"/>
              <a:t> (Political Science): Spatial econometric modeling</a:t>
            </a:r>
          </a:p>
          <a:p>
            <a:r>
              <a:rPr lang="en-US" dirty="0"/>
              <a:t>November 1 – IBS 155B – Seth Spielman (Geography): Uncertainty in ACS Data</a:t>
            </a:r>
          </a:p>
          <a:p>
            <a:r>
              <a:rPr lang="en-US" dirty="0"/>
              <a:t>November 15 – IBS 1B46 – Anand </a:t>
            </a:r>
            <a:r>
              <a:rPr lang="en-US" dirty="0" err="1"/>
              <a:t>Sokhey</a:t>
            </a:r>
            <a:r>
              <a:rPr lang="en-US" dirty="0"/>
              <a:t> (Political Science): TBD</a:t>
            </a:r>
          </a:p>
          <a:p>
            <a:r>
              <a:rPr lang="en-US" dirty="0"/>
              <a:t>November 29 – IBS 155B – </a:t>
            </a:r>
            <a:r>
              <a:rPr lang="en-US" dirty="0" err="1"/>
              <a:t>jimi</a:t>
            </a:r>
            <a:r>
              <a:rPr lang="en-US" dirty="0"/>
              <a:t> </a:t>
            </a:r>
            <a:r>
              <a:rPr lang="en-US" dirty="0" err="1"/>
              <a:t>adams</a:t>
            </a:r>
            <a:r>
              <a:rPr lang="en-US" dirty="0"/>
              <a:t> (Public Health, CU Denver): Analysis and Inference in Networks</a:t>
            </a:r>
          </a:p>
          <a:p>
            <a:r>
              <a:rPr lang="en-US" dirty="0"/>
              <a:t>December 13 – IBS 155B – TBD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2A9E3-BA98-D94D-A9A4-A3A2B363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615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B032C-EB02-D441-8A1D-9EC18AE2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goals?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2C0D3-69F5-E14C-A9D5-74163E823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4356C-B78D-BF45-8039-986B9C24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51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1F7E-C9C6-884D-91B6-4F7729F2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Norm-setting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37AC4-B7BF-0D45-8672-972754294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Tutorial languages at instructors discretion, but typically either Python or R</a:t>
            </a:r>
          </a:p>
          <a:p>
            <a:pPr lvl="1"/>
            <a:r>
              <a:rPr lang="en-US" dirty="0"/>
              <a:t>Anaconda (Python): </a:t>
            </a:r>
            <a:r>
              <a:rPr lang="en-US" dirty="0">
                <a:hlinkClick r:id="rId2"/>
              </a:rPr>
              <a:t>http://continuum.io/blog/anaconda-python-3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RStudio</a:t>
            </a:r>
            <a:r>
              <a:rPr lang="en-US" dirty="0"/>
              <a:t> (R): </a:t>
            </a:r>
            <a:r>
              <a:rPr lang="en-US" dirty="0">
                <a:hlinkClick r:id="rId3"/>
              </a:rPr>
              <a:t>https://www.rstudio.com/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357F0-5680-334D-9E7D-59AB663D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6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6C33C-4A90-1F48-AAE8-FDE5A123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Deen</a:t>
            </a:r>
            <a:r>
              <a:rPr lang="en-US" dirty="0"/>
              <a:t> </a:t>
            </a:r>
            <a:r>
              <a:rPr lang="en-US" dirty="0" err="1"/>
              <a:t>Freelon</a:t>
            </a:r>
            <a:r>
              <a:rPr lang="en-US" dirty="0"/>
              <a:t> on the “Post-API Era”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FB201-9B3B-6D48-B1E1-C34B822F9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Media &amp; Politics podcast, Episode 53 (August 12, 2018): </a:t>
            </a:r>
          </a:p>
          <a:p>
            <a:pPr lvl="1"/>
            <a:r>
              <a:rPr lang="en-US" dirty="0">
                <a:hlinkClick r:id="rId2"/>
              </a:rPr>
              <a:t>https://socialmediaandpolitics.org/53-digital-methods-post-api-era-deen-freelon/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Social media platform API access is being severely curtailed following Cambridge Analytica, </a:t>
            </a:r>
            <a:r>
              <a:rPr lang="en-US" i="1" dirty="0"/>
              <a:t>et al</a:t>
            </a:r>
            <a:r>
              <a:rPr lang="en-US" dirty="0"/>
              <a:t>. scandals</a:t>
            </a:r>
          </a:p>
          <a:p>
            <a:pPr lvl="1"/>
            <a:r>
              <a:rPr lang="en-US" dirty="0"/>
              <a:t>Facebook: </a:t>
            </a:r>
            <a:r>
              <a:rPr lang="en-US" dirty="0">
                <a:hlinkClick r:id="rId3"/>
              </a:rPr>
              <a:t>https://newsroom.fb.com/news/2018/07/a-platform-update/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Twitter: </a:t>
            </a:r>
            <a:r>
              <a:rPr lang="en-US" dirty="0">
                <a:hlinkClick r:id="rId4"/>
              </a:rPr>
              <a:t>https://blog.twitter.com/developer/en_us/topics/tools/2018/new-developer-requirements-to-protect-our-platform.html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5986F-38A9-A146-8300-F5B94C89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148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E2D6-7B45-434A-A65F-5CB13609A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D2C60-490D-B94F-8A43-94B2E0134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Wikipedia is still public and open!: </a:t>
            </a:r>
            <a:r>
              <a:rPr lang="en-US" dirty="0">
                <a:hlinkClick r:id="rId2"/>
              </a:rPr>
              <a:t>https://www.mediawiki.org/wiki/API:Main_page</a:t>
            </a:r>
            <a:r>
              <a:rPr lang="en-US" dirty="0"/>
              <a:t> </a:t>
            </a:r>
          </a:p>
          <a:p>
            <a:r>
              <a:rPr lang="en-US" dirty="0"/>
              <a:t>Census Bureau has APIs: </a:t>
            </a:r>
            <a:r>
              <a:rPr lang="en-US" dirty="0">
                <a:hlinkClick r:id="rId3"/>
              </a:rPr>
              <a:t>https://www.census.gov/data/developers/data-sets.html</a:t>
            </a:r>
            <a:r>
              <a:rPr lang="en-US" dirty="0"/>
              <a:t> </a:t>
            </a:r>
          </a:p>
          <a:p>
            <a:r>
              <a:rPr lang="en-US" dirty="0"/>
              <a:t>Many data published through other APIs: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E73C9-7139-354F-BEAB-6FCB7865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18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 Boulder">
      <a:dk1>
        <a:srgbClr val="000000"/>
      </a:dk1>
      <a:lt1>
        <a:srgbClr val="FFFFFF"/>
      </a:lt1>
      <a:dk2>
        <a:srgbClr val="212121"/>
      </a:dk2>
      <a:lt2>
        <a:srgbClr val="565A5C"/>
      </a:lt2>
      <a:accent1>
        <a:srgbClr val="CFB87C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7271</TotalTime>
  <Words>374</Words>
  <Application>Microsoft Macintosh PowerPoint</Application>
  <PresentationFormat>Widescreen</PresentationFormat>
  <Paragraphs>40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Corbel</vt:lpstr>
      <vt:lpstr>Courier</vt:lpstr>
      <vt:lpstr>Wingdings</vt:lpstr>
      <vt:lpstr>Wingdings 2</vt:lpstr>
      <vt:lpstr>Quotable</vt:lpstr>
      <vt:lpstr>Workshop 01: Digital Data Scraping</vt:lpstr>
      <vt:lpstr>Agenda</vt:lpstr>
      <vt:lpstr>Schedule of events</vt:lpstr>
      <vt:lpstr>Your goals?</vt:lpstr>
      <vt:lpstr>Norm-setting</vt:lpstr>
      <vt:lpstr>Deen Freelon on the “Post-API Era”</vt:lpstr>
      <vt:lpstr>Solutions?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Keegan</dc:creator>
  <cp:lastModifiedBy>Brian Keegan</cp:lastModifiedBy>
  <cp:revision>174</cp:revision>
  <cp:lastPrinted>2018-09-06T19:09:18Z</cp:lastPrinted>
  <dcterms:created xsi:type="dcterms:W3CDTF">2016-08-24T14:48:58Z</dcterms:created>
  <dcterms:modified xsi:type="dcterms:W3CDTF">2018-09-20T22:24:16Z</dcterms:modified>
</cp:coreProperties>
</file>