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89" r:id="rId4"/>
    <p:sldId id="270" r:id="rId5"/>
    <p:sldId id="262" r:id="rId6"/>
    <p:sldId id="266" r:id="rId7"/>
    <p:sldId id="268" r:id="rId8"/>
    <p:sldId id="267" r:id="rId9"/>
    <p:sldId id="331" r:id="rId10"/>
    <p:sldId id="269" r:id="rId11"/>
    <p:sldId id="339" r:id="rId12"/>
    <p:sldId id="340" r:id="rId13"/>
    <p:sldId id="341" r:id="rId14"/>
    <p:sldId id="271" r:id="rId15"/>
    <p:sldId id="263" r:id="rId16"/>
    <p:sldId id="274" r:id="rId17"/>
    <p:sldId id="275" r:id="rId18"/>
    <p:sldId id="276" r:id="rId19"/>
    <p:sldId id="272" r:id="rId20"/>
    <p:sldId id="278" r:id="rId21"/>
    <p:sldId id="277" r:id="rId22"/>
    <p:sldId id="338" r:id="rId23"/>
    <p:sldId id="257" r:id="rId24"/>
    <p:sldId id="258" r:id="rId25"/>
    <p:sldId id="282" r:id="rId26"/>
    <p:sldId id="279" r:id="rId27"/>
    <p:sldId id="280" r:id="rId28"/>
    <p:sldId id="283" r:id="rId29"/>
    <p:sldId id="305" r:id="rId30"/>
    <p:sldId id="281" r:id="rId31"/>
    <p:sldId id="285" r:id="rId32"/>
    <p:sldId id="284" r:id="rId33"/>
    <p:sldId id="288" r:id="rId34"/>
    <p:sldId id="286" r:id="rId35"/>
    <p:sldId id="291" r:id="rId36"/>
    <p:sldId id="259" r:id="rId37"/>
    <p:sldId id="316" r:id="rId38"/>
    <p:sldId id="292" r:id="rId39"/>
    <p:sldId id="297" r:id="rId40"/>
    <p:sldId id="298" r:id="rId41"/>
    <p:sldId id="299" r:id="rId42"/>
    <p:sldId id="295" r:id="rId43"/>
    <p:sldId id="300" r:id="rId44"/>
    <p:sldId id="293" r:id="rId45"/>
    <p:sldId id="301" r:id="rId46"/>
    <p:sldId id="302" r:id="rId47"/>
    <p:sldId id="328" r:id="rId48"/>
    <p:sldId id="329" r:id="rId49"/>
    <p:sldId id="3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7C42-0358-4988-B7F9-DB5ADA7E5BC6}" v="559" dt="2019-09-18T08:40:54.585"/>
    <p1510:client id="{0416CCA3-A8D6-4DD1-9AA1-7CCDCECC6AEB}" v="6" dt="2019-09-23T08:27:58.994"/>
    <p1510:client id="{08CD5B20-C5A4-43A7-B1DF-C68EFF4B01EA}" v="99" dt="2019-09-19T08:07:28.713"/>
    <p1510:client id="{10FAC842-1C79-4F11-8F41-BA0472490638}" v="4527" dt="2019-09-13T16:43:57.210"/>
    <p1510:client id="{4FD38C89-1ED1-4F45-A6FD-0FEE2D8C49E7}" v="6893" dt="2019-09-18T16:03:58.412"/>
    <p1510:client id="{5B13C566-D838-4518-BDA4-19BB219E92EA}" v="577" dt="2019-09-20T10:06:04.412"/>
    <p1510:client id="{638F0FEB-96AE-49B5-88E8-34BDF1AF9A19}" v="1436" dt="2019-09-17T17:18:01.712"/>
    <p1510:client id="{6C04E76D-EE78-476B-93FB-2129BAF58EEE}" v="2" dt="2019-08-21T12:28:26.072"/>
    <p1510:client id="{8D768B09-077C-4788-A050-7990AEB63A47}" v="30" dt="2019-09-23T08:30:39.440"/>
    <p1510:client id="{985F7B15-6EBB-4457-8CD5-6A1C1F6B9AEE}" v="111" dt="2019-09-20T11:37:2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42552-93D5-4317-B1AF-03CB16BEE0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7B6D29-37B8-4B72-ADAA-55E64F755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Remap Tick / Halt</a:t>
          </a:r>
        </a:p>
      </dgm:t>
    </dgm:pt>
    <dgm:pt modelId="{00E48538-30C5-427E-A32B-4E4041D86D2B}" type="parTrans" cxnId="{55052778-E9F2-4CE5-8FF3-6458559BE7B0}">
      <dgm:prSet/>
      <dgm:spPr/>
      <dgm:t>
        <a:bodyPr/>
        <a:lstStyle/>
        <a:p>
          <a:endParaRPr lang="en-US"/>
        </a:p>
      </dgm:t>
    </dgm:pt>
    <dgm:pt modelId="{D238B05D-D05A-43C7-8094-97D59CA4FC9D}" type="sibTrans" cxnId="{55052778-E9F2-4CE5-8FF3-6458559BE7B0}">
      <dgm:prSet/>
      <dgm:spPr/>
      <dgm:t>
        <a:bodyPr/>
        <a:lstStyle/>
        <a:p>
          <a:endParaRPr lang="en-US"/>
        </a:p>
      </dgm:t>
    </dgm:pt>
    <dgm:pt modelId="{112428AB-3AB7-4849-86EE-7EA7725F7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Remap Return </a:t>
          </a:r>
          <a:r>
            <a:rPr lang="en-US"/>
            <a:t>values</a:t>
          </a:r>
        </a:p>
      </dgm:t>
    </dgm:pt>
    <dgm:pt modelId="{BF3203DD-5605-4DDF-8D7C-AEA548DFA95C}" type="parTrans" cxnId="{236DFBB0-7D26-4183-BA50-118CE0739249}">
      <dgm:prSet/>
      <dgm:spPr/>
      <dgm:t>
        <a:bodyPr/>
        <a:lstStyle/>
        <a:p>
          <a:endParaRPr lang="en-US"/>
        </a:p>
      </dgm:t>
    </dgm:pt>
    <dgm:pt modelId="{1985ED2E-05FB-45B4-8ECB-F090928FA3E5}" type="sibTrans" cxnId="{236DFBB0-7D26-4183-BA50-118CE0739249}">
      <dgm:prSet/>
      <dgm:spPr/>
      <dgm:t>
        <a:bodyPr/>
        <a:lstStyle/>
        <a:p>
          <a:endParaRPr lang="en-US"/>
        </a:p>
      </dgm:t>
    </dgm:pt>
    <dgm:pt modelId="{A5C989F3-575D-4933-B4C5-296885E5B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parameters</a:t>
          </a:r>
        </a:p>
      </dgm:t>
    </dgm:pt>
    <dgm:pt modelId="{7E28C7A6-1155-44D9-833A-CBE7681A21C5}" type="parTrans" cxnId="{7F4661AD-7725-4549-BD35-116C320806E7}">
      <dgm:prSet/>
      <dgm:spPr/>
      <dgm:t>
        <a:bodyPr/>
        <a:lstStyle/>
        <a:p>
          <a:endParaRPr lang="en-US"/>
        </a:p>
      </dgm:t>
    </dgm:pt>
    <dgm:pt modelId="{8E126317-BDAE-48E6-94E2-F92E3D3AAE67}" type="sibTrans" cxnId="{7F4661AD-7725-4549-BD35-116C320806E7}">
      <dgm:prSet/>
      <dgm:spPr/>
      <dgm:t>
        <a:bodyPr/>
        <a:lstStyle/>
        <a:p>
          <a:endParaRPr lang="en-US"/>
        </a:p>
      </dgm:t>
    </dgm:pt>
    <dgm:pt modelId="{6E02ADE5-D00B-4D72-9618-18730F5F5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Asynchronous actions</a:t>
          </a:r>
        </a:p>
      </dgm:t>
    </dgm:pt>
    <dgm:pt modelId="{F1D78BE1-CFD8-4E4E-AFF1-251B960F1237}" type="parTrans" cxnId="{8A829A7C-EA0E-4ED5-AC55-277E86D21E22}">
      <dgm:prSet/>
      <dgm:spPr/>
      <dgm:t>
        <a:bodyPr/>
        <a:lstStyle/>
        <a:p>
          <a:endParaRPr lang="en-US"/>
        </a:p>
      </dgm:t>
    </dgm:pt>
    <dgm:pt modelId="{52995442-C165-43BC-9FE1-D1DF6C1EDDB3}" type="sibTrans" cxnId="{8A829A7C-EA0E-4ED5-AC55-277E86D21E22}">
      <dgm:prSet/>
      <dgm:spPr/>
      <dgm:t>
        <a:bodyPr/>
        <a:lstStyle/>
        <a:p>
          <a:endParaRPr lang="en-US"/>
        </a:p>
      </dgm:t>
    </dgm:pt>
    <dgm:pt modelId="{38E739C9-EED7-469C-9F12-9264BB5B090D}" type="pres">
      <dgm:prSet presAssocID="{15142552-93D5-4317-B1AF-03CB16BEE058}" presName="root" presStyleCnt="0">
        <dgm:presLayoutVars>
          <dgm:dir/>
          <dgm:resizeHandles val="exact"/>
        </dgm:presLayoutVars>
      </dgm:prSet>
      <dgm:spPr/>
    </dgm:pt>
    <dgm:pt modelId="{DB65EC5D-D84B-4C2E-B314-8CAA43A35ECC}" type="pres">
      <dgm:prSet presAssocID="{D47B6D29-37B8-4B72-ADAA-55E64F7558E1}" presName="compNode" presStyleCnt="0"/>
      <dgm:spPr/>
    </dgm:pt>
    <dgm:pt modelId="{FB81F605-BA93-4B61-8755-75EF5197B137}" type="pres">
      <dgm:prSet presAssocID="{D47B6D29-37B8-4B72-ADAA-55E64F7558E1}" presName="bgRect" presStyleLbl="bgShp" presStyleIdx="0" presStyleCnt="4"/>
      <dgm:spPr/>
    </dgm:pt>
    <dgm:pt modelId="{1BABC1A2-D462-4654-BD7D-47E8C4F32EDF}" type="pres">
      <dgm:prSet presAssocID="{D47B6D29-37B8-4B72-ADAA-55E64F7558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5EF696EC-A500-4BC0-BE90-0291A98A2B4F}" type="pres">
      <dgm:prSet presAssocID="{D47B6D29-37B8-4B72-ADAA-55E64F7558E1}" presName="spaceRect" presStyleCnt="0"/>
      <dgm:spPr/>
    </dgm:pt>
    <dgm:pt modelId="{BBDEE3E7-7276-411E-9E34-9982FD921A7B}" type="pres">
      <dgm:prSet presAssocID="{D47B6D29-37B8-4B72-ADAA-55E64F7558E1}" presName="parTx" presStyleLbl="revTx" presStyleIdx="0" presStyleCnt="4">
        <dgm:presLayoutVars>
          <dgm:chMax val="0"/>
          <dgm:chPref val="0"/>
        </dgm:presLayoutVars>
      </dgm:prSet>
      <dgm:spPr/>
    </dgm:pt>
    <dgm:pt modelId="{C5A93ABF-4987-4588-BA53-5213C85F9F79}" type="pres">
      <dgm:prSet presAssocID="{D238B05D-D05A-43C7-8094-97D59CA4FC9D}" presName="sibTrans" presStyleCnt="0"/>
      <dgm:spPr/>
    </dgm:pt>
    <dgm:pt modelId="{2E6A7945-59A2-4A43-8FFF-4FB76A535E3F}" type="pres">
      <dgm:prSet presAssocID="{112428AB-3AB7-4849-86EE-7EA7725F71C1}" presName="compNode" presStyleCnt="0"/>
      <dgm:spPr/>
    </dgm:pt>
    <dgm:pt modelId="{66ECFD98-6233-4C42-A6F0-615B3566BD3B}" type="pres">
      <dgm:prSet presAssocID="{112428AB-3AB7-4849-86EE-7EA7725F71C1}" presName="bgRect" presStyleLbl="bgShp" presStyleIdx="1" presStyleCnt="4"/>
      <dgm:spPr/>
    </dgm:pt>
    <dgm:pt modelId="{3CA58F6A-9AAA-4C4F-ABCB-6EFCD04BDFA5}" type="pres">
      <dgm:prSet presAssocID="{112428AB-3AB7-4849-86EE-7EA7725F71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28B503EF-04BE-4CD3-BF5E-30DC7D39825C}" type="pres">
      <dgm:prSet presAssocID="{112428AB-3AB7-4849-86EE-7EA7725F71C1}" presName="spaceRect" presStyleCnt="0"/>
      <dgm:spPr/>
    </dgm:pt>
    <dgm:pt modelId="{EE0F5C76-8671-438F-9EF9-E42AF7BF2BDB}" type="pres">
      <dgm:prSet presAssocID="{112428AB-3AB7-4849-86EE-7EA7725F71C1}" presName="parTx" presStyleLbl="revTx" presStyleIdx="1" presStyleCnt="4">
        <dgm:presLayoutVars>
          <dgm:chMax val="0"/>
          <dgm:chPref val="0"/>
        </dgm:presLayoutVars>
      </dgm:prSet>
      <dgm:spPr/>
    </dgm:pt>
    <dgm:pt modelId="{38905725-3E8B-490A-9DFA-AD93BC808405}" type="pres">
      <dgm:prSet presAssocID="{1985ED2E-05FB-45B4-8ECB-F090928FA3E5}" presName="sibTrans" presStyleCnt="0"/>
      <dgm:spPr/>
    </dgm:pt>
    <dgm:pt modelId="{E5760750-91C0-4D5F-9454-E6D9C1EE0B5F}" type="pres">
      <dgm:prSet presAssocID="{A5C989F3-575D-4933-B4C5-296885E5B1C1}" presName="compNode" presStyleCnt="0"/>
      <dgm:spPr/>
    </dgm:pt>
    <dgm:pt modelId="{A2B95B7F-EB7B-4D27-8341-1F6CE97AB9F3}" type="pres">
      <dgm:prSet presAssocID="{A5C989F3-575D-4933-B4C5-296885E5B1C1}" presName="bgRect" presStyleLbl="bgShp" presStyleIdx="2" presStyleCnt="4"/>
      <dgm:spPr/>
    </dgm:pt>
    <dgm:pt modelId="{6662B242-069D-48FF-900A-B6B4520DC310}" type="pres">
      <dgm:prSet presAssocID="{A5C989F3-575D-4933-B4C5-296885E5B1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DBAD96-2B18-4E11-B147-D4BE1DD318C8}" type="pres">
      <dgm:prSet presAssocID="{A5C989F3-575D-4933-B4C5-296885E5B1C1}" presName="spaceRect" presStyleCnt="0"/>
      <dgm:spPr/>
    </dgm:pt>
    <dgm:pt modelId="{14D0E13F-738F-4BD1-9D81-4C66853E105D}" type="pres">
      <dgm:prSet presAssocID="{A5C989F3-575D-4933-B4C5-296885E5B1C1}" presName="parTx" presStyleLbl="revTx" presStyleIdx="2" presStyleCnt="4">
        <dgm:presLayoutVars>
          <dgm:chMax val="0"/>
          <dgm:chPref val="0"/>
        </dgm:presLayoutVars>
      </dgm:prSet>
      <dgm:spPr/>
    </dgm:pt>
    <dgm:pt modelId="{BD350B5B-B415-4489-AA7A-DA2FE42A073F}" type="pres">
      <dgm:prSet presAssocID="{8E126317-BDAE-48E6-94E2-F92E3D3AAE67}" presName="sibTrans" presStyleCnt="0"/>
      <dgm:spPr/>
    </dgm:pt>
    <dgm:pt modelId="{E4069BDA-47FB-4B9C-B49C-C208D2D674AB}" type="pres">
      <dgm:prSet presAssocID="{6E02ADE5-D00B-4D72-9618-18730F5F5BB2}" presName="compNode" presStyleCnt="0"/>
      <dgm:spPr/>
    </dgm:pt>
    <dgm:pt modelId="{E71BD57F-B492-4D6F-A323-471B4F54A8D1}" type="pres">
      <dgm:prSet presAssocID="{6E02ADE5-D00B-4D72-9618-18730F5F5BB2}" presName="bgRect" presStyleLbl="bgShp" presStyleIdx="3" presStyleCnt="4"/>
      <dgm:spPr/>
    </dgm:pt>
    <dgm:pt modelId="{5EA7FE0D-3D05-492F-B00E-744713B1282D}" type="pres">
      <dgm:prSet presAssocID="{6E02ADE5-D00B-4D72-9618-18730F5F5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0834100-296F-4100-9E2A-7A788C440243}" type="pres">
      <dgm:prSet presAssocID="{6E02ADE5-D00B-4D72-9618-18730F5F5BB2}" presName="spaceRect" presStyleCnt="0"/>
      <dgm:spPr/>
    </dgm:pt>
    <dgm:pt modelId="{8B7A4EC1-FE3D-42D4-8372-4D62EFDD0301}" type="pres">
      <dgm:prSet presAssocID="{6E02ADE5-D00B-4D72-9618-18730F5F5B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E89701-C3AD-4C65-8CB9-B9A97688F245}" type="presOf" srcId="{15142552-93D5-4317-B1AF-03CB16BEE058}" destId="{38E739C9-EED7-469C-9F12-9264BB5B090D}" srcOrd="0" destOrd="0" presId="urn:microsoft.com/office/officeart/2018/2/layout/IconVerticalSolidList"/>
    <dgm:cxn modelId="{55052778-E9F2-4CE5-8FF3-6458559BE7B0}" srcId="{15142552-93D5-4317-B1AF-03CB16BEE058}" destId="{D47B6D29-37B8-4B72-ADAA-55E64F7558E1}" srcOrd="0" destOrd="0" parTransId="{00E48538-30C5-427E-A32B-4E4041D86D2B}" sibTransId="{D238B05D-D05A-43C7-8094-97D59CA4FC9D}"/>
    <dgm:cxn modelId="{8A829A7C-EA0E-4ED5-AC55-277E86D21E22}" srcId="{15142552-93D5-4317-B1AF-03CB16BEE058}" destId="{6E02ADE5-D00B-4D72-9618-18730F5F5BB2}" srcOrd="3" destOrd="0" parTransId="{F1D78BE1-CFD8-4E4E-AFF1-251B960F1237}" sibTransId="{52995442-C165-43BC-9FE1-D1DF6C1EDDB3}"/>
    <dgm:cxn modelId="{BB0424AB-3440-4C24-9545-483303C64F70}" type="presOf" srcId="{112428AB-3AB7-4849-86EE-7EA7725F71C1}" destId="{EE0F5C76-8671-438F-9EF9-E42AF7BF2BDB}" srcOrd="0" destOrd="0" presId="urn:microsoft.com/office/officeart/2018/2/layout/IconVerticalSolidList"/>
    <dgm:cxn modelId="{7F4661AD-7725-4549-BD35-116C320806E7}" srcId="{15142552-93D5-4317-B1AF-03CB16BEE058}" destId="{A5C989F3-575D-4933-B4C5-296885E5B1C1}" srcOrd="2" destOrd="0" parTransId="{7E28C7A6-1155-44D9-833A-CBE7681A21C5}" sibTransId="{8E126317-BDAE-48E6-94E2-F92E3D3AAE67}"/>
    <dgm:cxn modelId="{236DFBB0-7D26-4183-BA50-118CE0739249}" srcId="{15142552-93D5-4317-B1AF-03CB16BEE058}" destId="{112428AB-3AB7-4849-86EE-7EA7725F71C1}" srcOrd="1" destOrd="0" parTransId="{BF3203DD-5605-4DDF-8D7C-AEA548DFA95C}" sibTransId="{1985ED2E-05FB-45B4-8ECB-F090928FA3E5}"/>
    <dgm:cxn modelId="{15F5A7C3-2027-477B-9B3F-AF4F9D779B87}" type="presOf" srcId="{A5C989F3-575D-4933-B4C5-296885E5B1C1}" destId="{14D0E13F-738F-4BD1-9D81-4C66853E105D}" srcOrd="0" destOrd="0" presId="urn:microsoft.com/office/officeart/2018/2/layout/IconVerticalSolidList"/>
    <dgm:cxn modelId="{70D0DBD5-4660-45E5-A5BC-1EA931104ABF}" type="presOf" srcId="{D47B6D29-37B8-4B72-ADAA-55E64F7558E1}" destId="{BBDEE3E7-7276-411E-9E34-9982FD921A7B}" srcOrd="0" destOrd="0" presId="urn:microsoft.com/office/officeart/2018/2/layout/IconVerticalSolidList"/>
    <dgm:cxn modelId="{CA0130DC-A37D-45C5-BAFB-246C3A4847FB}" type="presOf" srcId="{6E02ADE5-D00B-4D72-9618-18730F5F5BB2}" destId="{8B7A4EC1-FE3D-42D4-8372-4D62EFDD0301}" srcOrd="0" destOrd="0" presId="urn:microsoft.com/office/officeart/2018/2/layout/IconVerticalSolidList"/>
    <dgm:cxn modelId="{D128120B-B0D2-465E-8AD7-F4CFDEE53F21}" type="presParOf" srcId="{38E739C9-EED7-469C-9F12-9264BB5B090D}" destId="{DB65EC5D-D84B-4C2E-B314-8CAA43A35ECC}" srcOrd="0" destOrd="0" presId="urn:microsoft.com/office/officeart/2018/2/layout/IconVerticalSolidList"/>
    <dgm:cxn modelId="{8D41F2E0-F44B-4979-B193-7DC21C9E74D1}" type="presParOf" srcId="{DB65EC5D-D84B-4C2E-B314-8CAA43A35ECC}" destId="{FB81F605-BA93-4B61-8755-75EF5197B137}" srcOrd="0" destOrd="0" presId="urn:microsoft.com/office/officeart/2018/2/layout/IconVerticalSolidList"/>
    <dgm:cxn modelId="{3066B853-1B5A-4912-AA41-85913B6710C1}" type="presParOf" srcId="{DB65EC5D-D84B-4C2E-B314-8CAA43A35ECC}" destId="{1BABC1A2-D462-4654-BD7D-47E8C4F32EDF}" srcOrd="1" destOrd="0" presId="urn:microsoft.com/office/officeart/2018/2/layout/IconVerticalSolidList"/>
    <dgm:cxn modelId="{69B1C7C9-588D-4DC4-B9E2-AB42784301F0}" type="presParOf" srcId="{DB65EC5D-D84B-4C2E-B314-8CAA43A35ECC}" destId="{5EF696EC-A500-4BC0-BE90-0291A98A2B4F}" srcOrd="2" destOrd="0" presId="urn:microsoft.com/office/officeart/2018/2/layout/IconVerticalSolidList"/>
    <dgm:cxn modelId="{365C1DFB-D11F-45BC-81C2-E1BDAD3148B7}" type="presParOf" srcId="{DB65EC5D-D84B-4C2E-B314-8CAA43A35ECC}" destId="{BBDEE3E7-7276-411E-9E34-9982FD921A7B}" srcOrd="3" destOrd="0" presId="urn:microsoft.com/office/officeart/2018/2/layout/IconVerticalSolidList"/>
    <dgm:cxn modelId="{37DBA5B5-2A22-45F4-9DAA-70BFD6BB2F38}" type="presParOf" srcId="{38E739C9-EED7-469C-9F12-9264BB5B090D}" destId="{C5A93ABF-4987-4588-BA53-5213C85F9F79}" srcOrd="1" destOrd="0" presId="urn:microsoft.com/office/officeart/2018/2/layout/IconVerticalSolidList"/>
    <dgm:cxn modelId="{389970B7-0BE2-41A1-985B-FEA3759B6E10}" type="presParOf" srcId="{38E739C9-EED7-469C-9F12-9264BB5B090D}" destId="{2E6A7945-59A2-4A43-8FFF-4FB76A535E3F}" srcOrd="2" destOrd="0" presId="urn:microsoft.com/office/officeart/2018/2/layout/IconVerticalSolidList"/>
    <dgm:cxn modelId="{9B71E7FB-9271-433F-8BA7-1CAAFC1447E5}" type="presParOf" srcId="{2E6A7945-59A2-4A43-8FFF-4FB76A535E3F}" destId="{66ECFD98-6233-4C42-A6F0-615B3566BD3B}" srcOrd="0" destOrd="0" presId="urn:microsoft.com/office/officeart/2018/2/layout/IconVerticalSolidList"/>
    <dgm:cxn modelId="{5DE14A49-9F18-453D-9DEC-E8D7E3D4CB88}" type="presParOf" srcId="{2E6A7945-59A2-4A43-8FFF-4FB76A535E3F}" destId="{3CA58F6A-9AAA-4C4F-ABCB-6EFCD04BDFA5}" srcOrd="1" destOrd="0" presId="urn:microsoft.com/office/officeart/2018/2/layout/IconVerticalSolidList"/>
    <dgm:cxn modelId="{C773A246-1CA0-4E22-8A58-41870BE43E45}" type="presParOf" srcId="{2E6A7945-59A2-4A43-8FFF-4FB76A535E3F}" destId="{28B503EF-04BE-4CD3-BF5E-30DC7D39825C}" srcOrd="2" destOrd="0" presId="urn:microsoft.com/office/officeart/2018/2/layout/IconVerticalSolidList"/>
    <dgm:cxn modelId="{947DD356-FAB4-497A-A658-D67B25452FA5}" type="presParOf" srcId="{2E6A7945-59A2-4A43-8FFF-4FB76A535E3F}" destId="{EE0F5C76-8671-438F-9EF9-E42AF7BF2BDB}" srcOrd="3" destOrd="0" presId="urn:microsoft.com/office/officeart/2018/2/layout/IconVerticalSolidList"/>
    <dgm:cxn modelId="{D5A3D4AD-5468-4895-87D8-6424BBF088EA}" type="presParOf" srcId="{38E739C9-EED7-469C-9F12-9264BB5B090D}" destId="{38905725-3E8B-490A-9DFA-AD93BC808405}" srcOrd="3" destOrd="0" presId="urn:microsoft.com/office/officeart/2018/2/layout/IconVerticalSolidList"/>
    <dgm:cxn modelId="{829EDB8F-1596-4C0F-9B82-FAACBF90429B}" type="presParOf" srcId="{38E739C9-EED7-469C-9F12-9264BB5B090D}" destId="{E5760750-91C0-4D5F-9454-E6D9C1EE0B5F}" srcOrd="4" destOrd="0" presId="urn:microsoft.com/office/officeart/2018/2/layout/IconVerticalSolidList"/>
    <dgm:cxn modelId="{C49AB94C-4FAE-4E16-B6C5-4C277136C806}" type="presParOf" srcId="{E5760750-91C0-4D5F-9454-E6D9C1EE0B5F}" destId="{A2B95B7F-EB7B-4D27-8341-1F6CE97AB9F3}" srcOrd="0" destOrd="0" presId="urn:microsoft.com/office/officeart/2018/2/layout/IconVerticalSolidList"/>
    <dgm:cxn modelId="{F09AE8DB-62A0-415C-B609-3BCAFA66837E}" type="presParOf" srcId="{E5760750-91C0-4D5F-9454-E6D9C1EE0B5F}" destId="{6662B242-069D-48FF-900A-B6B4520DC310}" srcOrd="1" destOrd="0" presId="urn:microsoft.com/office/officeart/2018/2/layout/IconVerticalSolidList"/>
    <dgm:cxn modelId="{BC358B3F-3209-4AB9-A182-216D049421C1}" type="presParOf" srcId="{E5760750-91C0-4D5F-9454-E6D9C1EE0B5F}" destId="{DFDBAD96-2B18-4E11-B147-D4BE1DD318C8}" srcOrd="2" destOrd="0" presId="urn:microsoft.com/office/officeart/2018/2/layout/IconVerticalSolidList"/>
    <dgm:cxn modelId="{7BDD4129-7714-4E63-84E2-DF821146C1E9}" type="presParOf" srcId="{E5760750-91C0-4D5F-9454-E6D9C1EE0B5F}" destId="{14D0E13F-738F-4BD1-9D81-4C66853E105D}" srcOrd="3" destOrd="0" presId="urn:microsoft.com/office/officeart/2018/2/layout/IconVerticalSolidList"/>
    <dgm:cxn modelId="{5F24790D-EA6E-43D0-8AC5-F0A7C6D97C33}" type="presParOf" srcId="{38E739C9-EED7-469C-9F12-9264BB5B090D}" destId="{BD350B5B-B415-4489-AA7A-DA2FE42A073F}" srcOrd="5" destOrd="0" presId="urn:microsoft.com/office/officeart/2018/2/layout/IconVerticalSolidList"/>
    <dgm:cxn modelId="{B328542A-10F9-4163-80D6-95DB90538488}" type="presParOf" srcId="{38E739C9-EED7-469C-9F12-9264BB5B090D}" destId="{E4069BDA-47FB-4B9C-B49C-C208D2D674AB}" srcOrd="6" destOrd="0" presId="urn:microsoft.com/office/officeart/2018/2/layout/IconVerticalSolidList"/>
    <dgm:cxn modelId="{C5EA6252-E005-4AD1-9C20-1423DD714AD1}" type="presParOf" srcId="{E4069BDA-47FB-4B9C-B49C-C208D2D674AB}" destId="{E71BD57F-B492-4D6F-A323-471B4F54A8D1}" srcOrd="0" destOrd="0" presId="urn:microsoft.com/office/officeart/2018/2/layout/IconVerticalSolidList"/>
    <dgm:cxn modelId="{19BA161B-ED5A-4F29-A8DB-B43679919473}" type="presParOf" srcId="{E4069BDA-47FB-4B9C-B49C-C208D2D674AB}" destId="{5EA7FE0D-3D05-492F-B00E-744713B1282D}" srcOrd="1" destOrd="0" presId="urn:microsoft.com/office/officeart/2018/2/layout/IconVerticalSolidList"/>
    <dgm:cxn modelId="{83190DF8-4C35-4EA5-B268-6F1B1801D71F}" type="presParOf" srcId="{E4069BDA-47FB-4B9C-B49C-C208D2D674AB}" destId="{00834100-296F-4100-9E2A-7A788C440243}" srcOrd="2" destOrd="0" presId="urn:microsoft.com/office/officeart/2018/2/layout/IconVerticalSolidList"/>
    <dgm:cxn modelId="{14BF9D5D-6590-470F-B5F1-393F7E806AE2}" type="presParOf" srcId="{E4069BDA-47FB-4B9C-B49C-C208D2D674AB}" destId="{8B7A4EC1-FE3D-42D4-8372-4D62EFDD0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F605-BA93-4B61-8755-75EF5197B13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BC1A2-D462-4654-BD7D-47E8C4F32E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E3E7-7276-411E-9E34-9982FD921A7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Remap Tick / Halt</a:t>
          </a:r>
        </a:p>
      </dsp:txBody>
      <dsp:txXfrm>
        <a:off x="1429899" y="2442"/>
        <a:ext cx="5083704" cy="1238008"/>
      </dsp:txXfrm>
    </dsp:sp>
    <dsp:sp modelId="{66ECFD98-6233-4C42-A6F0-615B3566BD3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8F6A-9AAA-4C4F-ABCB-6EFCD04BDFA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F5C76-8671-438F-9EF9-E42AF7BF2BD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Remap Return </a:t>
          </a:r>
          <a:r>
            <a:rPr lang="en-US" sz="2200" kern="1200"/>
            <a:t>values</a:t>
          </a:r>
        </a:p>
      </dsp:txBody>
      <dsp:txXfrm>
        <a:off x="1429899" y="1549953"/>
        <a:ext cx="5083704" cy="1238008"/>
      </dsp:txXfrm>
    </dsp:sp>
    <dsp:sp modelId="{A2B95B7F-EB7B-4D27-8341-1F6CE97AB9F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2B242-069D-48FF-900A-B6B4520DC31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0E13F-738F-4BD1-9D81-4C66853E105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parameters</a:t>
          </a:r>
        </a:p>
      </dsp:txBody>
      <dsp:txXfrm>
        <a:off x="1429899" y="3097464"/>
        <a:ext cx="5083704" cy="1238008"/>
      </dsp:txXfrm>
    </dsp:sp>
    <dsp:sp modelId="{E71BD57F-B492-4D6F-A323-471B4F54A8D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7FE0D-3D05-492F-B00E-744713B1282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A4EC1-FE3D-42D4-8372-4D62EFDD030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Asynchronous actions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haviorTree/Groot" TargetMode="External"/><Relationship Id="rId2" Type="http://schemas.openxmlformats.org/officeDocument/2006/relationships/hyperlink" Target="https://github.com/BehaviorTree/BehaviorTree.CP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2ACB86-C9DB-4E6B-8D9B-B036FD0C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Behavior Tree in YARP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B28FB-9312-4C15-9550-523A2C58A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Current status and future work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3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041B6E2-2DEF-4453-9167-8F518F16AF00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9C7C-FE36-4BCA-972F-68B5817A5213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6132035" y="2188375"/>
            <a:ext cx="7680" cy="6038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6086688" y="2386054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41C83FA5-9340-41C0-9F37-60190EFCC740}"/>
              </a:ext>
            </a:extLst>
          </p:cNvPr>
          <p:cNvSpPr txBox="1"/>
          <p:nvPr/>
        </p:nvSpPr>
        <p:spPr>
          <a:xfrm>
            <a:off x="1954437" y="5267836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918CC-C75B-44CB-B210-D2A98F866798}"/>
              </a:ext>
            </a:extLst>
          </p:cNvPr>
          <p:cNvCxnSpPr>
            <a:cxnSpLocks/>
          </p:cNvCxnSpPr>
          <p:nvPr/>
        </p:nvCxnSpPr>
        <p:spPr>
          <a:xfrm flipV="1">
            <a:off x="1736755" y="5101201"/>
            <a:ext cx="645533" cy="3738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4C9F13B0-7592-46CF-B464-7EE864F77938}"/>
              </a:ext>
            </a:extLst>
          </p:cNvPr>
          <p:cNvSpPr txBox="1"/>
          <p:nvPr/>
        </p:nvSpPr>
        <p:spPr>
          <a:xfrm>
            <a:off x="3692169" y="4217763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8337A-68A4-4081-9A8C-10AB15557724}"/>
              </a:ext>
            </a:extLst>
          </p:cNvPr>
          <p:cNvCxnSpPr>
            <a:cxnSpLocks/>
          </p:cNvCxnSpPr>
          <p:nvPr/>
        </p:nvCxnSpPr>
        <p:spPr>
          <a:xfrm flipV="1">
            <a:off x="3344389" y="3846690"/>
            <a:ext cx="2085899" cy="3273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338FDD82-0196-40B1-826D-4DBB7659F12B}"/>
              </a:ext>
            </a:extLst>
          </p:cNvPr>
          <p:cNvSpPr txBox="1"/>
          <p:nvPr/>
        </p:nvSpPr>
        <p:spPr>
          <a:xfrm>
            <a:off x="5364852" y="387393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003FD-ECEB-4C49-9AF6-8E641DAFA9DE}"/>
              </a:ext>
            </a:extLst>
          </p:cNvPr>
          <p:cNvCxnSpPr>
            <a:cxnSpLocks/>
          </p:cNvCxnSpPr>
          <p:nvPr/>
        </p:nvCxnSpPr>
        <p:spPr>
          <a:xfrm flipH="1">
            <a:off x="5820581" y="3672236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B47887A2-1CF9-4708-B9E0-93CC19E48D29}"/>
              </a:ext>
            </a:extLst>
          </p:cNvPr>
          <p:cNvSpPr txBox="1"/>
          <p:nvPr/>
        </p:nvSpPr>
        <p:spPr>
          <a:xfrm>
            <a:off x="4946681" y="487754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BB92E-E008-4B9B-9132-B4282D015E0A}"/>
              </a:ext>
            </a:extLst>
          </p:cNvPr>
          <p:cNvCxnSpPr>
            <a:cxnSpLocks/>
          </p:cNvCxnSpPr>
          <p:nvPr/>
        </p:nvCxnSpPr>
        <p:spPr>
          <a:xfrm flipH="1">
            <a:off x="5002824" y="5084725"/>
            <a:ext cx="506761" cy="3603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211CC1-7BCA-4550-A7B1-85681AA31994}"/>
              </a:ext>
            </a:extLst>
          </p:cNvPr>
          <p:cNvCxnSpPr>
            <a:cxnSpLocks/>
          </p:cNvCxnSpPr>
          <p:nvPr/>
        </p:nvCxnSpPr>
        <p:spPr>
          <a:xfrm flipH="1" flipV="1">
            <a:off x="6066987" y="3703082"/>
            <a:ext cx="16971" cy="4087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E684CAD5-266C-4175-8AB4-B4ECC2486DB5}"/>
              </a:ext>
            </a:extLst>
          </p:cNvPr>
          <p:cNvSpPr txBox="1"/>
          <p:nvPr/>
        </p:nvSpPr>
        <p:spPr>
          <a:xfrm>
            <a:off x="6077395" y="3835712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2DE07A9F-9548-4A94-9834-355DB073144E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924D1-F9C0-4AC1-BE8C-98661860D26B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3C130FDF-A505-493B-B400-EE5CA0C3C19C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D307D6-E432-4C82-916D-57E467F68B49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7311E39-5C5C-4410-ABCA-0C4861ACB3FD}"/>
              </a:ext>
            </a:extLst>
          </p:cNvPr>
          <p:cNvCxnSpPr>
            <a:cxnSpLocks/>
          </p:cNvCxnSpPr>
          <p:nvPr/>
        </p:nvCxnSpPr>
        <p:spPr>
          <a:xfrm flipH="1" flipV="1">
            <a:off x="6187791" y="5004059"/>
            <a:ext cx="695339" cy="455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A6A468-3926-4889-AD5E-B9615C44A9AD}"/>
              </a:ext>
            </a:extLst>
          </p:cNvPr>
          <p:cNvSpPr txBox="1"/>
          <p:nvPr/>
        </p:nvSpPr>
        <p:spPr>
          <a:xfrm>
            <a:off x="6597785" y="5108810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5346C59-16D3-4740-AC3C-83A4A7C3B19B}"/>
              </a:ext>
            </a:extLst>
          </p:cNvPr>
          <p:cNvSpPr txBox="1"/>
          <p:nvPr/>
        </p:nvSpPr>
        <p:spPr>
          <a:xfrm>
            <a:off x="5345196" y="5340522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CBA856-84CC-46FA-BDF5-1F19EF178839}"/>
              </a:ext>
            </a:extLst>
          </p:cNvPr>
          <p:cNvCxnSpPr>
            <a:cxnSpLocks/>
          </p:cNvCxnSpPr>
          <p:nvPr/>
        </p:nvCxnSpPr>
        <p:spPr>
          <a:xfrm flipV="1">
            <a:off x="5281567" y="5120532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1A011-0418-4220-B789-1D8A00C0B2C0}"/>
              </a:ext>
            </a:extLst>
          </p:cNvPr>
          <p:cNvSpPr txBox="1"/>
          <p:nvPr/>
        </p:nvSpPr>
        <p:spPr>
          <a:xfrm>
            <a:off x="5940998" y="536076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1FD91-9216-41E7-BBD1-2BBC6F39F98C}"/>
              </a:ext>
            </a:extLst>
          </p:cNvPr>
          <p:cNvCxnSpPr>
            <a:cxnSpLocks/>
          </p:cNvCxnSpPr>
          <p:nvPr/>
        </p:nvCxnSpPr>
        <p:spPr>
          <a:xfrm>
            <a:off x="5974217" y="5168357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6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041B6E2-2DEF-4453-9167-8F518F16AF00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9C7C-FE36-4BCA-972F-68B5817A5213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6132035" y="2188375"/>
            <a:ext cx="7680" cy="6038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6086688" y="2386054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rgbClr val="FFC000"/>
                </a:solidFill>
              </a:rPr>
              <a:t>Running</a:t>
            </a:r>
            <a:endParaRPr lang="en-US" sz="1200" b="1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41C83FA5-9340-41C0-9F37-60190EFCC740}"/>
              </a:ext>
            </a:extLst>
          </p:cNvPr>
          <p:cNvSpPr txBox="1"/>
          <p:nvPr/>
        </p:nvSpPr>
        <p:spPr>
          <a:xfrm>
            <a:off x="1954437" y="5267836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918CC-C75B-44CB-B210-D2A98F866798}"/>
              </a:ext>
            </a:extLst>
          </p:cNvPr>
          <p:cNvCxnSpPr>
            <a:cxnSpLocks/>
          </p:cNvCxnSpPr>
          <p:nvPr/>
        </p:nvCxnSpPr>
        <p:spPr>
          <a:xfrm flipV="1">
            <a:off x="1736755" y="5101201"/>
            <a:ext cx="645533" cy="3738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4C9F13B0-7592-46CF-B464-7EE864F77938}"/>
              </a:ext>
            </a:extLst>
          </p:cNvPr>
          <p:cNvSpPr txBox="1"/>
          <p:nvPr/>
        </p:nvSpPr>
        <p:spPr>
          <a:xfrm>
            <a:off x="3692169" y="4217763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8337A-68A4-4081-9A8C-10AB15557724}"/>
              </a:ext>
            </a:extLst>
          </p:cNvPr>
          <p:cNvCxnSpPr>
            <a:cxnSpLocks/>
          </p:cNvCxnSpPr>
          <p:nvPr/>
        </p:nvCxnSpPr>
        <p:spPr>
          <a:xfrm flipV="1">
            <a:off x="3344389" y="3846690"/>
            <a:ext cx="2085899" cy="3273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338FDD82-0196-40B1-826D-4DBB7659F12B}"/>
              </a:ext>
            </a:extLst>
          </p:cNvPr>
          <p:cNvSpPr txBox="1"/>
          <p:nvPr/>
        </p:nvSpPr>
        <p:spPr>
          <a:xfrm>
            <a:off x="5364852" y="387393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003FD-ECEB-4C49-9AF6-8E641DAFA9DE}"/>
              </a:ext>
            </a:extLst>
          </p:cNvPr>
          <p:cNvCxnSpPr>
            <a:cxnSpLocks/>
          </p:cNvCxnSpPr>
          <p:nvPr/>
        </p:nvCxnSpPr>
        <p:spPr>
          <a:xfrm flipH="1">
            <a:off x="5820581" y="3672236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B47887A2-1CF9-4708-B9E0-93CC19E48D29}"/>
              </a:ext>
            </a:extLst>
          </p:cNvPr>
          <p:cNvSpPr txBox="1"/>
          <p:nvPr/>
        </p:nvSpPr>
        <p:spPr>
          <a:xfrm>
            <a:off x="4946681" y="487754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BB92E-E008-4B9B-9132-B4282D015E0A}"/>
              </a:ext>
            </a:extLst>
          </p:cNvPr>
          <p:cNvCxnSpPr>
            <a:cxnSpLocks/>
          </p:cNvCxnSpPr>
          <p:nvPr/>
        </p:nvCxnSpPr>
        <p:spPr>
          <a:xfrm flipH="1">
            <a:off x="5002824" y="5084725"/>
            <a:ext cx="506761" cy="3603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>
            <a:extLst>
              <a:ext uri="{FF2B5EF4-FFF2-40B4-BE49-F238E27FC236}">
                <a16:creationId xmlns:a16="http://schemas.microsoft.com/office/drawing/2014/main" id="{2DE07A9F-9548-4A94-9834-355DB073144E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924D1-F9C0-4AC1-BE8C-98661860D26B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3C130FDF-A505-493B-B400-EE5CA0C3C19C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D307D6-E432-4C82-916D-57E467F68B49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7311E39-5C5C-4410-ABCA-0C4861ACB3FD}"/>
              </a:ext>
            </a:extLst>
          </p:cNvPr>
          <p:cNvCxnSpPr>
            <a:cxnSpLocks/>
          </p:cNvCxnSpPr>
          <p:nvPr/>
        </p:nvCxnSpPr>
        <p:spPr>
          <a:xfrm flipH="1" flipV="1">
            <a:off x="9988384" y="5004059"/>
            <a:ext cx="695339" cy="455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A6A468-3926-4889-AD5E-B9615C44A9AD}"/>
              </a:ext>
            </a:extLst>
          </p:cNvPr>
          <p:cNvSpPr txBox="1"/>
          <p:nvPr/>
        </p:nvSpPr>
        <p:spPr>
          <a:xfrm>
            <a:off x="10398378" y="5108810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F0C45AF3-E45A-4381-B067-31843162B673}"/>
              </a:ext>
            </a:extLst>
          </p:cNvPr>
          <p:cNvSpPr txBox="1"/>
          <p:nvPr/>
        </p:nvSpPr>
        <p:spPr>
          <a:xfrm>
            <a:off x="7448937" y="3332548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388859-34DA-4F7B-8168-A252AF345495}"/>
              </a:ext>
            </a:extLst>
          </p:cNvPr>
          <p:cNvCxnSpPr>
            <a:cxnSpLocks/>
          </p:cNvCxnSpPr>
          <p:nvPr/>
        </p:nvCxnSpPr>
        <p:spPr>
          <a:xfrm>
            <a:off x="6787500" y="3515520"/>
            <a:ext cx="2132936" cy="38761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">
            <a:extLst>
              <a:ext uri="{FF2B5EF4-FFF2-40B4-BE49-F238E27FC236}">
                <a16:creationId xmlns:a16="http://schemas.microsoft.com/office/drawing/2014/main" id="{89E4ACDA-33A5-4E47-B64D-B78837946C47}"/>
              </a:ext>
            </a:extLst>
          </p:cNvPr>
          <p:cNvSpPr txBox="1"/>
          <p:nvPr/>
        </p:nvSpPr>
        <p:spPr>
          <a:xfrm>
            <a:off x="5416363" y="5333688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536963-A53A-467B-9DC4-721250CFBE54}"/>
              </a:ext>
            </a:extLst>
          </p:cNvPr>
          <p:cNvCxnSpPr>
            <a:cxnSpLocks/>
          </p:cNvCxnSpPr>
          <p:nvPr/>
        </p:nvCxnSpPr>
        <p:spPr>
          <a:xfrm flipV="1">
            <a:off x="5198681" y="5167053"/>
            <a:ext cx="645533" cy="3738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E887C0-BB8E-4908-ADA7-163B9748B909}"/>
              </a:ext>
            </a:extLst>
          </p:cNvPr>
          <p:cNvSpPr txBox="1"/>
          <p:nvPr/>
        </p:nvSpPr>
        <p:spPr>
          <a:xfrm>
            <a:off x="6075569" y="3878062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C1825-E248-4C53-90D4-7DE89F38B5CC}"/>
              </a:ext>
            </a:extLst>
          </p:cNvPr>
          <p:cNvCxnSpPr>
            <a:cxnSpLocks/>
          </p:cNvCxnSpPr>
          <p:nvPr/>
        </p:nvCxnSpPr>
        <p:spPr>
          <a:xfrm flipV="1">
            <a:off x="6118083" y="3850818"/>
            <a:ext cx="13630" cy="2901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6E8304-B1FA-4660-9966-974EDFA3BACD}"/>
              </a:ext>
            </a:extLst>
          </p:cNvPr>
          <p:cNvSpPr txBox="1"/>
          <p:nvPr/>
        </p:nvSpPr>
        <p:spPr>
          <a:xfrm>
            <a:off x="8429303" y="492646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673A8B-2CC2-47DB-B64A-5987E7B60EF9}"/>
              </a:ext>
            </a:extLst>
          </p:cNvPr>
          <p:cNvCxnSpPr>
            <a:cxnSpLocks/>
          </p:cNvCxnSpPr>
          <p:nvPr/>
        </p:nvCxnSpPr>
        <p:spPr>
          <a:xfrm flipH="1">
            <a:off x="8485446" y="5133643"/>
            <a:ext cx="506761" cy="3603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">
            <a:extLst>
              <a:ext uri="{FF2B5EF4-FFF2-40B4-BE49-F238E27FC236}">
                <a16:creationId xmlns:a16="http://schemas.microsoft.com/office/drawing/2014/main" id="{DEAE384C-943D-42A6-8017-7B1ACAAB591E}"/>
              </a:ext>
            </a:extLst>
          </p:cNvPr>
          <p:cNvSpPr txBox="1"/>
          <p:nvPr/>
        </p:nvSpPr>
        <p:spPr>
          <a:xfrm>
            <a:off x="8920011" y="5406373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4D05C-E1F9-4613-A7FD-29D817FDC7B7}"/>
              </a:ext>
            </a:extLst>
          </p:cNvPr>
          <p:cNvCxnSpPr>
            <a:cxnSpLocks/>
          </p:cNvCxnSpPr>
          <p:nvPr/>
        </p:nvCxnSpPr>
        <p:spPr>
          <a:xfrm flipV="1">
            <a:off x="8762308" y="5158162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958106E-DAFB-486D-BA87-E010D10BAF70}"/>
              </a:ext>
            </a:extLst>
          </p:cNvPr>
          <p:cNvSpPr txBox="1"/>
          <p:nvPr/>
        </p:nvSpPr>
        <p:spPr>
          <a:xfrm>
            <a:off x="9468776" y="5341948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BE74A-A3A5-4327-8982-1906E723B8A0}"/>
              </a:ext>
            </a:extLst>
          </p:cNvPr>
          <p:cNvCxnSpPr>
            <a:cxnSpLocks/>
          </p:cNvCxnSpPr>
          <p:nvPr/>
        </p:nvCxnSpPr>
        <p:spPr>
          <a:xfrm>
            <a:off x="9501995" y="5149542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287992-9C86-432E-BB45-B6C00B94C4A8}"/>
              </a:ext>
            </a:extLst>
          </p:cNvPr>
          <p:cNvCxnSpPr>
            <a:cxnSpLocks/>
          </p:cNvCxnSpPr>
          <p:nvPr/>
        </p:nvCxnSpPr>
        <p:spPr>
          <a:xfrm flipH="1" flipV="1">
            <a:off x="6686384" y="3912800"/>
            <a:ext cx="2106449" cy="3234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B36F9E-4AA3-4984-BDD0-F10EF5C10150}"/>
              </a:ext>
            </a:extLst>
          </p:cNvPr>
          <p:cNvSpPr txBox="1"/>
          <p:nvPr/>
        </p:nvSpPr>
        <p:spPr>
          <a:xfrm>
            <a:off x="7613785" y="4158661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62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21F9B-57DE-414A-AC9B-B66756B82F07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E8FB27-CA6A-4101-BBD6-B98EC7D66331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215CC9-D51F-49AE-AA29-C0258C655DD1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426D6-B97C-42B6-AD25-373F41F9522F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>
            <a:extLst>
              <a:ext uri="{FF2B5EF4-FFF2-40B4-BE49-F238E27FC236}">
                <a16:creationId xmlns:a16="http://schemas.microsoft.com/office/drawing/2014/main" id="{9E6A0E90-63DE-4A9D-A06B-48CCCF47B1D3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B7C60-FA3C-40E4-B2E7-F8BA300DE0B2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A3A470-F43A-476C-95B6-3D2F85D3D10A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DBE3C0-F37A-44BF-A69F-F458F18B8FE7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3741CFC-AFAA-4A9C-A4BE-6E459C994269}"/>
              </a:ext>
            </a:extLst>
          </p:cNvPr>
          <p:cNvSpPr txBox="1"/>
          <p:nvPr/>
        </p:nvSpPr>
        <p:spPr>
          <a:xfrm>
            <a:off x="2391193" y="529571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A2013-6850-42F8-AE5B-D7C19DBCE119}"/>
              </a:ext>
            </a:extLst>
          </p:cNvPr>
          <p:cNvCxnSpPr>
            <a:cxnSpLocks/>
          </p:cNvCxnSpPr>
          <p:nvPr/>
        </p:nvCxnSpPr>
        <p:spPr>
          <a:xfrm>
            <a:off x="2442998" y="5121893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2714651" y="4997088"/>
            <a:ext cx="639583" cy="380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2975963" y="5018207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V="1">
            <a:off x="3320548" y="3931914"/>
            <a:ext cx="921587" cy="1764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3416204" y="4111008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6132035" y="2188375"/>
            <a:ext cx="7680" cy="6038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6086688" y="2386054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21F9B-57DE-414A-AC9B-B66756B82F07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E8FB27-CA6A-4101-BBD6-B98EC7D66331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215CC9-D51F-49AE-AA29-C0258C655DD1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426D6-B97C-42B6-AD25-373F41F9522F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6B1CDE-482D-4F4F-85E8-565264E23205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6E2B99-8AD5-4112-8935-C91FB513ACCA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BD6802-1BF7-4355-AA96-64B8D798BF3D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8DAD4C-DDB7-438A-BF48-AA4639A56871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71267D-F3C2-45B8-95F8-64AFD4BBC111}"/>
              </a:ext>
            </a:extLst>
          </p:cNvPr>
          <p:cNvSpPr txBox="1"/>
          <p:nvPr/>
        </p:nvSpPr>
        <p:spPr>
          <a:xfrm>
            <a:off x="5294143" y="3835222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rgbClr val="FF0000"/>
                </a:solidFill>
              </a:rPr>
              <a:t>Halt</a:t>
            </a:r>
            <a:endParaRPr lang="en-US" sz="1200" b="1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F1BA54-FF70-4C30-85D2-98B7444AB4E4}"/>
              </a:ext>
            </a:extLst>
          </p:cNvPr>
          <p:cNvCxnSpPr>
            <a:cxnSpLocks/>
          </p:cNvCxnSpPr>
          <p:nvPr/>
        </p:nvCxnSpPr>
        <p:spPr>
          <a:xfrm flipH="1">
            <a:off x="5787928" y="3637271"/>
            <a:ext cx="92844" cy="4669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D938DD-9587-4846-9B53-B36B8D239378}"/>
              </a:ext>
            </a:extLst>
          </p:cNvPr>
          <p:cNvSpPr txBox="1"/>
          <p:nvPr/>
        </p:nvSpPr>
        <p:spPr>
          <a:xfrm>
            <a:off x="7994068" y="353418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rgbClr val="FF0000"/>
                </a:solidFill>
              </a:rPr>
              <a:t>Halt</a:t>
            </a:r>
            <a:endParaRPr lang="en-US" sz="1200" b="1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6ABFD-797E-4C32-983E-D3C51487DC30}"/>
              </a:ext>
            </a:extLst>
          </p:cNvPr>
          <p:cNvCxnSpPr>
            <a:cxnSpLocks/>
          </p:cNvCxnSpPr>
          <p:nvPr/>
        </p:nvCxnSpPr>
        <p:spPr>
          <a:xfrm>
            <a:off x="6605143" y="3674900"/>
            <a:ext cx="2776415" cy="306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03F39F-9CFB-4C25-8C27-8228CAD62E61}"/>
              </a:ext>
            </a:extLst>
          </p:cNvPr>
          <p:cNvSpPr txBox="1"/>
          <p:nvPr/>
        </p:nvSpPr>
        <p:spPr>
          <a:xfrm>
            <a:off x="6639402" y="5001740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rgbClr val="FF0000"/>
                </a:solidFill>
              </a:rPr>
              <a:t>Halt</a:t>
            </a:r>
            <a:endParaRPr lang="en-US" sz="1200" b="1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BABBE0-697A-4099-9816-3029F42C429E}"/>
              </a:ext>
            </a:extLst>
          </p:cNvPr>
          <p:cNvCxnSpPr>
            <a:cxnSpLocks/>
          </p:cNvCxnSpPr>
          <p:nvPr/>
        </p:nvCxnSpPr>
        <p:spPr>
          <a:xfrm>
            <a:off x="6210031" y="4991937"/>
            <a:ext cx="744416" cy="495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031D7A-FFC4-4DC8-8B38-A42FE9E39FE6}"/>
              </a:ext>
            </a:extLst>
          </p:cNvPr>
          <p:cNvSpPr txBox="1"/>
          <p:nvPr/>
        </p:nvSpPr>
        <p:spPr>
          <a:xfrm>
            <a:off x="10289476" y="5011147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rgbClr val="FF0000"/>
                </a:solidFill>
              </a:rPr>
              <a:t>Halt</a:t>
            </a:r>
            <a:endParaRPr lang="en-US" sz="1200" b="1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6B3829-9542-45A0-B6A7-39909A040FFF}"/>
              </a:ext>
            </a:extLst>
          </p:cNvPr>
          <p:cNvCxnSpPr>
            <a:cxnSpLocks/>
          </p:cNvCxnSpPr>
          <p:nvPr/>
        </p:nvCxnSpPr>
        <p:spPr>
          <a:xfrm>
            <a:off x="9860105" y="5001344"/>
            <a:ext cx="744416" cy="495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7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 (*) Nodes</a:t>
            </a:r>
            <a:endParaRPr lang="en-US"/>
          </a:p>
        </p:txBody>
      </p:sp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2A51A87-C748-46F9-9B15-D935AF61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7" y="2133821"/>
            <a:ext cx="4067078" cy="267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A8D97-87A4-4BEE-BA9E-B21B22EB0F03}"/>
              </a:ext>
            </a:extLst>
          </p:cNvPr>
          <p:cNvSpPr txBox="1"/>
          <p:nvPr/>
        </p:nvSpPr>
        <p:spPr>
          <a:xfrm>
            <a:off x="7239000" y="1686160"/>
            <a:ext cx="411176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SequenceStar</a:t>
            </a:r>
            <a:r>
              <a:rPr lang="en-US" dirty="0"/>
              <a:t> and </a:t>
            </a:r>
            <a:r>
              <a:rPr lang="en-US" dirty="0" err="1"/>
              <a:t>FallbackStar</a:t>
            </a:r>
            <a:r>
              <a:rPr lang="en-US" dirty="0"/>
              <a:t> are nodes with memory.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means that once they get a result (Success/Failure, i.e. not Running) from the leaf node, they won't tick it anymore.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NOTE!!!!</a:t>
            </a:r>
          </a:p>
          <a:p>
            <a:r>
              <a:rPr lang="en-US" i="1" u="sng" dirty="0">
                <a:cs typeface="Calibri"/>
              </a:rPr>
              <a:t>In </a:t>
            </a:r>
            <a:r>
              <a:rPr lang="en-US" i="1" u="sng" err="1">
                <a:cs typeface="Calibri"/>
              </a:rPr>
              <a:t>BehaviorTree_CPP</a:t>
            </a:r>
            <a:r>
              <a:rPr lang="en-US" i="1" u="sng" dirty="0">
                <a:cs typeface="Calibri"/>
              </a:rPr>
              <a:t> library the naming convention is different:</a:t>
            </a:r>
          </a:p>
          <a:p>
            <a:endParaRPr lang="en-US" i="1" u="sng" dirty="0">
              <a:cs typeface="Calibri"/>
            </a:endParaRPr>
          </a:p>
          <a:p>
            <a:r>
              <a:rPr lang="en-US" i="1" u="sng" dirty="0">
                <a:cs typeface="Calibri"/>
              </a:rPr>
              <a:t>- Sequence -&gt; </a:t>
            </a:r>
            <a:r>
              <a:rPr lang="en-US" i="1" u="sng" err="1">
                <a:cs typeface="Calibri"/>
              </a:rPr>
              <a:t>SequenceStar</a:t>
            </a:r>
            <a:endParaRPr lang="en-US" i="1" u="sng" dirty="0">
              <a:cs typeface="Calibri"/>
            </a:endParaRPr>
          </a:p>
          <a:p>
            <a:r>
              <a:rPr lang="en-US" i="1" u="sng" dirty="0">
                <a:cs typeface="Calibri"/>
              </a:rPr>
              <a:t>- </a:t>
            </a:r>
            <a:r>
              <a:rPr lang="en-US" i="1" u="sng" err="1">
                <a:cs typeface="Calibri"/>
              </a:rPr>
              <a:t>ReactiveSequence</a:t>
            </a:r>
            <a:r>
              <a:rPr lang="en-US" i="1" u="sng" dirty="0">
                <a:cs typeface="Calibri"/>
              </a:rPr>
              <a:t> -&gt; Sequence</a:t>
            </a:r>
          </a:p>
        </p:txBody>
      </p:sp>
    </p:spTree>
    <p:extLst>
      <p:ext uri="{BB962C8B-B14F-4D97-AF65-F5344CB8AC3E}">
        <p14:creationId xmlns:p14="http://schemas.microsoft.com/office/powerpoint/2010/main" val="410164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0" y="2457509"/>
            <a:ext cx="6351751" cy="261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9CB12-2F26-4E1B-9D8C-C71ECC4943B6}"/>
              </a:ext>
            </a:extLst>
          </p:cNvPr>
          <p:cNvSpPr txBox="1"/>
          <p:nvPr/>
        </p:nvSpPr>
        <p:spPr>
          <a:xfrm>
            <a:off x="7392939" y="1994039"/>
            <a:ext cx="411176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 the conditions and actions </a:t>
            </a:r>
            <a:r>
              <a:rPr lang="en-US"/>
              <a:t>require to run some code in order to compute the return value.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routine can be directly embeeded inside the leaf node itself and loaded by the BT engine by subclassing the provided </a:t>
            </a:r>
            <a:r>
              <a:rPr lang="en-US">
                <a:cs typeface="Calibri"/>
              </a:rPr>
              <a:t>"ConditionNode" or "ActionNode" classes.</a:t>
            </a:r>
            <a:endParaRPr lang="en-US" dirty="0"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Implementing leaf nodes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BC72E-FA1F-4F6A-8D96-84F602B5F567}"/>
              </a:ext>
            </a:extLst>
          </p:cNvPr>
          <p:cNvSpPr/>
          <p:nvPr/>
        </p:nvSpPr>
        <p:spPr>
          <a:xfrm>
            <a:off x="1769281" y="4692942"/>
            <a:ext cx="1021308" cy="11109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AC2C2F2-0453-4139-A2AB-E5F51724A9BE}"/>
              </a:ext>
            </a:extLst>
          </p:cNvPr>
          <p:cNvSpPr/>
          <p:nvPr/>
        </p:nvSpPr>
        <p:spPr>
          <a:xfrm>
            <a:off x="1821451" y="5165156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Custom Code</a:t>
            </a:r>
          </a:p>
        </p:txBody>
      </p:sp>
    </p:spTree>
    <p:extLst>
      <p:ext uri="{BB962C8B-B14F-4D97-AF65-F5344CB8AC3E}">
        <p14:creationId xmlns:p14="http://schemas.microsoft.com/office/powerpoint/2010/main" val="56474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0" y="2457509"/>
            <a:ext cx="6351751" cy="261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9CB12-2F26-4E1B-9D8C-C71ECC4943B6}"/>
              </a:ext>
            </a:extLst>
          </p:cNvPr>
          <p:cNvSpPr txBox="1"/>
          <p:nvPr/>
        </p:nvSpPr>
        <p:spPr>
          <a:xfrm>
            <a:off x="7392939" y="1994039"/>
            <a:ext cx="41117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not good for CARVE for different reasons:</a:t>
            </a:r>
          </a:p>
          <a:p>
            <a:endParaRPr lang="en-US" dirty="0"/>
          </a:p>
          <a:p>
            <a:r>
              <a:rPr lang="en-US"/>
              <a:t>1) T</a:t>
            </a:r>
            <a:r>
              <a:rPr lang="en-US" dirty="0"/>
              <a:t>he purpose of the project was to better inspect the inside of the custom code and try to verify some property on the whole system: BT + custom code.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implementation completely hides the </a:t>
            </a:r>
            <a:r>
              <a:rPr lang="en-US">
                <a:cs typeface="Calibri"/>
              </a:rPr>
              <a:t>code whitin the "ActionNode" class.</a:t>
            </a:r>
            <a:endParaRPr lang="en-US" dirty="0"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Implementing leaf nodes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BC72E-FA1F-4F6A-8D96-84F602B5F567}"/>
              </a:ext>
            </a:extLst>
          </p:cNvPr>
          <p:cNvSpPr/>
          <p:nvPr/>
        </p:nvSpPr>
        <p:spPr>
          <a:xfrm>
            <a:off x="1769281" y="4692942"/>
            <a:ext cx="1021308" cy="11109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AC2C2F2-0453-4139-A2AB-E5F51724A9BE}"/>
              </a:ext>
            </a:extLst>
          </p:cNvPr>
          <p:cNvSpPr/>
          <p:nvPr/>
        </p:nvSpPr>
        <p:spPr>
          <a:xfrm>
            <a:off x="1821451" y="5165156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Custom Code</a:t>
            </a:r>
          </a:p>
        </p:txBody>
      </p:sp>
    </p:spTree>
    <p:extLst>
      <p:ext uri="{BB962C8B-B14F-4D97-AF65-F5344CB8AC3E}">
        <p14:creationId xmlns:p14="http://schemas.microsoft.com/office/powerpoint/2010/main" val="22668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0" y="2457509"/>
            <a:ext cx="6351751" cy="261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9CB12-2F26-4E1B-9D8C-C71ECC4943B6}"/>
              </a:ext>
            </a:extLst>
          </p:cNvPr>
          <p:cNvSpPr txBox="1"/>
          <p:nvPr/>
        </p:nvSpPr>
        <p:spPr>
          <a:xfrm>
            <a:off x="7392939" y="1994039"/>
            <a:ext cx="4111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not good for CARVE for different reasons:</a:t>
            </a:r>
          </a:p>
          <a:p>
            <a:endParaRPr lang="en-US" dirty="0"/>
          </a:p>
          <a:p>
            <a:r>
              <a:rPr lang="en-US" dirty="0"/>
              <a:t>2) The engine needs to compile / link the </a:t>
            </a:r>
            <a:r>
              <a:rPr lang="en-US"/>
              <a:t>code of the leaves, creating a sort of circular dependency:</a:t>
            </a:r>
          </a:p>
          <a:p>
            <a:r>
              <a:rPr lang="en-US">
                <a:cs typeface="Calibri"/>
              </a:rPr>
              <a:t>The leaf require the Action definition in order to subclass, and the engine requires the class in odrer to link against it.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Each time a new Action is created or </a:t>
            </a:r>
            <a:r>
              <a:rPr lang="en-US">
                <a:cs typeface="Calibri"/>
              </a:rPr>
              <a:t>modified, the engine requires recompilation.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Implementing leaf nodes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BC72E-FA1F-4F6A-8D96-84F602B5F567}"/>
              </a:ext>
            </a:extLst>
          </p:cNvPr>
          <p:cNvSpPr/>
          <p:nvPr/>
        </p:nvSpPr>
        <p:spPr>
          <a:xfrm>
            <a:off x="1769281" y="4692942"/>
            <a:ext cx="1021308" cy="11109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AC2C2F2-0453-4139-A2AB-E5F51724A9BE}"/>
              </a:ext>
            </a:extLst>
          </p:cNvPr>
          <p:cNvSpPr/>
          <p:nvPr/>
        </p:nvSpPr>
        <p:spPr>
          <a:xfrm>
            <a:off x="1821451" y="5165156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Custom Code</a:t>
            </a:r>
          </a:p>
        </p:txBody>
      </p:sp>
    </p:spTree>
    <p:extLst>
      <p:ext uri="{BB962C8B-B14F-4D97-AF65-F5344CB8AC3E}">
        <p14:creationId xmlns:p14="http://schemas.microsoft.com/office/powerpoint/2010/main" val="301139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0" y="2457509"/>
            <a:ext cx="6351751" cy="261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9CB12-2F26-4E1B-9D8C-C71ECC4943B6}"/>
              </a:ext>
            </a:extLst>
          </p:cNvPr>
          <p:cNvSpPr txBox="1"/>
          <p:nvPr/>
        </p:nvSpPr>
        <p:spPr>
          <a:xfrm>
            <a:off x="7392939" y="1994039"/>
            <a:ext cx="41117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not good for CARVE for different reasons:</a:t>
            </a:r>
          </a:p>
          <a:p>
            <a:endParaRPr lang="en-US" dirty="0"/>
          </a:p>
          <a:p>
            <a:r>
              <a:rPr lang="en-US"/>
              <a:t>3) Not easy to integrate already existing code.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Navigation and manipulation stack in YARP are widespread across many executables (on different machines) and can't</a:t>
            </a:r>
            <a:r>
              <a:rPr lang="en-US">
                <a:cs typeface="Calibri"/>
              </a:rPr>
              <a:t> directly included in a single class.</a:t>
            </a:r>
            <a:endParaRPr lang="en-US" dirty="0"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Implementing leaf nodes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BC72E-FA1F-4F6A-8D96-84F602B5F567}"/>
              </a:ext>
            </a:extLst>
          </p:cNvPr>
          <p:cNvSpPr/>
          <p:nvPr/>
        </p:nvSpPr>
        <p:spPr>
          <a:xfrm>
            <a:off x="1769281" y="4692942"/>
            <a:ext cx="1021308" cy="11109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AC2C2F2-0453-4139-A2AB-E5F51724A9BE}"/>
              </a:ext>
            </a:extLst>
          </p:cNvPr>
          <p:cNvSpPr/>
          <p:nvPr/>
        </p:nvSpPr>
        <p:spPr>
          <a:xfrm>
            <a:off x="1821451" y="5165156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Custom Code</a:t>
            </a:r>
          </a:p>
        </p:txBody>
      </p:sp>
    </p:spTree>
    <p:extLst>
      <p:ext uri="{BB962C8B-B14F-4D97-AF65-F5344CB8AC3E}">
        <p14:creationId xmlns:p14="http://schemas.microsoft.com/office/powerpoint/2010/main" val="172560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C3AA3268-1E95-4255-AF88-0D3CBC90F0A8}"/>
              </a:ext>
            </a:extLst>
          </p:cNvPr>
          <p:cNvSpPr/>
          <p:nvPr/>
        </p:nvSpPr>
        <p:spPr>
          <a:xfrm>
            <a:off x="8397727" y="5559650"/>
            <a:ext cx="2458556" cy="540931"/>
          </a:xfrm>
          <a:prstGeom prst="snip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action implementation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52717511-5497-4D1A-9F9A-D0C8B15064C2}"/>
              </a:ext>
            </a:extLst>
          </p:cNvPr>
          <p:cNvSpPr/>
          <p:nvPr/>
        </p:nvSpPr>
        <p:spPr>
          <a:xfrm>
            <a:off x="6072239" y="5448203"/>
            <a:ext cx="912627" cy="1032908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Exec</a:t>
            </a:r>
            <a:endParaRPr lang="en-US"/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&lt;Grasp&gt;</a:t>
            </a:r>
            <a:endParaRPr lang="en-US" dirty="0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37952C75-5178-441E-944E-4AF3E5A6B68C}"/>
              </a:ext>
            </a:extLst>
          </p:cNvPr>
          <p:cNvSpPr/>
          <p:nvPr/>
        </p:nvSpPr>
        <p:spPr>
          <a:xfrm>
            <a:off x="8435826" y="4764945"/>
            <a:ext cx="2420456" cy="464731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translation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6DF35C-3D1C-4873-89C7-394511CD56E2}"/>
              </a:ext>
            </a:extLst>
          </p:cNvPr>
          <p:cNvCxnSpPr>
            <a:cxnSpLocks/>
          </p:cNvCxnSpPr>
          <p:nvPr/>
        </p:nvCxnSpPr>
        <p:spPr>
          <a:xfrm flipV="1">
            <a:off x="7078847" y="5825020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9E769-26AD-4FC0-AEE1-B1EA8A0EEE86}"/>
              </a:ext>
            </a:extLst>
          </p:cNvPr>
          <p:cNvCxnSpPr/>
          <p:nvPr/>
        </p:nvCxnSpPr>
        <p:spPr>
          <a:xfrm>
            <a:off x="2076450" y="5014480"/>
            <a:ext cx="6324600" cy="95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D70A673B-C7E1-4948-AD92-5D7B93A78E3D}"/>
              </a:ext>
            </a:extLst>
          </p:cNvPr>
          <p:cNvSpPr/>
          <p:nvPr/>
        </p:nvSpPr>
        <p:spPr>
          <a:xfrm>
            <a:off x="3849354" y="5448202"/>
            <a:ext cx="912627" cy="1032908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Exec</a:t>
            </a:r>
            <a:endParaRPr lang="en-US" dirty="0"/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&lt;Find&gt;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54F4072C-9EA1-461A-81CD-F0BB53A451BD}"/>
              </a:ext>
            </a:extLst>
          </p:cNvPr>
          <p:cNvSpPr/>
          <p:nvPr/>
        </p:nvSpPr>
        <p:spPr>
          <a:xfrm>
            <a:off x="1749524" y="5448202"/>
            <a:ext cx="893577" cy="1004333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Exec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cs typeface="Calibri"/>
              </a:rPr>
              <a:t>GoTo</a:t>
            </a:r>
            <a:r>
              <a:rPr lang="en-US" sz="1600" dirty="0">
                <a:solidFill>
                  <a:srgbClr val="000000"/>
                </a:solidFill>
                <a:cs typeface="Calibri"/>
              </a:rPr>
              <a:t>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C490F1-979C-4111-8C5A-54721163ED98}"/>
              </a:ext>
            </a:extLst>
          </p:cNvPr>
          <p:cNvCxnSpPr>
            <a:cxnSpLocks/>
          </p:cNvCxnSpPr>
          <p:nvPr/>
        </p:nvCxnSpPr>
        <p:spPr>
          <a:xfrm flipV="1">
            <a:off x="4769852" y="5910744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6CC93-4FF2-4D56-8EB7-77CA001EBF4A}"/>
              </a:ext>
            </a:extLst>
          </p:cNvPr>
          <p:cNvCxnSpPr>
            <a:cxnSpLocks/>
          </p:cNvCxnSpPr>
          <p:nvPr/>
        </p:nvCxnSpPr>
        <p:spPr>
          <a:xfrm flipV="1">
            <a:off x="2562650" y="5948844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262FE-B306-4B87-87A6-C4107F3B4715}"/>
              </a:ext>
            </a:extLst>
          </p:cNvPr>
          <p:cNvCxnSpPr>
            <a:cxnSpLocks/>
          </p:cNvCxnSpPr>
          <p:nvPr/>
        </p:nvCxnSpPr>
        <p:spPr>
          <a:xfrm flipV="1">
            <a:off x="6536307" y="4193464"/>
            <a:ext cx="13954" cy="1430128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5B6F84-FCB0-4D39-80FF-AB2C737ED2DA}"/>
              </a:ext>
            </a:extLst>
          </p:cNvPr>
          <p:cNvCxnSpPr>
            <a:cxnSpLocks/>
          </p:cNvCxnSpPr>
          <p:nvPr/>
        </p:nvCxnSpPr>
        <p:spPr>
          <a:xfrm flipV="1">
            <a:off x="4281576" y="4183251"/>
            <a:ext cx="32315" cy="141280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1F5D72-27EB-4A74-8C23-DF5C358DF13A}"/>
              </a:ext>
            </a:extLst>
          </p:cNvPr>
          <p:cNvCxnSpPr>
            <a:cxnSpLocks/>
          </p:cNvCxnSpPr>
          <p:nvPr/>
        </p:nvCxnSpPr>
        <p:spPr>
          <a:xfrm flipH="1" flipV="1">
            <a:off x="2237760" y="4173037"/>
            <a:ext cx="4407" cy="1403964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C9CB12-2F26-4E1B-9D8C-C71ECC4943B6}"/>
              </a:ext>
            </a:extLst>
          </p:cNvPr>
          <p:cNvSpPr txBox="1"/>
          <p:nvPr/>
        </p:nvSpPr>
        <p:spPr>
          <a:xfrm>
            <a:off x="8039484" y="1986341"/>
            <a:ext cx="31342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connect existing code with BT engine, a </a:t>
            </a:r>
            <a:r>
              <a:rPr lang="en-US">
                <a:cs typeface="Calibri"/>
              </a:rPr>
              <a:t>glue code is required.</a:t>
            </a:r>
            <a:endParaRPr lang="en-US" dirty="0">
              <a:cs typeface="Calibri"/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DFFD641F-7285-4640-8435-BF217FF046DB}"/>
              </a:ext>
            </a:extLst>
          </p:cNvPr>
          <p:cNvSpPr/>
          <p:nvPr/>
        </p:nvSpPr>
        <p:spPr>
          <a:xfrm>
            <a:off x="1649845" y="4739890"/>
            <a:ext cx="1200150" cy="6191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Glue code</a:t>
            </a:r>
            <a:endParaRPr lang="en-US" sz="1200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11C0BF44-62B0-44A1-8AA0-32FCACB46527}"/>
              </a:ext>
            </a:extLst>
          </p:cNvPr>
          <p:cNvSpPr/>
          <p:nvPr/>
        </p:nvSpPr>
        <p:spPr>
          <a:xfrm>
            <a:off x="3698779" y="4739890"/>
            <a:ext cx="1200150" cy="6191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Glue code</a:t>
            </a:r>
            <a:endParaRPr lang="en-US" sz="120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B04CA3CF-8BBD-48A5-B336-1AE4A7F1B7D4}"/>
              </a:ext>
            </a:extLst>
          </p:cNvPr>
          <p:cNvSpPr/>
          <p:nvPr/>
        </p:nvSpPr>
        <p:spPr>
          <a:xfrm>
            <a:off x="5886835" y="4749415"/>
            <a:ext cx="1200150" cy="6191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Glue code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DEBB2-2C7C-4270-A673-E5B98DC47096}"/>
              </a:ext>
            </a:extLst>
          </p:cNvPr>
          <p:cNvCxnSpPr/>
          <p:nvPr/>
        </p:nvCxnSpPr>
        <p:spPr>
          <a:xfrm flipH="1" flipV="1">
            <a:off x="6712186" y="4255983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BDB0C-4DBE-4363-A703-2A593BE437F5}"/>
              </a:ext>
            </a:extLst>
          </p:cNvPr>
          <p:cNvCxnSpPr>
            <a:cxnSpLocks/>
          </p:cNvCxnSpPr>
          <p:nvPr/>
        </p:nvCxnSpPr>
        <p:spPr>
          <a:xfrm flipH="1" flipV="1">
            <a:off x="4400304" y="4235104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617DE0-1D95-464A-85EF-0963BD583782}"/>
              </a:ext>
            </a:extLst>
          </p:cNvPr>
          <p:cNvCxnSpPr>
            <a:cxnSpLocks/>
          </p:cNvCxnSpPr>
          <p:nvPr/>
        </p:nvCxnSpPr>
        <p:spPr>
          <a:xfrm flipH="1" flipV="1">
            <a:off x="2396397" y="4255982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Connecting BT with existing executables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" y="1649328"/>
            <a:ext cx="6351751" cy="26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6A20-FFD3-4493-A734-340B66BD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CARVE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B6CB-D905-4204-A293-80C5FE81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This work originated from CARVE project.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goal was to achieve formal verification of code execution by mean of behavior trees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49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57A892-E10F-4121-B751-2D7C5BD0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29991"/>
              </p:ext>
            </p:extLst>
          </p:nvPr>
        </p:nvGraphicFramePr>
        <p:xfrm>
          <a:off x="788581" y="1041195"/>
          <a:ext cx="10554640" cy="543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425">
                  <a:extLst>
                    <a:ext uri="{9D8B030D-6E8A-4147-A177-3AD203B41FA5}">
                      <a16:colId xmlns:a16="http://schemas.microsoft.com/office/drawing/2014/main" val="3189603601"/>
                    </a:ext>
                  </a:extLst>
                </a:gridCol>
                <a:gridCol w="1716297">
                  <a:extLst>
                    <a:ext uri="{9D8B030D-6E8A-4147-A177-3AD203B41FA5}">
                      <a16:colId xmlns:a16="http://schemas.microsoft.com/office/drawing/2014/main" val="1535735272"/>
                    </a:ext>
                  </a:extLst>
                </a:gridCol>
                <a:gridCol w="4428918">
                  <a:extLst>
                    <a:ext uri="{9D8B030D-6E8A-4147-A177-3AD203B41FA5}">
                      <a16:colId xmlns:a16="http://schemas.microsoft.com/office/drawing/2014/main" val="30956931"/>
                    </a:ext>
                  </a:extLst>
                </a:gridCol>
              </a:tblGrid>
              <a:tr h="64495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BT </a:t>
                      </a:r>
                      <a:r>
                        <a:rPr lang="en-US" err="1"/>
                        <a:t>nei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confronti</a:t>
                      </a:r>
                      <a:r>
                        <a:rPr lang="en-US"/>
                        <a:t> di una </a:t>
                      </a:r>
                      <a:r>
                        <a:rPr lang="en-US" err="1"/>
                        <a:t>singola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azione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Glue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Singolo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eseguibile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nei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confronti</a:t>
                      </a:r>
                      <a:r>
                        <a:rPr lang="en-US"/>
                        <a:t> del </a:t>
                      </a:r>
                      <a:r>
                        <a:rPr lang="en-US" err="1"/>
                        <a:t>chiamante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5451"/>
                  </a:ext>
                </a:extLst>
              </a:tr>
              <a:tr h="322476">
                <a:tc>
                  <a:txBody>
                    <a:bodyPr/>
                    <a:lstStyle/>
                    <a:p>
                      <a:r>
                        <a:rPr lang="en-US" sz="1400"/>
                        <a:t>Solo 2 </a:t>
                      </a:r>
                      <a:r>
                        <a:rPr lang="en-US" sz="1400" err="1"/>
                        <a:t>comandi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possibili</a:t>
                      </a:r>
                      <a:r>
                        <a:rPr lang="en-US" sz="1400"/>
                        <a:t> Tick / 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Cosa </a:t>
                      </a:r>
                      <a:r>
                        <a:rPr lang="en-US" sz="1400" err="1"/>
                        <a:t>chiamo</a:t>
                      </a:r>
                      <a:r>
                        <a:rPr lang="en-US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Una </a:t>
                      </a:r>
                      <a:r>
                        <a:rPr lang="en-US" sz="1400" err="1"/>
                        <a:t>pletora</a:t>
                      </a:r>
                      <a:r>
                        <a:rPr lang="en-US" sz="1400"/>
                        <a:t> di </a:t>
                      </a:r>
                      <a:r>
                        <a:rPr lang="en-US" sz="1400" err="1"/>
                        <a:t>possibili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chiamate</a:t>
                      </a:r>
                      <a:r>
                        <a:rPr lang="en-US" sz="1400"/>
                        <a:t> a </a:t>
                      </a:r>
                      <a:r>
                        <a:rPr lang="en-US" sz="1400" err="1"/>
                        <a:t>funzione</a:t>
                      </a:r>
                      <a:endParaRPr 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17326"/>
                  </a:ext>
                </a:extLst>
              </a:tr>
              <a:tr h="5126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Tick e Halt NON </a:t>
                      </a:r>
                      <a:r>
                        <a:rPr lang="en-US" sz="1400" err="1"/>
                        <a:t>hanno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parametri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Dove </a:t>
                      </a:r>
                      <a:r>
                        <a:rPr lang="en-US" sz="1400" err="1"/>
                        <a:t>recupero</a:t>
                      </a:r>
                      <a:r>
                        <a:rPr lang="en-US" sz="1400"/>
                        <a:t> I </a:t>
                      </a:r>
                      <a:r>
                        <a:rPr lang="en-US" sz="1400" err="1"/>
                        <a:t>parametri</a:t>
                      </a:r>
                      <a:r>
                        <a:rPr lang="en-US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Ogni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chiamata</a:t>
                      </a:r>
                      <a:r>
                        <a:rPr lang="en-US" sz="1400"/>
                        <a:t> ha quasi </a:t>
                      </a:r>
                      <a:r>
                        <a:rPr lang="en-US" sz="1400" err="1"/>
                        <a:t>sempre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prarametri</a:t>
                      </a:r>
                      <a:r>
                        <a:rPr lang="en-US" sz="1400"/>
                        <a:t> custom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12136"/>
                  </a:ext>
                </a:extLst>
              </a:tr>
              <a:tr h="7441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Chiamare</a:t>
                      </a:r>
                      <a:r>
                        <a:rPr lang="en-US" sz="1400"/>
                        <a:t> Tick </a:t>
                      </a:r>
                      <a:r>
                        <a:rPr lang="en-US" sz="1400" err="1"/>
                        <a:t>periodicamente</a:t>
                      </a:r>
                      <a:r>
                        <a:rPr lang="en-US" sz="1400" dirty="0"/>
                        <a:t> </a:t>
                      </a:r>
                      <a:r>
                        <a:rPr lang="en-US" sz="1400" err="1"/>
                        <a:t>sulla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stessa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azione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anche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durante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l'esecuzione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stessa</a:t>
                      </a:r>
                      <a:r>
                        <a:rPr lang="en-US" sz="1400"/>
                        <a:t> (running) , è safe e </a:t>
                      </a:r>
                      <a:r>
                        <a:rPr lang="en-US" sz="1400" err="1"/>
                        <a:t>normale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Il primo tick ha un </a:t>
                      </a:r>
                      <a:r>
                        <a:rPr lang="en-US" sz="1400" err="1"/>
                        <a:t>significato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diverso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successivi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Ad </a:t>
                      </a:r>
                      <a:r>
                        <a:rPr lang="en-US" sz="1400" err="1"/>
                        <a:t>ogni</a:t>
                      </a:r>
                      <a:r>
                        <a:rPr lang="en-US" sz="1400" dirty="0"/>
                        <a:t> </a:t>
                      </a:r>
                      <a:r>
                        <a:rPr lang="en-US" sz="1400" err="1"/>
                        <a:t>chiamata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tendenzialmente</a:t>
                      </a:r>
                      <a:r>
                        <a:rPr lang="en-US" sz="1400"/>
                        <a:t>, la routine </a:t>
                      </a:r>
                      <a:r>
                        <a:rPr lang="en-US" sz="1400" err="1"/>
                        <a:t>riparte</a:t>
                      </a:r>
                      <a:r>
                        <a:rPr lang="en-US" sz="1400"/>
                        <a:t> da capo. Una </a:t>
                      </a:r>
                      <a:r>
                        <a:rPr lang="en-US" sz="1400" err="1"/>
                        <a:t>nuova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chiamata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durante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l'esecuzione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stessa</a:t>
                      </a:r>
                      <a:r>
                        <a:rPr lang="en-US" sz="1400"/>
                        <a:t> non è safe e </a:t>
                      </a:r>
                      <a:r>
                        <a:rPr lang="en-US" sz="1400" err="1"/>
                        <a:t>può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causare</a:t>
                      </a:r>
                      <a:r>
                        <a:rPr lang="en-US" sz="1400"/>
                        <a:t> undefined </a:t>
                      </a:r>
                      <a:r>
                        <a:rPr lang="en-US" sz="1400" err="1"/>
                        <a:t>behaviour</a:t>
                      </a:r>
                      <a:endParaRPr 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91069"/>
                  </a:ext>
                </a:extLst>
              </a:tr>
              <a:tr h="719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Un'azione</a:t>
                      </a:r>
                      <a:r>
                        <a:rPr lang="en-US" sz="1400"/>
                        <a:t> è </a:t>
                      </a:r>
                      <a:r>
                        <a:rPr lang="en-US" sz="1400" err="1"/>
                        <a:t>un'unità</a:t>
                      </a:r>
                      <a:r>
                        <a:rPr lang="en-US" sz="1400" dirty="0"/>
                        <a:t> </a:t>
                      </a:r>
                      <a:r>
                        <a:rPr lang="en-US" sz="1400" err="1"/>
                        <a:t>singola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atomica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Contiene</a:t>
                      </a:r>
                      <a:r>
                        <a:rPr lang="en-US" sz="1400"/>
                        <a:t> una </a:t>
                      </a:r>
                      <a:r>
                        <a:rPr lang="en-US" sz="1400" err="1"/>
                        <a:t>parte</a:t>
                      </a:r>
                      <a:r>
                        <a:rPr lang="en-US" sz="1400" dirty="0"/>
                        <a:t> </a:t>
                      </a:r>
                      <a:r>
                        <a:rPr lang="en-US" sz="1400" err="1"/>
                        <a:t>logica</a:t>
                      </a:r>
                      <a:r>
                        <a:rPr lang="en-US" sz="1400"/>
                        <a:t>/</a:t>
                      </a:r>
                      <a:r>
                        <a:rPr lang="en-US" sz="1400" err="1"/>
                        <a:t>deliberativa</a:t>
                      </a:r>
                      <a:r>
                        <a:rPr lang="en-US" sz="1400" dirty="0"/>
                        <a:t> </a:t>
                      </a:r>
                      <a:r>
                        <a:rPr lang="en-US" sz="1400" err="1"/>
                        <a:t>esso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stesso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Ad un tick </a:t>
                      </a:r>
                      <a:r>
                        <a:rPr lang="en-US" sz="1400" err="1"/>
                        <a:t>corrispondono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più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cose</a:t>
                      </a:r>
                      <a:r>
                        <a:rPr lang="en-US" sz="1400" dirty="0"/>
                        <a:t> da fare, </a:t>
                      </a:r>
                      <a:r>
                        <a:rPr lang="en-US" sz="1400" err="1"/>
                        <a:t>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possono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cambiare</a:t>
                      </a:r>
                      <a:r>
                        <a:rPr lang="en-US" sz="1400" dirty="0"/>
                        <a:t> con </a:t>
                      </a:r>
                      <a:r>
                        <a:rPr lang="en-US" sz="1400" err="1"/>
                        <a:t>l'evolversi</a:t>
                      </a:r>
                      <a:r>
                        <a:rPr lang="en-US" sz="1400" dirty="0"/>
                        <a:t> </a:t>
                      </a:r>
                      <a:r>
                        <a:rPr lang="en-US" sz="1400"/>
                        <a:t>dell'azione.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28936"/>
                  </a:ext>
                </a:extLst>
              </a:tr>
              <a:tr h="5539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Le </a:t>
                      </a:r>
                      <a:r>
                        <a:rPr lang="en-US" sz="1400" err="1"/>
                        <a:t>azioni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u="sng" err="1"/>
                        <a:t>terminano</a:t>
                      </a:r>
                      <a:r>
                        <a:rPr lang="en-US" sz="1400" i="0" u="none" dirty="0"/>
                        <a:t> </a:t>
                      </a:r>
                      <a:r>
                        <a:rPr lang="en-US" sz="1400" err="1"/>
                        <a:t>sempre</a:t>
                      </a:r>
                      <a:r>
                        <a:rPr lang="en-US" sz="1400"/>
                        <a:t> con </a:t>
                      </a:r>
                      <a:r>
                        <a:rPr lang="en-US" sz="1400" err="1"/>
                        <a:t>Successo</a:t>
                      </a:r>
                      <a:r>
                        <a:rPr lang="en-US" sz="1400"/>
                        <a:t> o </a:t>
                      </a:r>
                      <a:r>
                        <a:rPr lang="en-US" sz="1400" err="1"/>
                        <a:t>Fallimento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Cosa </a:t>
                      </a:r>
                      <a:r>
                        <a:rPr lang="en-US" sz="1400" err="1"/>
                        <a:t>ritorno</a:t>
                      </a:r>
                      <a:r>
                        <a:rPr lang="en-US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Il </a:t>
                      </a:r>
                      <a:r>
                        <a:rPr lang="en-US" sz="1400" err="1"/>
                        <a:t>valore</a:t>
                      </a:r>
                      <a:r>
                        <a:rPr lang="en-US" sz="1400"/>
                        <a:t> di </a:t>
                      </a:r>
                      <a:r>
                        <a:rPr lang="en-US" sz="1400" err="1"/>
                        <a:t>ritorno</a:t>
                      </a:r>
                      <a:r>
                        <a:rPr lang="en-US" sz="1400"/>
                        <a:t> (se </a:t>
                      </a:r>
                      <a:r>
                        <a:rPr lang="en-US" sz="1400" err="1"/>
                        <a:t>c'è</a:t>
                      </a:r>
                      <a:r>
                        <a:rPr lang="en-US" sz="1400"/>
                        <a:t>) </a:t>
                      </a:r>
                      <a:r>
                        <a:rPr lang="en-US" sz="1400" err="1"/>
                        <a:t>della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singola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chiamata</a:t>
                      </a:r>
                      <a:r>
                        <a:rPr lang="en-US" sz="1400"/>
                        <a:t> RPC non </a:t>
                      </a:r>
                      <a:r>
                        <a:rPr lang="en-US" sz="1400" err="1"/>
                        <a:t>rispecchia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Successo</a:t>
                      </a:r>
                      <a:r>
                        <a:rPr lang="en-US" sz="1400"/>
                        <a:t> / </a:t>
                      </a:r>
                      <a:r>
                        <a:rPr lang="en-US" sz="1400" err="1"/>
                        <a:t>Fallimento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dell'azione</a:t>
                      </a:r>
                      <a:r>
                        <a:rPr lang="en-US" sz="1400"/>
                        <a:t> (*1)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61704"/>
                  </a:ext>
                </a:extLst>
              </a:tr>
              <a:tr h="9591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L’implementazione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dell’azione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è in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grado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di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conoscere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autonomamente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il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risultato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dall’azione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che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esegue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 Il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risultato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Success/Failure di una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azione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/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condizione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è, per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il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BT, un input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esterno</a:t>
                      </a:r>
                      <a:endParaRPr lang="en-US" sz="1400" b="0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Dove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recupero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lo status?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 </a:t>
                      </a:r>
                      <a:r>
                        <a:rPr lang="en-US" sz="1400" err="1"/>
                        <a:t>conoscere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successo</a:t>
                      </a:r>
                      <a:r>
                        <a:rPr lang="en-US" sz="1400"/>
                        <a:t> / </a:t>
                      </a:r>
                      <a:r>
                        <a:rPr lang="en-US" sz="1400" err="1"/>
                        <a:t>fallimento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dell'azione</a:t>
                      </a:r>
                      <a:r>
                        <a:rPr lang="en-US" sz="1400"/>
                        <a:t> (in </a:t>
                      </a:r>
                      <a:r>
                        <a:rPr lang="en-US" sz="1400" err="1"/>
                        <a:t>senso</a:t>
                      </a:r>
                      <a:r>
                        <a:rPr lang="en-US" sz="1400" dirty="0"/>
                        <a:t> </a:t>
                      </a:r>
                      <a:r>
                        <a:rPr lang="en-US" sz="1400"/>
                        <a:t>BT) </a:t>
                      </a:r>
                      <a:r>
                        <a:rPr lang="en-US" sz="1400" err="1"/>
                        <a:t>può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essere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necessario</a:t>
                      </a:r>
                      <a:r>
                        <a:rPr lang="en-US" sz="1400"/>
                        <a:t> fare </a:t>
                      </a:r>
                      <a:r>
                        <a:rPr lang="en-US" sz="1400" err="1"/>
                        <a:t>più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chiamate</a:t>
                      </a:r>
                      <a:r>
                        <a:rPr lang="en-US" sz="1400"/>
                        <a:t> e non una sola (*1)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93069"/>
                  </a:ext>
                </a:extLst>
              </a:tr>
              <a:tr h="9591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Distingue tra </a:t>
                      </a:r>
                      <a:r>
                        <a:rPr lang="en-US" sz="1400" err="1"/>
                        <a:t>Successo</a:t>
                      </a:r>
                      <a:r>
                        <a:rPr lang="en-US" sz="1400"/>
                        <a:t> e </a:t>
                      </a:r>
                      <a:r>
                        <a:rPr lang="en-US" sz="1400" err="1"/>
                        <a:t>Fallimento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nella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missione</a:t>
                      </a:r>
                      <a:r>
                        <a:rPr lang="en-US" sz="1400"/>
                        <a:t>, ma non </a:t>
                      </a:r>
                      <a:r>
                        <a:rPr lang="en-US" sz="1400" err="1"/>
                        <a:t>tra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Fallimento</a:t>
                      </a:r>
                      <a:r>
                        <a:rPr lang="en-US" sz="1400"/>
                        <a:t> ed </a:t>
                      </a:r>
                      <a:r>
                        <a:rPr lang="en-US" sz="1400" err="1"/>
                        <a:t>Errore</a:t>
                      </a:r>
                      <a:r>
                        <a:rPr lang="en-US" sz="1400"/>
                        <a:t> di </a:t>
                      </a:r>
                      <a:r>
                        <a:rPr lang="en-US" sz="1400" err="1"/>
                        <a:t>esecuzione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Gestione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errori</a:t>
                      </a:r>
                      <a:r>
                        <a:rPr lang="en-US" sz="1400"/>
                        <a:t> e map </a:t>
                      </a:r>
                      <a:r>
                        <a:rPr lang="en-US" sz="1400" err="1"/>
                        <a:t>logico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dei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valori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/>
                        <a:t>di </a:t>
                      </a:r>
                      <a:r>
                        <a:rPr lang="en-US" sz="1400" err="1"/>
                        <a:t>ritorno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Non distingue </a:t>
                      </a:r>
                      <a:r>
                        <a:rPr lang="en-US" sz="1400" err="1"/>
                        <a:t>tra</a:t>
                      </a:r>
                      <a:r>
                        <a:rPr lang="en-US" sz="1400" dirty="0"/>
                        <a:t> 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Successo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Fallimento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ma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tra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Errore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o Non-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Errore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400"/>
                        <a:t>(*2)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3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0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57A892-E10F-4121-B751-2D7C5BD0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01534"/>
              </p:ext>
            </p:extLst>
          </p:nvPr>
        </p:nvGraphicFramePr>
        <p:xfrm>
          <a:off x="788581" y="1048971"/>
          <a:ext cx="10554640" cy="170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425">
                  <a:extLst>
                    <a:ext uri="{9D8B030D-6E8A-4147-A177-3AD203B41FA5}">
                      <a16:colId xmlns:a16="http://schemas.microsoft.com/office/drawing/2014/main" val="3189603601"/>
                    </a:ext>
                  </a:extLst>
                </a:gridCol>
                <a:gridCol w="1716297">
                  <a:extLst>
                    <a:ext uri="{9D8B030D-6E8A-4147-A177-3AD203B41FA5}">
                      <a16:colId xmlns:a16="http://schemas.microsoft.com/office/drawing/2014/main" val="1535735272"/>
                    </a:ext>
                  </a:extLst>
                </a:gridCol>
                <a:gridCol w="4428918">
                  <a:extLst>
                    <a:ext uri="{9D8B030D-6E8A-4147-A177-3AD203B41FA5}">
                      <a16:colId xmlns:a16="http://schemas.microsoft.com/office/drawing/2014/main" val="30956931"/>
                    </a:ext>
                  </a:extLst>
                </a:gridCol>
              </a:tblGrid>
              <a:tr h="5469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BT </a:t>
                      </a:r>
                      <a:r>
                        <a:rPr lang="en-US" err="1"/>
                        <a:t>nei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confronti</a:t>
                      </a:r>
                      <a:r>
                        <a:rPr lang="en-US"/>
                        <a:t> di una </a:t>
                      </a:r>
                      <a:r>
                        <a:rPr lang="en-US" err="1"/>
                        <a:t>singola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azione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Glue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Singolo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eseguibile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nei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confronti</a:t>
                      </a:r>
                      <a:r>
                        <a:rPr lang="en-US"/>
                        <a:t> del </a:t>
                      </a:r>
                      <a:r>
                        <a:rPr lang="en-US" err="1"/>
                        <a:t>chiamante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5451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Il Tick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deve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durare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'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poco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'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Adattare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le 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tempistiche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La </a:t>
                      </a:r>
                      <a:r>
                        <a:rPr lang="en-US" sz="1400" err="1"/>
                        <a:t>chiamata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può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prendersi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tutto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il</a:t>
                      </a:r>
                      <a:r>
                        <a:rPr lang="en-US" sz="1400"/>
                        <a:t> tempo </a:t>
                      </a:r>
                      <a:r>
                        <a:rPr lang="en-US" sz="1400" err="1"/>
                        <a:t>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gli</a:t>
                      </a:r>
                      <a:r>
                        <a:rPr lang="en-US" sz="1400"/>
                        <a:t> serve prima di </a:t>
                      </a:r>
                      <a:r>
                        <a:rPr lang="en-US" sz="1400" err="1"/>
                        <a:t>ritornare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17326"/>
                  </a:ext>
                </a:extLst>
              </a:tr>
              <a:tr h="546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Ha un clock </a:t>
                      </a:r>
                      <a:r>
                        <a:rPr lang="en-US" sz="1400" err="1"/>
                        <a:t>periodico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Adattare</a:t>
                      </a:r>
                      <a:r>
                        <a:rPr lang="en-US" sz="1400"/>
                        <a:t> le </a:t>
                      </a:r>
                      <a:r>
                        <a:rPr lang="en-US" sz="1400" err="1"/>
                        <a:t>tempistiche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Dipende dall'implementazione, ma in </a:t>
                      </a:r>
                      <a:r>
                        <a:rPr lang="en-US" sz="1400" err="1"/>
                        <a:t>generale</a:t>
                      </a:r>
                      <a:r>
                        <a:rPr lang="en-US" sz="1400"/>
                        <a:t> non è </a:t>
                      </a:r>
                      <a:r>
                        <a:rPr lang="en-US" sz="1400" err="1"/>
                        <a:t>sincrono</a:t>
                      </a:r>
                      <a:r>
                        <a:rPr lang="en-US" sz="1400"/>
                        <a:t> col </a:t>
                      </a:r>
                      <a:r>
                        <a:rPr lang="en-US" sz="1400" err="1"/>
                        <a:t>chiamante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7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2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A3A07729-3A04-4BFD-B22F-3C51712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Glue code's job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8C3577BF-8E04-46FD-90C7-C8E95A90B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42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52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20A768-2078-4967-8638-B78099F739A3}"/>
              </a:ext>
            </a:extLst>
          </p:cNvPr>
          <p:cNvSpPr/>
          <p:nvPr/>
        </p:nvSpPr>
        <p:spPr>
          <a:xfrm>
            <a:off x="1433600" y="4348893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Custom code</a:t>
            </a:r>
            <a:endParaRPr lang="en-US" dirty="0">
              <a:cs typeface="Calibri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3710307" y="4349998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YARP</a:t>
            </a:r>
          </a:p>
          <a:p>
            <a:pPr algn="ctr"/>
            <a:r>
              <a:rPr lang="en-US" dirty="0">
                <a:cs typeface="Calibri"/>
              </a:rPr>
              <a:t>Tick Client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42CCB2A-F776-4ADC-92F1-560F83B010E6}"/>
              </a:ext>
            </a:extLst>
          </p:cNvPr>
          <p:cNvSpPr/>
          <p:nvPr/>
        </p:nvSpPr>
        <p:spPr>
          <a:xfrm>
            <a:off x="8660874" y="4352431"/>
            <a:ext cx="1766715" cy="607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Tick function implementation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BD81EE0-5FA5-462E-A284-606788113304}"/>
              </a:ext>
            </a:extLst>
          </p:cNvPr>
          <p:cNvSpPr/>
          <p:nvPr/>
        </p:nvSpPr>
        <p:spPr>
          <a:xfrm>
            <a:off x="6395894" y="4352432"/>
            <a:ext cx="1552983" cy="6075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YARP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Tick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66CBF-CA39-4035-8F47-A439098D697A}"/>
              </a:ext>
            </a:extLst>
          </p:cNvPr>
          <p:cNvSpPr txBox="1"/>
          <p:nvPr/>
        </p:nvSpPr>
        <p:spPr>
          <a:xfrm>
            <a:off x="3035399" y="4301430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3553-88F3-4D40-A95F-E31C6120B1BA}"/>
              </a:ext>
            </a:extLst>
          </p:cNvPr>
          <p:cNvSpPr/>
          <p:nvPr/>
        </p:nvSpPr>
        <p:spPr>
          <a:xfrm>
            <a:off x="5411484" y="4591287"/>
            <a:ext cx="831980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CBAA212-05D9-409E-A84B-FEA7747655BA}"/>
              </a:ext>
            </a:extLst>
          </p:cNvPr>
          <p:cNvSpPr/>
          <p:nvPr/>
        </p:nvSpPr>
        <p:spPr>
          <a:xfrm>
            <a:off x="2986094" y="4591287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9FD823D-206F-4323-9723-EC75FBC49682}"/>
              </a:ext>
            </a:extLst>
          </p:cNvPr>
          <p:cNvSpPr/>
          <p:nvPr/>
        </p:nvSpPr>
        <p:spPr>
          <a:xfrm>
            <a:off x="7994850" y="4563409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9CC49-7395-4D14-9A2F-23284FFEACA3}"/>
              </a:ext>
            </a:extLst>
          </p:cNvPr>
          <p:cNvSpPr txBox="1"/>
          <p:nvPr/>
        </p:nvSpPr>
        <p:spPr>
          <a:xfrm>
            <a:off x="5377155" y="4301431"/>
            <a:ext cx="831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3DA44F-5861-458A-8741-19D4DC47A356}"/>
              </a:ext>
            </a:extLst>
          </p:cNvPr>
          <p:cNvSpPr txBox="1"/>
          <p:nvPr/>
        </p:nvSpPr>
        <p:spPr>
          <a:xfrm>
            <a:off x="8016277" y="4282845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8904-4A83-4740-B9EE-81EC7F6FB9A7}"/>
              </a:ext>
            </a:extLst>
          </p:cNvPr>
          <p:cNvSpPr/>
          <p:nvPr/>
        </p:nvSpPr>
        <p:spPr>
          <a:xfrm>
            <a:off x="1216715" y="3868603"/>
            <a:ext cx="4088780" cy="1431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BT engine</a:t>
            </a: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282F5A-358D-482B-B3B8-91D9DE02D6FC}"/>
              </a:ext>
            </a:extLst>
          </p:cNvPr>
          <p:cNvSpPr/>
          <p:nvPr/>
        </p:nvSpPr>
        <p:spPr>
          <a:xfrm>
            <a:off x="6336983" y="3868602"/>
            <a:ext cx="4293219" cy="1431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Leaf node implementation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Usual YARPish paradigm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476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RPC client/server pattern has been used to propagate the Tick/Halt command from the engine to the action's glue code.</a:t>
            </a:r>
          </a:p>
        </p:txBody>
      </p:sp>
    </p:spTree>
    <p:extLst>
      <p:ext uri="{BB962C8B-B14F-4D97-AF65-F5344CB8AC3E}">
        <p14:creationId xmlns:p14="http://schemas.microsoft.com/office/powerpoint/2010/main" val="328581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EB0709-C5C3-4843-BE97-3E56A1DC4E31}"/>
              </a:ext>
            </a:extLst>
          </p:cNvPr>
          <p:cNvSpPr/>
          <p:nvPr/>
        </p:nvSpPr>
        <p:spPr>
          <a:xfrm>
            <a:off x="3758737" y="4990341"/>
            <a:ext cx="3035461" cy="129336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         GoTo implementation</a:t>
            </a: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8904-4A83-4740-B9EE-81EC7F6FB9A7}"/>
              </a:ext>
            </a:extLst>
          </p:cNvPr>
          <p:cNvSpPr/>
          <p:nvPr/>
        </p:nvSpPr>
        <p:spPr>
          <a:xfrm>
            <a:off x="3770493" y="3007306"/>
            <a:ext cx="1206034" cy="11648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3968905" y="3479520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Client</a:t>
            </a:r>
          </a:p>
        </p:txBody>
      </p:sp>
      <p:pic>
        <p:nvPicPr>
          <p:cNvPr id="2" name="Picture 3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A51224C-4502-41C8-944C-751CEEAD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32" y="375522"/>
            <a:ext cx="7260115" cy="2994690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1690F6-74FE-407D-9EE6-9C1C2BC3EFFA}"/>
              </a:ext>
            </a:extLst>
          </p:cNvPr>
          <p:cNvSpPr/>
          <p:nvPr/>
        </p:nvSpPr>
        <p:spPr>
          <a:xfrm>
            <a:off x="5641954" y="5565699"/>
            <a:ext cx="949631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User code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21C11C2-25C2-4FDD-BE0E-483B2D64DB45}"/>
              </a:ext>
            </a:extLst>
          </p:cNvPr>
          <p:cNvSpPr/>
          <p:nvPr/>
        </p:nvSpPr>
        <p:spPr>
          <a:xfrm>
            <a:off x="3909455" y="5446630"/>
            <a:ext cx="1020502" cy="6167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Server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884F7D-EE12-459C-B30A-9C8361C495C5}"/>
              </a:ext>
            </a:extLst>
          </p:cNvPr>
          <p:cNvSpPr/>
          <p:nvPr/>
        </p:nvSpPr>
        <p:spPr>
          <a:xfrm>
            <a:off x="4994291" y="5620883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EA393-4BAD-47A8-A47B-007EC4F4A83F}"/>
              </a:ext>
            </a:extLst>
          </p:cNvPr>
          <p:cNvSpPr txBox="1"/>
          <p:nvPr/>
        </p:nvSpPr>
        <p:spPr>
          <a:xfrm>
            <a:off x="5015718" y="5340319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44628A-CDFB-4599-B607-6A026430604D}"/>
              </a:ext>
            </a:extLst>
          </p:cNvPr>
          <p:cNvSpPr/>
          <p:nvPr/>
        </p:nvSpPr>
        <p:spPr>
          <a:xfrm rot="5400000">
            <a:off x="3708571" y="4596135"/>
            <a:ext cx="1218236" cy="19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D8B8-50D0-4573-ACFC-C6DF17F31873}"/>
              </a:ext>
            </a:extLst>
          </p:cNvPr>
          <p:cNvSpPr txBox="1"/>
          <p:nvPr/>
        </p:nvSpPr>
        <p:spPr>
          <a:xfrm>
            <a:off x="4671776" y="4422470"/>
            <a:ext cx="831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</p:txBody>
      </p:sp>
    </p:spTree>
    <p:extLst>
      <p:ext uri="{BB962C8B-B14F-4D97-AF65-F5344CB8AC3E}">
        <p14:creationId xmlns:p14="http://schemas.microsoft.com/office/powerpoint/2010/main" val="207925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EB0709-C5C3-4843-BE97-3E56A1DC4E31}"/>
              </a:ext>
            </a:extLst>
          </p:cNvPr>
          <p:cNvSpPr/>
          <p:nvPr/>
        </p:nvSpPr>
        <p:spPr>
          <a:xfrm>
            <a:off x="3758737" y="4990341"/>
            <a:ext cx="3035461" cy="129336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         GoTo implementation</a:t>
            </a: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8904-4A83-4740-B9EE-81EC7F6FB9A7}"/>
              </a:ext>
            </a:extLst>
          </p:cNvPr>
          <p:cNvSpPr/>
          <p:nvPr/>
        </p:nvSpPr>
        <p:spPr>
          <a:xfrm>
            <a:off x="3770493" y="3007306"/>
            <a:ext cx="1206034" cy="11648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3968905" y="3479520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Client</a:t>
            </a:r>
          </a:p>
        </p:txBody>
      </p:sp>
      <p:pic>
        <p:nvPicPr>
          <p:cNvPr id="2" name="Picture 3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A51224C-4502-41C8-944C-751CEEAD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32" y="375522"/>
            <a:ext cx="7260115" cy="2994690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1690F6-74FE-407D-9EE6-9C1C2BC3EFFA}"/>
              </a:ext>
            </a:extLst>
          </p:cNvPr>
          <p:cNvSpPr/>
          <p:nvPr/>
        </p:nvSpPr>
        <p:spPr>
          <a:xfrm>
            <a:off x="5641954" y="5565699"/>
            <a:ext cx="949631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Nav Client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21C11C2-25C2-4FDD-BE0E-483B2D64DB45}"/>
              </a:ext>
            </a:extLst>
          </p:cNvPr>
          <p:cNvSpPr/>
          <p:nvPr/>
        </p:nvSpPr>
        <p:spPr>
          <a:xfrm>
            <a:off x="3909455" y="5446630"/>
            <a:ext cx="1020502" cy="6167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Server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884F7D-EE12-459C-B30A-9C8361C495C5}"/>
              </a:ext>
            </a:extLst>
          </p:cNvPr>
          <p:cNvSpPr/>
          <p:nvPr/>
        </p:nvSpPr>
        <p:spPr>
          <a:xfrm>
            <a:off x="4994291" y="5620883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EA393-4BAD-47A8-A47B-007EC4F4A83F}"/>
              </a:ext>
            </a:extLst>
          </p:cNvPr>
          <p:cNvSpPr txBox="1"/>
          <p:nvPr/>
        </p:nvSpPr>
        <p:spPr>
          <a:xfrm>
            <a:off x="5015718" y="5340319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44628A-CDFB-4599-B607-6A026430604D}"/>
              </a:ext>
            </a:extLst>
          </p:cNvPr>
          <p:cNvSpPr/>
          <p:nvPr/>
        </p:nvSpPr>
        <p:spPr>
          <a:xfrm rot="5400000">
            <a:off x="3708571" y="4596135"/>
            <a:ext cx="1218236" cy="19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D8B8-50D0-4573-ACFC-C6DF17F31873}"/>
              </a:ext>
            </a:extLst>
          </p:cNvPr>
          <p:cNvSpPr txBox="1"/>
          <p:nvPr/>
        </p:nvSpPr>
        <p:spPr>
          <a:xfrm>
            <a:off x="4439459" y="4413177"/>
            <a:ext cx="8318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  <a:p>
            <a:r>
              <a:rPr lang="en-US" sz="1200">
                <a:cs typeface="Calibri"/>
              </a:rPr>
              <a:t>thrift</a:t>
            </a:r>
            <a:endParaRPr lang="en-US" sz="1200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A685FE-9590-403E-A7C0-0488F5D283B1}"/>
              </a:ext>
            </a:extLst>
          </p:cNvPr>
          <p:cNvSpPr/>
          <p:nvPr/>
        </p:nvSpPr>
        <p:spPr>
          <a:xfrm>
            <a:off x="7491767" y="4982644"/>
            <a:ext cx="3035461" cy="12933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Existing executable</a:t>
            </a:r>
            <a:endParaRPr lang="en-US"/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246E18D9-5839-44F4-9CB4-BB07559DA1AC}"/>
              </a:ext>
            </a:extLst>
          </p:cNvPr>
          <p:cNvSpPr/>
          <p:nvPr/>
        </p:nvSpPr>
        <p:spPr>
          <a:xfrm>
            <a:off x="8066499" y="5542608"/>
            <a:ext cx="2204237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Navigation Server</a:t>
            </a:r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350099-25EA-441B-AAE0-50CA585CF3FD}"/>
              </a:ext>
            </a:extLst>
          </p:cNvPr>
          <p:cNvSpPr/>
          <p:nvPr/>
        </p:nvSpPr>
        <p:spPr>
          <a:xfrm>
            <a:off x="6633560" y="5634488"/>
            <a:ext cx="1133570" cy="20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Thrift interface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4765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S Mincho"/>
                <a:ea typeface="+mn-lt"/>
                <a:cs typeface="+mn-lt"/>
              </a:rPr>
              <a:t>ReturnStatus </a:t>
            </a:r>
            <a:r>
              <a:rPr lang="en-US" sz="1400" i="1">
                <a:latin typeface="MS Mincho"/>
                <a:ea typeface="+mn-lt"/>
                <a:cs typeface="+mn-lt"/>
              </a:rPr>
              <a:t>request_tick  </a:t>
            </a:r>
            <a:r>
              <a:rPr lang="en-US" sz="1400">
                <a:latin typeface="MS Mincho"/>
                <a:ea typeface="+mn-lt"/>
                <a:cs typeface="+mn-lt"/>
              </a:rPr>
              <a:t>(1:ActionID target, 2: Params params = {});</a:t>
            </a:r>
            <a:endParaRPr lang="en-US" sz="1400">
              <a:latin typeface="MS Mincho"/>
              <a:ea typeface="MS Mincho"/>
              <a:cs typeface="Calibri"/>
            </a:endParaRPr>
          </a:p>
          <a:p>
            <a:endParaRPr lang="en-US" sz="1400" dirty="0">
              <a:latin typeface="MS Mincho"/>
              <a:ea typeface="MS Mincho"/>
              <a:cs typeface="Calibri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ReturnStatus </a:t>
            </a:r>
            <a:r>
              <a:rPr lang="en-US" sz="1400" i="1">
                <a:latin typeface="MS Mincho"/>
                <a:ea typeface="+mn-lt"/>
                <a:cs typeface="+mn-lt"/>
              </a:rPr>
              <a:t>request_halt</a:t>
            </a:r>
            <a:r>
              <a:rPr lang="en-US" sz="1400">
                <a:latin typeface="MS Mincho"/>
                <a:ea typeface="+mn-lt"/>
                <a:cs typeface="+mn-lt"/>
              </a:rPr>
              <a:t>  (1:ActionID target, 2: Params params = {});</a:t>
            </a:r>
            <a:endParaRPr lang="en-US" sz="1400">
              <a:latin typeface="MS Mincho"/>
              <a:ea typeface="MS Mincho"/>
            </a:endParaRPr>
          </a:p>
          <a:p>
            <a:endParaRPr lang="en-US" sz="1400" dirty="0">
              <a:latin typeface="MS Mincho"/>
              <a:ea typeface="MS Mincho"/>
              <a:cs typeface="Calibri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ReturnStatus request_status (1:ActionID target);</a:t>
            </a:r>
            <a:endParaRPr lang="en-US" sz="1400" dirty="0">
              <a:latin typeface="MS Mincho"/>
              <a:ea typeface="+mn-lt"/>
              <a:cs typeface="+mn-lt"/>
            </a:endParaRPr>
          </a:p>
          <a:p>
            <a:endParaRPr lang="en-US" sz="1400" dirty="0">
              <a:latin typeface="MS Mincho"/>
              <a:ea typeface="MS Mincho"/>
              <a:cs typeface="+mn-lt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bool </a:t>
            </a:r>
            <a:r>
              <a:rPr lang="en-US" sz="1400" i="1">
                <a:latin typeface="MS Mincho"/>
                <a:ea typeface="+mn-lt"/>
                <a:cs typeface="+mn-lt"/>
              </a:rPr>
              <a:t>request_initialize </a:t>
            </a:r>
            <a:r>
              <a:rPr lang="en-US" sz="1400">
                <a:latin typeface="MS Mincho"/>
                <a:ea typeface="+mn-lt"/>
                <a:cs typeface="+mn-lt"/>
              </a:rPr>
              <a:t>();</a:t>
            </a:r>
            <a:endParaRPr lang="en-US" sz="1400">
              <a:latin typeface="MS Mincho"/>
              <a:ea typeface="MS Mincho"/>
            </a:endParaRPr>
          </a:p>
          <a:p>
            <a:endParaRPr lang="en-US" sz="1400" dirty="0">
              <a:latin typeface="MS Mincho"/>
              <a:ea typeface="+mn-lt"/>
              <a:cs typeface="+mn-lt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bool </a:t>
            </a:r>
            <a:r>
              <a:rPr lang="en-US" sz="1400" i="1">
                <a:latin typeface="MS Mincho"/>
                <a:ea typeface="+mn-lt"/>
                <a:cs typeface="+mn-lt"/>
              </a:rPr>
              <a:t>request_terminate</a:t>
            </a:r>
            <a:r>
              <a:rPr lang="en-US" sz="1400">
                <a:latin typeface="MS Mincho"/>
                <a:ea typeface="+mn-lt"/>
                <a:cs typeface="+mn-lt"/>
              </a:rPr>
              <a:t> ();</a:t>
            </a:r>
            <a:endParaRPr lang="en-US" sz="1400">
              <a:latin typeface="MS Mincho"/>
              <a:ea typeface="MS Mincho"/>
              <a:cs typeface="Calibri"/>
            </a:endParaRPr>
          </a:p>
          <a:p>
            <a:endParaRPr lang="en-US" sz="1400" dirty="0">
              <a:latin typeface="MS Mincho"/>
              <a:ea typeface="MS Minch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3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Thrift interface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829675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+mn-lt"/>
                <a:cs typeface="+mn-lt"/>
              </a:rPr>
              <a:t>The ActionID is a small structure useful to uniquely identify the client requesting the action, so that the server can safely handle </a:t>
            </a:r>
            <a:r>
              <a:rPr lang="en-US" i="1" dirty="0">
                <a:latin typeface="Calibri"/>
                <a:ea typeface="+mn-lt"/>
                <a:cs typeface="+mn-lt"/>
              </a:rPr>
              <a:t>multiple clients</a:t>
            </a:r>
            <a:r>
              <a:rPr lang="en-US" dirty="0">
                <a:latin typeface="Calibri"/>
                <a:ea typeface="+mn-lt"/>
                <a:cs typeface="+mn-lt"/>
              </a:rPr>
              <a:t> at the same time.</a:t>
            </a:r>
            <a:endParaRPr lang="en-US">
              <a:latin typeface="Calibri"/>
              <a:ea typeface="MS Mincho"/>
              <a:cs typeface="Calibri"/>
            </a:endParaRPr>
          </a:p>
          <a:p>
            <a:endParaRPr lang="en-US" sz="1600" dirty="0">
              <a:latin typeface="Calibri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struct </a:t>
            </a:r>
            <a:r>
              <a:rPr lang="en-US" sz="1600" err="1">
                <a:latin typeface="MS Mincho"/>
                <a:ea typeface="MS Mincho"/>
                <a:cs typeface="+mn-lt"/>
              </a:rPr>
              <a:t>ActionID</a:t>
            </a:r>
            <a:r>
              <a:rPr lang="en-US" sz="1600">
                <a:latin typeface="MS Mincho"/>
                <a:ea typeface="MS Mincho"/>
                <a:cs typeface="+mn-lt"/>
              </a:rPr>
              <a:t>  {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1: string target;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2: string resources;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3: </a:t>
            </a:r>
            <a:r>
              <a:rPr lang="en-US" sz="1600" err="1">
                <a:latin typeface="MS Mincho"/>
                <a:ea typeface="MS Mincho"/>
                <a:cs typeface="+mn-lt"/>
              </a:rPr>
              <a:t>i32</a:t>
            </a:r>
            <a:r>
              <a:rPr lang="en-US" sz="1600" dirty="0">
                <a:latin typeface="MS Mincho"/>
                <a:ea typeface="MS Mincho"/>
                <a:cs typeface="+mn-lt"/>
              </a:rPr>
              <a:t> </a:t>
            </a:r>
            <a:r>
              <a:rPr lang="en-US" sz="1600" err="1">
                <a:latin typeface="MS Mincho"/>
                <a:ea typeface="MS Mincho"/>
                <a:cs typeface="+mn-lt"/>
              </a:rPr>
              <a:t>action_ID</a:t>
            </a:r>
            <a:r>
              <a:rPr lang="en-US" sz="1600" dirty="0">
                <a:latin typeface="MS Mincho"/>
                <a:ea typeface="MS Mincho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}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latin typeface="Calibri"/>
              <a:ea typeface="MS Mincho"/>
              <a:cs typeface="Calibri"/>
            </a:endParaRPr>
          </a:p>
          <a:p>
            <a:r>
              <a:rPr lang="en-US" b="1">
                <a:latin typeface="Calibri"/>
                <a:ea typeface="+mn-lt"/>
                <a:cs typeface="+mn-lt"/>
              </a:rPr>
              <a:t>target</a:t>
            </a:r>
            <a:r>
              <a:rPr lang="en-US">
                <a:latin typeface="Calibri"/>
                <a:ea typeface="+mn-lt"/>
                <a:cs typeface="+mn-lt"/>
              </a:rPr>
              <a:t>: this identifies the main target the action is referred to; </a:t>
            </a:r>
            <a:r>
              <a:rPr lang="en-US" err="1">
                <a:latin typeface="Calibri"/>
                <a:ea typeface="+mn-lt"/>
                <a:cs typeface="+mn-lt"/>
              </a:rPr>
              <a:t>e.g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>
                <a:latin typeface="Calibri"/>
                <a:ea typeface="MS Mincho"/>
                <a:cs typeface="+mn-lt"/>
              </a:rPr>
              <a:t>the location to reach.</a:t>
            </a:r>
            <a:endParaRPr lang="en-US" dirty="0">
              <a:latin typeface="Calibri"/>
              <a:ea typeface="+mn-lt"/>
              <a:cs typeface="+mn-lt"/>
            </a:endParaRPr>
          </a:p>
          <a:p>
            <a:endParaRPr lang="en-US" dirty="0">
              <a:latin typeface="Calibri"/>
              <a:ea typeface="MS Mincho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resources</a:t>
            </a:r>
            <a:r>
              <a:rPr lang="en-US" dirty="0">
                <a:latin typeface="Calibri"/>
                <a:ea typeface="+mn-lt"/>
                <a:cs typeface="+mn-lt"/>
              </a:rPr>
              <a:t>: this identifies which resources the action will need to use; e.g. </a:t>
            </a:r>
            <a:r>
              <a:rPr lang="en-US" dirty="0">
                <a:latin typeface="Calibri"/>
                <a:ea typeface="MS Mincho"/>
                <a:cs typeface="+mn-lt"/>
              </a:rPr>
              <a:t>left or right arm.</a:t>
            </a:r>
            <a:endParaRPr lang="en-US" dirty="0">
              <a:latin typeface="Calibri"/>
              <a:ea typeface="MS Mincho"/>
              <a:cs typeface="Calibri"/>
            </a:endParaRPr>
          </a:p>
          <a:p>
            <a:endParaRPr lang="en-US" dirty="0">
              <a:latin typeface="Calibri"/>
              <a:ea typeface="MS Mincho"/>
              <a:cs typeface="Calibri"/>
            </a:endParaRPr>
          </a:p>
          <a:p>
            <a:r>
              <a:rPr lang="en-US" b="1">
                <a:latin typeface="Calibri"/>
                <a:ea typeface="+mn-lt"/>
                <a:cs typeface="+mn-lt"/>
              </a:rPr>
              <a:t>action_ID</a:t>
            </a:r>
            <a:r>
              <a:rPr lang="en-US">
                <a:latin typeface="Calibri"/>
                <a:ea typeface="+mn-lt"/>
                <a:cs typeface="+mn-lt"/>
              </a:rPr>
              <a:t>: an ID number which is required to be unique for each </a:t>
            </a:r>
            <a:r>
              <a:rPr lang="en-US" err="1">
                <a:latin typeface="Calibri"/>
                <a:ea typeface="+mn-lt"/>
                <a:cs typeface="+mn-lt"/>
              </a:rPr>
              <a:t>Behaviour</a:t>
            </a:r>
            <a:r>
              <a:rPr lang="en-US" dirty="0">
                <a:latin typeface="Calibri"/>
                <a:ea typeface="+mn-lt"/>
                <a:cs typeface="+mn-lt"/>
              </a:rPr>
              <a:t> Tree for each node. In case the same action node is repeated more than once, each instance needs to have a different ID. (see later)</a:t>
            </a:r>
            <a:endParaRPr lang="en-US" dirty="0">
              <a:latin typeface="Calibri"/>
              <a:ea typeface="MS Mincho"/>
              <a:cs typeface="Calibri"/>
            </a:endParaRPr>
          </a:p>
          <a:p>
            <a:endParaRPr lang="en-US" sz="1600">
              <a:latin typeface="MS Mincho"/>
              <a:ea typeface="MS Minch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11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Synch/Asynchronous actions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47655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Synchronous actions: the computation time of request_tick user function is negligible with respect </a:t>
            </a:r>
            <a:r>
              <a:rPr lang="en-US">
                <a:cs typeface="Calibri"/>
              </a:rPr>
              <a:t>to Behavior Tree period. In this case the Tick can return only Success/Failure (no Running).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Asynchronous actions: the computation time of request_tick user function takes a lot of time, e.g. </a:t>
            </a:r>
            <a:r>
              <a:rPr lang="en-US">
                <a:ea typeface="+mn-lt"/>
                <a:cs typeface="+mn-lt"/>
              </a:rPr>
              <a:t>navigation. In this case, the TickServer can spawn a thread for the Tick execution and return Running.</a:t>
            </a:r>
          </a:p>
          <a:p>
            <a:endParaRPr lang="en-US" dirty="0">
              <a:ea typeface="+mn-lt"/>
              <a:cs typeface="+mn-lt"/>
            </a:endParaRPr>
          </a:p>
          <a:p>
            <a:pPr algn="ctr"/>
            <a:r>
              <a:rPr lang="en-US">
                <a:highlight>
                  <a:srgbClr val="C0C0C0"/>
                </a:highlight>
                <a:latin typeface="Batang"/>
                <a:ea typeface="+mn-lt"/>
                <a:cs typeface="+mn-lt"/>
              </a:rPr>
              <a:t>skill.configure_TickServer("/TickServer", "Test 1", </a:t>
            </a:r>
            <a:r>
              <a:rPr lang="en-US" b="1">
                <a:solidFill>
                  <a:schemeClr val="accent1"/>
                </a:solidFill>
                <a:highlight>
                  <a:srgbClr val="C0C0C0"/>
                </a:highlight>
                <a:latin typeface="Batang"/>
                <a:ea typeface="+mn-lt"/>
                <a:cs typeface="+mn-lt"/>
              </a:rPr>
              <a:t>true</a:t>
            </a:r>
            <a:r>
              <a:rPr lang="en-US">
                <a:highlight>
                  <a:srgbClr val="C0C0C0"/>
                </a:highlight>
                <a:latin typeface="Batang"/>
                <a:ea typeface="+mn-lt"/>
                <a:cs typeface="+mn-lt"/>
              </a:rPr>
              <a:t>);</a:t>
            </a:r>
            <a:endParaRPr lang="en-US">
              <a:highlight>
                <a:srgbClr val="C0C0C0"/>
              </a:highlight>
              <a:latin typeface="Batang"/>
              <a:ea typeface="Batang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Note: if more actions are running in parallel, the server will handle it automatically, the user </a:t>
            </a:r>
            <a:r>
              <a:rPr lang="en-US">
                <a:cs typeface="Calibri"/>
              </a:rPr>
              <a:t>implementation does not require any addictional work.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657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Handle parameters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4765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handle the parameters required by the actual implementation to work correctly, a mapping has been introduced by mean of a shared blackboard.</a:t>
            </a:r>
          </a:p>
          <a:p>
            <a:r>
              <a:rPr lang="en-US" dirty="0">
                <a:cs typeface="Calibri"/>
              </a:rPr>
              <a:t>Each node can have a single (optional) parameter called </a:t>
            </a:r>
            <a:r>
              <a:rPr lang="en-US" i="1" dirty="0">
                <a:cs typeface="Calibri"/>
              </a:rPr>
              <a:t>'target' </a:t>
            </a:r>
            <a:r>
              <a:rPr lang="en-US" dirty="0">
                <a:cs typeface="Calibri"/>
              </a:rPr>
              <a:t>which is used as a key to retrieve other data from a shared blackboard.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parameters will then propagated to the </a:t>
            </a:r>
            <a:r>
              <a:rPr lang="en-US" dirty="0" err="1">
                <a:cs typeface="Calibri"/>
              </a:rPr>
              <a:t>TickServer</a:t>
            </a:r>
            <a:r>
              <a:rPr lang="en-US" dirty="0">
                <a:cs typeface="Calibri"/>
              </a:rPr>
              <a:t> to be processed.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At the startup the blackboard can read a .</a:t>
            </a:r>
            <a:r>
              <a:rPr lang="en-US" dirty="0" err="1">
                <a:cs typeface="Calibri"/>
              </a:rPr>
              <a:t>ini</a:t>
            </a:r>
            <a:r>
              <a:rPr lang="en-US" dirty="0">
                <a:cs typeface="Calibri"/>
              </a:rPr>
              <a:t> file to initialize the data.</a:t>
            </a:r>
          </a:p>
        </p:txBody>
      </p:sp>
    </p:spTree>
    <p:extLst>
      <p:ext uri="{BB962C8B-B14F-4D97-AF65-F5344CB8AC3E}">
        <p14:creationId xmlns:p14="http://schemas.microsoft.com/office/powerpoint/2010/main" val="28294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EEE163A-C22C-45D8-A475-3FF5C73D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6" y="1668283"/>
            <a:ext cx="1003685" cy="996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80D9-574D-4D69-B591-9ECADF056020}"/>
              </a:ext>
            </a:extLst>
          </p:cNvPr>
          <p:cNvSpPr txBox="1"/>
          <p:nvPr/>
        </p:nvSpPr>
        <p:spPr>
          <a:xfrm>
            <a:off x="3540990" y="3094567"/>
            <a:ext cx="1072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Reads  from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845B7-05E6-4651-A8A8-D157EFEF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big picture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697899-3C5D-4E0C-B423-18DD4BCC67D2}"/>
              </a:ext>
            </a:extLst>
          </p:cNvPr>
          <p:cNvSpPr/>
          <p:nvPr/>
        </p:nvSpPr>
        <p:spPr>
          <a:xfrm>
            <a:off x="4815223" y="1940406"/>
            <a:ext cx="1585575" cy="6465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BT Engine</a:t>
            </a:r>
            <a:endParaRPr lang="en-US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F652E16F-DAC0-4DF4-9DE9-532E59AD041C}"/>
              </a:ext>
            </a:extLst>
          </p:cNvPr>
          <p:cNvSpPr/>
          <p:nvPr/>
        </p:nvSpPr>
        <p:spPr>
          <a:xfrm>
            <a:off x="2022184" y="4004156"/>
            <a:ext cx="1216121" cy="638849"/>
          </a:xfrm>
          <a:prstGeom prst="foldedCorne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cs typeface="Calibri"/>
              </a:rPr>
              <a:t>BT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cs typeface="Calibri"/>
              </a:rPr>
              <a:t>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E2973-CDB1-46A9-AC3F-37175362199C}"/>
              </a:ext>
            </a:extLst>
          </p:cNvPr>
          <p:cNvCxnSpPr/>
          <p:nvPr/>
        </p:nvCxnSpPr>
        <p:spPr>
          <a:xfrm flipV="1">
            <a:off x="3265728" y="2621490"/>
            <a:ext cx="1453188" cy="15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B6B099-F0E6-4974-9111-B37887F03746}"/>
              </a:ext>
            </a:extLst>
          </p:cNvPr>
          <p:cNvSpPr/>
          <p:nvPr/>
        </p:nvSpPr>
        <p:spPr>
          <a:xfrm>
            <a:off x="4769041" y="5327072"/>
            <a:ext cx="1585575" cy="646546"/>
          </a:xfrm>
          <a:prstGeom prst="round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cs typeface="Calibri"/>
              </a:rPr>
              <a:t>YARP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exec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762822-8774-4C29-9BC1-8D2110B09A76}"/>
              </a:ext>
            </a:extLst>
          </p:cNvPr>
          <p:cNvSpPr/>
          <p:nvPr/>
        </p:nvSpPr>
        <p:spPr>
          <a:xfrm>
            <a:off x="4915283" y="5473314"/>
            <a:ext cx="1585575" cy="646546"/>
          </a:xfrm>
          <a:prstGeom prst="round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cs typeface="Calibri"/>
              </a:rPr>
              <a:t>YARP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exec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91AC13-DC51-40A8-BF5D-40D033758E00}"/>
              </a:ext>
            </a:extLst>
          </p:cNvPr>
          <p:cNvSpPr/>
          <p:nvPr/>
        </p:nvSpPr>
        <p:spPr>
          <a:xfrm>
            <a:off x="5061525" y="5619556"/>
            <a:ext cx="1585575" cy="646546"/>
          </a:xfrm>
          <a:prstGeom prst="round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cs typeface="Calibri"/>
              </a:rPr>
              <a:t>YARP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exec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549F63-59FC-498C-950E-51939471C6DE}"/>
              </a:ext>
            </a:extLst>
          </p:cNvPr>
          <p:cNvSpPr/>
          <p:nvPr/>
        </p:nvSpPr>
        <p:spPr>
          <a:xfrm>
            <a:off x="5207768" y="5765799"/>
            <a:ext cx="1585575" cy="646546"/>
          </a:xfrm>
          <a:prstGeom prst="round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cs typeface="Calibri"/>
              </a:rPr>
              <a:t>YARP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execs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500A8-76AF-4EA1-B724-F4B048D14F4E}"/>
              </a:ext>
            </a:extLst>
          </p:cNvPr>
          <p:cNvCxnSpPr>
            <a:cxnSpLocks/>
          </p:cNvCxnSpPr>
          <p:nvPr/>
        </p:nvCxnSpPr>
        <p:spPr>
          <a:xfrm>
            <a:off x="5528637" y="2661516"/>
            <a:ext cx="113911" cy="261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D5D20A-CE81-4B85-896A-0B860AF2D24F}"/>
              </a:ext>
            </a:extLst>
          </p:cNvPr>
          <p:cNvSpPr txBox="1"/>
          <p:nvPr/>
        </p:nvSpPr>
        <p:spPr>
          <a:xfrm>
            <a:off x="4819530" y="4578110"/>
            <a:ext cx="22736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Coordinates modules </a:t>
            </a:r>
            <a:endParaRPr lang="en-US" dirty="0"/>
          </a:p>
          <a:p>
            <a:r>
              <a:rPr lang="en-US" sz="1400" dirty="0"/>
              <a:t>via </a:t>
            </a:r>
            <a:r>
              <a:rPr lang="en-US" sz="1400" dirty="0" err="1"/>
              <a:t>YARP</a:t>
            </a:r>
            <a:r>
              <a:rPr lang="en-US" sz="1400" dirty="0"/>
              <a:t> ports</a:t>
            </a:r>
            <a:endParaRPr lang="en-US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568C6D-6682-4742-9502-BCAF3CA9405C}"/>
              </a:ext>
            </a:extLst>
          </p:cNvPr>
          <p:cNvSpPr/>
          <p:nvPr/>
        </p:nvSpPr>
        <p:spPr>
          <a:xfrm>
            <a:off x="8986981" y="3333557"/>
            <a:ext cx="1585575" cy="64654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Monitors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6F6783-31E0-4C42-8B73-3D68461BC191}"/>
              </a:ext>
            </a:extLst>
          </p:cNvPr>
          <p:cNvCxnSpPr>
            <a:cxnSpLocks/>
          </p:cNvCxnSpPr>
          <p:nvPr/>
        </p:nvCxnSpPr>
        <p:spPr>
          <a:xfrm>
            <a:off x="5867301" y="2630728"/>
            <a:ext cx="3077247" cy="81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47712C-9DCD-4BAA-8E28-8942DADE68DD}"/>
              </a:ext>
            </a:extLst>
          </p:cNvPr>
          <p:cNvCxnSpPr>
            <a:cxnSpLocks/>
          </p:cNvCxnSpPr>
          <p:nvPr/>
        </p:nvCxnSpPr>
        <p:spPr>
          <a:xfrm flipV="1">
            <a:off x="6821725" y="3883790"/>
            <a:ext cx="2107428" cy="203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2B1C28-47B3-4773-B8F9-E90F970DC92C}"/>
              </a:ext>
            </a:extLst>
          </p:cNvPr>
          <p:cNvSpPr txBox="1"/>
          <p:nvPr/>
        </p:nvSpPr>
        <p:spPr>
          <a:xfrm>
            <a:off x="8959656" y="2771293"/>
            <a:ext cx="2112048" cy="530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Receives signals for </a:t>
            </a:r>
            <a:endParaRPr lang="en-US" dirty="0"/>
          </a:p>
          <a:p>
            <a:r>
              <a:rPr lang="en-US" sz="1400" dirty="0"/>
              <a:t>Monitoring via </a:t>
            </a:r>
            <a:r>
              <a:rPr lang="en-US" sz="1400" dirty="0" err="1"/>
              <a:t>YARP</a:t>
            </a:r>
            <a:r>
              <a:rPr lang="en-US" sz="1400" dirty="0"/>
              <a:t> ports</a:t>
            </a:r>
            <a:endParaRPr lang="en-US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0AA608-8524-474D-A29E-BA436F7255F7}"/>
              </a:ext>
            </a:extLst>
          </p:cNvPr>
          <p:cNvSpPr/>
          <p:nvPr/>
        </p:nvSpPr>
        <p:spPr>
          <a:xfrm>
            <a:off x="1890374" y="1917314"/>
            <a:ext cx="1585575" cy="6465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Groot GUI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C0EB5-BD58-425D-BBDD-CAEBF58A20B7}"/>
              </a:ext>
            </a:extLst>
          </p:cNvPr>
          <p:cNvSpPr txBox="1"/>
          <p:nvPr/>
        </p:nvSpPr>
        <p:spPr>
          <a:xfrm>
            <a:off x="3617960" y="1963113"/>
            <a:ext cx="1365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Runtime</a:t>
            </a:r>
          </a:p>
          <a:p>
            <a:r>
              <a:rPr lang="en-US" sz="1400" dirty="0"/>
              <a:t> display</a:t>
            </a:r>
            <a:endParaRPr lang="en-US" sz="1400" dirty="0"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0198A0-BF31-4F0E-8B61-298E50730456}"/>
              </a:ext>
            </a:extLst>
          </p:cNvPr>
          <p:cNvCxnSpPr>
            <a:cxnSpLocks/>
          </p:cNvCxnSpPr>
          <p:nvPr/>
        </p:nvCxnSpPr>
        <p:spPr>
          <a:xfrm flipH="1">
            <a:off x="3610550" y="2261275"/>
            <a:ext cx="1140693" cy="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1AECB-00A8-4243-A454-B3F07D975335}"/>
              </a:ext>
            </a:extLst>
          </p:cNvPr>
          <p:cNvSpPr txBox="1"/>
          <p:nvPr/>
        </p:nvSpPr>
        <p:spPr>
          <a:xfrm>
            <a:off x="1686020" y="2994507"/>
            <a:ext cx="13654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Generates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1D243-DD09-4FD3-8FFE-B59B3E620701}"/>
              </a:ext>
            </a:extLst>
          </p:cNvPr>
          <p:cNvCxnSpPr>
            <a:cxnSpLocks/>
          </p:cNvCxnSpPr>
          <p:nvPr/>
        </p:nvCxnSpPr>
        <p:spPr>
          <a:xfrm flipH="1">
            <a:off x="2648428" y="2661517"/>
            <a:ext cx="24632" cy="127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B25FB0-999E-4344-A94D-7164903BF9C4}"/>
              </a:ext>
            </a:extLst>
          </p:cNvPr>
          <p:cNvSpPr/>
          <p:nvPr/>
        </p:nvSpPr>
        <p:spPr>
          <a:xfrm>
            <a:off x="5607354" y="3795750"/>
            <a:ext cx="1585575" cy="6465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BlackBoard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E40E69-0290-412F-8800-7FF597324B7D}"/>
              </a:ext>
            </a:extLst>
          </p:cNvPr>
          <p:cNvSpPr/>
          <p:nvPr/>
        </p:nvSpPr>
        <p:spPr>
          <a:xfrm>
            <a:off x="4817475" y="3331116"/>
            <a:ext cx="1585575" cy="64654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Glue Code</a:t>
            </a:r>
            <a:endParaRPr lang="en-US" dirty="0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B8C6407D-C6F2-4177-BDB3-25CF18FD7A16}"/>
              </a:ext>
            </a:extLst>
          </p:cNvPr>
          <p:cNvSpPr/>
          <p:nvPr/>
        </p:nvSpPr>
        <p:spPr>
          <a:xfrm>
            <a:off x="1791630" y="1949605"/>
            <a:ext cx="157975" cy="14868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2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EB0709-C5C3-4843-BE97-3E56A1DC4E31}"/>
              </a:ext>
            </a:extLst>
          </p:cNvPr>
          <p:cNvSpPr/>
          <p:nvPr/>
        </p:nvSpPr>
        <p:spPr>
          <a:xfrm>
            <a:off x="4112798" y="4990341"/>
            <a:ext cx="3035461" cy="12933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         GoTo implementation</a:t>
            </a: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8904-4A83-4740-B9EE-81EC7F6FB9A7}"/>
              </a:ext>
            </a:extLst>
          </p:cNvPr>
          <p:cNvSpPr/>
          <p:nvPr/>
        </p:nvSpPr>
        <p:spPr>
          <a:xfrm>
            <a:off x="4124554" y="3007306"/>
            <a:ext cx="1206034" cy="11648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4322966" y="3479520"/>
            <a:ext cx="881896" cy="515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Client</a:t>
            </a:r>
          </a:p>
        </p:txBody>
      </p:sp>
      <p:pic>
        <p:nvPicPr>
          <p:cNvPr id="2" name="Picture 3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A51224C-4502-41C8-944C-751CEEAD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93" y="375522"/>
            <a:ext cx="7260115" cy="2994690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1690F6-74FE-407D-9EE6-9C1C2BC3EFFA}"/>
              </a:ext>
            </a:extLst>
          </p:cNvPr>
          <p:cNvSpPr/>
          <p:nvPr/>
        </p:nvSpPr>
        <p:spPr>
          <a:xfrm>
            <a:off x="5996015" y="5611881"/>
            <a:ext cx="949631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User code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21C11C2-25C2-4FDD-BE0E-483B2D64DB45}"/>
              </a:ext>
            </a:extLst>
          </p:cNvPr>
          <p:cNvSpPr/>
          <p:nvPr/>
        </p:nvSpPr>
        <p:spPr>
          <a:xfrm>
            <a:off x="4263516" y="5446630"/>
            <a:ext cx="1020502" cy="6167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Server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884F7D-EE12-459C-B30A-9C8361C495C5}"/>
              </a:ext>
            </a:extLst>
          </p:cNvPr>
          <p:cNvSpPr/>
          <p:nvPr/>
        </p:nvSpPr>
        <p:spPr>
          <a:xfrm>
            <a:off x="5348352" y="5620883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EA393-4BAD-47A8-A47B-007EC4F4A83F}"/>
              </a:ext>
            </a:extLst>
          </p:cNvPr>
          <p:cNvSpPr txBox="1"/>
          <p:nvPr/>
        </p:nvSpPr>
        <p:spPr>
          <a:xfrm>
            <a:off x="5369779" y="5340319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44628A-CDFB-4599-B607-6A026430604D}"/>
              </a:ext>
            </a:extLst>
          </p:cNvPr>
          <p:cNvSpPr/>
          <p:nvPr/>
        </p:nvSpPr>
        <p:spPr>
          <a:xfrm rot="5400000">
            <a:off x="4131906" y="4511469"/>
            <a:ext cx="1064297" cy="20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D8B8-50D0-4573-ACFC-C6DF17F31873}"/>
              </a:ext>
            </a:extLst>
          </p:cNvPr>
          <p:cNvSpPr txBox="1"/>
          <p:nvPr/>
        </p:nvSpPr>
        <p:spPr>
          <a:xfrm>
            <a:off x="4694867" y="4345500"/>
            <a:ext cx="831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FD92C66C-43F7-4F41-B2BA-89C99336E89C}"/>
              </a:ext>
            </a:extLst>
          </p:cNvPr>
          <p:cNvSpPr/>
          <p:nvPr/>
        </p:nvSpPr>
        <p:spPr>
          <a:xfrm>
            <a:off x="732920" y="3761678"/>
            <a:ext cx="1867828" cy="696951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Shared blackboard</a:t>
            </a:r>
            <a:endParaRPr lang="en-US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E688EA38-81CC-4D95-A6FB-C36424A21C17}"/>
              </a:ext>
            </a:extLst>
          </p:cNvPr>
          <p:cNvSpPr/>
          <p:nvPr/>
        </p:nvSpPr>
        <p:spPr>
          <a:xfrm rot="15480000" flipH="1">
            <a:off x="3091684" y="3020568"/>
            <a:ext cx="425372" cy="1695658"/>
          </a:xfrm>
          <a:prstGeom prst="curved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EA85B-A8AD-441A-A328-C5397679EB02}"/>
              </a:ext>
            </a:extLst>
          </p:cNvPr>
          <p:cNvSpPr txBox="1"/>
          <p:nvPr/>
        </p:nvSpPr>
        <p:spPr>
          <a:xfrm>
            <a:off x="2551542" y="4089810"/>
            <a:ext cx="831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</p:txBody>
      </p:sp>
    </p:spTree>
    <p:extLst>
      <p:ext uri="{BB962C8B-B14F-4D97-AF65-F5344CB8AC3E}">
        <p14:creationId xmlns:p14="http://schemas.microsoft.com/office/powerpoint/2010/main" val="307878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DE16-9CB2-4726-9381-87CBC739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Targets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5E09-E996-44FE-81BD-5677A094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4"/>
            <a:ext cx="10515600" cy="4097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Many actions are called like: </a:t>
            </a:r>
            <a:endParaRPr lang="en-US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cs typeface="Calibri" panose="020F0502020204030204"/>
              </a:rPr>
              <a:t>GoTo</a:t>
            </a:r>
            <a:r>
              <a:rPr lang="en-US" sz="2200" b="1" dirty="0">
                <a:cs typeface="Calibri" panose="020F0502020204030204"/>
              </a:rPr>
              <a:t>_</a:t>
            </a:r>
            <a:r>
              <a:rPr lang="en-US" sz="2200" b="1" dirty="0">
                <a:solidFill>
                  <a:srgbClr val="0070C0"/>
                </a:solidFill>
                <a:cs typeface="Calibri" panose="020F0502020204030204"/>
              </a:rPr>
              <a:t>Kitchen     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Calibri" panose="020F0502020204030204"/>
              </a:rPr>
              <a:t>Grasp</a:t>
            </a:r>
            <a:r>
              <a:rPr lang="en-US" sz="2200" b="1" dirty="0">
                <a:cs typeface="Calibri" panose="020F0502020204030204"/>
              </a:rPr>
              <a:t>_</a:t>
            </a:r>
            <a:r>
              <a:rPr lang="en-US" sz="2200" b="1" dirty="0">
                <a:solidFill>
                  <a:srgbClr val="0070C0"/>
                </a:solidFill>
                <a:cs typeface="Calibri" panose="020F0502020204030204"/>
              </a:rPr>
              <a:t>Bottle</a:t>
            </a:r>
            <a:r>
              <a:rPr lang="en-US" sz="2200" b="1" dirty="0">
                <a:cs typeface="Calibri" panose="020F0502020204030204"/>
              </a:rPr>
              <a:t>    </a:t>
            </a:r>
            <a:r>
              <a:rPr lang="en-US" sz="2200" b="1">
                <a:solidFill>
                  <a:srgbClr val="FF0000"/>
                </a:solidFill>
                <a:cs typeface="Calibri" panose="020F0502020204030204"/>
              </a:rPr>
              <a:t>Find</a:t>
            </a:r>
            <a:r>
              <a:rPr lang="en-US" sz="2200" b="1">
                <a:cs typeface="Calibri" panose="020F0502020204030204"/>
              </a:rPr>
              <a:t>_</a:t>
            </a:r>
            <a:r>
              <a:rPr lang="en-US" sz="2200" b="1">
                <a:solidFill>
                  <a:srgbClr val="0070C0"/>
                </a:solidFill>
                <a:cs typeface="Calibri" panose="020F0502020204030204"/>
              </a:rPr>
              <a:t>Bottle</a:t>
            </a:r>
            <a:r>
              <a:rPr lang="en-US" sz="2200">
                <a:cs typeface="Calibri" panose="020F0502020204030204"/>
              </a:rPr>
              <a:t>   ecc...</a:t>
            </a:r>
          </a:p>
          <a:p>
            <a:pPr marL="0" indent="0">
              <a:buNone/>
            </a:pPr>
            <a:endParaRPr lang="en-US" sz="220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The part in </a:t>
            </a:r>
            <a:r>
              <a:rPr lang="en-US" sz="2200">
                <a:solidFill>
                  <a:srgbClr val="FF0000"/>
                </a:solidFill>
                <a:cs typeface="Calibri" panose="020F0502020204030204"/>
              </a:rPr>
              <a:t>red </a:t>
            </a:r>
            <a:r>
              <a:rPr lang="en-US" sz="2200">
                <a:cs typeface="Calibri" panose="020F0502020204030204"/>
              </a:rPr>
              <a:t>is the name of the </a:t>
            </a:r>
            <a:r>
              <a:rPr lang="en-US" sz="2200">
                <a:solidFill>
                  <a:srgbClr val="FF0000"/>
                </a:solidFill>
                <a:cs typeface="Calibri" panose="020F0502020204030204"/>
              </a:rPr>
              <a:t>action </a:t>
            </a:r>
            <a:r>
              <a:rPr lang="en-US" sz="2200">
                <a:cs typeface="Calibri" panose="020F0502020204030204"/>
              </a:rPr>
              <a:t>itself, while the part in </a:t>
            </a:r>
            <a:r>
              <a:rPr lang="en-US" sz="2200">
                <a:solidFill>
                  <a:srgbClr val="0070C0"/>
                </a:solidFill>
                <a:cs typeface="Calibri" panose="020F0502020204030204"/>
              </a:rPr>
              <a:t>blue </a:t>
            </a:r>
            <a:r>
              <a:rPr lang="en-US" sz="2200">
                <a:cs typeface="Calibri" panose="020F0502020204030204"/>
              </a:rPr>
              <a:t>indicates the main </a:t>
            </a:r>
            <a:r>
              <a:rPr lang="en-US" sz="2200">
                <a:solidFill>
                  <a:srgbClr val="0070C0"/>
                </a:solidFill>
                <a:cs typeface="Calibri" panose="020F0502020204030204"/>
              </a:rPr>
              <a:t>target </a:t>
            </a:r>
            <a:r>
              <a:rPr lang="en-US" sz="2200">
                <a:cs typeface="Calibri" panose="020F0502020204030204"/>
              </a:rPr>
              <a:t>it referres to.</a:t>
            </a:r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/>
              </a:rPr>
              <a:t>For example, in case a BT has the leaves </a:t>
            </a:r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GoTo</a:t>
            </a:r>
            <a:r>
              <a:rPr lang="en-US" sz="2200" b="1" dirty="0">
                <a:ea typeface="+mn-lt"/>
                <a:cs typeface="+mn-lt"/>
              </a:rPr>
              <a:t>_</a:t>
            </a:r>
            <a:r>
              <a:rPr lang="en-US" sz="2200" b="1" dirty="0">
                <a:solidFill>
                  <a:srgbClr val="0070C0"/>
                </a:solidFill>
                <a:ea typeface="+mn-lt"/>
                <a:cs typeface="+mn-lt"/>
              </a:rPr>
              <a:t>Kitchen </a:t>
            </a:r>
            <a:r>
              <a:rPr lang="en-US" sz="2200" dirty="0">
                <a:ea typeface="+mn-lt"/>
                <a:cs typeface="+mn-lt"/>
              </a:rPr>
              <a:t>and </a:t>
            </a:r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GoTo</a:t>
            </a:r>
            <a:r>
              <a:rPr lang="en-US" sz="2200" b="1" dirty="0">
                <a:ea typeface="+mn-lt"/>
                <a:cs typeface="+mn-lt"/>
              </a:rPr>
              <a:t>_</a:t>
            </a:r>
            <a:r>
              <a:rPr lang="en-US" sz="2200" b="1" dirty="0">
                <a:solidFill>
                  <a:srgbClr val="0070C0"/>
                </a:solidFill>
                <a:ea typeface="+mn-lt"/>
                <a:cs typeface="+mn-lt"/>
              </a:rPr>
              <a:t>Kitchen </a:t>
            </a:r>
            <a:r>
              <a:rPr lang="en-US" sz="2200" dirty="0">
                <a:ea typeface="+mn-lt"/>
                <a:cs typeface="+mn-lt"/>
              </a:rPr>
              <a:t>they indicates </a:t>
            </a:r>
            <a:r>
              <a:rPr lang="en-US" sz="2200">
                <a:ea typeface="+mn-lt"/>
                <a:cs typeface="+mn-lt"/>
              </a:rPr>
              <a:t>due different actionsm but at implementation level they'll act onto the same executable, with a different target.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249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DE16-9CB2-4726-9381-87CBC739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Targets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5E09-E996-44FE-81BD-5677A09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If we think to the target as a primary parameter, it can be used to retrieve other associated paramters.</a:t>
            </a:r>
            <a:endParaRPr lang="en-US"/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Es: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The navigation target Kitchen has a numeric value &lt;</a:t>
            </a:r>
            <a:r>
              <a:rPr lang="en-US" sz="2200" dirty="0">
                <a:solidFill>
                  <a:srgbClr val="00B050"/>
                </a:solidFill>
                <a:cs typeface="Calibri" panose="020F0502020204030204"/>
              </a:rPr>
              <a:t>x, y, theta</a:t>
            </a:r>
            <a:r>
              <a:rPr lang="en-US" sz="2200" dirty="0">
                <a:cs typeface="Calibri" panose="020F0502020204030204"/>
              </a:rPr>
              <a:t>&gt;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The associated parameters are configurations of the navigation module, like </a:t>
            </a:r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solidFill>
                  <a:srgbClr val="00B0F0"/>
                </a:solidFill>
                <a:cs typeface="Calibri" panose="020F0502020204030204"/>
              </a:rPr>
              <a:t>enable/disable obstacle avoidance, maximum speed and so on.</a:t>
            </a:r>
            <a:r>
              <a:rPr lang="en-US" sz="2200" dirty="0">
                <a:cs typeface="Calibri" panose="020F0502020204030204"/>
              </a:rPr>
              <a:t> 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Those parameters may differ for different targets, so they depend on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42980-D0CC-4006-BD86-C7C8413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Glue Code / Tick Server (Skill)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B4523-AB08-410E-81F1-182D8DC9A0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56717" y="1749070"/>
            <a:ext cx="4941399" cy="4572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The glue code will usually perform a few steps, mainly </a:t>
            </a:r>
            <a:r>
              <a:rPr lang="en-US" sz="2000" dirty="0" err="1">
                <a:cs typeface="Calibri"/>
              </a:rPr>
              <a:t>devided</a:t>
            </a:r>
            <a:r>
              <a:rPr lang="en-US" sz="2000" dirty="0">
                <a:cs typeface="Calibri"/>
              </a:rPr>
              <a:t> into two groups.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Startup: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Set max speed;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Set start navigation;</a:t>
            </a:r>
            <a:endParaRPr lang="en-US" dirty="0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Check completion: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Compare robot position with desired 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20A768-2078-4967-8638-B78099F739A3}"/>
              </a:ext>
            </a:extLst>
          </p:cNvPr>
          <p:cNvSpPr/>
          <p:nvPr/>
        </p:nvSpPr>
        <p:spPr>
          <a:xfrm>
            <a:off x="1937657" y="2262168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Wait for Tick</a:t>
            </a:r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1937657" y="3359810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Startup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42CCB2A-F776-4ADC-92F1-560F83B010E6}"/>
              </a:ext>
            </a:extLst>
          </p:cNvPr>
          <p:cNvSpPr/>
          <p:nvPr/>
        </p:nvSpPr>
        <p:spPr>
          <a:xfrm>
            <a:off x="4323443" y="4403024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Halting</a:t>
            </a:r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BD81EE0-5FA5-462E-A284-606788113304}"/>
              </a:ext>
            </a:extLst>
          </p:cNvPr>
          <p:cNvSpPr/>
          <p:nvPr/>
        </p:nvSpPr>
        <p:spPr>
          <a:xfrm>
            <a:off x="1937657" y="4403024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Check</a:t>
            </a:r>
          </a:p>
          <a:p>
            <a:pPr algn="ctr"/>
            <a:r>
              <a:rPr lang="en-US">
                <a:cs typeface="Calibri"/>
              </a:rPr>
              <a:t>completion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9EA06-F3C9-42B3-A859-8C851440B14E}"/>
              </a:ext>
            </a:extLst>
          </p:cNvPr>
          <p:cNvCxnSpPr>
            <a:cxnSpLocks/>
          </p:cNvCxnSpPr>
          <p:nvPr/>
        </p:nvCxnSpPr>
        <p:spPr>
          <a:xfrm flipH="1">
            <a:off x="2713716" y="3979282"/>
            <a:ext cx="4711" cy="4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34F6F8A-E336-439D-A854-2CB877B62D09}"/>
              </a:ext>
            </a:extLst>
          </p:cNvPr>
          <p:cNvCxnSpPr/>
          <p:nvPr/>
        </p:nvCxnSpPr>
        <p:spPr>
          <a:xfrm flipH="1" flipV="1">
            <a:off x="3450480" y="2573182"/>
            <a:ext cx="1558049" cy="1801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2BE15B5-0C73-43D9-A8AA-FDFC3C03FE38}"/>
              </a:ext>
            </a:extLst>
          </p:cNvPr>
          <p:cNvSpPr/>
          <p:nvPr/>
        </p:nvSpPr>
        <p:spPr>
          <a:xfrm rot="10860000" flipH="1">
            <a:off x="1400248" y="2525136"/>
            <a:ext cx="445850" cy="3682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C60566AF-738A-4D25-907A-802E09DFD10F}"/>
              </a:ext>
            </a:extLst>
          </p:cNvPr>
          <p:cNvSpPr/>
          <p:nvPr/>
        </p:nvSpPr>
        <p:spPr>
          <a:xfrm rot="16380000" flipV="1">
            <a:off x="1504302" y="4643791"/>
            <a:ext cx="607979" cy="2137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66CBF-CA39-4035-8F47-A439098D697A}"/>
              </a:ext>
            </a:extLst>
          </p:cNvPr>
          <p:cNvSpPr txBox="1"/>
          <p:nvPr/>
        </p:nvSpPr>
        <p:spPr>
          <a:xfrm>
            <a:off x="2768164" y="2985999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0FF87-319C-42C0-A439-FEC2E3B04896}"/>
              </a:ext>
            </a:extLst>
          </p:cNvPr>
          <p:cNvSpPr txBox="1"/>
          <p:nvPr/>
        </p:nvSpPr>
        <p:spPr>
          <a:xfrm>
            <a:off x="1490343" y="4264187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B3CB2-95C5-415E-8E4F-0FA08A058084}"/>
              </a:ext>
            </a:extLst>
          </p:cNvPr>
          <p:cNvSpPr txBox="1"/>
          <p:nvPr/>
        </p:nvSpPr>
        <p:spPr>
          <a:xfrm>
            <a:off x="4189743" y="3470355"/>
            <a:ext cx="10165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Halt_Done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C80B6-EB7E-4185-BC15-095E71622AED}"/>
              </a:ext>
            </a:extLst>
          </p:cNvPr>
          <p:cNvSpPr txBox="1"/>
          <p:nvPr/>
        </p:nvSpPr>
        <p:spPr>
          <a:xfrm>
            <a:off x="3606731" y="4439877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Halt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2C086-C615-4A4B-9FDB-1C48F00BAB83}"/>
              </a:ext>
            </a:extLst>
          </p:cNvPr>
          <p:cNvSpPr txBox="1"/>
          <p:nvPr/>
        </p:nvSpPr>
        <p:spPr>
          <a:xfrm>
            <a:off x="1952406" y="5157760"/>
            <a:ext cx="1707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Routine_Done</a:t>
            </a:r>
          </a:p>
          <a:p>
            <a:r>
              <a:rPr lang="en-US" sz="1200">
                <a:cs typeface="Calibri"/>
              </a:rPr>
              <a:t>Either Success or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B4C3A0-D70B-420C-B051-BAEEC1310CEA}"/>
              </a:ext>
            </a:extLst>
          </p:cNvPr>
          <p:cNvSpPr txBox="1"/>
          <p:nvPr/>
        </p:nvSpPr>
        <p:spPr>
          <a:xfrm>
            <a:off x="2196221" y="4034559"/>
            <a:ext cx="10570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Startup_Done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5AC55A-1EB0-4060-8EB0-0D8B1C28CE4F}"/>
              </a:ext>
            </a:extLst>
          </p:cNvPr>
          <p:cNvCxnSpPr/>
          <p:nvPr/>
        </p:nvCxnSpPr>
        <p:spPr>
          <a:xfrm flipH="1">
            <a:off x="2716854" y="1760113"/>
            <a:ext cx="1621" cy="46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66F8AB-94A2-41BD-BEA6-50D2C64F53C0}"/>
              </a:ext>
            </a:extLst>
          </p:cNvPr>
          <p:cNvSpPr/>
          <p:nvPr/>
        </p:nvSpPr>
        <p:spPr>
          <a:xfrm>
            <a:off x="2625969" y="158072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498F7852-DDB2-4925-A791-40A6E0AAD1FC}"/>
              </a:ext>
            </a:extLst>
          </p:cNvPr>
          <p:cNvSpPr/>
          <p:nvPr/>
        </p:nvSpPr>
        <p:spPr>
          <a:xfrm rot="12780000">
            <a:off x="3061621" y="2056394"/>
            <a:ext cx="607979" cy="2918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A8DCE-7BB8-46A3-A7B6-62127E54EA05}"/>
              </a:ext>
            </a:extLst>
          </p:cNvPr>
          <p:cNvSpPr txBox="1"/>
          <p:nvPr/>
        </p:nvSpPr>
        <p:spPr>
          <a:xfrm>
            <a:off x="3292766" y="1773033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Halt</a:t>
            </a:r>
            <a:endParaRPr lang="en-US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74FE1A-7699-4617-ADF6-4C6309EC9D21}"/>
              </a:ext>
            </a:extLst>
          </p:cNvPr>
          <p:cNvSpPr/>
          <p:nvPr/>
        </p:nvSpPr>
        <p:spPr>
          <a:xfrm>
            <a:off x="1952311" y="5801071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Wait to return result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C06D83-7ED0-42B5-9E7D-420F59F35783}"/>
              </a:ext>
            </a:extLst>
          </p:cNvPr>
          <p:cNvCxnSpPr>
            <a:cxnSpLocks/>
          </p:cNvCxnSpPr>
          <p:nvPr/>
        </p:nvCxnSpPr>
        <p:spPr>
          <a:xfrm>
            <a:off x="2718474" y="5020593"/>
            <a:ext cx="5705" cy="7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E2B564-53B1-41A7-A84B-39886D32ABCC}"/>
              </a:ext>
            </a:extLst>
          </p:cNvPr>
          <p:cNvSpPr txBox="1"/>
          <p:nvPr/>
        </p:nvSpPr>
        <p:spPr>
          <a:xfrm>
            <a:off x="574944" y="3615518"/>
            <a:ext cx="11138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Routine_Done</a:t>
            </a:r>
          </a:p>
          <a:p>
            <a:r>
              <a:rPr lang="en-US" sz="1200">
                <a:cs typeface="Calibri"/>
              </a:rPr>
              <a:t>Either Success or Failure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3553-88F3-4D40-A95F-E31C6120B1BA}"/>
              </a:ext>
            </a:extLst>
          </p:cNvPr>
          <p:cNvSpPr/>
          <p:nvPr/>
        </p:nvSpPr>
        <p:spPr>
          <a:xfrm>
            <a:off x="3452980" y="4641880"/>
            <a:ext cx="831980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E6D0A3C-BE00-4D0E-9EE9-E3F7884B9966}"/>
              </a:ext>
            </a:extLst>
          </p:cNvPr>
          <p:cNvSpPr/>
          <p:nvPr/>
        </p:nvSpPr>
        <p:spPr>
          <a:xfrm rot="19260000">
            <a:off x="3273986" y="5518572"/>
            <a:ext cx="1792100" cy="14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80D9997-E662-4E02-9794-2968303ADD5B}"/>
              </a:ext>
            </a:extLst>
          </p:cNvPr>
          <p:cNvSpPr/>
          <p:nvPr/>
        </p:nvSpPr>
        <p:spPr>
          <a:xfrm>
            <a:off x="2659634" y="2900540"/>
            <a:ext cx="107950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4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Blackboard</a:t>
            </a:r>
            <a:r>
              <a:rPr lang="en-US" dirty="0">
                <a:cs typeface="Calibri Light"/>
              </a:rPr>
              <a:t> interface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106AB-0FD7-4653-9835-E8338B392DCE}"/>
              </a:ext>
            </a:extLst>
          </p:cNvPr>
          <p:cNvSpPr txBox="1"/>
          <p:nvPr/>
        </p:nvSpPr>
        <p:spPr>
          <a:xfrm>
            <a:off x="1104515" y="1870888"/>
            <a:ext cx="9476553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S Mincho"/>
                <a:ea typeface="+mn-lt"/>
                <a:cs typeface="+mn-lt"/>
              </a:rPr>
              <a:t>struct Data { }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(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 yarp.name = "yarp::os::Property"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 yarp.includefile="yarp/os/Property.h"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)</a:t>
            </a:r>
            <a:endParaRPr lang="en-US">
              <a:latin typeface="MS Mincho"/>
              <a:ea typeface="MS Mincho"/>
            </a:endParaRPr>
          </a:p>
          <a:p>
            <a:endParaRPr lang="en-US" dirty="0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service BlackBoardWrapper </a:t>
            </a:r>
            <a:endParaRPr lang="en-US">
              <a:latin typeface="MS Mincho"/>
              <a:ea typeface="MS Mincho"/>
              <a:cs typeface="+mn-lt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{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Data getData(1: string target)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bool setData(1: string target, 2: Data datum)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void clearData(1: string target)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void clearAll()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void resetData()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    list&lt;string&gt; listTarget()</a:t>
            </a:r>
            <a:endParaRPr lang="en-US">
              <a:latin typeface="MS Mincho"/>
              <a:ea typeface="MS Mincho"/>
            </a:endParaRPr>
          </a:p>
          <a:p>
            <a:r>
              <a:rPr lang="en-US" sz="1400">
                <a:latin typeface="MS Mincho"/>
                <a:ea typeface="+mn-lt"/>
                <a:cs typeface="+mn-lt"/>
              </a:rPr>
              <a:t>}</a:t>
            </a:r>
            <a:endParaRPr lang="en-US">
              <a:latin typeface="MS Mincho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750172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Blackboard</a:t>
            </a:r>
            <a:r>
              <a:rPr lang="en-US" dirty="0">
                <a:cs typeface="Calibri Light"/>
              </a:rPr>
              <a:t> Tick 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25F2-E673-45BE-ADB8-751CCDD08D51}"/>
              </a:ext>
            </a:extLst>
          </p:cNvPr>
          <p:cNvSpPr txBox="1">
            <a:spLocks/>
          </p:cNvSpPr>
          <p:nvPr/>
        </p:nvSpPr>
        <p:spPr>
          <a:xfrm>
            <a:off x="1161473" y="3734472"/>
            <a:ext cx="9553479" cy="2442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cs typeface="Calibri" panose="020F0502020204030204"/>
              </a:rPr>
              <a:t>The</a:t>
            </a:r>
            <a:r>
              <a:rPr lang="en-US" sz="2200" dirty="0">
                <a:ea typeface="+mn-lt"/>
                <a:cs typeface="+mn-lt"/>
              </a:rPr>
              <a:t> blackboard is also </a:t>
            </a:r>
            <a:r>
              <a:rPr lang="en-US" sz="2200" dirty="0" err="1">
                <a:ea typeface="+mn-lt"/>
                <a:cs typeface="+mn-lt"/>
              </a:rPr>
              <a:t>Tickable</a:t>
            </a:r>
            <a:r>
              <a:rPr lang="en-US" sz="2200" dirty="0">
                <a:ea typeface="+mn-lt"/>
                <a:cs typeface="+mn-lt"/>
              </a:rPr>
              <a:t>: it'll return success if a certain condition is True and Failure if it is false.</a:t>
            </a:r>
            <a:endParaRPr lang="en-US" sz="2200" dirty="0">
              <a:cs typeface="Calibri" panose="020F0502020204030204"/>
            </a:endParaRPr>
          </a:p>
          <a:p>
            <a:pPr marL="342900" indent="-342900"/>
            <a:r>
              <a:rPr lang="en-US" sz="2200" dirty="0" err="1">
                <a:cs typeface="Calibri" panose="020F0502020204030204"/>
              </a:rPr>
              <a:t>CheckCondition</a:t>
            </a:r>
            <a:r>
              <a:rPr lang="en-US" sz="2200" dirty="0">
                <a:cs typeface="Calibri" panose="020F0502020204030204"/>
              </a:rPr>
              <a:t> checks if the parameter &lt;found&gt; for target &lt;Bottle&gt; is </a:t>
            </a:r>
            <a:r>
              <a:rPr lang="en-US" sz="2200" i="1" dirty="0">
                <a:cs typeface="Calibri" panose="020F0502020204030204"/>
              </a:rPr>
              <a:t>true</a:t>
            </a:r>
            <a:endParaRPr lang="en-US" sz="2200" dirty="0">
              <a:cs typeface="Calibri" panose="020F0502020204030204"/>
            </a:endParaRPr>
          </a:p>
          <a:p>
            <a:pPr marL="342900" indent="-342900"/>
            <a:r>
              <a:rPr lang="en-US" sz="2200" dirty="0" err="1">
                <a:ea typeface="+mn-lt"/>
                <a:cs typeface="+mn-lt"/>
              </a:rPr>
              <a:t>SetCondition</a:t>
            </a:r>
            <a:r>
              <a:rPr lang="en-US" sz="2200" dirty="0">
                <a:ea typeface="+mn-lt"/>
                <a:cs typeface="+mn-lt"/>
              </a:rPr>
              <a:t> will set the parameter &lt;found&gt; for target &lt;Bottle&gt; to </a:t>
            </a:r>
            <a:r>
              <a:rPr lang="en-US" sz="2200" i="1" dirty="0">
                <a:ea typeface="+mn-lt"/>
                <a:cs typeface="+mn-lt"/>
              </a:rPr>
              <a:t>true</a:t>
            </a:r>
            <a:endParaRPr lang="en-US" sz="2200" dirty="0">
              <a:ea typeface="+mn-lt"/>
              <a:cs typeface="+mn-lt"/>
            </a:endParaRPr>
          </a:p>
          <a:p>
            <a:pPr marL="342900" indent="-342900"/>
            <a:r>
              <a:rPr lang="en-US" sz="2200" dirty="0" err="1">
                <a:ea typeface="+mn-lt"/>
                <a:cs typeface="+mn-lt"/>
              </a:rPr>
              <a:t>ResetCondition</a:t>
            </a:r>
            <a:r>
              <a:rPr lang="en-US" sz="2200" dirty="0">
                <a:ea typeface="+mn-lt"/>
                <a:cs typeface="+mn-lt"/>
              </a:rPr>
              <a:t> will set the parameter &lt;found&gt; for target &lt;Bottle&gt; to </a:t>
            </a:r>
            <a:r>
              <a:rPr lang="en-US" sz="2200" i="1" dirty="0">
                <a:ea typeface="+mn-lt"/>
                <a:cs typeface="+mn-lt"/>
              </a:rPr>
              <a:t>false</a:t>
            </a:r>
          </a:p>
          <a:p>
            <a:pPr marL="342900" indent="-342900"/>
            <a:endParaRPr lang="en-US" sz="2200" dirty="0">
              <a:ea typeface="+mn-lt"/>
              <a:cs typeface="+mn-lt"/>
            </a:endParaRPr>
          </a:p>
          <a:p>
            <a:pPr marL="342900" indent="-342900"/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endParaRPr lang="en-US" sz="2200" dirty="0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E55A94-F851-4316-99E3-ACA0FCD3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31" y="1962971"/>
            <a:ext cx="6276109" cy="1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2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B25B2B4-F829-41B6-870F-71D84FCB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Targets</a:t>
            </a:r>
            <a:endParaRPr lang="en-US"/>
          </a:p>
        </p:txBody>
      </p:sp>
      <p:pic>
        <p:nvPicPr>
          <p:cNvPr id="4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0F7CAAE-54A3-456E-B28B-FC8F4CD8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5" y="1421933"/>
            <a:ext cx="5347503" cy="3173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2954C7-7EFE-47BB-AA6E-0F54F7871C65}"/>
              </a:ext>
            </a:extLst>
          </p:cNvPr>
          <p:cNvSpPr/>
          <p:nvPr/>
        </p:nvSpPr>
        <p:spPr>
          <a:xfrm>
            <a:off x="3348826" y="4876199"/>
            <a:ext cx="2933242" cy="12840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         GoTo implementation</a:t>
            </a: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5C5345-30C2-4255-B12E-EE29055823CD}"/>
              </a:ext>
            </a:extLst>
          </p:cNvPr>
          <p:cNvSpPr/>
          <p:nvPr/>
        </p:nvSpPr>
        <p:spPr>
          <a:xfrm>
            <a:off x="5232043" y="5488447"/>
            <a:ext cx="949631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User code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8D1A7BC-D234-43C9-ADFA-0F9EE4CAF0D8}"/>
              </a:ext>
            </a:extLst>
          </p:cNvPr>
          <p:cNvSpPr/>
          <p:nvPr/>
        </p:nvSpPr>
        <p:spPr>
          <a:xfrm>
            <a:off x="3499544" y="5323196"/>
            <a:ext cx="1020502" cy="6167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Server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04AD81D-F7E1-4A8C-912A-37A3F871C2EA}"/>
              </a:ext>
            </a:extLst>
          </p:cNvPr>
          <p:cNvSpPr/>
          <p:nvPr/>
        </p:nvSpPr>
        <p:spPr>
          <a:xfrm>
            <a:off x="4584380" y="5497449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1AF2F-3127-4A75-B02B-11AFEF6B2C19}"/>
              </a:ext>
            </a:extLst>
          </p:cNvPr>
          <p:cNvSpPr txBox="1"/>
          <p:nvPr/>
        </p:nvSpPr>
        <p:spPr>
          <a:xfrm>
            <a:off x="4605807" y="5216886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9343D8F-9736-4EA4-8B69-4D223B1C2AB6}"/>
              </a:ext>
            </a:extLst>
          </p:cNvPr>
          <p:cNvSpPr/>
          <p:nvPr/>
        </p:nvSpPr>
        <p:spPr>
          <a:xfrm rot="5400000">
            <a:off x="3753580" y="4922365"/>
            <a:ext cx="571785" cy="9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2C8BD-F615-4638-8CF8-27FFE8901C9C}"/>
              </a:ext>
            </a:extLst>
          </p:cNvPr>
          <p:cNvSpPr txBox="1"/>
          <p:nvPr/>
        </p:nvSpPr>
        <p:spPr>
          <a:xfrm>
            <a:off x="1177915" y="4967079"/>
            <a:ext cx="14630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</a:rPr>
              <a:t>Target = Kitchen</a:t>
            </a:r>
            <a:endParaRPr lang="en-US">
              <a:solidFill>
                <a:srgbClr val="7030A0"/>
              </a:solidFill>
              <a:cs typeface="Calibri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E925D13-F7FA-4B5C-9A10-8665F026DDAD}"/>
              </a:ext>
            </a:extLst>
          </p:cNvPr>
          <p:cNvSpPr/>
          <p:nvPr/>
        </p:nvSpPr>
        <p:spPr>
          <a:xfrm rot="1500000">
            <a:off x="1422696" y="5041577"/>
            <a:ext cx="2106485" cy="11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B5859-C6D2-459D-8F05-46983C015A44}"/>
              </a:ext>
            </a:extLst>
          </p:cNvPr>
          <p:cNvSpPr txBox="1"/>
          <p:nvPr/>
        </p:nvSpPr>
        <p:spPr>
          <a:xfrm>
            <a:off x="8039483" y="1439859"/>
            <a:ext cx="30341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Calibri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+mn-lt"/>
                <a:cs typeface="+mn-lt"/>
              </a:rPr>
              <a:t>struct </a:t>
            </a:r>
            <a:r>
              <a:rPr lang="en-US" sz="1600" dirty="0" err="1">
                <a:latin typeface="MS Mincho"/>
                <a:ea typeface="+mn-lt"/>
                <a:cs typeface="+mn-lt"/>
              </a:rPr>
              <a:t>ActionID</a:t>
            </a:r>
            <a:r>
              <a:rPr lang="en-US" sz="1600" dirty="0">
                <a:latin typeface="MS Mincho"/>
                <a:ea typeface="+mn-lt"/>
                <a:cs typeface="+mn-lt"/>
              </a:rPr>
              <a:t> {</a:t>
            </a:r>
            <a:endParaRPr lang="en-US" sz="1600" dirty="0">
              <a:latin typeface="MS Mincho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+mn-lt"/>
                <a:cs typeface="+mn-lt"/>
              </a:rPr>
              <a:t>    1: string </a:t>
            </a:r>
            <a:r>
              <a:rPr lang="en-US" sz="1600" b="1" dirty="0">
                <a:solidFill>
                  <a:srgbClr val="7030A0"/>
                </a:solidFill>
                <a:latin typeface="MS Mincho"/>
                <a:ea typeface="+mn-lt"/>
                <a:cs typeface="+mn-lt"/>
              </a:rPr>
              <a:t>target;</a:t>
            </a:r>
            <a:endParaRPr lang="en-US" sz="1600" b="1" dirty="0">
              <a:solidFill>
                <a:srgbClr val="7030A0"/>
              </a:solidFill>
              <a:latin typeface="MS Mincho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+mn-lt"/>
                <a:cs typeface="+mn-lt"/>
              </a:rPr>
              <a:t>    2: string resources;</a:t>
            </a:r>
            <a:endParaRPr lang="en-US" sz="1600" dirty="0">
              <a:latin typeface="MS Mincho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+mn-lt"/>
                <a:cs typeface="+mn-lt"/>
              </a:rPr>
              <a:t>    3: </a:t>
            </a:r>
            <a:r>
              <a:rPr lang="en-US" sz="1600" dirty="0" err="1">
                <a:latin typeface="MS Mincho"/>
                <a:ea typeface="+mn-lt"/>
                <a:cs typeface="+mn-lt"/>
              </a:rPr>
              <a:t>i32</a:t>
            </a:r>
            <a:r>
              <a:rPr lang="en-US" sz="1600" dirty="0">
                <a:latin typeface="MS Mincho"/>
                <a:ea typeface="+mn-lt"/>
                <a:cs typeface="+mn-lt"/>
              </a:rPr>
              <a:t> </a:t>
            </a:r>
            <a:r>
              <a:rPr lang="en-US" sz="1600" dirty="0" err="1">
                <a:latin typeface="MS Mincho"/>
                <a:ea typeface="+mn-lt"/>
                <a:cs typeface="+mn-lt"/>
              </a:rPr>
              <a:t>action_ID</a:t>
            </a:r>
            <a:r>
              <a:rPr lang="en-US" sz="1600" dirty="0">
                <a:latin typeface="MS Mincho"/>
                <a:ea typeface="+mn-lt"/>
                <a:cs typeface="+mn-lt"/>
              </a:rPr>
              <a:t>;</a:t>
            </a:r>
            <a:endParaRPr lang="en-US" sz="1600" dirty="0">
              <a:latin typeface="MS Mincho"/>
              <a:ea typeface="MS Mincho"/>
              <a:cs typeface="Calibri"/>
            </a:endParaRPr>
          </a:p>
          <a:p>
            <a:r>
              <a:rPr lang="en-US" sz="1600" dirty="0">
                <a:latin typeface="MS Mincho"/>
                <a:ea typeface="+mn-lt"/>
                <a:cs typeface="+mn-lt"/>
              </a:rPr>
              <a:t>}</a:t>
            </a:r>
            <a:endParaRPr lang="en-US" sz="1600" dirty="0">
              <a:latin typeface="MS Mincho"/>
              <a:ea typeface="MS Mincho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03CF87-4ECB-4034-B211-ED10A365BA94}"/>
              </a:ext>
            </a:extLst>
          </p:cNvPr>
          <p:cNvSpPr txBox="1"/>
          <p:nvPr/>
        </p:nvSpPr>
        <p:spPr>
          <a:xfrm>
            <a:off x="4010400" y="4597624"/>
            <a:ext cx="14630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</a:rPr>
              <a:t>Target = </a:t>
            </a:r>
            <a:r>
              <a:rPr lang="en-US" sz="1200" dirty="0" err="1">
                <a:solidFill>
                  <a:srgbClr val="7030A0"/>
                </a:solidFill>
                <a:cs typeface="Calibri"/>
              </a:rPr>
              <a:t>livingRoom</a:t>
            </a:r>
            <a:endParaRPr lang="en-US" dirty="0" err="1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09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57F0F7C-C725-4CBF-9CE4-DD294FE3E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1" y="1492879"/>
            <a:ext cx="5373929" cy="5007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A0762-BABB-4AB1-8F6C-8805DD55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Resource usage description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B5930-8F75-450B-A7AC-6F16ADE05E9D}"/>
              </a:ext>
            </a:extLst>
          </p:cNvPr>
          <p:cNvSpPr txBox="1"/>
          <p:nvPr/>
        </p:nvSpPr>
        <p:spPr>
          <a:xfrm>
            <a:off x="6664036" y="3515976"/>
            <a:ext cx="46135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special field has been reserved into leaves desription for resources.</a:t>
            </a:r>
          </a:p>
          <a:p>
            <a:r>
              <a:rPr lang="en-US" dirty="0">
                <a:cs typeface="Calibri"/>
              </a:rPr>
              <a:t>Right now it is a string parameter, with no special handling, but they are read from BT description XML file and propagated to the </a:t>
            </a:r>
            <a:r>
              <a:rPr lang="en-US">
                <a:cs typeface="Calibri"/>
              </a:rPr>
              <a:t>TickServer via the Action_ID sctucture.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example shows that the grasp action shall be performed with right arm. By changing right with left from the Groot GUI, </a:t>
            </a:r>
            <a:r>
              <a:rPr lang="en-US">
                <a:cs typeface="Calibri"/>
              </a:rPr>
              <a:t>we can easily change how the robot will perform the action.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9FDC8-4E00-4C20-8166-B8F119FDE055}"/>
              </a:ext>
            </a:extLst>
          </p:cNvPr>
          <p:cNvSpPr txBox="1"/>
          <p:nvPr/>
        </p:nvSpPr>
        <p:spPr>
          <a:xfrm>
            <a:off x="8039483" y="1439859"/>
            <a:ext cx="30341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struct </a:t>
            </a:r>
            <a:r>
              <a:rPr lang="en-US" sz="1600" err="1">
                <a:latin typeface="MS Mincho"/>
                <a:ea typeface="MS Mincho"/>
                <a:cs typeface="+mn-lt"/>
              </a:rPr>
              <a:t>ActionID</a:t>
            </a:r>
            <a:r>
              <a:rPr lang="en-US" sz="1600" dirty="0">
                <a:latin typeface="MS Mincho"/>
                <a:ea typeface="MS Mincho"/>
                <a:cs typeface="+mn-lt"/>
              </a:rPr>
              <a:t> {</a:t>
            </a:r>
            <a:endParaRPr lang="en-US" sz="160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1: string target;</a:t>
            </a:r>
            <a:endParaRPr lang="en-US" sz="160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2: string </a:t>
            </a:r>
            <a:r>
              <a:rPr lang="en-US" sz="1600" b="1" dirty="0">
                <a:solidFill>
                  <a:srgbClr val="7030A0"/>
                </a:solidFill>
                <a:latin typeface="MS Mincho"/>
                <a:ea typeface="MS Mincho"/>
                <a:cs typeface="+mn-lt"/>
              </a:rPr>
              <a:t>resources;</a:t>
            </a:r>
            <a:endParaRPr lang="en-US" sz="1600" b="1" dirty="0">
              <a:solidFill>
                <a:srgbClr val="7030A0"/>
              </a:solidFill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3: </a:t>
            </a:r>
            <a:r>
              <a:rPr lang="en-US" sz="1600" err="1">
                <a:latin typeface="MS Mincho"/>
                <a:ea typeface="MS Mincho"/>
                <a:cs typeface="+mn-lt"/>
              </a:rPr>
              <a:t>i32</a:t>
            </a:r>
            <a:r>
              <a:rPr lang="en-US" sz="1600" dirty="0">
                <a:latin typeface="MS Mincho"/>
                <a:ea typeface="MS Mincho"/>
                <a:cs typeface="+mn-lt"/>
              </a:rPr>
              <a:t> </a:t>
            </a:r>
            <a:r>
              <a:rPr lang="en-US" sz="1600" err="1">
                <a:latin typeface="MS Mincho"/>
                <a:ea typeface="MS Mincho"/>
                <a:cs typeface="+mn-lt"/>
              </a:rPr>
              <a:t>action_ID</a:t>
            </a:r>
            <a:r>
              <a:rPr lang="en-US" sz="1600" dirty="0">
                <a:latin typeface="MS Mincho"/>
                <a:ea typeface="MS Mincho"/>
                <a:cs typeface="+mn-lt"/>
              </a:rPr>
              <a:t>;</a:t>
            </a:r>
            <a:endParaRPr lang="en-US" sz="160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}</a:t>
            </a:r>
            <a:endParaRPr lang="en-US" sz="1600">
              <a:ea typeface="MS Mincho"/>
              <a:cs typeface="+mn-lt"/>
            </a:endParaRPr>
          </a:p>
          <a:p>
            <a:endParaRPr lang="en-US" sz="1600" dirty="0">
              <a:latin typeface="Calibri"/>
              <a:ea typeface="MS Mincho"/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28C294-45CD-4A78-A248-54278E9501A9}"/>
              </a:ext>
            </a:extLst>
          </p:cNvPr>
          <p:cNvSpPr/>
          <p:nvPr/>
        </p:nvSpPr>
        <p:spPr>
          <a:xfrm>
            <a:off x="4869102" y="4287980"/>
            <a:ext cx="915939" cy="508001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3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0F7CAAE-54A3-456E-B28B-FC8F4CD8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5" y="1421933"/>
            <a:ext cx="5347503" cy="3173240"/>
          </a:xfrm>
          <a:prstGeom prst="rect">
            <a:avLst/>
          </a:prstGeom>
        </p:spPr>
      </p:pic>
      <p:sp>
        <p:nvSpPr>
          <p:cNvPr id="35" name="TextBox 3">
            <a:extLst>
              <a:ext uri="{FF2B5EF4-FFF2-40B4-BE49-F238E27FC236}">
                <a16:creationId xmlns:a16="http://schemas.microsoft.com/office/drawing/2014/main" id="{D382ABBC-215E-464C-987B-4380329356AF}"/>
              </a:ext>
            </a:extLst>
          </p:cNvPr>
          <p:cNvSpPr txBox="1"/>
          <p:nvPr/>
        </p:nvSpPr>
        <p:spPr>
          <a:xfrm>
            <a:off x="4631348" y="3287027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Halt</a:t>
            </a:r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C2F442-371B-414B-B38D-21F9AC1F9484}"/>
              </a:ext>
            </a:extLst>
          </p:cNvPr>
          <p:cNvCxnSpPr>
            <a:cxnSpLocks/>
          </p:cNvCxnSpPr>
          <p:nvPr/>
        </p:nvCxnSpPr>
        <p:spPr>
          <a:xfrm>
            <a:off x="3581944" y="3320840"/>
            <a:ext cx="1856199" cy="411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9B0E90-0121-4B73-949B-F701EF8F3311}"/>
              </a:ext>
            </a:extLst>
          </p:cNvPr>
          <p:cNvSpPr txBox="1"/>
          <p:nvPr/>
        </p:nvSpPr>
        <p:spPr>
          <a:xfrm>
            <a:off x="2660775" y="3555824"/>
            <a:ext cx="59489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  <a:cs typeface="Calibri"/>
              </a:rPr>
              <a:t>Tick</a:t>
            </a:r>
            <a:endParaRPr lang="en-US" sz="1200" b="1" dirty="0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4A5954-7C30-48CA-9437-3964777BE6FB}"/>
              </a:ext>
            </a:extLst>
          </p:cNvPr>
          <p:cNvCxnSpPr>
            <a:cxnSpLocks/>
          </p:cNvCxnSpPr>
          <p:nvPr/>
        </p:nvCxnSpPr>
        <p:spPr>
          <a:xfrm flipH="1">
            <a:off x="2320712" y="3396645"/>
            <a:ext cx="846646" cy="396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2B5859-C6D2-459D-8F05-46983C015A44}"/>
              </a:ext>
            </a:extLst>
          </p:cNvPr>
          <p:cNvSpPr txBox="1"/>
          <p:nvPr/>
        </p:nvSpPr>
        <p:spPr>
          <a:xfrm>
            <a:off x="8039483" y="1439859"/>
            <a:ext cx="30341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struct </a:t>
            </a:r>
            <a:r>
              <a:rPr lang="en-US" sz="1600" dirty="0" err="1">
                <a:latin typeface="MS Mincho"/>
                <a:ea typeface="MS Mincho"/>
                <a:cs typeface="+mn-lt"/>
              </a:rPr>
              <a:t>ActionID</a:t>
            </a:r>
            <a:r>
              <a:rPr lang="en-US" sz="1600" dirty="0">
                <a:latin typeface="MS Mincho"/>
                <a:ea typeface="MS Mincho"/>
                <a:cs typeface="+mn-lt"/>
              </a:rPr>
              <a:t> {</a:t>
            </a:r>
            <a:endParaRPr lang="en-US" sz="160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1: string target;</a:t>
            </a:r>
            <a:endParaRPr lang="en-US" sz="160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2: string resources;</a:t>
            </a:r>
            <a:endParaRPr lang="en-US" sz="1600" dirty="0"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    3: </a:t>
            </a:r>
            <a:r>
              <a:rPr lang="en-US" sz="1600" err="1">
                <a:latin typeface="MS Mincho"/>
                <a:ea typeface="MS Mincho"/>
                <a:cs typeface="+mn-lt"/>
              </a:rPr>
              <a:t>i32</a:t>
            </a:r>
            <a:r>
              <a:rPr lang="en-US" sz="1600" dirty="0">
                <a:latin typeface="MS Mincho"/>
                <a:ea typeface="MS Mincho"/>
                <a:cs typeface="+mn-lt"/>
              </a:rPr>
              <a:t> </a:t>
            </a:r>
            <a:r>
              <a:rPr lang="en-US" sz="1600" b="1" err="1">
                <a:solidFill>
                  <a:srgbClr val="7030A0"/>
                </a:solidFill>
                <a:latin typeface="MS Mincho"/>
                <a:ea typeface="MS Mincho"/>
                <a:cs typeface="+mn-lt"/>
              </a:rPr>
              <a:t>action_ID</a:t>
            </a:r>
            <a:r>
              <a:rPr lang="en-US" sz="1600" b="1" dirty="0">
                <a:solidFill>
                  <a:srgbClr val="7030A0"/>
                </a:solidFill>
                <a:latin typeface="MS Mincho"/>
                <a:ea typeface="MS Mincho"/>
                <a:cs typeface="+mn-lt"/>
              </a:rPr>
              <a:t>;</a:t>
            </a:r>
            <a:endParaRPr lang="en-US" sz="1600" b="1">
              <a:solidFill>
                <a:srgbClr val="7030A0"/>
              </a:solidFill>
              <a:ea typeface="MS Mincho"/>
              <a:cs typeface="+mn-lt"/>
            </a:endParaRPr>
          </a:p>
          <a:p>
            <a:r>
              <a:rPr lang="en-US" sz="1600" dirty="0">
                <a:latin typeface="MS Mincho"/>
                <a:ea typeface="MS Mincho"/>
                <a:cs typeface="+mn-lt"/>
              </a:rPr>
              <a:t>}</a:t>
            </a:r>
            <a:endParaRPr lang="en-US" sz="1600">
              <a:ea typeface="MS Mincho"/>
              <a:cs typeface="+mn-lt"/>
            </a:endParaRPr>
          </a:p>
          <a:p>
            <a:endParaRPr lang="en-US" sz="1600" dirty="0">
              <a:latin typeface="Calibri"/>
              <a:ea typeface="MS Mincho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19094-B660-415D-99CE-4662C197515B}"/>
              </a:ext>
            </a:extLst>
          </p:cNvPr>
          <p:cNvSpPr/>
          <p:nvPr/>
        </p:nvSpPr>
        <p:spPr>
          <a:xfrm>
            <a:off x="4672705" y="4876199"/>
            <a:ext cx="2933242" cy="12840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         GoTo implementation</a:t>
            </a:r>
          </a:p>
          <a:p>
            <a:pPr algn="ctr"/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C1203C8-DD7E-4822-8FAD-00E8F36C8E0F}"/>
              </a:ext>
            </a:extLst>
          </p:cNvPr>
          <p:cNvSpPr/>
          <p:nvPr/>
        </p:nvSpPr>
        <p:spPr>
          <a:xfrm>
            <a:off x="6555922" y="5488447"/>
            <a:ext cx="949631" cy="4055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User code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EB3367F-5653-48FA-BAEE-62C58B22FC8E}"/>
              </a:ext>
            </a:extLst>
          </p:cNvPr>
          <p:cNvSpPr/>
          <p:nvPr/>
        </p:nvSpPr>
        <p:spPr>
          <a:xfrm>
            <a:off x="4823423" y="5323196"/>
            <a:ext cx="1020502" cy="6167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cs typeface="Calibri"/>
              </a:rPr>
              <a:t>YARP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Tick 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17BE31-4AC6-4794-B9F6-A9AA6348AED0}"/>
              </a:ext>
            </a:extLst>
          </p:cNvPr>
          <p:cNvSpPr/>
          <p:nvPr/>
        </p:nvSpPr>
        <p:spPr>
          <a:xfrm>
            <a:off x="5908259" y="5497449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837A6-85FE-4AF8-8512-EF8FC6B5517F}"/>
              </a:ext>
            </a:extLst>
          </p:cNvPr>
          <p:cNvSpPr txBox="1"/>
          <p:nvPr/>
        </p:nvSpPr>
        <p:spPr>
          <a:xfrm>
            <a:off x="5929686" y="5216886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AC086F-3B0B-4788-A3FE-F8EBD57F80B8}"/>
              </a:ext>
            </a:extLst>
          </p:cNvPr>
          <p:cNvSpPr/>
          <p:nvPr/>
        </p:nvSpPr>
        <p:spPr>
          <a:xfrm rot="5400000">
            <a:off x="4935065" y="4795365"/>
            <a:ext cx="818088" cy="104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18C88-1819-442F-91C7-A6A2DCAADF64}"/>
              </a:ext>
            </a:extLst>
          </p:cNvPr>
          <p:cNvSpPr txBox="1"/>
          <p:nvPr/>
        </p:nvSpPr>
        <p:spPr>
          <a:xfrm>
            <a:off x="2478703" y="4797745"/>
            <a:ext cx="7087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</a:rPr>
              <a:t>ID =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C4BC8B-C240-48B9-9FAF-09A0D7697F2B}"/>
              </a:ext>
            </a:extLst>
          </p:cNvPr>
          <p:cNvSpPr/>
          <p:nvPr/>
        </p:nvSpPr>
        <p:spPr>
          <a:xfrm rot="1500000">
            <a:off x="2452289" y="4945549"/>
            <a:ext cx="2422060" cy="141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A6977-94E8-4F1C-913C-7EB1810D80B1}"/>
              </a:ext>
            </a:extLst>
          </p:cNvPr>
          <p:cNvSpPr txBox="1"/>
          <p:nvPr/>
        </p:nvSpPr>
        <p:spPr>
          <a:xfrm>
            <a:off x="4872461" y="4589927"/>
            <a:ext cx="993507" cy="2846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</a:rPr>
              <a:t>ID = 4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4F9692-C2D0-44E2-A7DB-C51DABCD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Reusage of leaves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168-EDFE-4E46-B31D-D017A067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Skills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525B-BE0D-4809-AAEF-03891420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To generalize the interaction between any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deliberative </a:t>
            </a:r>
            <a:r>
              <a:rPr lang="en-US" dirty="0">
                <a:ea typeface="+mn-lt"/>
                <a:cs typeface="+mn-lt"/>
              </a:rPr>
              <a:t>level (regardless of type) and any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implementation </a:t>
            </a:r>
            <a:r>
              <a:rPr lang="en-US" dirty="0">
                <a:ea typeface="+mn-lt"/>
                <a:cs typeface="+mn-lt"/>
              </a:rPr>
              <a:t>level (from different robots / producers) </a:t>
            </a:r>
            <a:r>
              <a:rPr lang="en-US" dirty="0" err="1">
                <a:ea typeface="+mn-lt"/>
                <a:cs typeface="+mn-lt"/>
              </a:rPr>
              <a:t>RobMoSys</a:t>
            </a:r>
            <a:r>
              <a:rPr lang="en-US" dirty="0">
                <a:ea typeface="+mn-lt"/>
                <a:cs typeface="+mn-lt"/>
              </a:rPr>
              <a:t> comes up with the concept of skill.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The skill fills the gap between the two levels and specify how to use a specific robot functionality.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The roles of a skill are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configuration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and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coordination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6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6A20-FFD3-4493-A734-340B66BD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Behavior Tree cycle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B6CB-D905-4204-A293-80C5FE81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engine periodically scans all the </a:t>
            </a:r>
            <a:r>
              <a:rPr lang="en-US" dirty="0">
                <a:ea typeface="+mn-lt"/>
                <a:cs typeface="+mn-lt"/>
              </a:rPr>
              <a:t>behavior tree and will return to </a:t>
            </a:r>
            <a:r>
              <a:rPr lang="en-US">
                <a:ea typeface="+mn-lt"/>
                <a:cs typeface="+mn-lt"/>
              </a:rPr>
              <a:t>the root node with a final result.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Each node can return a single value from the list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Running / Success / Failure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(N.d.a. Originally it was only Success / Failure)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20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576CA3-5940-43D0-989E-245E984C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88118"/>
              </p:ext>
            </p:extLst>
          </p:nvPr>
        </p:nvGraphicFramePr>
        <p:xfrm>
          <a:off x="646981" y="4631087"/>
          <a:ext cx="10662412" cy="193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98">
                  <a:extLst>
                    <a:ext uri="{9D8B030D-6E8A-4147-A177-3AD203B41FA5}">
                      <a16:colId xmlns:a16="http://schemas.microsoft.com/office/drawing/2014/main" val="77881099"/>
                    </a:ext>
                  </a:extLst>
                </a:gridCol>
                <a:gridCol w="2806508">
                  <a:extLst>
                    <a:ext uri="{9D8B030D-6E8A-4147-A177-3AD203B41FA5}">
                      <a16:colId xmlns:a16="http://schemas.microsoft.com/office/drawing/2014/main" val="1585267916"/>
                    </a:ext>
                  </a:extLst>
                </a:gridCol>
                <a:gridCol w="2665603">
                  <a:extLst>
                    <a:ext uri="{9D8B030D-6E8A-4147-A177-3AD203B41FA5}">
                      <a16:colId xmlns:a16="http://schemas.microsoft.com/office/drawing/2014/main" val="3423701577"/>
                    </a:ext>
                  </a:extLst>
                </a:gridCol>
                <a:gridCol w="2665603">
                  <a:extLst>
                    <a:ext uri="{9D8B030D-6E8A-4147-A177-3AD203B41FA5}">
                      <a16:colId xmlns:a16="http://schemas.microsoft.com/office/drawing/2014/main" val="4195633940"/>
                    </a:ext>
                  </a:extLst>
                </a:gridCol>
              </a:tblGrid>
              <a:tr h="723619">
                <a:tc>
                  <a:txBody>
                    <a:bodyPr/>
                    <a:lstStyle/>
                    <a:p>
                      <a:r>
                        <a:rPr lang="en-US" dirty="0"/>
                        <a:t>Deliberative Level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(Mission &amp; Task)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Coordination Level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(Skill)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Level (Service &amp; 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 Level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(Service &amp;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13442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r>
                        <a:rPr lang="en-US" dirty="0" err="1"/>
                        <a:t>Behaviour</a:t>
                      </a:r>
                      <a:r>
                        <a:rPr lang="en-US" dirty="0"/>
                        <a:t>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 Glue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43970"/>
                  </a:ext>
                </a:extLst>
              </a:tr>
              <a:tr h="43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State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 Glue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RF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84495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User Scripts /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User Scripts / Code </a:t>
                      </a:r>
                      <a:r>
                        <a:rPr lang="en-US" dirty="0"/>
                        <a:t>(same)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RF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82959"/>
                  </a:ext>
                </a:extLst>
              </a:tr>
            </a:tbl>
          </a:graphicData>
        </a:graphic>
      </p:graphicFrame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FEC1CF-E847-4AE4-BC53-E36E486C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92" y="342863"/>
            <a:ext cx="2966224" cy="424387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15AF3B-096B-4AB2-8754-67B77DB4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4" y="558209"/>
            <a:ext cx="7062505" cy="38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7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42980-D0CC-4006-BD86-C7C8413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'BT Skills'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B4523-AB08-410E-81F1-182D8DC9A0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56717" y="1749070"/>
            <a:ext cx="4941399" cy="4572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The glue code will usually perform a few steps, mainly </a:t>
            </a:r>
            <a:r>
              <a:rPr lang="en-US" sz="2000" dirty="0" err="1">
                <a:cs typeface="Calibri"/>
              </a:rPr>
              <a:t>devided</a:t>
            </a:r>
            <a:r>
              <a:rPr lang="en-US" sz="2000" dirty="0">
                <a:cs typeface="Calibri"/>
              </a:rPr>
              <a:t> into two groups.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Startup: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Set max speed -&gt; </a:t>
            </a:r>
            <a:r>
              <a:rPr lang="en-US" sz="2000" dirty="0" err="1">
                <a:cs typeface="Calibri"/>
              </a:rPr>
              <a:t>RobotGoTo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Set start navigation -&gt; </a:t>
            </a:r>
            <a:r>
              <a:rPr lang="en-US" sz="2000" dirty="0" err="1">
                <a:cs typeface="Calibri"/>
              </a:rPr>
              <a:t>NavigServer</a:t>
            </a:r>
            <a:endParaRPr lang="en-US" dirty="0" err="1"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cs typeface="Calibri"/>
              </a:rPr>
              <a:t>Check completion: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Check robot's position  -&gt; </a:t>
            </a:r>
            <a:r>
              <a:rPr lang="en-US" sz="2000" dirty="0" err="1">
                <a:cs typeface="Calibri"/>
              </a:rPr>
              <a:t>localizServer</a:t>
            </a:r>
            <a:endParaRPr lang="en-US" sz="20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20A768-2078-4967-8638-B78099F739A3}"/>
              </a:ext>
            </a:extLst>
          </p:cNvPr>
          <p:cNvSpPr/>
          <p:nvPr/>
        </p:nvSpPr>
        <p:spPr>
          <a:xfrm>
            <a:off x="1937657" y="2262168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Wait for Tick</a:t>
            </a:r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1937657" y="3359810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Startup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42CCB2A-F776-4ADC-92F1-560F83B010E6}"/>
              </a:ext>
            </a:extLst>
          </p:cNvPr>
          <p:cNvSpPr/>
          <p:nvPr/>
        </p:nvSpPr>
        <p:spPr>
          <a:xfrm>
            <a:off x="4323443" y="4403024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Halting</a:t>
            </a:r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BD81EE0-5FA5-462E-A284-606788113304}"/>
              </a:ext>
            </a:extLst>
          </p:cNvPr>
          <p:cNvSpPr/>
          <p:nvPr/>
        </p:nvSpPr>
        <p:spPr>
          <a:xfrm>
            <a:off x="1937657" y="4403024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Check</a:t>
            </a:r>
          </a:p>
          <a:p>
            <a:pPr algn="ctr"/>
            <a:r>
              <a:rPr lang="en-US">
                <a:cs typeface="Calibri"/>
              </a:rPr>
              <a:t>completion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9EA06-F3C9-42B3-A859-8C851440B14E}"/>
              </a:ext>
            </a:extLst>
          </p:cNvPr>
          <p:cNvCxnSpPr>
            <a:cxnSpLocks/>
          </p:cNvCxnSpPr>
          <p:nvPr/>
        </p:nvCxnSpPr>
        <p:spPr>
          <a:xfrm flipH="1">
            <a:off x="2713716" y="3979282"/>
            <a:ext cx="4711" cy="4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34F6F8A-E336-439D-A854-2CB877B62D09}"/>
              </a:ext>
            </a:extLst>
          </p:cNvPr>
          <p:cNvCxnSpPr/>
          <p:nvPr/>
        </p:nvCxnSpPr>
        <p:spPr>
          <a:xfrm flipH="1" flipV="1">
            <a:off x="3450480" y="2573182"/>
            <a:ext cx="1558049" cy="1801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2BE15B5-0C73-43D9-A8AA-FDFC3C03FE38}"/>
              </a:ext>
            </a:extLst>
          </p:cNvPr>
          <p:cNvSpPr/>
          <p:nvPr/>
        </p:nvSpPr>
        <p:spPr>
          <a:xfrm rot="10860000" flipH="1">
            <a:off x="1400248" y="2525136"/>
            <a:ext cx="445850" cy="3682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C60566AF-738A-4D25-907A-802E09DFD10F}"/>
              </a:ext>
            </a:extLst>
          </p:cNvPr>
          <p:cNvSpPr/>
          <p:nvPr/>
        </p:nvSpPr>
        <p:spPr>
          <a:xfrm rot="16380000" flipV="1">
            <a:off x="1504302" y="4643791"/>
            <a:ext cx="607979" cy="2137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66CBF-CA39-4035-8F47-A439098D697A}"/>
              </a:ext>
            </a:extLst>
          </p:cNvPr>
          <p:cNvSpPr txBox="1"/>
          <p:nvPr/>
        </p:nvSpPr>
        <p:spPr>
          <a:xfrm>
            <a:off x="2768164" y="2985999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0FF87-319C-42C0-A439-FEC2E3B04896}"/>
              </a:ext>
            </a:extLst>
          </p:cNvPr>
          <p:cNvSpPr txBox="1"/>
          <p:nvPr/>
        </p:nvSpPr>
        <p:spPr>
          <a:xfrm>
            <a:off x="1490343" y="4264187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B3CB2-95C5-415E-8E4F-0FA08A058084}"/>
              </a:ext>
            </a:extLst>
          </p:cNvPr>
          <p:cNvSpPr txBox="1"/>
          <p:nvPr/>
        </p:nvSpPr>
        <p:spPr>
          <a:xfrm>
            <a:off x="4189743" y="3470355"/>
            <a:ext cx="10165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Halt_Done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C80B6-EB7E-4185-BC15-095E71622AED}"/>
              </a:ext>
            </a:extLst>
          </p:cNvPr>
          <p:cNvSpPr txBox="1"/>
          <p:nvPr/>
        </p:nvSpPr>
        <p:spPr>
          <a:xfrm>
            <a:off x="3606731" y="4439877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Halt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2C086-C615-4A4B-9FDB-1C48F00BAB83}"/>
              </a:ext>
            </a:extLst>
          </p:cNvPr>
          <p:cNvSpPr txBox="1"/>
          <p:nvPr/>
        </p:nvSpPr>
        <p:spPr>
          <a:xfrm>
            <a:off x="1952406" y="5157760"/>
            <a:ext cx="1707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Routine_Done</a:t>
            </a:r>
          </a:p>
          <a:p>
            <a:r>
              <a:rPr lang="en-US" sz="1200">
                <a:cs typeface="Calibri"/>
              </a:rPr>
              <a:t>Either Success or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B4C3A0-D70B-420C-B051-BAEEC1310CEA}"/>
              </a:ext>
            </a:extLst>
          </p:cNvPr>
          <p:cNvSpPr txBox="1"/>
          <p:nvPr/>
        </p:nvSpPr>
        <p:spPr>
          <a:xfrm>
            <a:off x="2196221" y="4034559"/>
            <a:ext cx="10570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Startup_Done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5AC55A-1EB0-4060-8EB0-0D8B1C28CE4F}"/>
              </a:ext>
            </a:extLst>
          </p:cNvPr>
          <p:cNvCxnSpPr/>
          <p:nvPr/>
        </p:nvCxnSpPr>
        <p:spPr>
          <a:xfrm flipH="1">
            <a:off x="2716854" y="1760113"/>
            <a:ext cx="1621" cy="46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66F8AB-94A2-41BD-BEA6-50D2C64F53C0}"/>
              </a:ext>
            </a:extLst>
          </p:cNvPr>
          <p:cNvSpPr/>
          <p:nvPr/>
        </p:nvSpPr>
        <p:spPr>
          <a:xfrm>
            <a:off x="2625969" y="158072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498F7852-DDB2-4925-A791-40A6E0AAD1FC}"/>
              </a:ext>
            </a:extLst>
          </p:cNvPr>
          <p:cNvSpPr/>
          <p:nvPr/>
        </p:nvSpPr>
        <p:spPr>
          <a:xfrm rot="12780000">
            <a:off x="3061621" y="2056394"/>
            <a:ext cx="607979" cy="2918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A8DCE-7BB8-46A3-A7B6-62127E54EA05}"/>
              </a:ext>
            </a:extLst>
          </p:cNvPr>
          <p:cNvSpPr txBox="1"/>
          <p:nvPr/>
        </p:nvSpPr>
        <p:spPr>
          <a:xfrm>
            <a:off x="3292766" y="1773033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Halt</a:t>
            </a:r>
            <a:endParaRPr lang="en-US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C74FE1A-7699-4617-ADF6-4C6309EC9D21}"/>
              </a:ext>
            </a:extLst>
          </p:cNvPr>
          <p:cNvSpPr/>
          <p:nvPr/>
        </p:nvSpPr>
        <p:spPr>
          <a:xfrm>
            <a:off x="1952311" y="5801071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Wait to return result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C06D83-7ED0-42B5-9E7D-420F59F35783}"/>
              </a:ext>
            </a:extLst>
          </p:cNvPr>
          <p:cNvCxnSpPr>
            <a:cxnSpLocks/>
          </p:cNvCxnSpPr>
          <p:nvPr/>
        </p:nvCxnSpPr>
        <p:spPr>
          <a:xfrm>
            <a:off x="2718474" y="5020593"/>
            <a:ext cx="5705" cy="7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E2B564-53B1-41A7-A84B-39886D32ABCC}"/>
              </a:ext>
            </a:extLst>
          </p:cNvPr>
          <p:cNvSpPr txBox="1"/>
          <p:nvPr/>
        </p:nvSpPr>
        <p:spPr>
          <a:xfrm>
            <a:off x="574944" y="3615518"/>
            <a:ext cx="11138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Routine_Done</a:t>
            </a:r>
          </a:p>
          <a:p>
            <a:r>
              <a:rPr lang="en-US" sz="1200">
                <a:cs typeface="Calibri"/>
              </a:rPr>
              <a:t>Either Success or Failure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3553-88F3-4D40-A95F-E31C6120B1BA}"/>
              </a:ext>
            </a:extLst>
          </p:cNvPr>
          <p:cNvSpPr/>
          <p:nvPr/>
        </p:nvSpPr>
        <p:spPr>
          <a:xfrm>
            <a:off x="3452980" y="4641880"/>
            <a:ext cx="831980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E6D0A3C-BE00-4D0E-9EE9-E3F7884B9966}"/>
              </a:ext>
            </a:extLst>
          </p:cNvPr>
          <p:cNvSpPr/>
          <p:nvPr/>
        </p:nvSpPr>
        <p:spPr>
          <a:xfrm rot="19260000">
            <a:off x="3273986" y="5518572"/>
            <a:ext cx="1792100" cy="14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80D9997-E662-4E02-9794-2968303ADD5B}"/>
              </a:ext>
            </a:extLst>
          </p:cNvPr>
          <p:cNvSpPr/>
          <p:nvPr/>
        </p:nvSpPr>
        <p:spPr>
          <a:xfrm>
            <a:off x="2659634" y="2900540"/>
            <a:ext cx="107950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C3AA3268-1E95-4255-AF88-0D3CBC90F0A8}"/>
              </a:ext>
            </a:extLst>
          </p:cNvPr>
          <p:cNvSpPr/>
          <p:nvPr/>
        </p:nvSpPr>
        <p:spPr>
          <a:xfrm>
            <a:off x="8397727" y="5559650"/>
            <a:ext cx="2458556" cy="540931"/>
          </a:xfrm>
          <a:prstGeom prst="snip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Implementation level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52717511-5497-4D1A-9F9A-D0C8B15064C2}"/>
              </a:ext>
            </a:extLst>
          </p:cNvPr>
          <p:cNvSpPr/>
          <p:nvPr/>
        </p:nvSpPr>
        <p:spPr>
          <a:xfrm>
            <a:off x="6072239" y="5448203"/>
            <a:ext cx="912627" cy="1032908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Exec</a:t>
            </a:r>
            <a:endParaRPr lang="en-US"/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&lt;Grasp&gt;</a:t>
            </a:r>
            <a:endParaRPr lang="en-US" dirty="0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37952C75-5178-441E-944E-4AF3E5A6B68C}"/>
              </a:ext>
            </a:extLst>
          </p:cNvPr>
          <p:cNvSpPr/>
          <p:nvPr/>
        </p:nvSpPr>
        <p:spPr>
          <a:xfrm>
            <a:off x="8435826" y="4764945"/>
            <a:ext cx="2420456" cy="464731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Coordination level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6DF35C-3D1C-4873-89C7-394511CD56E2}"/>
              </a:ext>
            </a:extLst>
          </p:cNvPr>
          <p:cNvCxnSpPr>
            <a:cxnSpLocks/>
          </p:cNvCxnSpPr>
          <p:nvPr/>
        </p:nvCxnSpPr>
        <p:spPr>
          <a:xfrm flipV="1">
            <a:off x="7078847" y="5825020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9E769-26AD-4FC0-AEE1-B1EA8A0EEE86}"/>
              </a:ext>
            </a:extLst>
          </p:cNvPr>
          <p:cNvCxnSpPr/>
          <p:nvPr/>
        </p:nvCxnSpPr>
        <p:spPr>
          <a:xfrm>
            <a:off x="2076450" y="5014480"/>
            <a:ext cx="6324600" cy="95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D70A673B-C7E1-4948-AD92-5D7B93A78E3D}"/>
              </a:ext>
            </a:extLst>
          </p:cNvPr>
          <p:cNvSpPr/>
          <p:nvPr/>
        </p:nvSpPr>
        <p:spPr>
          <a:xfrm>
            <a:off x="3849354" y="5448202"/>
            <a:ext cx="912627" cy="1032908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Exec</a:t>
            </a:r>
            <a:endParaRPr lang="en-US" dirty="0"/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&lt;Find&gt;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54F4072C-9EA1-461A-81CD-F0BB53A451BD}"/>
              </a:ext>
            </a:extLst>
          </p:cNvPr>
          <p:cNvSpPr/>
          <p:nvPr/>
        </p:nvSpPr>
        <p:spPr>
          <a:xfrm>
            <a:off x="1749524" y="5448202"/>
            <a:ext cx="893577" cy="1004333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Exec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cs typeface="Calibri"/>
              </a:rPr>
              <a:t>GoTo</a:t>
            </a:r>
            <a:r>
              <a:rPr lang="en-US" sz="1600" dirty="0">
                <a:solidFill>
                  <a:srgbClr val="000000"/>
                </a:solidFill>
                <a:cs typeface="Calibri"/>
              </a:rPr>
              <a:t>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C490F1-979C-4111-8C5A-54721163ED98}"/>
              </a:ext>
            </a:extLst>
          </p:cNvPr>
          <p:cNvCxnSpPr>
            <a:cxnSpLocks/>
          </p:cNvCxnSpPr>
          <p:nvPr/>
        </p:nvCxnSpPr>
        <p:spPr>
          <a:xfrm flipV="1">
            <a:off x="4769852" y="5910744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6CC93-4FF2-4D56-8EB7-77CA001EBF4A}"/>
              </a:ext>
            </a:extLst>
          </p:cNvPr>
          <p:cNvCxnSpPr>
            <a:cxnSpLocks/>
          </p:cNvCxnSpPr>
          <p:nvPr/>
        </p:nvCxnSpPr>
        <p:spPr>
          <a:xfrm flipV="1">
            <a:off x="2562650" y="5948844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262FE-B306-4B87-87A6-C4107F3B4715}"/>
              </a:ext>
            </a:extLst>
          </p:cNvPr>
          <p:cNvCxnSpPr>
            <a:cxnSpLocks/>
          </p:cNvCxnSpPr>
          <p:nvPr/>
        </p:nvCxnSpPr>
        <p:spPr>
          <a:xfrm flipV="1">
            <a:off x="6536307" y="4193464"/>
            <a:ext cx="13954" cy="1430128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5B6F84-FCB0-4D39-80FF-AB2C737ED2DA}"/>
              </a:ext>
            </a:extLst>
          </p:cNvPr>
          <p:cNvCxnSpPr>
            <a:cxnSpLocks/>
          </p:cNvCxnSpPr>
          <p:nvPr/>
        </p:nvCxnSpPr>
        <p:spPr>
          <a:xfrm flipV="1">
            <a:off x="4281576" y="4183251"/>
            <a:ext cx="32315" cy="141280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1F5D72-27EB-4A74-8C23-DF5C358DF13A}"/>
              </a:ext>
            </a:extLst>
          </p:cNvPr>
          <p:cNvCxnSpPr>
            <a:cxnSpLocks/>
          </p:cNvCxnSpPr>
          <p:nvPr/>
        </p:nvCxnSpPr>
        <p:spPr>
          <a:xfrm flipH="1" flipV="1">
            <a:off x="2237760" y="4173037"/>
            <a:ext cx="4407" cy="1403964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DEBB2-2C7C-4270-A673-E5B98DC47096}"/>
              </a:ext>
            </a:extLst>
          </p:cNvPr>
          <p:cNvCxnSpPr/>
          <p:nvPr/>
        </p:nvCxnSpPr>
        <p:spPr>
          <a:xfrm flipH="1" flipV="1">
            <a:off x="6712186" y="4255983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BDB0C-4DBE-4363-A703-2A593BE437F5}"/>
              </a:ext>
            </a:extLst>
          </p:cNvPr>
          <p:cNvCxnSpPr>
            <a:cxnSpLocks/>
          </p:cNvCxnSpPr>
          <p:nvPr/>
        </p:nvCxnSpPr>
        <p:spPr>
          <a:xfrm flipH="1" flipV="1">
            <a:off x="4400304" y="4235104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617DE0-1D95-464A-85EF-0963BD583782}"/>
              </a:ext>
            </a:extLst>
          </p:cNvPr>
          <p:cNvCxnSpPr>
            <a:cxnSpLocks/>
          </p:cNvCxnSpPr>
          <p:nvPr/>
        </p:nvCxnSpPr>
        <p:spPr>
          <a:xfrm flipH="1" flipV="1">
            <a:off x="2396397" y="4255982"/>
            <a:ext cx="5760" cy="5602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CARVE / </a:t>
            </a:r>
            <a:r>
              <a:rPr lang="en-US" dirty="0" err="1">
                <a:cs typeface="Calibri Light"/>
              </a:rPr>
              <a:t>RobMoSys</a:t>
            </a:r>
            <a:r>
              <a:rPr lang="en-US" dirty="0">
                <a:cs typeface="Calibri Light"/>
              </a:rPr>
              <a:t> naming </a:t>
            </a:r>
            <a:r>
              <a:rPr lang="en-US" dirty="0" err="1">
                <a:cs typeface="Calibri Light"/>
              </a:rPr>
              <a:t>convetion</a:t>
            </a:r>
            <a:endParaRPr lang="en-US" dirty="0" err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" y="1649328"/>
            <a:ext cx="6351751" cy="2618454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9F9B33F-9552-4644-A476-DE12122805D8}"/>
              </a:ext>
            </a:extLst>
          </p:cNvPr>
          <p:cNvSpPr/>
          <p:nvPr/>
        </p:nvSpPr>
        <p:spPr>
          <a:xfrm>
            <a:off x="1605587" y="4765192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Navigation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78789719-C143-482A-B648-83BFED766356}"/>
              </a:ext>
            </a:extLst>
          </p:cNvPr>
          <p:cNvSpPr/>
          <p:nvPr/>
        </p:nvSpPr>
        <p:spPr>
          <a:xfrm>
            <a:off x="3676072" y="4765192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Vision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10B38FA4-943B-420D-ABF1-21DAA2AF29AF}"/>
              </a:ext>
            </a:extLst>
          </p:cNvPr>
          <p:cNvSpPr/>
          <p:nvPr/>
        </p:nvSpPr>
        <p:spPr>
          <a:xfrm>
            <a:off x="5915889" y="4765191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Manipulation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080B3651-D6D5-448D-ABEA-593B307C9525}"/>
              </a:ext>
            </a:extLst>
          </p:cNvPr>
          <p:cNvSpPr/>
          <p:nvPr/>
        </p:nvSpPr>
        <p:spPr>
          <a:xfrm>
            <a:off x="8381947" y="2432763"/>
            <a:ext cx="2420456" cy="464731"/>
          </a:xfrm>
          <a:prstGeom prst="snip2Diag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Deliberative level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9C07D5-36F0-4026-A8EF-81EF88AF4052}"/>
              </a:ext>
            </a:extLst>
          </p:cNvPr>
          <p:cNvCxnSpPr>
            <a:cxnSpLocks/>
          </p:cNvCxnSpPr>
          <p:nvPr/>
        </p:nvCxnSpPr>
        <p:spPr>
          <a:xfrm>
            <a:off x="6548389" y="2674602"/>
            <a:ext cx="1806478" cy="17221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66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05740-6A56-4D91-84D3-022E7294ABF6}"/>
              </a:ext>
            </a:extLst>
          </p:cNvPr>
          <p:cNvSpPr txBox="1"/>
          <p:nvPr/>
        </p:nvSpPr>
        <p:spPr>
          <a:xfrm>
            <a:off x="2462453" y="4355907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C3AA3268-1E95-4255-AF88-0D3CBC90F0A8}"/>
              </a:ext>
            </a:extLst>
          </p:cNvPr>
          <p:cNvSpPr/>
          <p:nvPr/>
        </p:nvSpPr>
        <p:spPr>
          <a:xfrm>
            <a:off x="8397727" y="5559650"/>
            <a:ext cx="2458556" cy="540931"/>
          </a:xfrm>
          <a:prstGeom prst="snip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Environment</a:t>
            </a: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37952C75-5178-441E-944E-4AF3E5A6B68C}"/>
              </a:ext>
            </a:extLst>
          </p:cNvPr>
          <p:cNvSpPr/>
          <p:nvPr/>
        </p:nvSpPr>
        <p:spPr>
          <a:xfrm>
            <a:off x="8435826" y="4764945"/>
            <a:ext cx="2420456" cy="464731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Skills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6DF35C-3D1C-4873-89C7-394511CD56E2}"/>
              </a:ext>
            </a:extLst>
          </p:cNvPr>
          <p:cNvCxnSpPr>
            <a:cxnSpLocks/>
          </p:cNvCxnSpPr>
          <p:nvPr/>
        </p:nvCxnSpPr>
        <p:spPr>
          <a:xfrm flipV="1">
            <a:off x="7078847" y="5825020"/>
            <a:ext cx="1271254" cy="1"/>
          </a:xfrm>
          <a:prstGeom prst="straightConnector1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9E769-26AD-4FC0-AEE1-B1EA8A0EEE86}"/>
              </a:ext>
            </a:extLst>
          </p:cNvPr>
          <p:cNvCxnSpPr/>
          <p:nvPr/>
        </p:nvCxnSpPr>
        <p:spPr>
          <a:xfrm>
            <a:off x="2076450" y="5014480"/>
            <a:ext cx="6324600" cy="95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F262FE-B306-4B87-87A6-C4107F3B4715}"/>
              </a:ext>
            </a:extLst>
          </p:cNvPr>
          <p:cNvCxnSpPr>
            <a:cxnSpLocks/>
          </p:cNvCxnSpPr>
          <p:nvPr/>
        </p:nvCxnSpPr>
        <p:spPr>
          <a:xfrm flipV="1">
            <a:off x="6536307" y="4193464"/>
            <a:ext cx="13954" cy="1430128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5B6F84-FCB0-4D39-80FF-AB2C737ED2DA}"/>
              </a:ext>
            </a:extLst>
          </p:cNvPr>
          <p:cNvCxnSpPr>
            <a:cxnSpLocks/>
          </p:cNvCxnSpPr>
          <p:nvPr/>
        </p:nvCxnSpPr>
        <p:spPr>
          <a:xfrm flipV="1">
            <a:off x="4281576" y="4183251"/>
            <a:ext cx="32315" cy="141280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1F5D72-27EB-4A74-8C23-DF5C358DF13A}"/>
              </a:ext>
            </a:extLst>
          </p:cNvPr>
          <p:cNvCxnSpPr>
            <a:cxnSpLocks/>
          </p:cNvCxnSpPr>
          <p:nvPr/>
        </p:nvCxnSpPr>
        <p:spPr>
          <a:xfrm flipH="1" flipV="1">
            <a:off x="2237760" y="4173037"/>
            <a:ext cx="4407" cy="1403964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CARVE setup</a:t>
            </a:r>
            <a:endParaRPr lang="en-US" dirty="0" err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" y="1649328"/>
            <a:ext cx="6351751" cy="2618454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9F9B33F-9552-4644-A476-DE12122805D8}"/>
              </a:ext>
            </a:extLst>
          </p:cNvPr>
          <p:cNvSpPr/>
          <p:nvPr/>
        </p:nvSpPr>
        <p:spPr>
          <a:xfrm>
            <a:off x="1605587" y="4765192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Navigation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78789719-C143-482A-B648-83BFED766356}"/>
              </a:ext>
            </a:extLst>
          </p:cNvPr>
          <p:cNvSpPr/>
          <p:nvPr/>
        </p:nvSpPr>
        <p:spPr>
          <a:xfrm>
            <a:off x="3676072" y="4765192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Vision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10B38FA4-943B-420D-ABF1-21DAA2AF29AF}"/>
              </a:ext>
            </a:extLst>
          </p:cNvPr>
          <p:cNvSpPr/>
          <p:nvPr/>
        </p:nvSpPr>
        <p:spPr>
          <a:xfrm>
            <a:off x="5915889" y="4765191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Manipulation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080B3651-D6D5-448D-ABEA-593B307C9525}"/>
              </a:ext>
            </a:extLst>
          </p:cNvPr>
          <p:cNvSpPr/>
          <p:nvPr/>
        </p:nvSpPr>
        <p:spPr>
          <a:xfrm>
            <a:off x="8381947" y="2432763"/>
            <a:ext cx="2420456" cy="464731"/>
          </a:xfrm>
          <a:prstGeom prst="snip2Diag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Behavior Tree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9C07D5-36F0-4026-A8EF-81EF88AF4052}"/>
              </a:ext>
            </a:extLst>
          </p:cNvPr>
          <p:cNvCxnSpPr>
            <a:cxnSpLocks/>
          </p:cNvCxnSpPr>
          <p:nvPr/>
        </p:nvCxnSpPr>
        <p:spPr>
          <a:xfrm>
            <a:off x="6548389" y="2674602"/>
            <a:ext cx="1806478" cy="17221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493C2FC6-ADA9-4F03-BF29-E0A979BA8200}"/>
              </a:ext>
            </a:extLst>
          </p:cNvPr>
          <p:cNvSpPr/>
          <p:nvPr/>
        </p:nvSpPr>
        <p:spPr>
          <a:xfrm>
            <a:off x="1282314" y="5434829"/>
            <a:ext cx="6065211" cy="1000606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Existing executables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4ECD38-6B4E-419D-97B1-3924AD501EE6}"/>
              </a:ext>
            </a:extLst>
          </p:cNvPr>
          <p:cNvCxnSpPr/>
          <p:nvPr/>
        </p:nvCxnSpPr>
        <p:spPr>
          <a:xfrm flipH="1">
            <a:off x="2416559" y="4284613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0A3B74-1EEE-498C-A9BD-A3618EBF861B}"/>
              </a:ext>
            </a:extLst>
          </p:cNvPr>
          <p:cNvSpPr txBox="1"/>
          <p:nvPr/>
        </p:nvSpPr>
        <p:spPr>
          <a:xfrm>
            <a:off x="4509847" y="4371301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9B5E17-5F5B-4814-A81A-73DE4EAB27BD}"/>
              </a:ext>
            </a:extLst>
          </p:cNvPr>
          <p:cNvCxnSpPr>
            <a:cxnSpLocks/>
          </p:cNvCxnSpPr>
          <p:nvPr/>
        </p:nvCxnSpPr>
        <p:spPr>
          <a:xfrm flipH="1">
            <a:off x="4463952" y="4300006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021FF8-88C6-4A31-A187-B5A420081730}"/>
              </a:ext>
            </a:extLst>
          </p:cNvPr>
          <p:cNvSpPr txBox="1"/>
          <p:nvPr/>
        </p:nvSpPr>
        <p:spPr>
          <a:xfrm>
            <a:off x="6749664" y="4378997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5EBF09-780E-4FF4-B492-82852A65B4FE}"/>
              </a:ext>
            </a:extLst>
          </p:cNvPr>
          <p:cNvCxnSpPr>
            <a:cxnSpLocks/>
          </p:cNvCxnSpPr>
          <p:nvPr/>
        </p:nvCxnSpPr>
        <p:spPr>
          <a:xfrm flipH="1">
            <a:off x="6703770" y="4307703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68AA06-0A34-4DD8-A552-155045BAD8F3}"/>
              </a:ext>
            </a:extLst>
          </p:cNvPr>
          <p:cNvSpPr txBox="1"/>
          <p:nvPr/>
        </p:nvSpPr>
        <p:spPr>
          <a:xfrm>
            <a:off x="2439362" y="5248755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A9E3E4-7BE0-45BD-98E3-B507AD72E2F1}"/>
              </a:ext>
            </a:extLst>
          </p:cNvPr>
          <p:cNvCxnSpPr>
            <a:cxnSpLocks/>
          </p:cNvCxnSpPr>
          <p:nvPr/>
        </p:nvCxnSpPr>
        <p:spPr>
          <a:xfrm flipH="1">
            <a:off x="2393468" y="5239037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D8C7A6B-50AB-4A92-869E-79858BAD0A68}"/>
              </a:ext>
            </a:extLst>
          </p:cNvPr>
          <p:cNvSpPr txBox="1"/>
          <p:nvPr/>
        </p:nvSpPr>
        <p:spPr>
          <a:xfrm>
            <a:off x="4525240" y="5210270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16D606-3993-4239-B45A-BA300086EDE4}"/>
              </a:ext>
            </a:extLst>
          </p:cNvPr>
          <p:cNvCxnSpPr>
            <a:cxnSpLocks/>
          </p:cNvCxnSpPr>
          <p:nvPr/>
        </p:nvCxnSpPr>
        <p:spPr>
          <a:xfrm flipH="1">
            <a:off x="4479346" y="5231340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2DB4D0-8048-49EE-A6BD-989E265D56AD}"/>
              </a:ext>
            </a:extLst>
          </p:cNvPr>
          <p:cNvSpPr txBox="1"/>
          <p:nvPr/>
        </p:nvSpPr>
        <p:spPr>
          <a:xfrm>
            <a:off x="6765059" y="5248755"/>
            <a:ext cx="511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RPC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95441A-A56D-4BF9-9ADA-18832E6288F3}"/>
              </a:ext>
            </a:extLst>
          </p:cNvPr>
          <p:cNvCxnSpPr>
            <a:cxnSpLocks/>
          </p:cNvCxnSpPr>
          <p:nvPr/>
        </p:nvCxnSpPr>
        <p:spPr>
          <a:xfrm flipH="1">
            <a:off x="6719165" y="5239037"/>
            <a:ext cx="1540" cy="429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28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8DCE-F658-4FB2-A20C-3D039178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BB10-6762-465C-A293-22BA8A9E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monitors are utilities to verify the skills are working correctly.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Right now they perform a high level check and simply verify the skills will </a:t>
            </a:r>
            <a:r>
              <a:rPr lang="en-US" dirty="0" err="1">
                <a:cs typeface="Calibri"/>
              </a:rPr>
              <a:t>succesfully</a:t>
            </a:r>
            <a:r>
              <a:rPr lang="en-US" dirty="0">
                <a:cs typeface="Calibri"/>
              </a:rPr>
              <a:t> terminate its job within a certain </a:t>
            </a:r>
            <a:r>
              <a:rPr lang="en-US" dirty="0" err="1">
                <a:cs typeface="Calibri"/>
              </a:rPr>
              <a:t>amoungh</a:t>
            </a:r>
            <a:r>
              <a:rPr lang="en-US" dirty="0">
                <a:cs typeface="Calibri"/>
              </a:rPr>
              <a:t> of time.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They do so by making sure the Tick is correctly propagated from the BT to the environment via the skill, and way back to the BT.</a:t>
            </a:r>
          </a:p>
        </p:txBody>
      </p:sp>
    </p:spTree>
    <p:extLst>
      <p:ext uri="{BB962C8B-B14F-4D97-AF65-F5344CB8AC3E}">
        <p14:creationId xmlns:p14="http://schemas.microsoft.com/office/powerpoint/2010/main" val="241791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1F5D72-27EB-4A74-8C23-DF5C358DF13A}"/>
              </a:ext>
            </a:extLst>
          </p:cNvPr>
          <p:cNvCxnSpPr>
            <a:cxnSpLocks/>
          </p:cNvCxnSpPr>
          <p:nvPr/>
        </p:nvCxnSpPr>
        <p:spPr>
          <a:xfrm flipH="1" flipV="1">
            <a:off x="1852912" y="3557279"/>
            <a:ext cx="4407" cy="1403964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monitoring  - theory</a:t>
            </a:r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9F9B33F-9552-4644-A476-DE12122805D8}"/>
              </a:ext>
            </a:extLst>
          </p:cNvPr>
          <p:cNvSpPr/>
          <p:nvPr/>
        </p:nvSpPr>
        <p:spPr>
          <a:xfrm>
            <a:off x="1220739" y="4149434"/>
            <a:ext cx="1262303" cy="423332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Navigation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Skill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493C2FC6-ADA9-4F03-BF29-E0A979BA8200}"/>
              </a:ext>
            </a:extLst>
          </p:cNvPr>
          <p:cNvSpPr/>
          <p:nvPr/>
        </p:nvSpPr>
        <p:spPr>
          <a:xfrm>
            <a:off x="1274616" y="5019192"/>
            <a:ext cx="1162243" cy="71582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98CEAEF-2057-4F8F-BB8E-481BF652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0" y="1825942"/>
            <a:ext cx="2650835" cy="17436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BE496-D5D8-4A67-B21A-8F22651ED255}"/>
              </a:ext>
            </a:extLst>
          </p:cNvPr>
          <p:cNvSpPr/>
          <p:nvPr/>
        </p:nvSpPr>
        <p:spPr>
          <a:xfrm>
            <a:off x="4407284" y="3749193"/>
            <a:ext cx="1585575" cy="64654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Monitors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E7550E-935F-4611-A863-67EB2B911B98}"/>
              </a:ext>
            </a:extLst>
          </p:cNvPr>
          <p:cNvCxnSpPr>
            <a:cxnSpLocks/>
          </p:cNvCxnSpPr>
          <p:nvPr/>
        </p:nvCxnSpPr>
        <p:spPr>
          <a:xfrm>
            <a:off x="1626270" y="3831453"/>
            <a:ext cx="2746277" cy="2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608038-83AE-4AF0-9407-BBF39ABAFA37}"/>
              </a:ext>
            </a:extLst>
          </p:cNvPr>
          <p:cNvCxnSpPr>
            <a:cxnSpLocks/>
          </p:cNvCxnSpPr>
          <p:nvPr/>
        </p:nvCxnSpPr>
        <p:spPr>
          <a:xfrm flipV="1">
            <a:off x="1587786" y="3999245"/>
            <a:ext cx="2769366" cy="89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8BB23C-B35E-48AE-85DC-C547EF44D9DA}"/>
              </a:ext>
            </a:extLst>
          </p:cNvPr>
          <p:cNvCxnSpPr>
            <a:cxnSpLocks/>
          </p:cNvCxnSpPr>
          <p:nvPr/>
        </p:nvCxnSpPr>
        <p:spPr>
          <a:xfrm>
            <a:off x="1580089" y="3577455"/>
            <a:ext cx="6155" cy="5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4C3F1-69E2-468F-AAE8-B48D7E3AEFE3}"/>
              </a:ext>
            </a:extLst>
          </p:cNvPr>
          <p:cNvSpPr txBox="1"/>
          <p:nvPr/>
        </p:nvSpPr>
        <p:spPr>
          <a:xfrm>
            <a:off x="841761" y="3574184"/>
            <a:ext cx="903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1) Tick</a:t>
            </a:r>
            <a:endParaRPr lang="en-US" sz="1100" b="1">
              <a:cs typeface="Calibri"/>
            </a:endParaRPr>
          </a:p>
          <a:p>
            <a:r>
              <a:rPr lang="en-US" sz="1100" b="1">
                <a:cs typeface="Calibri"/>
              </a:rPr>
              <a:t>e_from_bt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F4B26D-54F1-46E3-9321-80E4CFDE71FE}"/>
              </a:ext>
            </a:extLst>
          </p:cNvPr>
          <p:cNvCxnSpPr>
            <a:cxnSpLocks/>
          </p:cNvCxnSpPr>
          <p:nvPr/>
        </p:nvCxnSpPr>
        <p:spPr>
          <a:xfrm>
            <a:off x="1572392" y="4608849"/>
            <a:ext cx="6155" cy="5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819375-FFEF-47BB-B7AE-722B044E9BA9}"/>
              </a:ext>
            </a:extLst>
          </p:cNvPr>
          <p:cNvSpPr txBox="1"/>
          <p:nvPr/>
        </p:nvSpPr>
        <p:spPr>
          <a:xfrm>
            <a:off x="957214" y="4736425"/>
            <a:ext cx="7881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2) Action</a:t>
            </a:r>
            <a:endParaRPr lang="en-US" sz="1100" b="1">
              <a:cs typeface="Calibri"/>
            </a:endParaRPr>
          </a:p>
          <a:p>
            <a:r>
              <a:rPr lang="en-US" sz="1100" b="1">
                <a:cs typeface="Calibri"/>
              </a:rPr>
              <a:t>e_req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6B9A93-4BE4-432B-8B31-65ABFA4BFA05}"/>
              </a:ext>
            </a:extLst>
          </p:cNvPr>
          <p:cNvCxnSpPr>
            <a:cxnSpLocks/>
          </p:cNvCxnSpPr>
          <p:nvPr/>
        </p:nvCxnSpPr>
        <p:spPr>
          <a:xfrm flipH="1" flipV="1">
            <a:off x="2101940" y="4568822"/>
            <a:ext cx="1541" cy="463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F9D2C8-F72C-4A34-8315-C26DF88360FB}"/>
              </a:ext>
            </a:extLst>
          </p:cNvPr>
          <p:cNvCxnSpPr>
            <a:cxnSpLocks/>
          </p:cNvCxnSpPr>
          <p:nvPr/>
        </p:nvCxnSpPr>
        <p:spPr>
          <a:xfrm flipV="1">
            <a:off x="2149663" y="4107003"/>
            <a:ext cx="2245972" cy="7866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698531-D6A1-4436-AA4B-B8ABCF860DE3}"/>
              </a:ext>
            </a:extLst>
          </p:cNvPr>
          <p:cNvSpPr txBox="1"/>
          <p:nvPr/>
        </p:nvSpPr>
        <p:spPr>
          <a:xfrm>
            <a:off x="2219517" y="4736425"/>
            <a:ext cx="91901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3) Reply</a:t>
            </a:r>
            <a:endParaRPr lang="en-US" sz="1100" b="1">
              <a:cs typeface="Calibri"/>
            </a:endParaRPr>
          </a:p>
          <a:p>
            <a:r>
              <a:rPr lang="en-US" sz="1100" b="1">
                <a:cs typeface="Calibri"/>
              </a:rPr>
              <a:t>e_reply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BAB2EC-272C-4029-B75A-394E0CEE4BB7}"/>
              </a:ext>
            </a:extLst>
          </p:cNvPr>
          <p:cNvSpPr txBox="1"/>
          <p:nvPr/>
        </p:nvSpPr>
        <p:spPr>
          <a:xfrm>
            <a:off x="2119456" y="3574182"/>
            <a:ext cx="7881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4) Result</a:t>
            </a:r>
          </a:p>
          <a:p>
            <a:r>
              <a:rPr lang="en-US" sz="1100" b="1">
                <a:cs typeface="Calibri"/>
              </a:rPr>
              <a:t>e_to_bt</a:t>
            </a:r>
            <a:endParaRPr lang="en-US" sz="1100" b="1" dirty="0">
              <a:cs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108747-803A-4E68-8491-8CB444CE59FF}"/>
              </a:ext>
            </a:extLst>
          </p:cNvPr>
          <p:cNvCxnSpPr>
            <a:cxnSpLocks/>
          </p:cNvCxnSpPr>
          <p:nvPr/>
        </p:nvCxnSpPr>
        <p:spPr>
          <a:xfrm flipH="1" flipV="1">
            <a:off x="2086546" y="3599003"/>
            <a:ext cx="1541" cy="463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0D50CB-AB16-4BE0-828D-05B3362D23C3}"/>
              </a:ext>
            </a:extLst>
          </p:cNvPr>
          <p:cNvCxnSpPr>
            <a:cxnSpLocks/>
          </p:cNvCxnSpPr>
          <p:nvPr/>
        </p:nvCxnSpPr>
        <p:spPr>
          <a:xfrm>
            <a:off x="2134269" y="3931513"/>
            <a:ext cx="2230579" cy="3448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C2306EE-4FD7-441A-83E4-F0DE0EC3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30" y="344829"/>
            <a:ext cx="5321684" cy="67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5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8282F5A-358D-482B-B3B8-91D9DE02D6FC}"/>
              </a:ext>
            </a:extLst>
          </p:cNvPr>
          <p:cNvSpPr/>
          <p:nvPr/>
        </p:nvSpPr>
        <p:spPr>
          <a:xfrm>
            <a:off x="6336983" y="4416870"/>
            <a:ext cx="4293219" cy="1431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Leaf node implementation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20A768-2078-4967-8638-B78099F739A3}"/>
              </a:ext>
            </a:extLst>
          </p:cNvPr>
          <p:cNvSpPr/>
          <p:nvPr/>
        </p:nvSpPr>
        <p:spPr>
          <a:xfrm>
            <a:off x="1433600" y="4897161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code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06B716-3CAC-42BA-8F44-8C50580513A2}"/>
              </a:ext>
            </a:extLst>
          </p:cNvPr>
          <p:cNvSpPr/>
          <p:nvPr/>
        </p:nvSpPr>
        <p:spPr>
          <a:xfrm>
            <a:off x="3710307" y="4898266"/>
            <a:ext cx="1478642" cy="616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YARP</a:t>
            </a:r>
          </a:p>
          <a:p>
            <a:pPr algn="ctr"/>
            <a:r>
              <a:rPr lang="en-US" dirty="0">
                <a:cs typeface="Calibri"/>
              </a:rPr>
              <a:t>Tick Client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42CCB2A-F776-4ADC-92F1-560F83B010E6}"/>
              </a:ext>
            </a:extLst>
          </p:cNvPr>
          <p:cNvSpPr/>
          <p:nvPr/>
        </p:nvSpPr>
        <p:spPr>
          <a:xfrm>
            <a:off x="8660874" y="4900699"/>
            <a:ext cx="1766715" cy="607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Tick function implementation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BD81EE0-5FA5-462E-A284-606788113304}"/>
              </a:ext>
            </a:extLst>
          </p:cNvPr>
          <p:cNvSpPr/>
          <p:nvPr/>
        </p:nvSpPr>
        <p:spPr>
          <a:xfrm>
            <a:off x="6395894" y="4900700"/>
            <a:ext cx="1552983" cy="6075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YARP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Tick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66CBF-CA39-4035-8F47-A439098D697A}"/>
              </a:ext>
            </a:extLst>
          </p:cNvPr>
          <p:cNvSpPr txBox="1"/>
          <p:nvPr/>
        </p:nvSpPr>
        <p:spPr>
          <a:xfrm>
            <a:off x="3035399" y="4849698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3553-88F3-4D40-A95F-E31C6120B1BA}"/>
              </a:ext>
            </a:extLst>
          </p:cNvPr>
          <p:cNvSpPr/>
          <p:nvPr/>
        </p:nvSpPr>
        <p:spPr>
          <a:xfrm>
            <a:off x="5411484" y="4962525"/>
            <a:ext cx="831980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CBAA212-05D9-409E-A84B-FEA7747655BA}"/>
              </a:ext>
            </a:extLst>
          </p:cNvPr>
          <p:cNvSpPr/>
          <p:nvPr/>
        </p:nvSpPr>
        <p:spPr>
          <a:xfrm>
            <a:off x="2986094" y="5139555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9FD823D-206F-4323-9723-EC75FBC49682}"/>
              </a:ext>
            </a:extLst>
          </p:cNvPr>
          <p:cNvSpPr/>
          <p:nvPr/>
        </p:nvSpPr>
        <p:spPr>
          <a:xfrm>
            <a:off x="7994850" y="5003919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9CC49-7395-4D14-9A2F-23284FFEACA3}"/>
              </a:ext>
            </a:extLst>
          </p:cNvPr>
          <p:cNvSpPr txBox="1"/>
          <p:nvPr/>
        </p:nvSpPr>
        <p:spPr>
          <a:xfrm>
            <a:off x="5377155" y="4672669"/>
            <a:ext cx="831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YARP</a:t>
            </a:r>
            <a:r>
              <a:rPr lang="en-US" sz="1200" dirty="0">
                <a:cs typeface="Calibri"/>
              </a:rPr>
              <a:t> RPC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3DA44F-5861-458A-8741-19D4DC47A356}"/>
              </a:ext>
            </a:extLst>
          </p:cNvPr>
          <p:cNvSpPr txBox="1"/>
          <p:nvPr/>
        </p:nvSpPr>
        <p:spPr>
          <a:xfrm>
            <a:off x="8016277" y="4754143"/>
            <a:ext cx="6274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Tick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B8904-4A83-4740-B9EE-81EC7F6FB9A7}"/>
              </a:ext>
            </a:extLst>
          </p:cNvPr>
          <p:cNvSpPr/>
          <p:nvPr/>
        </p:nvSpPr>
        <p:spPr>
          <a:xfrm>
            <a:off x="1216715" y="4416871"/>
            <a:ext cx="4088780" cy="14310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User application (BT engine)</a:t>
            </a: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29062F7D-98DF-4E66-8773-70FE244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Basic monitoring - implementation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46933E-C9DD-4316-92B5-ADBBE45E68A6}"/>
              </a:ext>
            </a:extLst>
          </p:cNvPr>
          <p:cNvSpPr/>
          <p:nvPr/>
        </p:nvSpPr>
        <p:spPr>
          <a:xfrm>
            <a:off x="5038435" y="1894223"/>
            <a:ext cx="1585575" cy="64654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Monitors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4BED81-42C9-441D-8498-3F17AC5D4F4D}"/>
              </a:ext>
            </a:extLst>
          </p:cNvPr>
          <p:cNvCxnSpPr>
            <a:cxnSpLocks/>
          </p:cNvCxnSpPr>
          <p:nvPr/>
        </p:nvCxnSpPr>
        <p:spPr>
          <a:xfrm flipH="1" flipV="1">
            <a:off x="5719516" y="2529124"/>
            <a:ext cx="9238" cy="252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7875D-694F-4656-A458-1D96B1ECB016}"/>
              </a:ext>
            </a:extLst>
          </p:cNvPr>
          <p:cNvCxnSpPr>
            <a:cxnSpLocks/>
          </p:cNvCxnSpPr>
          <p:nvPr/>
        </p:nvCxnSpPr>
        <p:spPr>
          <a:xfrm flipH="1" flipV="1">
            <a:off x="6296788" y="2598394"/>
            <a:ext cx="2018151" cy="240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8B434B-12D6-4D30-93B8-558DCD58CA59}"/>
              </a:ext>
            </a:extLst>
          </p:cNvPr>
          <p:cNvSpPr txBox="1"/>
          <p:nvPr/>
        </p:nvSpPr>
        <p:spPr>
          <a:xfrm>
            <a:off x="5644669" y="3889759"/>
            <a:ext cx="672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1) Tick</a:t>
            </a:r>
            <a:endParaRPr lang="en-US" sz="1200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B03EA-7E4E-4A49-B858-48CCDA179D81}"/>
              </a:ext>
            </a:extLst>
          </p:cNvPr>
          <p:cNvSpPr txBox="1"/>
          <p:nvPr/>
        </p:nvSpPr>
        <p:spPr>
          <a:xfrm>
            <a:off x="6483638" y="2665940"/>
            <a:ext cx="7881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2) Action</a:t>
            </a:r>
            <a:endParaRPr lang="en-US" sz="1200" dirty="0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D307DE-4B65-4C9F-9CAD-CC1A6D1EAD2A}"/>
              </a:ext>
            </a:extLst>
          </p:cNvPr>
          <p:cNvCxnSpPr>
            <a:cxnSpLocks/>
          </p:cNvCxnSpPr>
          <p:nvPr/>
        </p:nvCxnSpPr>
        <p:spPr>
          <a:xfrm flipH="1" flipV="1">
            <a:off x="6035089" y="2590700"/>
            <a:ext cx="2249058" cy="27339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D239D-A4BD-4DF3-B65D-BC681D9EBC86}"/>
              </a:ext>
            </a:extLst>
          </p:cNvPr>
          <p:cNvSpPr txBox="1"/>
          <p:nvPr/>
        </p:nvSpPr>
        <p:spPr>
          <a:xfrm>
            <a:off x="6652971" y="3843575"/>
            <a:ext cx="7881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3) Reply</a:t>
            </a:r>
            <a:endParaRPr lang="en-US" sz="1200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00A61-FD41-4CC8-A3EE-AEC91952E43C}"/>
              </a:ext>
            </a:extLst>
          </p:cNvPr>
          <p:cNvSpPr txBox="1"/>
          <p:nvPr/>
        </p:nvSpPr>
        <p:spPr>
          <a:xfrm>
            <a:off x="4728729" y="2904545"/>
            <a:ext cx="7881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4) Result</a:t>
            </a:r>
            <a:endParaRPr lang="en-US" sz="1200" dirty="0">
              <a:cs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12CF7-3BED-429A-8584-0D1E04289C5A}"/>
              </a:ext>
            </a:extLst>
          </p:cNvPr>
          <p:cNvCxnSpPr>
            <a:cxnSpLocks/>
          </p:cNvCxnSpPr>
          <p:nvPr/>
        </p:nvCxnSpPr>
        <p:spPr>
          <a:xfrm flipV="1">
            <a:off x="5451661" y="2567606"/>
            <a:ext cx="29247" cy="28340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36C5D53-3B70-409A-BB7E-0FDE786B940A}"/>
              </a:ext>
            </a:extLst>
          </p:cNvPr>
          <p:cNvSpPr/>
          <p:nvPr/>
        </p:nvSpPr>
        <p:spPr>
          <a:xfrm rot="10740000">
            <a:off x="8017940" y="5257919"/>
            <a:ext cx="599663" cy="1898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AB41382-53FC-4B9D-A2BB-3A906467E5DE}"/>
              </a:ext>
            </a:extLst>
          </p:cNvPr>
          <p:cNvSpPr/>
          <p:nvPr/>
        </p:nvSpPr>
        <p:spPr>
          <a:xfrm rot="10800000">
            <a:off x="5411484" y="5316585"/>
            <a:ext cx="831980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1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8DCE-F658-4FB2-A20C-3D039178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engine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BB10-6762-465C-A293-22BA8A9E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Dependency: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Behavior Tree engine is based on the library </a:t>
            </a:r>
            <a:r>
              <a:rPr lang="en-US" dirty="0">
                <a:ea typeface="+mn-lt"/>
                <a:cs typeface="+mn-lt"/>
                <a:hlinkClick r:id="rId2"/>
              </a:rPr>
              <a:t>BehaviorTree.CPP</a:t>
            </a:r>
            <a:r>
              <a:rPr lang="en-US">
                <a:ea typeface="+mn-lt"/>
                <a:cs typeface="+mn-lt"/>
              </a:rPr>
              <a:t> , which has a optional dependency the ZeroMQ library used to communicate with the </a:t>
            </a:r>
            <a:r>
              <a:rPr lang="en-US" dirty="0">
                <a:ea typeface="+mn-lt"/>
                <a:cs typeface="+mn-lt"/>
                <a:hlinkClick r:id="rId3"/>
              </a:rPr>
              <a:t>Groot</a:t>
            </a:r>
            <a:r>
              <a:rPr lang="en-US" dirty="0">
                <a:ea typeface="+mn-lt"/>
                <a:cs typeface="+mn-lt"/>
              </a:rPr>
              <a:t> GUI.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935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8DCE-F658-4FB2-A20C-3D039178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engine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BB10-6762-465C-A293-22BA8A9E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3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 uses a custom XML format as Behavior Tree description. The syntax is </a:t>
            </a:r>
            <a:r>
              <a:rPr lang="en-US">
                <a:cs typeface="Calibri"/>
              </a:rPr>
              <a:t>described in the BehaviorTree.CPP documentation page. Example:</a:t>
            </a:r>
            <a:endParaRPr lang="en-US" dirty="0">
              <a:cs typeface="Calibri"/>
            </a:endParaRPr>
          </a:p>
          <a:p>
            <a:pPr lvl="1">
              <a:buNone/>
            </a:pPr>
            <a:endParaRPr lang="en-US" sz="1000" dirty="0">
              <a:latin typeface="mono"/>
              <a:ea typeface="+mn-lt"/>
              <a:cs typeface="+mn-lt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&lt;BehaviorTree ID="BehaviorTree"&gt;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&lt;Fallback name="Bottle Found"&gt;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       &lt;Condition name="Bottle Found" ID="CheckCondition" serverPort="/blackboard" flag="found" target="bottle"/&gt;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       &lt;Action name="Find Bottle" ID="GoToLocation_cl" serverPort="/navigation_module" target="findBottle"/&gt;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&lt;/Fallback&gt;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&lt;/BehaviorTree&gt;</a:t>
            </a:r>
            <a:endParaRPr lang="en-US" sz="1000">
              <a:latin typeface="mono"/>
            </a:endParaRPr>
          </a:p>
          <a:p>
            <a:pPr lvl="1">
              <a:buNone/>
            </a:pPr>
            <a:endParaRPr lang="en-US" sz="1000" dirty="0">
              <a:latin typeface="mono"/>
              <a:ea typeface="+mn-lt"/>
              <a:cs typeface="+mn-lt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&lt;TreeNodesModel&gt;</a:t>
            </a:r>
            <a:endParaRPr lang="en-US" sz="1000">
              <a:latin typeface="mono"/>
              <a:cs typeface="Calibri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&lt;Condition ID="CheckCondition"&gt;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name="flag"&gt;              Boolean condition to be checked on target.  &lt;/input_port&gt;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name="serverPort"&gt;  Name of the YARP port to connect to.        &lt;/input_port&gt;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name="target"&gt;          Name of the target to test.                 &lt;/input_port&gt;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&lt;/Condition&gt;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&lt;Action ID="ComputePose_cl"&gt;</a:t>
            </a:r>
            <a:endParaRPr lang="en-US" sz="1000">
              <a:latin typeface="mono"/>
              <a:cs typeface="Calibri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name="resources"&gt;    List of resources required by this action, if any.&lt;/input_port&gt;</a:t>
            </a:r>
            <a:endParaRPr lang="en-US" sz="1000" dirty="0">
              <a:latin typeface="mono"/>
              <a:ea typeface="+mn-lt"/>
              <a:cs typeface="+mn-lt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name="serverPort"&gt; Name of the YARP port to connect to. &lt;/input_port&gt;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     &lt;input_port name="target" default="InvPose"&gt; Pose to compute &lt;/input_port&gt;</a:t>
            </a:r>
            <a:endParaRPr lang="en-US" sz="1000">
              <a:latin typeface="mono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        &lt;/Action&gt;</a:t>
            </a:r>
            <a:endParaRPr lang="en-US" sz="1000">
              <a:latin typeface="mono"/>
              <a:cs typeface="Calibri"/>
            </a:endParaRPr>
          </a:p>
          <a:p>
            <a:pPr lvl="1">
              <a:buNone/>
            </a:pPr>
            <a:r>
              <a:rPr lang="en-US" sz="1000">
                <a:latin typeface="mono"/>
                <a:ea typeface="+mn-lt"/>
                <a:cs typeface="+mn-lt"/>
              </a:rPr>
              <a:t>&lt;/TreeNodesModel&gt;</a:t>
            </a:r>
            <a:endParaRPr lang="en-US" sz="1000" dirty="0">
              <a:latin typeface="mon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988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8DCE-F658-4FB2-A20C-3D039178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engine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BB10-6762-465C-A293-22BA8A9E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a new leaf</a:t>
            </a:r>
            <a:endParaRPr lang="en-US" dirty="0"/>
          </a:p>
          <a:p>
            <a:pPr lvl="1">
              <a:buNone/>
            </a:pPr>
            <a:endParaRPr lang="en-US" sz="1100" dirty="0">
              <a:latin typeface="mono"/>
              <a:ea typeface="+mn-lt"/>
              <a:cs typeface="+mn-l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class </a:t>
            </a:r>
            <a:r>
              <a:rPr lang="en-US" sz="1100" dirty="0" err="1">
                <a:latin typeface="mono"/>
                <a:ea typeface="+mn-lt"/>
                <a:cs typeface="+mn-lt"/>
              </a:rPr>
              <a:t>BtCppClient</a:t>
            </a:r>
            <a:r>
              <a:rPr lang="en-US" sz="1100" dirty="0">
                <a:latin typeface="mono"/>
                <a:ea typeface="+mn-lt"/>
                <a:cs typeface="+mn-lt"/>
              </a:rPr>
              <a:t>  : public BT::</a:t>
            </a:r>
            <a:r>
              <a:rPr lang="en-US" sz="1100" dirty="0" err="1">
                <a:latin typeface="mono"/>
                <a:ea typeface="+mn-lt"/>
                <a:cs typeface="+mn-lt"/>
              </a:rPr>
              <a:t>ActionNodeBase</a:t>
            </a:r>
            <a:r>
              <a:rPr lang="en-US" sz="1100" dirty="0">
                <a:latin typeface="mono"/>
                <a:ea typeface="+mn-lt"/>
                <a:cs typeface="+mn-lt"/>
              </a:rPr>
              <a:t>,          // inherit from </a:t>
            </a:r>
            <a:r>
              <a:rPr lang="en-US" sz="1100" dirty="0" err="1">
                <a:latin typeface="mono"/>
                <a:ea typeface="+mn-lt"/>
                <a:cs typeface="+mn-lt"/>
              </a:rPr>
              <a:t>BehaviorTree_cpp</a:t>
            </a:r>
            <a:r>
              <a:rPr lang="en-US" sz="1100" dirty="0">
                <a:latin typeface="mono"/>
                <a:ea typeface="+mn-lt"/>
                <a:cs typeface="+mn-lt"/>
              </a:rPr>
              <a:t> library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{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 // It is mandatory to define this static method, from behavior tree CPP library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 static BT::</a:t>
            </a:r>
            <a:r>
              <a:rPr lang="en-US" sz="1100" dirty="0" err="1">
                <a:latin typeface="mono"/>
                <a:ea typeface="+mn-lt"/>
                <a:cs typeface="+mn-lt"/>
              </a:rPr>
              <a:t>PortsList</a:t>
            </a:r>
            <a:r>
              <a:rPr lang="en-US" sz="1100" dirty="0">
                <a:latin typeface="mono"/>
                <a:ea typeface="+mn-lt"/>
                <a:cs typeface="+mn-lt"/>
              </a:rPr>
              <a:t> </a:t>
            </a:r>
            <a:r>
              <a:rPr lang="en-US" sz="1100" dirty="0" err="1">
                <a:latin typeface="mono"/>
                <a:ea typeface="+mn-lt"/>
                <a:cs typeface="+mn-lt"/>
              </a:rPr>
              <a:t>providedPorts</a:t>
            </a:r>
            <a:r>
              <a:rPr lang="en-US" sz="1100" dirty="0">
                <a:latin typeface="mono"/>
                <a:ea typeface="+mn-lt"/>
                <a:cs typeface="+mn-lt"/>
              </a:rPr>
              <a:t>()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 {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     return { BT::</a:t>
            </a:r>
            <a:r>
              <a:rPr lang="en-US" sz="1100" dirty="0" err="1">
                <a:latin typeface="mono"/>
                <a:ea typeface="+mn-lt"/>
                <a:cs typeface="+mn-lt"/>
              </a:rPr>
              <a:t>InputPort</a:t>
            </a:r>
            <a:r>
              <a:rPr lang="en-US" sz="1100" dirty="0">
                <a:latin typeface="mono"/>
                <a:ea typeface="+mn-lt"/>
                <a:cs typeface="+mn-lt"/>
              </a:rPr>
              <a:t>("target",    "Name of the target this action is referring to, if any."),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              BT::</a:t>
            </a:r>
            <a:r>
              <a:rPr lang="en-US" sz="1100" dirty="0" err="1">
                <a:latin typeface="mono"/>
                <a:ea typeface="+mn-lt"/>
                <a:cs typeface="+mn-lt"/>
              </a:rPr>
              <a:t>InputPort</a:t>
            </a:r>
            <a:r>
              <a:rPr lang="en-US" sz="1100" dirty="0">
                <a:latin typeface="mono"/>
                <a:ea typeface="+mn-lt"/>
                <a:cs typeface="+mn-lt"/>
              </a:rPr>
              <a:t>("resources", "List of resources required by this action, if any."),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              BT::</a:t>
            </a:r>
            <a:r>
              <a:rPr lang="en-US" sz="1100" dirty="0" err="1">
                <a:latin typeface="mono"/>
                <a:ea typeface="+mn-lt"/>
                <a:cs typeface="+mn-lt"/>
              </a:rPr>
              <a:t>InputPort</a:t>
            </a:r>
            <a:r>
              <a:rPr lang="en-US" sz="1100" dirty="0">
                <a:latin typeface="mono"/>
                <a:ea typeface="+mn-lt"/>
                <a:cs typeface="+mn-lt"/>
              </a:rPr>
              <a:t>("</a:t>
            </a:r>
            <a:r>
              <a:rPr lang="en-US" sz="1100" dirty="0" err="1">
                <a:latin typeface="mono"/>
                <a:ea typeface="+mn-lt"/>
                <a:cs typeface="+mn-lt"/>
              </a:rPr>
              <a:t>serverPort</a:t>
            </a:r>
            <a:r>
              <a:rPr lang="en-US" sz="1100" dirty="0">
                <a:latin typeface="mono"/>
                <a:ea typeface="+mn-lt"/>
                <a:cs typeface="+mn-lt"/>
              </a:rPr>
              <a:t>", "</a:t>
            </a:r>
            <a:r>
              <a:rPr lang="en-US" sz="1100" dirty="0" err="1">
                <a:latin typeface="mono"/>
                <a:ea typeface="+mn-lt"/>
                <a:cs typeface="+mn-lt"/>
              </a:rPr>
              <a:t>YARP</a:t>
            </a:r>
            <a:r>
              <a:rPr lang="en-US" sz="1100" dirty="0">
                <a:latin typeface="mono"/>
                <a:ea typeface="+mn-lt"/>
                <a:cs typeface="+mn-lt"/>
              </a:rPr>
              <a:t> Port Name to connect to.")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     };</a:t>
            </a:r>
            <a:endParaRPr lang="en-US" sz="1100" dirty="0">
              <a:latin typeface="mono"/>
              <a:cs typeface="Calibri Light"/>
            </a:endParaRPr>
          </a:p>
          <a:p>
            <a:pPr lvl="1">
              <a:buNone/>
            </a:pPr>
            <a:r>
              <a:rPr lang="en-US" sz="1100" dirty="0">
                <a:latin typeface="mono"/>
                <a:ea typeface="+mn-lt"/>
                <a:cs typeface="+mn-lt"/>
              </a:rPr>
              <a:t>    }</a:t>
            </a:r>
          </a:p>
          <a:p>
            <a:pPr lvl="1">
              <a:buNone/>
            </a:pPr>
            <a:r>
              <a:rPr lang="en-US" sz="1100" dirty="0">
                <a:latin typeface="mono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4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F34D6DC-1008-4126-B892-20FFC260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Behavor</a:t>
            </a:r>
            <a:r>
              <a:rPr lang="en-US">
                <a:cs typeface="Calibri Light"/>
              </a:rPr>
              <a:t> Tree in Robotics</a:t>
            </a:r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EFB7C-6384-44C8-93B1-A5D83EC1DB9B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5ABB0-2234-438B-BD3C-B53228DDD89C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F9CD4A-83F9-4CAC-AFF7-75592DC0E376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D96D35-EE5A-427A-AFB6-19A30B77FED6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5360A-7DBC-41AA-978B-47EB00515ED7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7C7D1D-7F9B-4987-B206-54BE9140C25E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3741CFC-AFAA-4A9C-A4BE-6E459C994269}"/>
              </a:ext>
            </a:extLst>
          </p:cNvPr>
          <p:cNvSpPr txBox="1"/>
          <p:nvPr/>
        </p:nvSpPr>
        <p:spPr>
          <a:xfrm>
            <a:off x="2391193" y="529571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A2013-6850-42F8-AE5B-D7C19DBCE119}"/>
              </a:ext>
            </a:extLst>
          </p:cNvPr>
          <p:cNvCxnSpPr>
            <a:cxnSpLocks/>
          </p:cNvCxnSpPr>
          <p:nvPr/>
        </p:nvCxnSpPr>
        <p:spPr>
          <a:xfrm>
            <a:off x="2442998" y="5121893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221F9B-57DE-414A-AC9B-B66756B82F07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E8FB27-CA6A-4101-BBD6-B98EC7D66331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215CC9-D51F-49AE-AA29-C0258C655DD1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426D6-B97C-42B6-AD25-373F41F9522F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>
            <a:extLst>
              <a:ext uri="{FF2B5EF4-FFF2-40B4-BE49-F238E27FC236}">
                <a16:creationId xmlns:a16="http://schemas.microsoft.com/office/drawing/2014/main" id="{9E6A0E90-63DE-4A9D-A06B-48CCCF47B1D3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B7C60-FA3C-40E4-B2E7-F8BA300DE0B2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A3A470-F43A-476C-95B6-3D2F85D3D10A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DBE3C0-F37A-44BF-A69F-F458F18B8FE7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3741CFC-AFAA-4A9C-A4BE-6E459C994269}"/>
              </a:ext>
            </a:extLst>
          </p:cNvPr>
          <p:cNvSpPr txBox="1"/>
          <p:nvPr/>
        </p:nvSpPr>
        <p:spPr>
          <a:xfrm>
            <a:off x="2391193" y="529571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A2013-6850-42F8-AE5B-D7C19DBCE119}"/>
              </a:ext>
            </a:extLst>
          </p:cNvPr>
          <p:cNvCxnSpPr>
            <a:cxnSpLocks/>
          </p:cNvCxnSpPr>
          <p:nvPr/>
        </p:nvCxnSpPr>
        <p:spPr>
          <a:xfrm>
            <a:off x="2442998" y="5121893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2714651" y="4997088"/>
            <a:ext cx="639583" cy="3808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2975963" y="5018207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V="1">
            <a:off x="3320548" y="3931914"/>
            <a:ext cx="921587" cy="1764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3416204" y="4111008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6132035" y="2188375"/>
            <a:ext cx="7680" cy="6038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6086688" y="2386054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21F9B-57DE-414A-AC9B-B66756B82F07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E8FB27-CA6A-4101-BBD6-B98EC7D66331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215CC9-D51F-49AE-AA29-C0258C655DD1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426D6-B97C-42B6-AD25-373F41F9522F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6B1CDE-482D-4F4F-85E8-565264E23205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6E2B99-8AD5-4112-8935-C91FB513ACCA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BD6802-1BF7-4355-AA96-64B8D798BF3D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8DAD4C-DDB7-438A-BF48-AA4639A56871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3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041B6E2-2DEF-4453-9167-8F518F16AF00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9C7C-FE36-4BCA-972F-68B5817A5213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03A7BBC9-FBDE-40AD-9D5F-F5675EDFAABB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D0CCA-B5E4-46EA-A19F-306FE9D7E388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53741CFC-AFAA-4A9C-A4BE-6E459C994269}"/>
              </a:ext>
            </a:extLst>
          </p:cNvPr>
          <p:cNvSpPr txBox="1"/>
          <p:nvPr/>
        </p:nvSpPr>
        <p:spPr>
          <a:xfrm>
            <a:off x="2391193" y="529571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A2013-6850-42F8-AE5B-D7C19DBCE119}"/>
              </a:ext>
            </a:extLst>
          </p:cNvPr>
          <p:cNvCxnSpPr>
            <a:cxnSpLocks/>
          </p:cNvCxnSpPr>
          <p:nvPr/>
        </p:nvCxnSpPr>
        <p:spPr>
          <a:xfrm>
            <a:off x="2442998" y="5121893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41C83FA5-9340-41C0-9F37-60190EFCC740}"/>
              </a:ext>
            </a:extLst>
          </p:cNvPr>
          <p:cNvSpPr txBox="1"/>
          <p:nvPr/>
        </p:nvSpPr>
        <p:spPr>
          <a:xfrm>
            <a:off x="2976632" y="4942592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918CC-C75B-44CB-B210-D2A98F866798}"/>
              </a:ext>
            </a:extLst>
          </p:cNvPr>
          <p:cNvCxnSpPr>
            <a:cxnSpLocks/>
          </p:cNvCxnSpPr>
          <p:nvPr/>
        </p:nvCxnSpPr>
        <p:spPr>
          <a:xfrm flipH="1" flipV="1">
            <a:off x="2679654" y="5054738"/>
            <a:ext cx="664735" cy="33664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4C9F13B0-7592-46CF-B464-7EE864F77938}"/>
              </a:ext>
            </a:extLst>
          </p:cNvPr>
          <p:cNvSpPr txBox="1"/>
          <p:nvPr/>
        </p:nvSpPr>
        <p:spPr>
          <a:xfrm>
            <a:off x="3692169" y="4217763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8337A-68A4-4081-9A8C-10AB15557724}"/>
              </a:ext>
            </a:extLst>
          </p:cNvPr>
          <p:cNvCxnSpPr>
            <a:cxnSpLocks/>
          </p:cNvCxnSpPr>
          <p:nvPr/>
        </p:nvCxnSpPr>
        <p:spPr>
          <a:xfrm flipV="1">
            <a:off x="3344389" y="3846690"/>
            <a:ext cx="2085899" cy="3273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338FDD82-0196-40B1-826D-4DBB7659F12B}"/>
              </a:ext>
            </a:extLst>
          </p:cNvPr>
          <p:cNvSpPr txBox="1"/>
          <p:nvPr/>
        </p:nvSpPr>
        <p:spPr>
          <a:xfrm>
            <a:off x="5364852" y="387393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003FD-ECEB-4C49-9AF6-8E641DAFA9DE}"/>
              </a:ext>
            </a:extLst>
          </p:cNvPr>
          <p:cNvCxnSpPr>
            <a:cxnSpLocks/>
          </p:cNvCxnSpPr>
          <p:nvPr/>
        </p:nvCxnSpPr>
        <p:spPr>
          <a:xfrm flipH="1">
            <a:off x="5820581" y="3672236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B47887A2-1CF9-4708-B9E0-93CC19E48D29}"/>
              </a:ext>
            </a:extLst>
          </p:cNvPr>
          <p:cNvSpPr txBox="1"/>
          <p:nvPr/>
        </p:nvSpPr>
        <p:spPr>
          <a:xfrm>
            <a:off x="4946681" y="487754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BB92E-E008-4B9B-9132-B4282D015E0A}"/>
              </a:ext>
            </a:extLst>
          </p:cNvPr>
          <p:cNvCxnSpPr>
            <a:cxnSpLocks/>
          </p:cNvCxnSpPr>
          <p:nvPr/>
        </p:nvCxnSpPr>
        <p:spPr>
          <a:xfrm flipH="1">
            <a:off x="5002824" y="5084725"/>
            <a:ext cx="506761" cy="3603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">
            <a:extLst>
              <a:ext uri="{FF2B5EF4-FFF2-40B4-BE49-F238E27FC236}">
                <a16:creationId xmlns:a16="http://schemas.microsoft.com/office/drawing/2014/main" id="{2DE07A9F-9548-4A94-9834-355DB073144E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924D1-F9C0-4AC1-BE8C-98661860D26B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263C61-A46E-4D01-84A0-2CB4EB69638F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3681F1-9B3E-4597-84CF-9B8D95F27405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3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FA1EAF-3AED-41FB-8B14-781259F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" y="1717943"/>
            <a:ext cx="10524165" cy="4337600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41C83FA5-9340-41C0-9F37-60190EFCC740}"/>
              </a:ext>
            </a:extLst>
          </p:cNvPr>
          <p:cNvSpPr txBox="1"/>
          <p:nvPr/>
        </p:nvSpPr>
        <p:spPr>
          <a:xfrm>
            <a:off x="2976632" y="4942592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748DA0-08FF-4B1E-B027-CBB15FA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Behavor Tree in Robotics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041B6E2-2DEF-4453-9167-8F518F16AF00}"/>
              </a:ext>
            </a:extLst>
          </p:cNvPr>
          <p:cNvSpPr txBox="1"/>
          <p:nvPr/>
        </p:nvSpPr>
        <p:spPr>
          <a:xfrm>
            <a:off x="3431974" y="353010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9C7C-FE36-4BCA-972F-68B5817A5213}"/>
              </a:ext>
            </a:extLst>
          </p:cNvPr>
          <p:cNvCxnSpPr/>
          <p:nvPr/>
        </p:nvCxnSpPr>
        <p:spPr>
          <a:xfrm flipH="1">
            <a:off x="3255800" y="3783748"/>
            <a:ext cx="748370" cy="11869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03A7BBC9-FBDE-40AD-9D5F-F5675EDFAABB}"/>
              </a:ext>
            </a:extLst>
          </p:cNvPr>
          <p:cNvSpPr txBox="1"/>
          <p:nvPr/>
        </p:nvSpPr>
        <p:spPr>
          <a:xfrm>
            <a:off x="1860440" y="5349815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D0CCA-B5E4-46EA-A19F-306FE9D7E388}"/>
              </a:ext>
            </a:extLst>
          </p:cNvPr>
          <p:cNvCxnSpPr>
            <a:cxnSpLocks/>
          </p:cNvCxnSpPr>
          <p:nvPr/>
        </p:nvCxnSpPr>
        <p:spPr>
          <a:xfrm flipV="1">
            <a:off x="1703884" y="5148410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53741CFC-AFAA-4A9C-A4BE-6E459C994269}"/>
              </a:ext>
            </a:extLst>
          </p:cNvPr>
          <p:cNvSpPr txBox="1"/>
          <p:nvPr/>
        </p:nvSpPr>
        <p:spPr>
          <a:xfrm>
            <a:off x="2391193" y="5295714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A2013-6850-42F8-AE5B-D7C19DBCE119}"/>
              </a:ext>
            </a:extLst>
          </p:cNvPr>
          <p:cNvCxnSpPr>
            <a:cxnSpLocks/>
          </p:cNvCxnSpPr>
          <p:nvPr/>
        </p:nvCxnSpPr>
        <p:spPr>
          <a:xfrm>
            <a:off x="2442998" y="5121893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C34A7-392D-42E5-9F69-F2DB90436055}"/>
              </a:ext>
            </a:extLst>
          </p:cNvPr>
          <p:cNvCxnSpPr>
            <a:cxnSpLocks/>
          </p:cNvCxnSpPr>
          <p:nvPr/>
        </p:nvCxnSpPr>
        <p:spPr>
          <a:xfrm flipH="1" flipV="1">
            <a:off x="6132035" y="2188375"/>
            <a:ext cx="7680" cy="6038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026CC934-868C-4540-8E58-5231A8EA6DC2}"/>
              </a:ext>
            </a:extLst>
          </p:cNvPr>
          <p:cNvSpPr txBox="1"/>
          <p:nvPr/>
        </p:nvSpPr>
        <p:spPr>
          <a:xfrm>
            <a:off x="6086688" y="2386054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918CC-C75B-44CB-B210-D2A98F866798}"/>
              </a:ext>
            </a:extLst>
          </p:cNvPr>
          <p:cNvCxnSpPr>
            <a:cxnSpLocks/>
          </p:cNvCxnSpPr>
          <p:nvPr/>
        </p:nvCxnSpPr>
        <p:spPr>
          <a:xfrm flipH="1" flipV="1">
            <a:off x="2679654" y="5054738"/>
            <a:ext cx="664735" cy="33664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4C9F13B0-7592-46CF-B464-7EE864F77938}"/>
              </a:ext>
            </a:extLst>
          </p:cNvPr>
          <p:cNvSpPr txBox="1"/>
          <p:nvPr/>
        </p:nvSpPr>
        <p:spPr>
          <a:xfrm>
            <a:off x="3692169" y="4217763"/>
            <a:ext cx="89507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Success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8337A-68A4-4081-9A8C-10AB15557724}"/>
              </a:ext>
            </a:extLst>
          </p:cNvPr>
          <p:cNvCxnSpPr>
            <a:cxnSpLocks/>
          </p:cNvCxnSpPr>
          <p:nvPr/>
        </p:nvCxnSpPr>
        <p:spPr>
          <a:xfrm flipV="1">
            <a:off x="3344389" y="3846690"/>
            <a:ext cx="2085899" cy="3273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338FDD82-0196-40B1-826D-4DBB7659F12B}"/>
              </a:ext>
            </a:extLst>
          </p:cNvPr>
          <p:cNvSpPr txBox="1"/>
          <p:nvPr/>
        </p:nvSpPr>
        <p:spPr>
          <a:xfrm>
            <a:off x="5364852" y="387393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003FD-ECEB-4C49-9AF6-8E641DAFA9DE}"/>
              </a:ext>
            </a:extLst>
          </p:cNvPr>
          <p:cNvCxnSpPr>
            <a:cxnSpLocks/>
          </p:cNvCxnSpPr>
          <p:nvPr/>
        </p:nvCxnSpPr>
        <p:spPr>
          <a:xfrm flipH="1">
            <a:off x="5820581" y="3672236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B47887A2-1CF9-4708-B9E0-93CC19E48D29}"/>
              </a:ext>
            </a:extLst>
          </p:cNvPr>
          <p:cNvSpPr txBox="1"/>
          <p:nvPr/>
        </p:nvSpPr>
        <p:spPr>
          <a:xfrm>
            <a:off x="4946681" y="487754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BB92E-E008-4B9B-9132-B4282D015E0A}"/>
              </a:ext>
            </a:extLst>
          </p:cNvPr>
          <p:cNvCxnSpPr>
            <a:cxnSpLocks/>
          </p:cNvCxnSpPr>
          <p:nvPr/>
        </p:nvCxnSpPr>
        <p:spPr>
          <a:xfrm flipH="1">
            <a:off x="5002824" y="5084725"/>
            <a:ext cx="506761" cy="3603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BD578E-6453-4E62-9F1E-6BE42240F89D}"/>
              </a:ext>
            </a:extLst>
          </p:cNvPr>
          <p:cNvCxnSpPr>
            <a:cxnSpLocks/>
          </p:cNvCxnSpPr>
          <p:nvPr/>
        </p:nvCxnSpPr>
        <p:spPr>
          <a:xfrm flipH="1" flipV="1">
            <a:off x="6187791" y="5004059"/>
            <a:ext cx="695339" cy="455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96B3B002-7317-4E25-9FE4-7659EFD6BE20}"/>
              </a:ext>
            </a:extLst>
          </p:cNvPr>
          <p:cNvSpPr txBox="1"/>
          <p:nvPr/>
        </p:nvSpPr>
        <p:spPr>
          <a:xfrm>
            <a:off x="6597785" y="5108810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211CC1-7BCA-4550-A7B1-85681AA31994}"/>
              </a:ext>
            </a:extLst>
          </p:cNvPr>
          <p:cNvCxnSpPr>
            <a:cxnSpLocks/>
          </p:cNvCxnSpPr>
          <p:nvPr/>
        </p:nvCxnSpPr>
        <p:spPr>
          <a:xfrm flipH="1" flipV="1">
            <a:off x="6066987" y="3703082"/>
            <a:ext cx="16971" cy="4087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E684CAD5-266C-4175-8AB4-B4ECC2486DB5}"/>
              </a:ext>
            </a:extLst>
          </p:cNvPr>
          <p:cNvSpPr txBox="1"/>
          <p:nvPr/>
        </p:nvSpPr>
        <p:spPr>
          <a:xfrm>
            <a:off x="6077395" y="3835712"/>
            <a:ext cx="75018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C000"/>
                </a:solidFill>
              </a:rPr>
              <a:t>Running</a:t>
            </a:r>
            <a:endParaRPr lang="en-US" sz="12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2DE07A9F-9548-4A94-9834-355DB073144E}"/>
              </a:ext>
            </a:extLst>
          </p:cNvPr>
          <p:cNvSpPr txBox="1"/>
          <p:nvPr/>
        </p:nvSpPr>
        <p:spPr>
          <a:xfrm>
            <a:off x="5392730" y="2480030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924D1-F9C0-4AC1-BE8C-98661860D26B}"/>
              </a:ext>
            </a:extLst>
          </p:cNvPr>
          <p:cNvCxnSpPr>
            <a:cxnSpLocks/>
          </p:cNvCxnSpPr>
          <p:nvPr/>
        </p:nvCxnSpPr>
        <p:spPr>
          <a:xfrm flipH="1">
            <a:off x="5848459" y="2278333"/>
            <a:ext cx="4956" cy="4253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263C61-A46E-4D01-84A0-2CB4EB69638F}"/>
              </a:ext>
            </a:extLst>
          </p:cNvPr>
          <p:cNvSpPr txBox="1"/>
          <p:nvPr/>
        </p:nvSpPr>
        <p:spPr>
          <a:xfrm>
            <a:off x="1341120" y="4942592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3681F1-9B3E-4597-84CF-9B8D95F27405}"/>
              </a:ext>
            </a:extLst>
          </p:cNvPr>
          <p:cNvCxnSpPr>
            <a:cxnSpLocks/>
          </p:cNvCxnSpPr>
          <p:nvPr/>
        </p:nvCxnSpPr>
        <p:spPr>
          <a:xfrm flipH="1">
            <a:off x="1434433" y="5047551"/>
            <a:ext cx="674028" cy="397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>
            <a:extLst>
              <a:ext uri="{FF2B5EF4-FFF2-40B4-BE49-F238E27FC236}">
                <a16:creationId xmlns:a16="http://schemas.microsoft.com/office/drawing/2014/main" id="{F12921D2-F121-4EBB-AC97-EBC8110AE579}"/>
              </a:ext>
            </a:extLst>
          </p:cNvPr>
          <p:cNvSpPr txBox="1"/>
          <p:nvPr/>
        </p:nvSpPr>
        <p:spPr>
          <a:xfrm>
            <a:off x="5345196" y="5340522"/>
            <a:ext cx="82542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FF0000"/>
                </a:solidFill>
              </a:rPr>
              <a:t>Failure</a:t>
            </a:r>
            <a:endParaRPr lang="en-US" sz="1200" b="1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6008F4-F388-4A09-A9BF-6D0C3FEEC7E7}"/>
              </a:ext>
            </a:extLst>
          </p:cNvPr>
          <p:cNvCxnSpPr>
            <a:cxnSpLocks/>
          </p:cNvCxnSpPr>
          <p:nvPr/>
        </p:nvCxnSpPr>
        <p:spPr>
          <a:xfrm flipV="1">
            <a:off x="5281567" y="5120532"/>
            <a:ext cx="593896" cy="389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053037DF-DD31-474A-8CCA-B49900370E6C}"/>
              </a:ext>
            </a:extLst>
          </p:cNvPr>
          <p:cNvSpPr txBox="1"/>
          <p:nvPr/>
        </p:nvSpPr>
        <p:spPr>
          <a:xfrm>
            <a:off x="5940998" y="5360763"/>
            <a:ext cx="5791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solidFill>
                  <a:srgbClr val="92D050"/>
                </a:solidFill>
              </a:rPr>
              <a:t>Tick</a:t>
            </a:r>
            <a:endParaRPr lang="en-US" sz="1200" b="1">
              <a:solidFill>
                <a:srgbClr val="92D050"/>
              </a:solidFill>
              <a:cs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87620-4B7A-4278-8CBE-D08CA57AB19E}"/>
              </a:ext>
            </a:extLst>
          </p:cNvPr>
          <p:cNvCxnSpPr>
            <a:cxnSpLocks/>
          </p:cNvCxnSpPr>
          <p:nvPr/>
        </p:nvCxnSpPr>
        <p:spPr>
          <a:xfrm>
            <a:off x="5974217" y="5168357"/>
            <a:ext cx="664118" cy="3510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7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Behavior Tree in YARP</vt:lpstr>
      <vt:lpstr>CARVE project</vt:lpstr>
      <vt:lpstr>The big picture</vt:lpstr>
      <vt:lpstr>Behavior Tree cycle</vt:lpstr>
      <vt:lpstr>Behavor Tree in Robotics</vt:lpstr>
      <vt:lpstr>Behavor Tree in Robotics</vt:lpstr>
      <vt:lpstr>Behavor Tree in Robotics</vt:lpstr>
      <vt:lpstr>Behavor Tree in Robotics</vt:lpstr>
      <vt:lpstr>Behavor Tree in Robotics</vt:lpstr>
      <vt:lpstr>Behavor Tree in Robotics</vt:lpstr>
      <vt:lpstr>Behavor Tree in Robotics</vt:lpstr>
      <vt:lpstr>Behavor Tree in Robotics</vt:lpstr>
      <vt:lpstr>Behavor Tree in Robotics</vt:lpstr>
      <vt:lpstr>Star (*) Nodes</vt:lpstr>
      <vt:lpstr>Implementing leaf nodes</vt:lpstr>
      <vt:lpstr>Implementing leaf nodes</vt:lpstr>
      <vt:lpstr>Implementing leaf nodes</vt:lpstr>
      <vt:lpstr>Implementing leaf nodes</vt:lpstr>
      <vt:lpstr>Connecting BT with existing executables</vt:lpstr>
      <vt:lpstr>PowerPoint Presentation</vt:lpstr>
      <vt:lpstr>PowerPoint Presentation</vt:lpstr>
      <vt:lpstr>Glue code's job</vt:lpstr>
      <vt:lpstr>Usual YARPish paradigm</vt:lpstr>
      <vt:lpstr>PowerPoint Presentation</vt:lpstr>
      <vt:lpstr>PowerPoint Presentation</vt:lpstr>
      <vt:lpstr>Thrift interface</vt:lpstr>
      <vt:lpstr>Thrift interface</vt:lpstr>
      <vt:lpstr>Synch/Asynchronous actions</vt:lpstr>
      <vt:lpstr>Handle parameters</vt:lpstr>
      <vt:lpstr>PowerPoint Presentation</vt:lpstr>
      <vt:lpstr>Targets</vt:lpstr>
      <vt:lpstr>Targets</vt:lpstr>
      <vt:lpstr>Glue Code / Tick Server (Skill)</vt:lpstr>
      <vt:lpstr>Blackboard interface</vt:lpstr>
      <vt:lpstr>Blackboard Tick handler</vt:lpstr>
      <vt:lpstr>Multiple Targets</vt:lpstr>
      <vt:lpstr>Resource usage description</vt:lpstr>
      <vt:lpstr>Reusage of leaves</vt:lpstr>
      <vt:lpstr>Skills</vt:lpstr>
      <vt:lpstr>PowerPoint Presentation</vt:lpstr>
      <vt:lpstr>'BT Skills'</vt:lpstr>
      <vt:lpstr>CARVE / RobMoSys naming convetion</vt:lpstr>
      <vt:lpstr>CARVE setup</vt:lpstr>
      <vt:lpstr>Monitor</vt:lpstr>
      <vt:lpstr>Basic monitoring  - theory</vt:lpstr>
      <vt:lpstr>Basic monitoring - implementation</vt:lpstr>
      <vt:lpstr>The engine</vt:lpstr>
      <vt:lpstr>The engine</vt:lpstr>
      <vt:lpstr>The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2755</cp:revision>
  <dcterms:created xsi:type="dcterms:W3CDTF">2013-07-15T20:26:40Z</dcterms:created>
  <dcterms:modified xsi:type="dcterms:W3CDTF">2019-09-23T08:31:38Z</dcterms:modified>
</cp:coreProperties>
</file>