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810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Maruti Suzuki India Limited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Pitchbook | Investment Opportunity</a:t>
            </a:r>
          </a:p>
          <a:p>
            <a:r>
              <a:t>Prepared by: [Your Name/Firm]</a:t>
            </a:r>
          </a:p>
          <a:p>
            <a:r>
              <a:t>Date: July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&amp; EBITDA Trend (FY16–FY30)</a:t>
            </a:r>
          </a:p>
        </p:txBody>
      </p:sp>
      <p:pic>
        <p:nvPicPr>
          <p:cNvPr id="3" name="Picture 2" descr="maruti_revenue_ebitd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858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EBITDA Margin % (FY16–FY30)</a:t>
            </a:r>
          </a:p>
        </p:txBody>
      </p:sp>
      <p:pic>
        <p:nvPicPr>
          <p:cNvPr id="3" name="Picture 2" descr="maruti_ebitda_mar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858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799"/>
          </a:xfrm>
        </p:spPr>
        <p:txBody>
          <a:bodyPr>
            <a:normAutofit fontScale="85000" lnSpcReduction="20000"/>
          </a:bodyPr>
          <a:lstStyle/>
          <a:p>
            <a:endParaRPr dirty="0"/>
          </a:p>
          <a:p>
            <a:r>
              <a:rPr dirty="0"/>
              <a:t>India’s leading passenger vehicle manufacturer with ~42% market share</a:t>
            </a:r>
          </a:p>
          <a:p>
            <a:r>
              <a:rPr dirty="0"/>
              <a:t>Strong FY25 performance: ₹1.45 lakh Cr revenue, ₹13.9k Cr PAT</a:t>
            </a:r>
          </a:p>
          <a:p>
            <a:r>
              <a:rPr dirty="0"/>
              <a:t>Growing export presence and upcoming EV strategy (</a:t>
            </a:r>
            <a:r>
              <a:rPr dirty="0" err="1"/>
              <a:t>eVX</a:t>
            </a:r>
            <a:r>
              <a:rPr dirty="0"/>
              <a:t> model)</a:t>
            </a:r>
          </a:p>
          <a:p>
            <a:r>
              <a:rPr dirty="0"/>
              <a:t>Solid balance sheet with over ₹38k Cr cash reserves</a:t>
            </a:r>
          </a:p>
          <a:p>
            <a:r>
              <a:rPr dirty="0"/>
              <a:t>Valuation suggests room for upside with DCF-implied value at ₹13,000+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Company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87343" cy="3690257"/>
          </a:xfrm>
        </p:spPr>
        <p:txBody>
          <a:bodyPr>
            <a:normAutofit fontScale="70000" lnSpcReduction="20000"/>
          </a:bodyPr>
          <a:lstStyle/>
          <a:p>
            <a:endParaRPr dirty="0"/>
          </a:p>
          <a:p>
            <a:r>
              <a:rPr dirty="0"/>
              <a:t>Founded in 1981 as JV between Maruti Udyog and Suzuki Japan</a:t>
            </a:r>
          </a:p>
          <a:p>
            <a:r>
              <a:rPr dirty="0"/>
              <a:t>Manufactures compact cars, sedans, UVs, vans, and upcoming EVs</a:t>
            </a:r>
          </a:p>
          <a:p>
            <a:r>
              <a:rPr dirty="0"/>
              <a:t>Production capacity: ~2 million units/year across multiple plants</a:t>
            </a:r>
          </a:p>
          <a:p>
            <a:r>
              <a:rPr dirty="0"/>
              <a:t>Large dealership and service network spanning rural &amp; urban India</a:t>
            </a:r>
          </a:p>
          <a:p>
            <a:r>
              <a:rPr dirty="0"/>
              <a:t>Parent company Suzuki Motor Corp holds majority stake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Industry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707086" cy="3810000"/>
          </a:xfrm>
        </p:spPr>
        <p:txBody>
          <a:bodyPr>
            <a:normAutofit fontScale="70000" lnSpcReduction="20000"/>
          </a:bodyPr>
          <a:lstStyle/>
          <a:p>
            <a:endParaRPr dirty="0"/>
          </a:p>
          <a:p>
            <a:r>
              <a:rPr dirty="0"/>
              <a:t>Indian PV industry CAGR ~6% (FY20–25); shifting towards UVs &amp; EVs</a:t>
            </a:r>
          </a:p>
          <a:p>
            <a:r>
              <a:rPr dirty="0"/>
              <a:t>EV penetration in India &lt;3%, offering long-term growth potential</a:t>
            </a:r>
          </a:p>
          <a:p>
            <a:r>
              <a:rPr dirty="0"/>
              <a:t>PLI scheme and FAME II policy favoring local EV &amp; battery manufacturing</a:t>
            </a:r>
          </a:p>
          <a:p>
            <a:r>
              <a:rPr dirty="0"/>
              <a:t>Competitors: Tata Motors (EV leader), Hyundai, M&amp;M, Toyota</a:t>
            </a:r>
          </a:p>
          <a:p>
            <a:r>
              <a:rPr dirty="0"/>
              <a:t>Maruti well-positioned via hybrid rollout and </a:t>
            </a:r>
            <a:r>
              <a:rPr dirty="0" err="1"/>
              <a:t>eVX</a:t>
            </a:r>
            <a:r>
              <a:rPr dirty="0"/>
              <a:t> SUV (FY26)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Financials Overview (FY25)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Net Sales: ₹1,451,152 Mn (+7.5% YoY)</a:t>
            </a:r>
          </a:p>
          <a:p>
            <a:r>
              <a:t>Operating EBIT: ₹146,259 Mn (+9.3% YoY)</a:t>
            </a:r>
          </a:p>
          <a:p>
            <a:r>
              <a:t>PBT: ₹191,832 Mn | PAT: ₹139,552 Mn (+5.6% YoY)</a:t>
            </a:r>
          </a:p>
          <a:p>
            <a:r>
              <a:t>Sales Volume: 2.23 million units (+4.6% YoY)</a:t>
            </a:r>
          </a:p>
          <a:p>
            <a:r>
              <a:t>Operating Margin: 10.1% | PAT Margin: 9.6%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Valuation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Relative Valuation: P/E ~34x | EV/EBITDA ~23x</a:t>
            </a:r>
          </a:p>
          <a:p>
            <a:r>
              <a:t>Peers: Tata Motors, M&amp;M, Hyundai, Toyota</a:t>
            </a:r>
          </a:p>
          <a:p>
            <a:r>
              <a:t>DCF-Based Value: ₹12,800–₹13,500/share</a:t>
            </a:r>
          </a:p>
          <a:p>
            <a:r>
              <a:t>Implied Upside: ~15–20% over current market price</a:t>
            </a:r>
          </a:p>
          <a:p>
            <a:r>
              <a:t>Key drivers: EV launch, rural growth, cost efficiency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SWOT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288971"/>
          </a:xfrm>
        </p:spPr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dirty="0"/>
              <a:t>Strengths: Brand equity, dealer network, rural penetration, cost leadership</a:t>
            </a:r>
          </a:p>
          <a:p>
            <a:r>
              <a:rPr dirty="0"/>
              <a:t>Weaknesses: Late EV entry, thin SUV portfolio vs. peers</a:t>
            </a:r>
          </a:p>
          <a:p>
            <a:r>
              <a:rPr dirty="0"/>
              <a:t>Opportunities: EV growth, export expansion, hybrid product demand</a:t>
            </a:r>
          </a:p>
          <a:p>
            <a:r>
              <a:rPr dirty="0"/>
              <a:t>Threats: Competitive pricing, commodity inflation, regulatory risks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532914" cy="3733800"/>
          </a:xfrm>
        </p:spPr>
        <p:txBody>
          <a:bodyPr>
            <a:normAutofit fontScale="85000" lnSpcReduction="10000"/>
          </a:bodyPr>
          <a:lstStyle/>
          <a:p>
            <a:endParaRPr dirty="0"/>
          </a:p>
          <a:p>
            <a:r>
              <a:rPr dirty="0"/>
              <a:t>EV disruption from Tata/Hyundai before Maruti’s EV rollout</a:t>
            </a:r>
          </a:p>
          <a:p>
            <a:r>
              <a:rPr dirty="0"/>
              <a:t>Cost pressures from raw materials and chip shortages</a:t>
            </a:r>
          </a:p>
          <a:p>
            <a:r>
              <a:rPr dirty="0"/>
              <a:t>Consumer shift towards premium/SUV segment</a:t>
            </a:r>
          </a:p>
          <a:p>
            <a:r>
              <a:rPr dirty="0"/>
              <a:t>Delays in </a:t>
            </a:r>
            <a:r>
              <a:rPr dirty="0" err="1"/>
              <a:t>Kharkhoda</a:t>
            </a:r>
            <a:r>
              <a:rPr dirty="0"/>
              <a:t> plant scaling or EV delivery</a:t>
            </a:r>
          </a:p>
          <a:p>
            <a:r>
              <a:rPr dirty="0"/>
              <a:t>Regulatory tightening on ICE vehicle emissions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Investment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05057" cy="4147457"/>
          </a:xfrm>
        </p:spPr>
        <p:txBody>
          <a:bodyPr>
            <a:normAutofit fontScale="85000" lnSpcReduction="10000"/>
          </a:bodyPr>
          <a:lstStyle/>
          <a:p>
            <a:endParaRPr dirty="0"/>
          </a:p>
          <a:p>
            <a:r>
              <a:rPr dirty="0"/>
              <a:t>Maruti Suzuki is a stable, cash-rich industry leader</a:t>
            </a:r>
          </a:p>
          <a:p>
            <a:r>
              <a:rPr dirty="0"/>
              <a:t>FY25 results reinforce revenue and margin momentum</a:t>
            </a:r>
          </a:p>
          <a:p>
            <a:r>
              <a:rPr dirty="0"/>
              <a:t>Valuation attractive with visible upside from hybrid/EV plans</a:t>
            </a:r>
          </a:p>
          <a:p>
            <a:r>
              <a:rPr dirty="0"/>
              <a:t>Growth potential in exports and rural demand</a:t>
            </a:r>
          </a:p>
          <a:p>
            <a:r>
              <a:rPr dirty="0"/>
              <a:t>Strong candidate for long-term portfolio inclusion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476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Maruti Suzuki India Limited</vt:lpstr>
      <vt:lpstr>Executive Summary</vt:lpstr>
      <vt:lpstr>Company Overview</vt:lpstr>
      <vt:lpstr>Industry Analysis</vt:lpstr>
      <vt:lpstr>Financials Overview (FY25)</vt:lpstr>
      <vt:lpstr>Valuation Summary</vt:lpstr>
      <vt:lpstr>SWOT Analysis</vt:lpstr>
      <vt:lpstr>Key Risks</vt:lpstr>
      <vt:lpstr>Conclusion &amp; Investment Case</vt:lpstr>
      <vt:lpstr>Revenue &amp; EBITDA Trend (FY16–FY30)</vt:lpstr>
      <vt:lpstr>EBITDA Margin % (FY16–FY30)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Ritu Agarwal</cp:lastModifiedBy>
  <cp:revision>2</cp:revision>
  <dcterms:created xsi:type="dcterms:W3CDTF">2013-01-27T09:14:16Z</dcterms:created>
  <dcterms:modified xsi:type="dcterms:W3CDTF">2025-07-03T11:00:15Z</dcterms:modified>
  <cp:category/>
</cp:coreProperties>
</file>