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15AB8D-15A9-4DC7-A190-47AA18BF1ADF}">
  <a:tblStyle styleId="{BD15AB8D-15A9-4DC7-A190-47AA18BF1A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535237" y="-20638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14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24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8763000" cy="5943600"/>
            <a:chOff x="0" y="0"/>
            <a:chExt cx="8763000" cy="5943600"/>
          </a:xfrm>
        </p:grpSpPr>
        <p:sp>
          <p:nvSpPr>
            <p:cNvPr id="7" name="Shape 7"/>
            <p:cNvSpPr txBox="1"/>
            <p:nvPr/>
          </p:nvSpPr>
          <p:spPr>
            <a:xfrm>
              <a:off x="0" y="0"/>
              <a:ext cx="1752600" cy="487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" name="Shape 8"/>
            <p:cNvGrpSpPr/>
            <p:nvPr/>
          </p:nvGrpSpPr>
          <p:grpSpPr>
            <a:xfrm>
              <a:off x="0" y="3505200"/>
              <a:ext cx="8763000" cy="2438400"/>
              <a:chOff x="0" y="3505200"/>
              <a:chExt cx="8763000" cy="2438400"/>
            </a:xfrm>
          </p:grpSpPr>
          <p:sp>
            <p:nvSpPr>
              <p:cNvPr id="9" name="Shape 9"/>
              <p:cNvSpPr txBox="1"/>
              <p:nvPr/>
            </p:nvSpPr>
            <p:spPr>
              <a:xfrm>
                <a:off x="990600" y="3505200"/>
                <a:ext cx="7772400" cy="2438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Shape 10"/>
              <p:cNvSpPr txBox="1"/>
              <p:nvPr/>
            </p:nvSpPr>
            <p:spPr>
              <a:xfrm>
                <a:off x="1038225" y="3733800"/>
                <a:ext cx="7648575" cy="213836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" name="Shape 11"/>
              <p:cNvCxnSpPr/>
              <p:nvPr/>
            </p:nvCxnSpPr>
            <p:spPr>
              <a:xfrm>
                <a:off x="0" y="4876800"/>
                <a:ext cx="990600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" name="Shape 12"/>
            <p:cNvGrpSpPr/>
            <p:nvPr/>
          </p:nvGrpSpPr>
          <p:grpSpPr>
            <a:xfrm>
              <a:off x="635000" y="533400"/>
              <a:ext cx="8077200" cy="304800"/>
              <a:chOff x="635000" y="533400"/>
              <a:chExt cx="8077200" cy="304800"/>
            </a:xfrm>
          </p:grpSpPr>
          <p:sp>
            <p:nvSpPr>
              <p:cNvPr id="13" name="Shape 13"/>
              <p:cNvSpPr txBox="1"/>
              <p:nvPr/>
            </p:nvSpPr>
            <p:spPr>
              <a:xfrm>
                <a:off x="6273800" y="533400"/>
                <a:ext cx="2438400" cy="304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Shape 14"/>
              <p:cNvCxnSpPr/>
              <p:nvPr/>
            </p:nvCxnSpPr>
            <p:spPr>
              <a:xfrm>
                <a:off x="635000" y="685800"/>
                <a:ext cx="8077200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5" name="Shape 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C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0"/>
            <a:ext cx="8686800" cy="4876800"/>
            <a:chOff x="0" y="0"/>
            <a:chExt cx="8686800" cy="4876800"/>
          </a:xfrm>
        </p:grpSpPr>
        <p:sp>
          <p:nvSpPr>
            <p:cNvPr id="28" name="Shape 28"/>
            <p:cNvSpPr txBox="1"/>
            <p:nvPr/>
          </p:nvSpPr>
          <p:spPr>
            <a:xfrm>
              <a:off x="0" y="0"/>
              <a:ext cx="609600" cy="487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Shape 29"/>
            <p:cNvGrpSpPr/>
            <p:nvPr/>
          </p:nvGrpSpPr>
          <p:grpSpPr>
            <a:xfrm>
              <a:off x="381000" y="1417637"/>
              <a:ext cx="8305800" cy="182562"/>
              <a:chOff x="381000" y="1417637"/>
              <a:chExt cx="8305800" cy="182562"/>
            </a:xfrm>
          </p:grpSpPr>
          <p:sp>
            <p:nvSpPr>
              <p:cNvPr id="30" name="Shape 30"/>
              <p:cNvSpPr txBox="1"/>
              <p:nvPr/>
            </p:nvSpPr>
            <p:spPr>
              <a:xfrm>
                <a:off x="6858000" y="1417637"/>
                <a:ext cx="1828800" cy="18256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" name="Shape 31"/>
              <p:cNvCxnSpPr/>
              <p:nvPr/>
            </p:nvCxnSpPr>
            <p:spPr>
              <a:xfrm>
                <a:off x="381000" y="1493837"/>
                <a:ext cx="8305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Reflective Writing</a:t>
            </a:r>
            <a:r>
              <a:rPr b="0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descr="ANd9GcRFtxo7m6o2o9JbKMGkEAgRT3QlroocpJNVgbwqQV-y2c5LOhjuucQpLxA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733800"/>
            <a:ext cx="2133600" cy="208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Connect 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1731962"/>
            <a:ext cx="7772400" cy="505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did you meet the CAS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it be explained with  an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academic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through something you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learned in class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it similar to and different from other experiences?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0" y="4756150"/>
            <a:ext cx="31750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1" i="0" lang="en-US" sz="4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Challenges / Action Plans</a:t>
            </a:r>
            <a:r>
              <a:rPr b="1" i="0" lang="en-US" sz="4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b="1" i="0" lang="en-US" sz="4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15240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have I learned from this?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mean for my future?</a:t>
            </a:r>
            <a:endParaRPr/>
          </a:p>
          <a:p>
            <a:pPr indent="-2057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ideas?	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4030662"/>
            <a:ext cx="3543300" cy="27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Summary</a:t>
            </a: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020450" y="1691825"/>
            <a:ext cx="7772400" cy="4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574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exploration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an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events – not just a description</a:t>
            </a:r>
            <a:endParaRPr sz="1800"/>
          </a:p>
          <a:p>
            <a:pPr indent="-2057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practise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standing back from oneself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writing</a:t>
            </a:r>
            <a:endParaRPr sz="1800"/>
          </a:p>
          <a:p>
            <a:pPr indent="-2057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practise reflecting writing  on the same event /incident through different people’s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viewpoints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disciplines</a:t>
            </a:r>
            <a:endParaRPr sz="1800"/>
          </a:p>
          <a:p>
            <a:pPr indent="-2057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just the most significant parts of the event or idea on which you are reflecting </a:t>
            </a:r>
            <a:endParaRPr sz="1800"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reflect forward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to the future as well as ‘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reflecting back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endParaRPr sz="1800"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Date - </a:t>
            </a:r>
            <a:r>
              <a:rPr lang="en-US"/>
              <a:t>2nd</a:t>
            </a: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October 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on MB:</a:t>
            </a:r>
            <a:endParaRPr/>
          </a:p>
          <a:p>
            <a:pPr indent="-18288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 plan for 17/1</a:t>
            </a:r>
            <a:r>
              <a:rPr lang="en-US" sz="2200"/>
              <a:t>8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/ plan setting documents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each club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(you can fill it in  together in one of the first club meetings)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Summary of CAS doc.</a:t>
            </a:r>
            <a:endParaRPr/>
          </a:p>
          <a:p>
            <a:pPr indent="-21717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98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14400" y="33337"/>
            <a:ext cx="77724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CAS </a:t>
            </a:r>
            <a:endParaRPr/>
          </a:p>
        </p:txBody>
      </p:sp>
      <p:graphicFrame>
        <p:nvGraphicFramePr>
          <p:cNvPr id="188" name="Shape 188"/>
          <p:cNvGraphicFramePr/>
          <p:nvPr/>
        </p:nvGraphicFramePr>
        <p:xfrm>
          <a:off x="6858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{BD15AB8D-15A9-4DC7-A190-47AA18BF1ADF}</a:tableStyleId>
              </a:tblPr>
              <a:tblGrid>
                <a:gridCol w="5251450"/>
                <a:gridCol w="2216150"/>
              </a:tblGrid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Creativity Experiences 332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4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Activity Experiences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E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Experiences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0F7"/>
                    </a:solidFill>
                  </a:tcPr>
                </a:tc>
              </a:tr>
              <a:tr h="24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E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Face to Face Engagements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0F7"/>
                    </a:solidFill>
                  </a:tcPr>
                </a:tc>
              </a:tr>
              <a:tr h="24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Connections to Curriculum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E"/>
                    </a:solidFill>
                  </a:tcPr>
                </a:tc>
              </a:tr>
              <a:tr h="48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1.Identify own strengths and develop areas for growth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0F7"/>
                    </a:solidFill>
                  </a:tcPr>
                </a:tc>
              </a:tr>
              <a:tr h="736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2.Demonstrate that challenges have been undertaken, developing new skills in the process.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E"/>
                    </a:solidFill>
                  </a:tcPr>
                </a:tc>
              </a:tr>
              <a:tr h="49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3.Demonstrate how to initiate and plan a CAS experience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0F7"/>
                    </a:solidFill>
                  </a:tcPr>
                </a:tc>
              </a:tr>
              <a:tr h="49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4.Show commitment to and perseverance in CAS experiences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E"/>
                    </a:solidFill>
                  </a:tcPr>
                </a:tc>
              </a:tr>
              <a:tr h="73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5.Demonstrate the skills and recognize the benefits of working collaboratively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0F7"/>
                    </a:solidFill>
                  </a:tcPr>
                </a:tc>
              </a:tr>
              <a:tr h="49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6.Demonstrate engagement with issues of global significance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E"/>
                    </a:solidFill>
                  </a:tcPr>
                </a:tc>
              </a:tr>
              <a:tr h="49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7.Recognize and consider the ethics of choices and actions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0F7"/>
                    </a:solidFill>
                  </a:tcPr>
                </a:tc>
              </a:tr>
              <a:tr h="244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Portfolio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0EE"/>
                    </a:solidFill>
                  </a:tcPr>
                </a:tc>
              </a:tr>
            </a:tbl>
          </a:graphicData>
        </a:graphic>
      </p:graphicFrame>
      <p:sp>
        <p:nvSpPr>
          <p:cNvPr id="189" name="Shape 189"/>
          <p:cNvSpPr txBox="1"/>
          <p:nvPr/>
        </p:nvSpPr>
        <p:spPr>
          <a:xfrm>
            <a:off x="1701800" y="209708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701800" y="2230437"/>
            <a:ext cx="1841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Watton, P, Collings, J, Moon, J.( 2001, April)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Reflecting Writing – Guiding Notes for Students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Hampton, M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Reflective writing: a basic introduction,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Portsmouth  </a:t>
            </a:r>
            <a:endParaRPr/>
          </a:p>
          <a:p>
            <a:pPr indent="-18288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Shape 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30162"/>
            <a:ext cx="9197975" cy="658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Shape 1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77812"/>
            <a:ext cx="64008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end of this session you should: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know what reflective writing is;</a:t>
            </a:r>
            <a:endParaRPr/>
          </a:p>
          <a:p>
            <a:pPr indent="-18288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able to effectively write reflective documents.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Shape 1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0"/>
            <a:ext cx="91440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 Learning Outcomes 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620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own strengths and develop areas for growth</a:t>
            </a:r>
            <a:endParaRPr/>
          </a:p>
          <a:p>
            <a:pPr indent="-81153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challenges have been undertaken, developing new skills in the process.</a:t>
            </a:r>
            <a:endParaRPr/>
          </a:p>
          <a:p>
            <a:pPr indent="-81153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 to initiate and plan a CAS experience</a:t>
            </a:r>
            <a:endParaRPr/>
          </a:p>
          <a:p>
            <a:pPr indent="-81153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commitment to and perseverance in CAS experiences</a:t>
            </a:r>
            <a:endParaRPr/>
          </a:p>
          <a:p>
            <a:pPr indent="-81153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skills and recognize the benefits of working collaboratively</a:t>
            </a:r>
            <a:endParaRPr/>
          </a:p>
          <a:p>
            <a:pPr indent="-81153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Demonstrate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engagement with issues of global significance</a:t>
            </a:r>
            <a:endParaRPr/>
          </a:p>
          <a:p>
            <a:pPr indent="-81153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0" lvl="0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Times New Roman"/>
              <a:buAutoNum type="arabicPeriod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consider the ethics of choices and actions</a:t>
            </a:r>
            <a:endParaRPr/>
          </a:p>
          <a:p>
            <a:pPr indent="-24003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9144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reflective writing?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1000" y="16002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52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1" marL="952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Noto Sans Symbols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back at something (event, idea or object)</a:t>
            </a:r>
            <a:endParaRPr/>
          </a:p>
          <a:p>
            <a:pPr indent="-352425" lvl="1" marL="952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1" marL="952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Noto Sans Symbols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Analysing the event or idea</a:t>
            </a:r>
            <a:endParaRPr/>
          </a:p>
          <a:p>
            <a:pPr indent="-352425" lvl="1" marL="952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1" marL="952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50"/>
              <a:buFont typeface="Noto Sans Symbols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Thinking carefully about what the event or idea means for you and your ongoing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Description / Record</a:t>
            </a:r>
            <a:r>
              <a:rPr b="0" i="0" lang="en-US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57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happened, what did you find interesting?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being examined?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it short!</a:t>
            </a:r>
            <a:endParaRPr/>
          </a:p>
          <a:p>
            <a:pPr indent="-2057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descriptions of events  - use past tense 	</a:t>
            </a:r>
            <a:endParaRPr/>
          </a:p>
          <a:p>
            <a:pPr indent="-2057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276600"/>
            <a:ext cx="4386262" cy="214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Interpret / Reflect 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62000" y="15240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important  / interesting / useful / relevant about the experience (C, A or S)?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feel about it?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it similar to and different from other experiences?</a:t>
            </a:r>
            <a:endParaRPr/>
          </a:p>
          <a:p>
            <a:pPr indent="-2286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175" y="4508500"/>
            <a:ext cx="3962400" cy="233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yers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Layers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