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ixNi+94Mtz52rQmRGXqUGFv6kV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1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Objectives of the visualisation: Primarily to visualise an invisible process. Space-time (live API data)</a:t>
            </a:r>
            <a:endParaRPr/>
          </a:p>
        </p:txBody>
      </p:sp>
      <p:sp>
        <p:nvSpPr>
          <p:cNvPr id="228" name="Google Shape;2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Different challenges associated with each level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Technical: technology based challenges (static, interactive, etc). Street level: where air pollution directly interacts with a city</a:t>
            </a: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Data as a tool for dissemination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subTitle" idx="1"/>
          </p:nvPr>
        </p:nvSpPr>
        <p:spPr>
          <a:xfrm>
            <a:off x="363960" y="460800"/>
            <a:ext cx="935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1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2"/>
          <p:cNvSpPr txBox="1"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2"/>
          <p:cNvSpPr txBox="1"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3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5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7"/>
          <p:cNvSpPr txBox="1">
            <a:spLocks noGrp="1"/>
          </p:cNvSpPr>
          <p:nvPr>
            <p:ph type="subTitle" idx="1"/>
          </p:nvPr>
        </p:nvSpPr>
        <p:spPr>
          <a:xfrm>
            <a:off x="363960" y="460800"/>
            <a:ext cx="935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8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0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0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1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2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2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2"/>
          <p:cNvSpPr txBox="1"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3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3"/>
          <p:cNvSpPr txBox="1"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3"/>
          <p:cNvSpPr txBox="1"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3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3"/>
          <p:cNvSpPr txBox="1"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3"/>
          <p:cNvSpPr txBox="1"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6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6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7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8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9"/>
          <p:cNvSpPr txBox="1">
            <a:spLocks noGrp="1"/>
          </p:cNvSpPr>
          <p:nvPr>
            <p:ph type="subTitle" idx="1"/>
          </p:nvPr>
        </p:nvSpPr>
        <p:spPr>
          <a:xfrm>
            <a:off x="363960" y="460800"/>
            <a:ext cx="935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0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7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0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1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7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71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1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2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7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2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3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7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3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4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7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74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4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74"/>
          <p:cNvSpPr txBox="1"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5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7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75"/>
          <p:cNvSpPr txBox="1"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5"/>
          <p:cNvSpPr txBox="1"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5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5"/>
          <p:cNvSpPr txBox="1"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75"/>
          <p:cNvSpPr txBox="1"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subTitle" idx="1"/>
          </p:nvPr>
        </p:nvSpPr>
        <p:spPr>
          <a:xfrm>
            <a:off x="363960" y="460800"/>
            <a:ext cx="935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079640" cy="56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840" y="0"/>
            <a:ext cx="463680" cy="56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0079640" cy="14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118800"/>
            <a:ext cx="980640" cy="11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079640" cy="56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840" y="0"/>
            <a:ext cx="463680" cy="56592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079640" cy="56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840" y="0"/>
            <a:ext cx="463680" cy="56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079640" cy="56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840" y="0"/>
            <a:ext cx="463680" cy="56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363960" y="460800"/>
            <a:ext cx="935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qicn.org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ourworldindata.org/air-pollution" TargetMode="External"/><Relationship Id="rId4" Type="http://schemas.openxmlformats.org/officeDocument/2006/relationships/hyperlink" Target="https://data.london.gov.uk/dataset/laei-2008-concentration-maps?resource=159b2b40-d881-4ee5-88e2-09cbf0e1c01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/>
          <p:nvPr/>
        </p:nvSpPr>
        <p:spPr>
          <a:xfrm>
            <a:off x="357120" y="1636200"/>
            <a:ext cx="936540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3600" b="1" i="0" u="none" strike="noStrike" cap="none">
                <a:solidFill>
                  <a:srgbClr val="355269"/>
                </a:solidFill>
                <a:latin typeface="Calibri"/>
                <a:ea typeface="Calibri"/>
                <a:cs typeface="Calibri"/>
                <a:sym typeface="Calibri"/>
              </a:rPr>
              <a:t>Invisible Cities – Air Quality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7759440" y="2312280"/>
            <a:ext cx="17769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lang="en-GB" sz="2650" b="0" i="0" u="none" strike="noStrike" cap="none" dirty="0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Group 3</a:t>
            </a:r>
            <a:endParaRPr sz="26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75" y="3153250"/>
            <a:ext cx="8164449" cy="3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Why Air Quality?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Important invisible process affecting public health in a city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Providing direct and informative measures of air pollution to the public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Objectives of the visualisations</a:t>
            </a:r>
            <a:endParaRPr sz="2400" b="0" i="0" u="none" strike="noStrike" cap="non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Visualise a invisible process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Account for differences in scales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Account for differences across space and time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363960" y="756000"/>
            <a:ext cx="9358560" cy="67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  <a:endParaRPr sz="3600" b="0" i="0" u="none" strike="noStrike" cap="non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193" y="2609141"/>
            <a:ext cx="2220603" cy="207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6444" y="2706829"/>
            <a:ext cx="2220603" cy="188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5306" y="2609141"/>
            <a:ext cx="2077338" cy="207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7062" y="3034765"/>
            <a:ext cx="2504444" cy="1490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76"/>
          <p:cNvCxnSpPr/>
          <p:nvPr/>
        </p:nvCxnSpPr>
        <p:spPr>
          <a:xfrm>
            <a:off x="1260078" y="6369953"/>
            <a:ext cx="7560468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76"/>
          <p:cNvSpPr txBox="1"/>
          <p:nvPr/>
        </p:nvSpPr>
        <p:spPr>
          <a:xfrm>
            <a:off x="718883" y="4793649"/>
            <a:ext cx="1449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(3D)</a:t>
            </a:r>
            <a:endParaRPr/>
          </a:p>
        </p:txBody>
      </p:sp>
      <p:sp>
        <p:nvSpPr>
          <p:cNvPr id="242" name="Google Shape;242;p76"/>
          <p:cNvSpPr txBox="1"/>
          <p:nvPr/>
        </p:nvSpPr>
        <p:spPr>
          <a:xfrm>
            <a:off x="3224672" y="4793649"/>
            <a:ext cx="1449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(2D)</a:t>
            </a:r>
            <a:endParaRPr/>
          </a:p>
        </p:txBody>
      </p:sp>
      <p:sp>
        <p:nvSpPr>
          <p:cNvPr id="243" name="Google Shape;243;p76"/>
          <p:cNvSpPr txBox="1"/>
          <p:nvPr/>
        </p:nvSpPr>
        <p:spPr>
          <a:xfrm>
            <a:off x="5730463" y="4778260"/>
            <a:ext cx="15720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Region-Level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(animation)</a:t>
            </a:r>
            <a:endParaRPr/>
          </a:p>
        </p:txBody>
      </p:sp>
      <p:sp>
        <p:nvSpPr>
          <p:cNvPr id="244" name="Google Shape;244;p76"/>
          <p:cNvSpPr txBox="1"/>
          <p:nvPr/>
        </p:nvSpPr>
        <p:spPr>
          <a:xfrm>
            <a:off x="7710244" y="4813130"/>
            <a:ext cx="2220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Street-Level (2.5D)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/>
          <p:nvPr/>
        </p:nvSpPr>
        <p:spPr>
          <a:xfrm>
            <a:off x="363960" y="756000"/>
            <a:ext cx="9358560" cy="67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rgbClr val="355269"/>
                </a:solidFill>
                <a:latin typeface="Calibri"/>
                <a:ea typeface="Calibri"/>
                <a:cs typeface="Calibri"/>
                <a:sym typeface="Calibri"/>
              </a:rPr>
              <a:t>Presentation Overview</a:t>
            </a:r>
            <a:b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550212" y="1728800"/>
            <a:ext cx="8980200" cy="5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Part 1 – Global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Perspective of air pollution at a global scale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Overview of technical specifications of the project</a:t>
            </a:r>
            <a:endParaRPr sz="1800" b="0" i="0" u="none" strike="noStrike" cap="non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Part 2 – Regional Level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Perspective on air quality over time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Overview of data source, collection and pre-processing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Part 3 – Street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Perspective of air pollution on the street of city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Overview of overall design of the project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Part 4 – Story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Overall story and user-interaction of the project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1800" b="0" i="1" u="none" strike="noStrike" cap="non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n-GB" sz="1800" b="1" i="1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lang="en-GB" sz="1800" b="0" i="1" u="none" strike="noStrike" cap="non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 – Recap, Challenges &amp; Solutions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8"/>
          <p:cNvSpPr txBox="1">
            <a:spLocks noGrp="1"/>
          </p:cNvSpPr>
          <p:nvPr>
            <p:ph type="title"/>
          </p:nvPr>
        </p:nvSpPr>
        <p:spPr>
          <a:xfrm>
            <a:off x="363960" y="845659"/>
            <a:ext cx="935856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b="1">
                <a:solidFill>
                  <a:srgbClr val="355269"/>
                </a:solidFill>
                <a:latin typeface="Calibri"/>
                <a:ea typeface="Calibri"/>
                <a:cs typeface="Calibri"/>
                <a:sym typeface="Calibri"/>
              </a:rPr>
              <a:t>Overall Design</a:t>
            </a:r>
            <a:endParaRPr sz="3200"/>
          </a:p>
        </p:txBody>
      </p:sp>
      <p:sp>
        <p:nvSpPr>
          <p:cNvPr id="256" name="Google Shape;256;p78"/>
          <p:cNvSpPr txBox="1">
            <a:spLocks noGrp="1"/>
          </p:cNvSpPr>
          <p:nvPr>
            <p:ph type="subTitle" idx="1"/>
          </p:nvPr>
        </p:nvSpPr>
        <p:spPr>
          <a:xfrm>
            <a:off x="504312" y="1840844"/>
            <a:ext cx="9072000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>
                <a:solidFill>
                  <a:srgbClr val="355269"/>
                </a:solidFill>
              </a:rPr>
              <a:t>Website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Slides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Navigators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Transition pages (smooth the styling)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Reducing Scale</a:t>
            </a:r>
            <a:endParaRPr/>
          </a:p>
          <a:p>
            <a:pPr marL="5143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400">
              <a:solidFill>
                <a:srgbClr val="35526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>
                <a:solidFill>
                  <a:srgbClr val="355269"/>
                </a:solidFill>
              </a:rPr>
              <a:t>Visualisations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Allow for both positive exploring and negative viewing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Animations, interactivity, static and non-static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Exploring has options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b="1">
              <a:solidFill>
                <a:srgbClr val="35526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>
                <a:solidFill>
                  <a:srgbClr val="355269"/>
                </a:solidFill>
              </a:rPr>
              <a:t>Information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Data dissemination (animation, interactivity, static, sliders, buttons)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2400">
                <a:solidFill>
                  <a:srgbClr val="355269"/>
                </a:solidFill>
              </a:rPr>
              <a:t>Text</a:t>
            </a:r>
            <a:endParaRPr sz="24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9"/>
          <p:cNvSpPr txBox="1">
            <a:spLocks noGrp="1"/>
          </p:cNvSpPr>
          <p:nvPr>
            <p:ph type="title"/>
          </p:nvPr>
        </p:nvSpPr>
        <p:spPr>
          <a:xfrm>
            <a:off x="363960" y="814882"/>
            <a:ext cx="935856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600" b="1" dirty="0">
                <a:solidFill>
                  <a:srgbClr val="355269"/>
                </a:solidFill>
                <a:latin typeface="Calibri"/>
                <a:ea typeface="Calibri"/>
                <a:cs typeface="Calibri"/>
                <a:sym typeface="Calibri"/>
              </a:rPr>
              <a:t>Overall Story</a:t>
            </a:r>
            <a:endParaRPr sz="3600" dirty="0"/>
          </a:p>
        </p:txBody>
      </p:sp>
      <p:sp>
        <p:nvSpPr>
          <p:cNvPr id="262" name="Google Shape;262;p79"/>
          <p:cNvSpPr txBox="1">
            <a:spLocks noGrp="1"/>
          </p:cNvSpPr>
          <p:nvPr>
            <p:ph type="subTitle" idx="1"/>
          </p:nvPr>
        </p:nvSpPr>
        <p:spPr>
          <a:xfrm>
            <a:off x="504325" y="2021575"/>
            <a:ext cx="907200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3200" b="1" dirty="0">
                <a:solidFill>
                  <a:srgbClr val="355269"/>
                </a:solidFill>
              </a:rPr>
              <a:t>User Experience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3200" dirty="0">
                <a:solidFill>
                  <a:srgbClr val="355269"/>
                </a:solidFill>
              </a:rPr>
              <a:t>Sequential story telling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3200" dirty="0">
                <a:solidFill>
                  <a:srgbClr val="355269"/>
                </a:solidFill>
              </a:rPr>
              <a:t>Memorable and topical</a:t>
            </a:r>
            <a:endParaRPr sz="2400" dirty="0">
              <a:solidFill>
                <a:schemeClr val="dk1"/>
              </a:solidFill>
            </a:endParaRPr>
          </a:p>
          <a:p>
            <a:pPr marL="51435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GB" sz="3200" dirty="0">
              <a:solidFill>
                <a:srgbClr val="355269"/>
              </a:solidFill>
            </a:endParaRPr>
          </a:p>
          <a:p>
            <a:pPr marL="51435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3200" dirty="0">
              <a:solidFill>
                <a:srgbClr val="35526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b="1" dirty="0">
                <a:solidFill>
                  <a:srgbClr val="355269"/>
                </a:solidFill>
              </a:rPr>
              <a:t>Integrating data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355269"/>
                </a:solidFill>
              </a:rPr>
              <a:t>Including insight at every level 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355269"/>
                </a:solidFill>
              </a:rPr>
              <a:t>Different time scales tell a different story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/>
          <p:nvPr/>
        </p:nvSpPr>
        <p:spPr>
          <a:xfrm>
            <a:off x="363960" y="756000"/>
            <a:ext cx="9358560" cy="67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Challenges &amp; Solutions</a:t>
            </a:r>
            <a:b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363960" y="1595880"/>
            <a:ext cx="8131680" cy="57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78000" marR="0" lvl="0" indent="-199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/>
          </a:p>
          <a:p>
            <a:pPr marL="464671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400" b="0" i="1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dirty="0"/>
          </a:p>
          <a:p>
            <a:pPr marL="464671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400" b="0" i="1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dirty="0"/>
          </a:p>
          <a:p>
            <a:pPr marL="17892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5242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892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dirty="0"/>
          </a:p>
          <a:p>
            <a:pPr marL="464671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Projecting the data onto a globe</a:t>
            </a:r>
            <a:endParaRPr dirty="0"/>
          </a:p>
          <a:p>
            <a:pPr marL="464671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Copernicus </a:t>
            </a:r>
          </a:p>
          <a:p>
            <a:pPr marL="464671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dirty="0">
                <a:solidFill>
                  <a:srgbClr val="52425B"/>
                </a:solidFill>
                <a:latin typeface="Calibri"/>
                <a:cs typeface="Calibri"/>
                <a:sym typeface="Calibri"/>
              </a:rPr>
              <a:t>24 hour data</a:t>
            </a:r>
            <a:endParaRPr dirty="0"/>
          </a:p>
          <a:p>
            <a:pPr marL="17892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242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892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Software:</a:t>
            </a:r>
            <a:endParaRPr dirty="0"/>
          </a:p>
          <a:p>
            <a:pPr marL="464671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Unity</a:t>
            </a:r>
            <a:endParaRPr sz="1800" b="0" i="0" u="none" strike="noStrike" cap="none" dirty="0">
              <a:solidFill>
                <a:srgbClr val="5242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4671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242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892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Solutions:</a:t>
            </a:r>
            <a:endParaRPr dirty="0"/>
          </a:p>
          <a:p>
            <a:pPr marL="464671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rgbClr val="52425B"/>
                </a:solidFill>
                <a:latin typeface="Calibri"/>
                <a:ea typeface="Calibri"/>
                <a:cs typeface="Calibri"/>
                <a:sym typeface="Calibri"/>
              </a:rPr>
              <a:t>Visualising street level air pollution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7"/>
          <p:cNvSpPr txBox="1">
            <a:spLocks noGrp="1"/>
          </p:cNvSpPr>
          <p:nvPr>
            <p:ph type="title"/>
          </p:nvPr>
        </p:nvSpPr>
        <p:spPr>
          <a:xfrm>
            <a:off x="363960" y="845659"/>
            <a:ext cx="935856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b="1" dirty="0">
                <a:solidFill>
                  <a:srgbClr val="355269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3200" dirty="0"/>
          </a:p>
        </p:txBody>
      </p:sp>
      <p:sp>
        <p:nvSpPr>
          <p:cNvPr id="274" name="Google Shape;274;p77"/>
          <p:cNvSpPr txBox="1">
            <a:spLocks noGrp="1"/>
          </p:cNvSpPr>
          <p:nvPr>
            <p:ph type="subTitle" idx="1"/>
          </p:nvPr>
        </p:nvSpPr>
        <p:spPr>
          <a:xfrm>
            <a:off x="504000" y="1819925"/>
            <a:ext cx="90720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dirty="0"/>
              <a:t>The World Air Quality Index Project </a:t>
            </a:r>
            <a:r>
              <a:rPr lang="en-GB" dirty="0"/>
              <a:t>–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https://aqicn.org/api/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dirty="0"/>
              <a:t>London Atmospheric Emissions Inventory (LAEI) Concentration Data -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https://data.london.gov.uk/dataset/laei-2008-concentration-maps?resource=159b2b40-d881-4ee5-88e2-09cbf0e1c012</a:t>
            </a:r>
            <a:endParaRPr sz="2300" dirty="0">
              <a:solidFill>
                <a:srgbClr val="363636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dirty="0"/>
              <a:t>Air pollution deaths</a:t>
            </a:r>
            <a:r>
              <a:rPr lang="en-GB" dirty="0"/>
              <a:t> – 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https://ourworldindata.org/air-pollution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0720" y="1512000"/>
            <a:ext cx="4210200" cy="535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363960" y="756000"/>
            <a:ext cx="9358560" cy="67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9"/>
              <a:buFont typeface="Arial"/>
              <a:buNone/>
            </a:pPr>
            <a:r>
              <a:rPr lang="en-GB" sz="3309" b="1" i="0" u="none" strike="noStrike" cap="none">
                <a:solidFill>
                  <a:srgbClr val="355269"/>
                </a:solidFill>
                <a:latin typeface="Calibri"/>
                <a:ea typeface="Calibri"/>
                <a:cs typeface="Calibri"/>
                <a:sym typeface="Calibri"/>
              </a:rPr>
              <a:t>Question time!</a:t>
            </a:r>
            <a:b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30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2425B"/>
      </a:dk2>
      <a:lt2>
        <a:srgbClr val="808080"/>
      </a:lt2>
      <a:accent1>
        <a:srgbClr val="7FA1AC"/>
      </a:accent1>
      <a:accent2>
        <a:srgbClr val="911853"/>
      </a:accent2>
      <a:accent3>
        <a:srgbClr val="FFFFFF"/>
      </a:accent3>
      <a:accent4>
        <a:srgbClr val="000000"/>
      </a:accent4>
      <a:accent5>
        <a:srgbClr val="C0CDD2"/>
      </a:accent5>
      <a:accent6>
        <a:srgbClr val="83154A"/>
      </a:accent6>
      <a:hlink>
        <a:srgbClr val="4B4620"/>
      </a:hlink>
      <a:folHlink>
        <a:srgbClr val="B25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2425B"/>
      </a:dk2>
      <a:lt2>
        <a:srgbClr val="808080"/>
      </a:lt2>
      <a:accent1>
        <a:srgbClr val="7FA1AC"/>
      </a:accent1>
      <a:accent2>
        <a:srgbClr val="911853"/>
      </a:accent2>
      <a:accent3>
        <a:srgbClr val="FFFFFF"/>
      </a:accent3>
      <a:accent4>
        <a:srgbClr val="000000"/>
      </a:accent4>
      <a:accent5>
        <a:srgbClr val="C0CDD2"/>
      </a:accent5>
      <a:accent6>
        <a:srgbClr val="83154A"/>
      </a:accent6>
      <a:hlink>
        <a:srgbClr val="4B4620"/>
      </a:hlink>
      <a:folHlink>
        <a:srgbClr val="B25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2425B"/>
      </a:dk2>
      <a:lt2>
        <a:srgbClr val="808080"/>
      </a:lt2>
      <a:accent1>
        <a:srgbClr val="7FA1AC"/>
      </a:accent1>
      <a:accent2>
        <a:srgbClr val="911853"/>
      </a:accent2>
      <a:accent3>
        <a:srgbClr val="FFFFFF"/>
      </a:accent3>
      <a:accent4>
        <a:srgbClr val="000000"/>
      </a:accent4>
      <a:accent5>
        <a:srgbClr val="C0CDD2"/>
      </a:accent5>
      <a:accent6>
        <a:srgbClr val="83154A"/>
      </a:accent6>
      <a:hlink>
        <a:srgbClr val="4B4620"/>
      </a:hlink>
      <a:folHlink>
        <a:srgbClr val="B25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2425B"/>
      </a:dk2>
      <a:lt2>
        <a:srgbClr val="808080"/>
      </a:lt2>
      <a:accent1>
        <a:srgbClr val="7FA1AC"/>
      </a:accent1>
      <a:accent2>
        <a:srgbClr val="911853"/>
      </a:accent2>
      <a:accent3>
        <a:srgbClr val="FFFFFF"/>
      </a:accent3>
      <a:accent4>
        <a:srgbClr val="000000"/>
      </a:accent4>
      <a:accent5>
        <a:srgbClr val="C0CDD2"/>
      </a:accent5>
      <a:accent6>
        <a:srgbClr val="83154A"/>
      </a:accent6>
      <a:hlink>
        <a:srgbClr val="4B4620"/>
      </a:hlink>
      <a:folHlink>
        <a:srgbClr val="B25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360</Words>
  <Application>Microsoft Macintosh PowerPoint</Application>
  <PresentationFormat>Custom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Overall Design</vt:lpstr>
      <vt:lpstr>Overall Story</vt:lpstr>
      <vt:lpstr>PowerPoint Presentation</vt:lpstr>
      <vt:lpstr>Data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Keel, Thomas</dc:creator>
  <cp:lastModifiedBy>Keel, Thomas</cp:lastModifiedBy>
  <cp:revision>6</cp:revision>
  <dcterms:created xsi:type="dcterms:W3CDTF">2019-05-21T20:49:48Z</dcterms:created>
  <dcterms:modified xsi:type="dcterms:W3CDTF">2019-05-28T13:19:04Z</dcterms:modified>
</cp:coreProperties>
</file>