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2951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75936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12258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404207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40174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78186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45664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69350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84566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120300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0D2594D-BEBB-4B79-8089-AF7FB8194F43}" type="datetimeFigureOut">
              <a:rPr lang="zh-CN" altLang="en-US" smtClean="0"/>
              <a:t>2015/7/23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5339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2594D-BEBB-4B79-8089-AF7FB8194F43}" type="datetimeFigureOut">
              <a:rPr lang="zh-CN" altLang="en-US" smtClean="0"/>
              <a:t>2015/7/23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7AEDB-0815-4C3A-9D1E-D8A443A8B769}" type="slidenum">
              <a:rPr lang="zh-CN" altLang="en-US" smtClean="0"/>
              <a:t>‹#›</a:t>
            </a:fld>
            <a:endParaRPr lang="zh-CN" altLang="en-US"/>
          </a:p>
        </p:txBody>
      </p:sp>
    </p:spTree>
    <p:extLst>
      <p:ext uri="{BB962C8B-B14F-4D97-AF65-F5344CB8AC3E}">
        <p14:creationId xmlns:p14="http://schemas.microsoft.com/office/powerpoint/2010/main" val="3631234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海量数据处理</a:t>
            </a:r>
            <a:br>
              <a:rPr lang="zh-CN" altLang="en-US" b="1" dirty="0"/>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18327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题目汇总</a:t>
            </a:r>
            <a:endParaRPr lang="zh-CN" altLang="en-US" dirty="0"/>
          </a:p>
        </p:txBody>
      </p:sp>
      <p:sp>
        <p:nvSpPr>
          <p:cNvPr id="3" name="内容占位符 2"/>
          <p:cNvSpPr>
            <a:spLocks noGrp="1"/>
          </p:cNvSpPr>
          <p:nvPr>
            <p:ph idx="1"/>
          </p:nvPr>
        </p:nvSpPr>
        <p:spPr>
          <a:xfrm>
            <a:off x="838200" y="1594339"/>
            <a:ext cx="10515600" cy="4652963"/>
          </a:xfrm>
        </p:spPr>
        <p:txBody>
          <a:bodyPr>
            <a:normAutofit fontScale="85000" lnSpcReduction="20000"/>
          </a:bodyPr>
          <a:lstStyle/>
          <a:p>
            <a:pPr marL="514350" indent="-514350">
              <a:buFont typeface="+mj-lt"/>
              <a:buAutoNum type="arabicPeriod"/>
            </a:pPr>
            <a:r>
              <a:rPr lang="zh-CN" altLang="en-US" sz="2400" b="1" dirty="0">
                <a:solidFill>
                  <a:srgbClr val="FF0000"/>
                </a:solidFill>
              </a:rPr>
              <a:t>在</a:t>
            </a:r>
            <a:r>
              <a:rPr lang="en-US" altLang="zh-CN" sz="2400" b="1" dirty="0">
                <a:solidFill>
                  <a:srgbClr val="FF0000"/>
                </a:solidFill>
              </a:rPr>
              <a:t>2.5</a:t>
            </a:r>
            <a:r>
              <a:rPr lang="zh-CN" altLang="en-US" sz="2400" b="1" dirty="0" smtClean="0">
                <a:solidFill>
                  <a:srgbClr val="FF0000"/>
                </a:solidFill>
              </a:rPr>
              <a:t>亿个</a:t>
            </a:r>
            <a:r>
              <a:rPr lang="zh-CN" altLang="en-US" sz="2400" b="1" dirty="0">
                <a:solidFill>
                  <a:srgbClr val="FF0000"/>
                </a:solidFill>
              </a:rPr>
              <a:t>整数中找出不重复的整数，注，内存不足以容纳这</a:t>
            </a:r>
            <a:r>
              <a:rPr lang="en-US" altLang="zh-CN" sz="2400" b="1" dirty="0">
                <a:solidFill>
                  <a:srgbClr val="FF0000"/>
                </a:solidFill>
              </a:rPr>
              <a:t>2.5</a:t>
            </a:r>
            <a:r>
              <a:rPr lang="zh-CN" altLang="en-US" sz="2400" b="1" dirty="0">
                <a:solidFill>
                  <a:srgbClr val="FF0000"/>
                </a:solidFill>
              </a:rPr>
              <a:t>亿个整数</a:t>
            </a:r>
            <a:r>
              <a:rPr lang="zh-CN" altLang="en-US" sz="2400" b="1" dirty="0" smtClean="0">
                <a:solidFill>
                  <a:srgbClr val="FF0000"/>
                </a:solidFill>
              </a:rPr>
              <a:t>。</a:t>
            </a:r>
            <a:endParaRPr lang="en-US" altLang="zh-CN" sz="2400" b="1" dirty="0" smtClean="0">
              <a:solidFill>
                <a:srgbClr val="FF0000"/>
              </a:solidFill>
            </a:endParaRPr>
          </a:p>
          <a:p>
            <a:pPr lvl="1"/>
            <a:r>
              <a:rPr lang="zh-CN" altLang="en-US" sz="2000" dirty="0"/>
              <a:t>方案</a:t>
            </a:r>
            <a:r>
              <a:rPr lang="en-US" altLang="zh-CN" sz="2000" dirty="0"/>
              <a:t>1</a:t>
            </a:r>
            <a:r>
              <a:rPr lang="zh-CN" altLang="en-US" sz="2000" dirty="0"/>
              <a:t>：采用</a:t>
            </a:r>
            <a:r>
              <a:rPr lang="en-US" altLang="zh-CN" sz="2000" dirty="0"/>
              <a:t>2-Bitmap</a:t>
            </a:r>
            <a:r>
              <a:rPr lang="zh-CN" altLang="en-US" sz="2000" dirty="0"/>
              <a:t>（每个数分配</a:t>
            </a:r>
            <a:r>
              <a:rPr lang="en-US" altLang="zh-CN" sz="2000" dirty="0"/>
              <a:t>2bit</a:t>
            </a:r>
            <a:r>
              <a:rPr lang="zh-CN" altLang="en-US" sz="2000" dirty="0"/>
              <a:t>，</a:t>
            </a:r>
            <a:r>
              <a:rPr lang="en-US" altLang="zh-CN" sz="2000" dirty="0"/>
              <a:t>00</a:t>
            </a:r>
            <a:r>
              <a:rPr lang="zh-CN" altLang="en-US" sz="2000" dirty="0"/>
              <a:t>表示不存在，</a:t>
            </a:r>
            <a:r>
              <a:rPr lang="en-US" altLang="zh-CN" sz="2000" dirty="0"/>
              <a:t>01</a:t>
            </a:r>
            <a:r>
              <a:rPr lang="zh-CN" altLang="en-US" sz="2000" dirty="0"/>
              <a:t>表示出现一次，</a:t>
            </a:r>
            <a:r>
              <a:rPr lang="en-US" altLang="zh-CN" sz="2000" dirty="0"/>
              <a:t>10</a:t>
            </a:r>
            <a:r>
              <a:rPr lang="zh-CN" altLang="en-US" sz="2000" dirty="0"/>
              <a:t>表示多次，</a:t>
            </a:r>
            <a:r>
              <a:rPr lang="en-US" altLang="zh-CN" sz="2000" dirty="0"/>
              <a:t>11</a:t>
            </a:r>
            <a:r>
              <a:rPr lang="zh-CN" altLang="en-US" sz="2000" dirty="0"/>
              <a:t>无意义）进行，共需内存</a:t>
            </a:r>
            <a:r>
              <a:rPr lang="en-US" altLang="zh-CN" sz="2000" dirty="0"/>
              <a:t>2^32 * 2 bit=1 GB</a:t>
            </a:r>
            <a:r>
              <a:rPr lang="zh-CN" altLang="en-US" sz="2000" dirty="0"/>
              <a:t>内存，还可以接受。然后扫描这</a:t>
            </a:r>
            <a:r>
              <a:rPr lang="en-US" altLang="zh-CN" sz="2000" dirty="0"/>
              <a:t>2.5</a:t>
            </a:r>
            <a:r>
              <a:rPr lang="zh-CN" altLang="en-US" sz="2000" dirty="0"/>
              <a:t>亿个整数，查看</a:t>
            </a:r>
            <a:r>
              <a:rPr lang="en-US" altLang="zh-CN" sz="2000" dirty="0"/>
              <a:t>Bitmap</a:t>
            </a:r>
            <a:r>
              <a:rPr lang="zh-CN" altLang="en-US" sz="2000" dirty="0"/>
              <a:t>中相对应位，如果是</a:t>
            </a:r>
            <a:r>
              <a:rPr lang="en-US" altLang="zh-CN" sz="2000" dirty="0"/>
              <a:t>00</a:t>
            </a:r>
            <a:r>
              <a:rPr lang="zh-CN" altLang="en-US" sz="2000" dirty="0"/>
              <a:t>变</a:t>
            </a:r>
            <a:r>
              <a:rPr lang="en-US" altLang="zh-CN" sz="2000" dirty="0"/>
              <a:t>01</a:t>
            </a:r>
            <a:r>
              <a:rPr lang="zh-CN" altLang="en-US" sz="2000" dirty="0"/>
              <a:t>，</a:t>
            </a:r>
            <a:r>
              <a:rPr lang="en-US" altLang="zh-CN" sz="2000" dirty="0"/>
              <a:t>01</a:t>
            </a:r>
            <a:r>
              <a:rPr lang="zh-CN" altLang="en-US" sz="2000" dirty="0"/>
              <a:t>变</a:t>
            </a:r>
            <a:r>
              <a:rPr lang="en-US" altLang="zh-CN" sz="2000" dirty="0"/>
              <a:t>10</a:t>
            </a:r>
            <a:r>
              <a:rPr lang="zh-CN" altLang="en-US" sz="2000" dirty="0"/>
              <a:t>，</a:t>
            </a:r>
            <a:r>
              <a:rPr lang="en-US" altLang="zh-CN" sz="2000" dirty="0"/>
              <a:t>10</a:t>
            </a:r>
            <a:r>
              <a:rPr lang="zh-CN" altLang="en-US" sz="2000" dirty="0"/>
              <a:t>保持不变。所描完事后，查看</a:t>
            </a:r>
            <a:r>
              <a:rPr lang="en-US" altLang="zh-CN" sz="2000" dirty="0"/>
              <a:t>bitmap</a:t>
            </a:r>
            <a:r>
              <a:rPr lang="zh-CN" altLang="en-US" sz="2000" dirty="0"/>
              <a:t>，把对应位是</a:t>
            </a:r>
            <a:r>
              <a:rPr lang="en-US" altLang="zh-CN" sz="2000" dirty="0"/>
              <a:t>01</a:t>
            </a:r>
            <a:r>
              <a:rPr lang="zh-CN" altLang="en-US" sz="2000" dirty="0"/>
              <a:t>的整数输出即可。</a:t>
            </a:r>
          </a:p>
          <a:p>
            <a:pPr lvl="1"/>
            <a:r>
              <a:rPr lang="zh-CN" altLang="en-US" sz="2000" dirty="0" smtClean="0"/>
              <a:t>方案</a:t>
            </a:r>
            <a:r>
              <a:rPr lang="en-US" altLang="zh-CN" sz="2000" dirty="0"/>
              <a:t>2</a:t>
            </a:r>
            <a:r>
              <a:rPr lang="zh-CN" altLang="en-US" sz="2000" dirty="0" smtClean="0"/>
              <a:t>：进行</a:t>
            </a:r>
            <a:r>
              <a:rPr lang="zh-CN" altLang="en-US" sz="2000" dirty="0"/>
              <a:t>划分小文件的方法。</a:t>
            </a:r>
          </a:p>
          <a:p>
            <a:pPr marL="0" indent="0">
              <a:buNone/>
            </a:pPr>
            <a:endParaRPr lang="en-US" altLang="zh-CN" sz="2400" b="1" dirty="0" smtClean="0"/>
          </a:p>
          <a:p>
            <a:pPr marL="514350" indent="-514350">
              <a:buFont typeface="+mj-lt"/>
              <a:buAutoNum type="arabicPeriod"/>
            </a:pPr>
            <a:r>
              <a:rPr lang="zh-CN" altLang="en-US" sz="2400" b="1" dirty="0">
                <a:solidFill>
                  <a:srgbClr val="FF0000"/>
                </a:solidFill>
              </a:rPr>
              <a:t>腾讯面试题：给</a:t>
            </a:r>
            <a:r>
              <a:rPr lang="en-US" altLang="zh-CN" sz="2400" b="1" dirty="0">
                <a:solidFill>
                  <a:srgbClr val="FF0000"/>
                </a:solidFill>
              </a:rPr>
              <a:t>40</a:t>
            </a:r>
            <a:r>
              <a:rPr lang="zh-CN" altLang="en-US" sz="2400" b="1" dirty="0">
                <a:solidFill>
                  <a:srgbClr val="FF0000"/>
                </a:solidFill>
              </a:rPr>
              <a:t>亿个不重复的</a:t>
            </a:r>
            <a:r>
              <a:rPr lang="en-US" altLang="zh-CN" sz="2400" b="1" dirty="0">
                <a:solidFill>
                  <a:srgbClr val="FF0000"/>
                </a:solidFill>
              </a:rPr>
              <a:t>unsigned </a:t>
            </a:r>
            <a:r>
              <a:rPr lang="en-US" altLang="zh-CN" sz="2400" b="1" dirty="0" err="1">
                <a:solidFill>
                  <a:srgbClr val="FF0000"/>
                </a:solidFill>
              </a:rPr>
              <a:t>int</a:t>
            </a:r>
            <a:r>
              <a:rPr lang="zh-CN" altLang="en-US" sz="2400" b="1" dirty="0">
                <a:solidFill>
                  <a:srgbClr val="FF0000"/>
                </a:solidFill>
              </a:rPr>
              <a:t>的整数，没排过序的，然后再给一个数，如何快速判断这个数是否在那</a:t>
            </a:r>
            <a:r>
              <a:rPr lang="en-US" altLang="zh-CN" sz="2400" b="1" dirty="0">
                <a:solidFill>
                  <a:srgbClr val="FF0000"/>
                </a:solidFill>
              </a:rPr>
              <a:t>40</a:t>
            </a:r>
            <a:r>
              <a:rPr lang="zh-CN" altLang="en-US" sz="2400" b="1" dirty="0">
                <a:solidFill>
                  <a:srgbClr val="FF0000"/>
                </a:solidFill>
              </a:rPr>
              <a:t>亿个数当中</a:t>
            </a:r>
            <a:r>
              <a:rPr lang="zh-CN" altLang="en-US" sz="2400" b="1" dirty="0" smtClean="0">
                <a:solidFill>
                  <a:srgbClr val="FF0000"/>
                </a:solidFill>
              </a:rPr>
              <a:t>？</a:t>
            </a:r>
            <a:endParaRPr lang="en-US" altLang="zh-CN" sz="2400" b="1" dirty="0">
              <a:solidFill>
                <a:srgbClr val="FF0000"/>
              </a:solidFill>
            </a:endParaRPr>
          </a:p>
          <a:p>
            <a:pPr lvl="1"/>
            <a:r>
              <a:rPr lang="zh-CN" altLang="en-US" sz="2000" b="1" dirty="0" smtClean="0"/>
              <a:t>方案</a:t>
            </a:r>
            <a:r>
              <a:rPr lang="en-US" altLang="zh-CN" sz="2000" b="1" dirty="0" smtClean="0"/>
              <a:t>1</a:t>
            </a:r>
            <a:r>
              <a:rPr lang="zh-CN" altLang="en-US" sz="2000" b="1" dirty="0" smtClean="0"/>
              <a:t>：</a:t>
            </a:r>
            <a:r>
              <a:rPr lang="en-US" altLang="zh-CN" sz="2000" dirty="0" err="1" smtClean="0"/>
              <a:t>oo</a:t>
            </a:r>
            <a:r>
              <a:rPr lang="zh-CN" altLang="en-US" sz="2000" dirty="0" smtClean="0"/>
              <a:t>，申请</a:t>
            </a:r>
            <a:r>
              <a:rPr lang="en-US" altLang="zh-CN" sz="2000" dirty="0" smtClean="0"/>
              <a:t>512M</a:t>
            </a:r>
            <a:r>
              <a:rPr lang="zh-CN" altLang="en-US" sz="2000" dirty="0" smtClean="0"/>
              <a:t>的内存，一个</a:t>
            </a:r>
            <a:r>
              <a:rPr lang="en-US" altLang="zh-CN" sz="2000" dirty="0" smtClean="0"/>
              <a:t>bit</a:t>
            </a:r>
            <a:r>
              <a:rPr lang="zh-CN" altLang="en-US" sz="2000" dirty="0" smtClean="0"/>
              <a:t>位代表一个</a:t>
            </a:r>
            <a:r>
              <a:rPr lang="en-US" altLang="zh-CN" sz="2000" dirty="0" smtClean="0"/>
              <a:t>unsigned </a:t>
            </a:r>
            <a:r>
              <a:rPr lang="en-US" altLang="zh-CN" sz="2000" dirty="0" err="1" smtClean="0"/>
              <a:t>int</a:t>
            </a:r>
            <a:r>
              <a:rPr lang="zh-CN" altLang="en-US" sz="2000" dirty="0" smtClean="0"/>
              <a:t>值。读入</a:t>
            </a:r>
            <a:r>
              <a:rPr lang="en-US" altLang="zh-CN" sz="2000" dirty="0" smtClean="0"/>
              <a:t>40</a:t>
            </a:r>
            <a:r>
              <a:rPr lang="zh-CN" altLang="en-US" sz="2000" dirty="0" smtClean="0"/>
              <a:t>亿个数，设置相应</a:t>
            </a:r>
            <a:r>
              <a:rPr lang="zh-CN" altLang="en-US" sz="2000" dirty="0"/>
              <a:t>的</a:t>
            </a:r>
            <a:r>
              <a:rPr lang="en-US" altLang="zh-CN" sz="2000" dirty="0"/>
              <a:t>bit</a:t>
            </a:r>
            <a:r>
              <a:rPr lang="zh-CN" altLang="en-US" sz="2000" dirty="0"/>
              <a:t>位，读入要查询的数，查看相应</a:t>
            </a:r>
            <a:r>
              <a:rPr lang="en-US" altLang="zh-CN" sz="2000" dirty="0"/>
              <a:t>bit</a:t>
            </a:r>
            <a:r>
              <a:rPr lang="zh-CN" altLang="en-US" sz="2000" dirty="0"/>
              <a:t>位是否为</a:t>
            </a:r>
            <a:r>
              <a:rPr lang="en-US" altLang="zh-CN" sz="2000" dirty="0"/>
              <a:t>1</a:t>
            </a:r>
            <a:r>
              <a:rPr lang="zh-CN" altLang="en-US" sz="2000" dirty="0"/>
              <a:t>，为</a:t>
            </a:r>
            <a:r>
              <a:rPr lang="en-US" altLang="zh-CN" sz="2000" dirty="0"/>
              <a:t>1</a:t>
            </a:r>
            <a:r>
              <a:rPr lang="zh-CN" altLang="en-US" sz="2000" dirty="0"/>
              <a:t>表示存在，为</a:t>
            </a:r>
            <a:r>
              <a:rPr lang="en-US" altLang="zh-CN" sz="2000" dirty="0"/>
              <a:t>0</a:t>
            </a:r>
            <a:r>
              <a:rPr lang="zh-CN" altLang="en-US" sz="2000" dirty="0"/>
              <a:t>表示不存在</a:t>
            </a:r>
            <a:r>
              <a:rPr lang="zh-CN" altLang="en-US" sz="2000" dirty="0" smtClean="0"/>
              <a:t>。</a:t>
            </a:r>
            <a:endParaRPr lang="en-US" altLang="zh-CN" sz="2000" dirty="0" smtClean="0"/>
          </a:p>
          <a:p>
            <a:pPr lvl="1"/>
            <a:r>
              <a:rPr lang="zh-CN" altLang="en-US" sz="1800" dirty="0"/>
              <a:t>    然后将这</a:t>
            </a:r>
            <a:r>
              <a:rPr lang="en-US" altLang="zh-CN" sz="1800" dirty="0"/>
              <a:t>40</a:t>
            </a:r>
            <a:r>
              <a:rPr lang="zh-CN" altLang="en-US" sz="1800" dirty="0"/>
              <a:t>亿个数分成两</a:t>
            </a:r>
            <a:r>
              <a:rPr lang="zh-CN" altLang="en-US" sz="1800" dirty="0" smtClean="0"/>
              <a:t>类</a:t>
            </a:r>
            <a:r>
              <a:rPr lang="zh-CN" altLang="en-US" sz="1800" dirty="0"/>
              <a:t>      </a:t>
            </a:r>
            <a:r>
              <a:rPr lang="en-US" altLang="zh-CN" sz="1800" dirty="0"/>
              <a:t>1.</a:t>
            </a:r>
            <a:r>
              <a:rPr lang="zh-CN" altLang="en-US" sz="1800" dirty="0"/>
              <a:t>最高位为</a:t>
            </a:r>
            <a:r>
              <a:rPr lang="en-US" altLang="zh-CN" sz="1800" dirty="0" smtClean="0"/>
              <a:t>0</a:t>
            </a:r>
            <a:r>
              <a:rPr lang="zh-CN" altLang="en-US" sz="1800" dirty="0"/>
              <a:t> </a:t>
            </a:r>
            <a:r>
              <a:rPr lang="zh-CN" altLang="en-US" sz="1800" dirty="0" smtClean="0"/>
              <a:t>，</a:t>
            </a:r>
            <a:r>
              <a:rPr lang="zh-CN" altLang="en-US" sz="1800" dirty="0"/>
              <a:t>     </a:t>
            </a:r>
            <a:r>
              <a:rPr lang="en-US" altLang="zh-CN" sz="1800" dirty="0"/>
              <a:t>2.</a:t>
            </a:r>
            <a:r>
              <a:rPr lang="zh-CN" altLang="en-US" sz="1800" dirty="0"/>
              <a:t>最高位为</a:t>
            </a:r>
            <a:r>
              <a:rPr lang="en-US" altLang="zh-CN" sz="1800" dirty="0" smtClean="0"/>
              <a:t>1</a:t>
            </a:r>
            <a:r>
              <a:rPr lang="zh-CN" altLang="en-US" sz="1800" dirty="0" smtClean="0"/>
              <a:t>。继续分下去。</a:t>
            </a:r>
            <a:r>
              <a:rPr lang="en-US" altLang="zh-CN" sz="1800" dirty="0" smtClean="0"/>
              <a:t>O(</a:t>
            </a:r>
            <a:r>
              <a:rPr lang="en-US" altLang="zh-CN" sz="1800" dirty="0" err="1" smtClean="0"/>
              <a:t>lgn</a:t>
            </a:r>
            <a:r>
              <a:rPr lang="en-US" altLang="zh-CN" sz="1800" dirty="0" smtClean="0"/>
              <a:t>)</a:t>
            </a:r>
            <a:endParaRPr lang="en-US" altLang="zh-CN" sz="2000" b="1" dirty="0" smtClean="0"/>
          </a:p>
          <a:p>
            <a:pPr marL="514350" indent="-514350">
              <a:buFont typeface="+mj-lt"/>
              <a:buAutoNum type="arabicPeriod"/>
            </a:pPr>
            <a:r>
              <a:rPr lang="zh-CN" altLang="en-US" sz="2400" b="1" dirty="0"/>
              <a:t>怎么在海量数据中找出重复次数最多的一个</a:t>
            </a:r>
            <a:r>
              <a:rPr lang="zh-CN" altLang="en-US" sz="2400" b="1" dirty="0" smtClean="0"/>
              <a:t>？</a:t>
            </a:r>
            <a:endParaRPr lang="en-US" altLang="zh-CN" sz="2400" b="1" dirty="0" smtClean="0"/>
          </a:p>
          <a:p>
            <a:pPr marL="514350" indent="-514350">
              <a:buFont typeface="+mj-lt"/>
              <a:buAutoNum type="arabicPeriod"/>
            </a:pPr>
            <a:r>
              <a:rPr lang="zh-CN" altLang="en-US" sz="2400" b="1" dirty="0"/>
              <a:t>上千万或上亿数据（有重复），统计其中出现次数最多的钱</a:t>
            </a:r>
            <a:r>
              <a:rPr lang="en-US" altLang="zh-CN" sz="2400" b="1" dirty="0"/>
              <a:t>N</a:t>
            </a:r>
            <a:r>
              <a:rPr lang="zh-CN" altLang="en-US" sz="2400" b="1" dirty="0"/>
              <a:t>个数据。</a:t>
            </a:r>
            <a:endParaRPr lang="en-US" altLang="zh-CN" sz="2400" b="1" dirty="0" smtClean="0"/>
          </a:p>
          <a:p>
            <a:pPr marL="514350" indent="-514350">
              <a:buFont typeface="+mj-lt"/>
              <a:buAutoNum type="arabicPeriod"/>
            </a:pPr>
            <a:r>
              <a:rPr lang="zh-CN" altLang="en-US" sz="2400" b="1" dirty="0"/>
              <a:t>一个文本文件，大约有一万行，每行一个词，要求统计出其中最频繁出现的前</a:t>
            </a:r>
            <a:r>
              <a:rPr lang="en-US" altLang="zh-CN" sz="2400" b="1" dirty="0"/>
              <a:t>10</a:t>
            </a:r>
            <a:r>
              <a:rPr lang="zh-CN" altLang="en-US" sz="2400" b="1" dirty="0"/>
              <a:t>个词，请给出思想，给出时间复杂度分析</a:t>
            </a:r>
            <a:r>
              <a:rPr lang="zh-CN" altLang="en-US" sz="2400" b="1" dirty="0" smtClean="0"/>
              <a:t>。</a:t>
            </a:r>
            <a:endParaRPr lang="en-US" altLang="zh-CN" sz="2400" b="1" dirty="0" smtClean="0"/>
          </a:p>
          <a:p>
            <a:pPr marL="514350" indent="-514350">
              <a:buFont typeface="+mj-lt"/>
              <a:buAutoNum type="arabicPeriod"/>
            </a:pPr>
            <a:r>
              <a:rPr lang="zh-CN" altLang="en-US" sz="2400" b="1" dirty="0"/>
              <a:t>将多个集合合并成没有交集的集合</a:t>
            </a:r>
            <a:endParaRPr lang="en-US" altLang="zh-CN" sz="2400" dirty="0" smtClean="0"/>
          </a:p>
        </p:txBody>
      </p:sp>
    </p:spTree>
    <p:extLst>
      <p:ext uri="{BB962C8B-B14F-4D97-AF65-F5344CB8AC3E}">
        <p14:creationId xmlns:p14="http://schemas.microsoft.com/office/powerpoint/2010/main" val="254587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t>1</a:t>
            </a:r>
            <a:r>
              <a:rPr lang="en-US" altLang="zh-CN" dirty="0"/>
              <a:t>: http://blog.csdn.net/v_july_v/article/details/6685962</a:t>
            </a:r>
            <a:endParaRPr lang="en-US" altLang="zh-CN" dirty="0" smtClean="0"/>
          </a:p>
          <a:p>
            <a:pPr marL="0" indent="0">
              <a:buNone/>
            </a:pPr>
            <a:r>
              <a:rPr lang="en-US" altLang="zh-CN" dirty="0"/>
              <a:t>2</a:t>
            </a:r>
            <a:r>
              <a:rPr lang="en-US" altLang="zh-CN" dirty="0" smtClean="0"/>
              <a:t>: http</a:t>
            </a:r>
            <a:r>
              <a:rPr lang="en-US" altLang="zh-CN" dirty="0"/>
              <a:t>://</a:t>
            </a:r>
            <a:r>
              <a:rPr lang="en-US" altLang="zh-CN" dirty="0" smtClean="0"/>
              <a:t>blog.csdn.net/v_july_v/article/details/7382693 </a:t>
            </a:r>
          </a:p>
          <a:p>
            <a:pPr marL="0" indent="0">
              <a:buNone/>
            </a:pPr>
            <a:r>
              <a:rPr lang="en-US" altLang="zh-CN" dirty="0"/>
              <a:t>3</a:t>
            </a:r>
            <a:r>
              <a:rPr lang="en-US" altLang="zh-CN" dirty="0" smtClean="0"/>
              <a:t>: http</a:t>
            </a:r>
            <a:r>
              <a:rPr lang="en-US" altLang="zh-CN" dirty="0"/>
              <a:t>://blog.csdn.net/v_july_v/article/details/6685894</a:t>
            </a:r>
            <a:endParaRPr lang="zh-CN" altLang="en-US" dirty="0"/>
          </a:p>
        </p:txBody>
      </p:sp>
    </p:spTree>
    <p:extLst>
      <p:ext uri="{BB962C8B-B14F-4D97-AF65-F5344CB8AC3E}">
        <p14:creationId xmlns:p14="http://schemas.microsoft.com/office/powerpoint/2010/main" val="3885703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题目汇总</a:t>
            </a:r>
            <a:endParaRPr lang="zh-CN" altLang="en-US" dirty="0"/>
          </a:p>
        </p:txBody>
      </p:sp>
      <p:sp>
        <p:nvSpPr>
          <p:cNvPr id="3" name="内容占位符 2"/>
          <p:cNvSpPr>
            <a:spLocks noGrp="1"/>
          </p:cNvSpPr>
          <p:nvPr>
            <p:ph idx="1"/>
          </p:nvPr>
        </p:nvSpPr>
        <p:spPr>
          <a:xfrm>
            <a:off x="838200" y="1594339"/>
            <a:ext cx="10515600" cy="4652963"/>
          </a:xfrm>
        </p:spPr>
        <p:txBody>
          <a:bodyPr>
            <a:normAutofit/>
          </a:bodyPr>
          <a:lstStyle/>
          <a:p>
            <a:pPr marL="514350" indent="-514350">
              <a:buFont typeface="+mj-lt"/>
              <a:buAutoNum type="arabicPeriod"/>
            </a:pPr>
            <a:r>
              <a:rPr lang="zh-CN" altLang="en-US" sz="2400" b="1" dirty="0"/>
              <a:t>海量日志数据，提取出某日访问百度次数最多的那个</a:t>
            </a:r>
            <a:r>
              <a:rPr lang="en-US" altLang="zh-CN" sz="2400" b="1" dirty="0"/>
              <a:t>IP</a:t>
            </a:r>
            <a:r>
              <a:rPr lang="zh-CN" altLang="en-US" sz="2400" b="1" dirty="0" smtClean="0"/>
              <a:t>。</a:t>
            </a:r>
            <a:endParaRPr lang="en-US" altLang="zh-CN" sz="2400" dirty="0" smtClean="0"/>
          </a:p>
          <a:p>
            <a:pPr marL="514350" indent="-514350">
              <a:buFont typeface="+mj-lt"/>
              <a:buAutoNum type="arabicPeriod"/>
            </a:pPr>
            <a:r>
              <a:rPr lang="zh-CN" altLang="en-US" sz="2400" b="1" dirty="0"/>
              <a:t>搜索引擎会通过日志文件把用户每次检索使用的所有检索串都记录下来，每个查询串的长度为</a:t>
            </a:r>
            <a:r>
              <a:rPr lang="en-US" altLang="zh-CN" sz="2400" b="1" dirty="0"/>
              <a:t>1-255</a:t>
            </a:r>
            <a:r>
              <a:rPr lang="zh-CN" altLang="en-US" sz="2400" b="1" dirty="0"/>
              <a:t>字节</a:t>
            </a:r>
            <a:r>
              <a:rPr lang="zh-CN" altLang="en-US" sz="2400" b="1" dirty="0" smtClean="0"/>
              <a:t>。</a:t>
            </a:r>
            <a:endParaRPr lang="en-US" altLang="zh-CN" sz="2400" b="1" dirty="0" smtClean="0"/>
          </a:p>
          <a:p>
            <a:pPr marL="514350" indent="-514350">
              <a:buFont typeface="+mj-lt"/>
              <a:buAutoNum type="arabicPeriod"/>
            </a:pPr>
            <a:r>
              <a:rPr lang="zh-CN" altLang="en-US" sz="2400" b="1" dirty="0" smtClean="0"/>
              <a:t>有</a:t>
            </a:r>
            <a:r>
              <a:rPr lang="zh-CN" altLang="en-US" sz="2400" b="1" dirty="0"/>
              <a:t>一个</a:t>
            </a:r>
            <a:r>
              <a:rPr lang="en-US" altLang="zh-CN" sz="2400" b="1" dirty="0"/>
              <a:t>1G</a:t>
            </a:r>
            <a:r>
              <a:rPr lang="zh-CN" altLang="en-US" sz="2400" b="1" dirty="0"/>
              <a:t>大小的一个文件，里面每一行是一个词，词的大小不超过</a:t>
            </a:r>
            <a:r>
              <a:rPr lang="en-US" altLang="zh-CN" sz="2400" b="1" dirty="0"/>
              <a:t>16</a:t>
            </a:r>
            <a:r>
              <a:rPr lang="zh-CN" altLang="en-US" sz="2400" b="1" dirty="0"/>
              <a:t>字节，内存限制大小是</a:t>
            </a:r>
            <a:r>
              <a:rPr lang="en-US" altLang="zh-CN" sz="2400" b="1" dirty="0"/>
              <a:t>1M</a:t>
            </a:r>
            <a:r>
              <a:rPr lang="zh-CN" altLang="en-US" sz="2400" b="1" dirty="0"/>
              <a:t>。返回频数最高的</a:t>
            </a:r>
            <a:r>
              <a:rPr lang="en-US" altLang="zh-CN" sz="2400" b="1" dirty="0"/>
              <a:t>100</a:t>
            </a:r>
            <a:r>
              <a:rPr lang="zh-CN" altLang="en-US" sz="2400" b="1" dirty="0"/>
              <a:t>个词</a:t>
            </a:r>
            <a:r>
              <a:rPr lang="zh-CN" altLang="en-US" sz="2400" b="1" dirty="0" smtClean="0"/>
              <a:t>。</a:t>
            </a:r>
            <a:endParaRPr lang="en-US" altLang="zh-CN" sz="2400" b="1" dirty="0" smtClean="0"/>
          </a:p>
          <a:p>
            <a:pPr marL="514350" indent="-514350">
              <a:buFont typeface="+mj-lt"/>
              <a:buAutoNum type="arabicPeriod"/>
            </a:pPr>
            <a:r>
              <a:rPr lang="zh-CN" altLang="en-US" sz="2400" b="1" dirty="0"/>
              <a:t>有</a:t>
            </a:r>
            <a:r>
              <a:rPr lang="en-US" altLang="zh-CN" sz="2400" b="1" dirty="0"/>
              <a:t>10</a:t>
            </a:r>
            <a:r>
              <a:rPr lang="zh-CN" altLang="en-US" sz="2400" b="1" dirty="0"/>
              <a:t>个文件，每个文件</a:t>
            </a:r>
            <a:r>
              <a:rPr lang="en-US" altLang="zh-CN" sz="2400" b="1" dirty="0"/>
              <a:t>1G</a:t>
            </a:r>
            <a:r>
              <a:rPr lang="zh-CN" altLang="en-US" sz="2400" b="1" dirty="0"/>
              <a:t>，每个文件的每一行存放的都是用户的</a:t>
            </a:r>
            <a:r>
              <a:rPr lang="en-US" altLang="zh-CN" sz="2400" b="1" dirty="0"/>
              <a:t>query</a:t>
            </a:r>
            <a:r>
              <a:rPr lang="zh-CN" altLang="en-US" sz="2400" b="1" dirty="0"/>
              <a:t>，每个文件的</a:t>
            </a:r>
            <a:r>
              <a:rPr lang="en-US" altLang="zh-CN" sz="2400" b="1" dirty="0"/>
              <a:t>query</a:t>
            </a:r>
            <a:r>
              <a:rPr lang="zh-CN" altLang="en-US" sz="2400" b="1" dirty="0"/>
              <a:t>都可能重复。要求你按照</a:t>
            </a:r>
            <a:r>
              <a:rPr lang="en-US" altLang="zh-CN" sz="2400" b="1" dirty="0"/>
              <a:t>query</a:t>
            </a:r>
            <a:r>
              <a:rPr lang="zh-CN" altLang="en-US" sz="2400" b="1" dirty="0"/>
              <a:t>的频度排序</a:t>
            </a:r>
            <a:r>
              <a:rPr lang="zh-CN" altLang="en-US" sz="2400" b="1" dirty="0" smtClean="0"/>
              <a:t>。</a:t>
            </a:r>
            <a:endParaRPr lang="en-US" altLang="zh-CN" sz="2400" b="1" dirty="0" smtClean="0"/>
          </a:p>
          <a:p>
            <a:pPr marL="514350" indent="-514350">
              <a:buFont typeface="+mj-lt"/>
              <a:buAutoNum type="arabicPeriod"/>
            </a:pPr>
            <a:r>
              <a:rPr lang="zh-CN" altLang="en-US" sz="2400" b="1" dirty="0"/>
              <a:t>给定</a:t>
            </a:r>
            <a:r>
              <a:rPr lang="en-US" altLang="zh-CN" sz="2400" b="1" dirty="0"/>
              <a:t>a</a:t>
            </a:r>
            <a:r>
              <a:rPr lang="zh-CN" altLang="en-US" sz="2400" b="1" dirty="0"/>
              <a:t>、</a:t>
            </a:r>
            <a:r>
              <a:rPr lang="en-US" altLang="zh-CN" sz="2400" b="1" dirty="0"/>
              <a:t>b</a:t>
            </a:r>
            <a:r>
              <a:rPr lang="zh-CN" altLang="en-US" sz="2400" b="1" dirty="0"/>
              <a:t>两个文件，各存放</a:t>
            </a:r>
            <a:r>
              <a:rPr lang="en-US" altLang="zh-CN" sz="2400" b="1" dirty="0"/>
              <a:t>50</a:t>
            </a:r>
            <a:r>
              <a:rPr lang="zh-CN" altLang="en-US" sz="2400" b="1" dirty="0"/>
              <a:t>亿个</a:t>
            </a:r>
            <a:r>
              <a:rPr lang="en-US" altLang="zh-CN" sz="2400" b="1" dirty="0" err="1"/>
              <a:t>url</a:t>
            </a:r>
            <a:r>
              <a:rPr lang="zh-CN" altLang="en-US" sz="2400" b="1" dirty="0"/>
              <a:t>，每个</a:t>
            </a:r>
            <a:r>
              <a:rPr lang="en-US" altLang="zh-CN" sz="2400" b="1" dirty="0" err="1"/>
              <a:t>url</a:t>
            </a:r>
            <a:r>
              <a:rPr lang="zh-CN" altLang="en-US" sz="2400" b="1" dirty="0"/>
              <a:t>各占</a:t>
            </a:r>
            <a:r>
              <a:rPr lang="en-US" altLang="zh-CN" sz="2400" b="1" dirty="0"/>
              <a:t>64</a:t>
            </a:r>
            <a:r>
              <a:rPr lang="zh-CN" altLang="en-US" sz="2400" b="1" dirty="0"/>
              <a:t>字节，内存限制是</a:t>
            </a:r>
            <a:r>
              <a:rPr lang="en-US" altLang="zh-CN" sz="2400" b="1" dirty="0"/>
              <a:t>4G</a:t>
            </a:r>
            <a:r>
              <a:rPr lang="zh-CN" altLang="en-US" sz="2400" b="1" dirty="0"/>
              <a:t>，让你找出</a:t>
            </a:r>
            <a:r>
              <a:rPr lang="en-US" altLang="zh-CN" sz="2400" b="1" dirty="0"/>
              <a:t>a</a:t>
            </a:r>
            <a:r>
              <a:rPr lang="zh-CN" altLang="en-US" sz="2400" b="1" dirty="0"/>
              <a:t>、</a:t>
            </a:r>
            <a:r>
              <a:rPr lang="en-US" altLang="zh-CN" sz="2400" b="1" dirty="0"/>
              <a:t>b</a:t>
            </a:r>
            <a:r>
              <a:rPr lang="zh-CN" altLang="en-US" sz="2400" b="1" dirty="0"/>
              <a:t>文件共同的</a:t>
            </a:r>
            <a:r>
              <a:rPr lang="en-US" altLang="zh-CN" sz="2400" b="1" dirty="0" err="1"/>
              <a:t>url</a:t>
            </a:r>
            <a:r>
              <a:rPr lang="zh-CN" altLang="en-US" sz="2400" b="1" dirty="0"/>
              <a:t>？</a:t>
            </a:r>
            <a:endParaRPr lang="en-US" altLang="zh-CN" sz="2400" b="1" dirty="0" smtClean="0"/>
          </a:p>
        </p:txBody>
      </p:sp>
    </p:spTree>
    <p:extLst>
      <p:ext uri="{BB962C8B-B14F-4D97-AF65-F5344CB8AC3E}">
        <p14:creationId xmlns:p14="http://schemas.microsoft.com/office/powerpoint/2010/main" val="1637321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题目汇总</a:t>
            </a:r>
            <a:endParaRPr lang="zh-CN" altLang="en-US" dirty="0"/>
          </a:p>
        </p:txBody>
      </p:sp>
      <p:sp>
        <p:nvSpPr>
          <p:cNvPr id="3" name="内容占位符 2"/>
          <p:cNvSpPr>
            <a:spLocks noGrp="1"/>
          </p:cNvSpPr>
          <p:nvPr>
            <p:ph idx="1"/>
          </p:nvPr>
        </p:nvSpPr>
        <p:spPr>
          <a:xfrm>
            <a:off x="838200" y="1594339"/>
            <a:ext cx="10515600" cy="4652963"/>
          </a:xfrm>
        </p:spPr>
        <p:txBody>
          <a:bodyPr>
            <a:normAutofit/>
          </a:bodyPr>
          <a:lstStyle/>
          <a:p>
            <a:pPr marL="514350" indent="-514350">
              <a:buFont typeface="+mj-lt"/>
              <a:buAutoNum type="arabicPeriod"/>
            </a:pPr>
            <a:r>
              <a:rPr lang="zh-CN" altLang="en-US" sz="2400" b="1" dirty="0"/>
              <a:t>在</a:t>
            </a:r>
            <a:r>
              <a:rPr lang="en-US" altLang="zh-CN" sz="2400" b="1" dirty="0"/>
              <a:t>2.5</a:t>
            </a:r>
            <a:r>
              <a:rPr lang="zh-CN" altLang="en-US" sz="2400" b="1" dirty="0" smtClean="0"/>
              <a:t>亿个</a:t>
            </a:r>
            <a:r>
              <a:rPr lang="zh-CN" altLang="en-US" sz="2400" b="1" dirty="0"/>
              <a:t>整数中找出不重复的整数，注，内存不足以容纳这</a:t>
            </a:r>
            <a:r>
              <a:rPr lang="en-US" altLang="zh-CN" sz="2400" b="1" dirty="0"/>
              <a:t>2.5</a:t>
            </a:r>
            <a:r>
              <a:rPr lang="zh-CN" altLang="en-US" sz="2400" b="1" dirty="0"/>
              <a:t>亿个整数</a:t>
            </a:r>
            <a:r>
              <a:rPr lang="zh-CN" altLang="en-US" sz="2400" b="1" dirty="0" smtClean="0"/>
              <a:t>。</a:t>
            </a:r>
            <a:endParaRPr lang="en-US" altLang="zh-CN" sz="2400" b="1" dirty="0" smtClean="0"/>
          </a:p>
          <a:p>
            <a:pPr marL="514350" indent="-514350">
              <a:buFont typeface="+mj-lt"/>
              <a:buAutoNum type="arabicPeriod"/>
            </a:pPr>
            <a:r>
              <a:rPr lang="zh-CN" altLang="en-US" sz="2400" b="1" dirty="0"/>
              <a:t>腾讯面试题：给</a:t>
            </a:r>
            <a:r>
              <a:rPr lang="en-US" altLang="zh-CN" sz="2400" b="1" dirty="0"/>
              <a:t>40</a:t>
            </a:r>
            <a:r>
              <a:rPr lang="zh-CN" altLang="en-US" sz="2400" b="1" dirty="0"/>
              <a:t>亿个不重复的</a:t>
            </a:r>
            <a:r>
              <a:rPr lang="en-US" altLang="zh-CN" sz="2400" b="1" dirty="0"/>
              <a:t>unsigned </a:t>
            </a:r>
            <a:r>
              <a:rPr lang="en-US" altLang="zh-CN" sz="2400" b="1" dirty="0" err="1"/>
              <a:t>int</a:t>
            </a:r>
            <a:r>
              <a:rPr lang="zh-CN" altLang="en-US" sz="2400" b="1" dirty="0"/>
              <a:t>的整数，没排过序的，然后再给一个数，如何快速判断这个数是否在那</a:t>
            </a:r>
            <a:r>
              <a:rPr lang="en-US" altLang="zh-CN" sz="2400" b="1" dirty="0"/>
              <a:t>40</a:t>
            </a:r>
            <a:r>
              <a:rPr lang="zh-CN" altLang="en-US" sz="2400" b="1" dirty="0"/>
              <a:t>亿个数当中</a:t>
            </a:r>
            <a:r>
              <a:rPr lang="zh-CN" altLang="en-US" sz="2400" b="1" dirty="0" smtClean="0"/>
              <a:t>？</a:t>
            </a:r>
            <a:endParaRPr lang="en-US" altLang="zh-CN" sz="2400" b="1" dirty="0" smtClean="0"/>
          </a:p>
          <a:p>
            <a:pPr marL="514350" indent="-514350">
              <a:buFont typeface="+mj-lt"/>
              <a:buAutoNum type="arabicPeriod"/>
            </a:pPr>
            <a:r>
              <a:rPr lang="zh-CN" altLang="en-US" sz="2400" b="1" dirty="0"/>
              <a:t>怎么在海量数据中找出重复次数最多的一个</a:t>
            </a:r>
            <a:r>
              <a:rPr lang="zh-CN" altLang="en-US" sz="2400" b="1" dirty="0" smtClean="0"/>
              <a:t>？</a:t>
            </a:r>
            <a:endParaRPr lang="en-US" altLang="zh-CN" sz="2400" b="1" dirty="0" smtClean="0"/>
          </a:p>
          <a:p>
            <a:pPr marL="514350" indent="-514350">
              <a:buFont typeface="+mj-lt"/>
              <a:buAutoNum type="arabicPeriod"/>
            </a:pPr>
            <a:r>
              <a:rPr lang="zh-CN" altLang="en-US" sz="2400" b="1" dirty="0"/>
              <a:t>上千万或上亿数据（有重复），统计其中出现次数最多的钱</a:t>
            </a:r>
            <a:r>
              <a:rPr lang="en-US" altLang="zh-CN" sz="2400" b="1" dirty="0"/>
              <a:t>N</a:t>
            </a:r>
            <a:r>
              <a:rPr lang="zh-CN" altLang="en-US" sz="2400" b="1" dirty="0"/>
              <a:t>个数据。</a:t>
            </a:r>
            <a:endParaRPr lang="en-US" altLang="zh-CN" sz="2400" b="1" dirty="0" smtClean="0"/>
          </a:p>
          <a:p>
            <a:pPr marL="514350" indent="-514350">
              <a:buFont typeface="+mj-lt"/>
              <a:buAutoNum type="arabicPeriod"/>
            </a:pPr>
            <a:r>
              <a:rPr lang="zh-CN" altLang="en-US" sz="2400" b="1" dirty="0"/>
              <a:t>一个文本文件，大约有一万行，每行一个词，要求统计出其中最频繁出现的前</a:t>
            </a:r>
            <a:r>
              <a:rPr lang="en-US" altLang="zh-CN" sz="2400" b="1" dirty="0"/>
              <a:t>10</a:t>
            </a:r>
            <a:r>
              <a:rPr lang="zh-CN" altLang="en-US" sz="2400" b="1" dirty="0"/>
              <a:t>个词，请给出思想，给出时间复杂度分析</a:t>
            </a:r>
            <a:r>
              <a:rPr lang="zh-CN" altLang="en-US" sz="2400" b="1" dirty="0" smtClean="0"/>
              <a:t>。</a:t>
            </a:r>
            <a:endParaRPr lang="en-US" altLang="zh-CN" sz="2400" b="1" dirty="0" smtClean="0"/>
          </a:p>
          <a:p>
            <a:pPr marL="514350" indent="-514350">
              <a:buFont typeface="+mj-lt"/>
              <a:buAutoNum type="arabicPeriod"/>
            </a:pPr>
            <a:r>
              <a:rPr lang="zh-CN" altLang="en-US" sz="2400" b="1" dirty="0"/>
              <a:t>将多个集合合并成没有交集的集合</a:t>
            </a:r>
            <a:endParaRPr lang="en-US" altLang="zh-CN" sz="2400" dirty="0" smtClean="0"/>
          </a:p>
        </p:txBody>
      </p:sp>
    </p:spTree>
    <p:extLst>
      <p:ext uri="{BB962C8B-B14F-4D97-AF65-F5344CB8AC3E}">
        <p14:creationId xmlns:p14="http://schemas.microsoft.com/office/powerpoint/2010/main" val="2724693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思路</a:t>
            </a:r>
            <a:r>
              <a:rPr lang="zh-CN" altLang="en-US" dirty="0" smtClean="0"/>
              <a:t>简介</a:t>
            </a:r>
            <a:endParaRPr lang="zh-CN" altLang="en-US" dirty="0"/>
          </a:p>
        </p:txBody>
      </p:sp>
      <p:sp>
        <p:nvSpPr>
          <p:cNvPr id="3" name="内容占位符 2"/>
          <p:cNvSpPr>
            <a:spLocks noGrp="1"/>
          </p:cNvSpPr>
          <p:nvPr>
            <p:ph idx="1"/>
          </p:nvPr>
        </p:nvSpPr>
        <p:spPr>
          <a:xfrm>
            <a:off x="838200" y="1825625"/>
            <a:ext cx="10767646" cy="2050806"/>
          </a:xfrm>
        </p:spPr>
        <p:txBody>
          <a:bodyPr/>
          <a:lstStyle/>
          <a:p>
            <a:r>
              <a:rPr lang="zh-CN" altLang="en-US" dirty="0" smtClean="0"/>
              <a:t>内存大小：</a:t>
            </a:r>
            <a:endParaRPr lang="en-US" altLang="zh-CN" dirty="0" smtClean="0"/>
          </a:p>
          <a:p>
            <a:pPr lvl="1"/>
            <a:r>
              <a:rPr lang="zh-CN" altLang="en-US" dirty="0" smtClean="0"/>
              <a:t>无法读入情况，分而治之，根据</a:t>
            </a:r>
            <a:r>
              <a:rPr lang="en-US" altLang="zh-CN" dirty="0" smtClean="0"/>
              <a:t>hash</a:t>
            </a:r>
            <a:r>
              <a:rPr lang="zh-CN" altLang="en-US" dirty="0" smtClean="0"/>
              <a:t>值取模对原始数据重新划分。（</a:t>
            </a:r>
            <a:r>
              <a:rPr lang="en-US" altLang="zh-CN" dirty="0" smtClean="0"/>
              <a:t>top K</a:t>
            </a:r>
            <a:r>
              <a:rPr lang="zh-CN" altLang="en-US" dirty="0" smtClean="0"/>
              <a:t>）</a:t>
            </a:r>
            <a:endParaRPr lang="en-US" altLang="zh-CN" dirty="0" smtClean="0"/>
          </a:p>
          <a:p>
            <a:pPr lvl="1"/>
            <a:r>
              <a:rPr lang="zh-CN" altLang="en-US" dirty="0" smtClean="0"/>
              <a:t>无法读入情况，双层</a:t>
            </a:r>
            <a:r>
              <a:rPr lang="zh-CN" altLang="en-US" dirty="0"/>
              <a:t>桶</a:t>
            </a:r>
            <a:r>
              <a:rPr lang="zh-CN" altLang="en-US" dirty="0" smtClean="0"/>
              <a:t>划分， （</a:t>
            </a:r>
            <a:r>
              <a:rPr lang="en-US" altLang="zh-CN" dirty="0" smtClean="0"/>
              <a:t>5</a:t>
            </a:r>
            <a:r>
              <a:rPr lang="zh-CN" altLang="en-US" dirty="0"/>
              <a:t>亿个</a:t>
            </a:r>
            <a:r>
              <a:rPr lang="en-US" altLang="zh-CN" dirty="0" err="1"/>
              <a:t>int</a:t>
            </a:r>
            <a:r>
              <a:rPr lang="zh-CN" altLang="en-US" dirty="0"/>
              <a:t>找它们的中位数</a:t>
            </a:r>
            <a:r>
              <a:rPr lang="zh-CN" altLang="en-US" dirty="0" smtClean="0"/>
              <a:t>。）</a:t>
            </a:r>
            <a:endParaRPr lang="en-US" altLang="zh-CN" dirty="0" smtClean="0"/>
          </a:p>
          <a:p>
            <a:pPr lvl="1"/>
            <a:r>
              <a:rPr lang="zh-CN" altLang="en-US" dirty="0" smtClean="0"/>
              <a:t>可以通过变换，利用</a:t>
            </a:r>
            <a:r>
              <a:rPr lang="en-US" altLang="zh-CN" dirty="0" smtClean="0"/>
              <a:t>bitmap</a:t>
            </a:r>
            <a:r>
              <a:rPr lang="zh-CN" altLang="en-US" dirty="0" smtClean="0"/>
              <a:t>全部</a:t>
            </a:r>
            <a:r>
              <a:rPr lang="en-US" altLang="zh-CN" dirty="0" smtClean="0"/>
              <a:t>load</a:t>
            </a:r>
            <a:r>
              <a:rPr lang="zh-CN" altLang="en-US" dirty="0" smtClean="0"/>
              <a:t>进入内存。（重复出现）</a:t>
            </a:r>
            <a:endParaRPr lang="en-US" altLang="zh-CN" dirty="0" smtClean="0"/>
          </a:p>
          <a:p>
            <a:pPr marL="457200" lvl="1" indent="0">
              <a:buNone/>
            </a:pPr>
            <a:endParaRPr lang="en-US" altLang="zh-CN" dirty="0"/>
          </a:p>
        </p:txBody>
      </p:sp>
      <p:sp>
        <p:nvSpPr>
          <p:cNvPr id="4" name="内容占位符 2"/>
          <p:cNvSpPr txBox="1">
            <a:spLocks/>
          </p:cNvSpPr>
          <p:nvPr/>
        </p:nvSpPr>
        <p:spPr>
          <a:xfrm>
            <a:off x="964223" y="3665415"/>
            <a:ext cx="10515600" cy="2203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数据结构：</a:t>
            </a:r>
            <a:endParaRPr lang="en-US" altLang="zh-CN" dirty="0" smtClean="0"/>
          </a:p>
          <a:p>
            <a:pPr lvl="1"/>
            <a:r>
              <a:rPr lang="en-US" altLang="zh-CN" b="1" dirty="0" smtClean="0"/>
              <a:t>set/map or </a:t>
            </a:r>
            <a:r>
              <a:rPr lang="en-US" altLang="zh-CN" b="1" dirty="0" err="1" smtClean="0"/>
              <a:t>hash_map</a:t>
            </a:r>
            <a:r>
              <a:rPr lang="en-US" altLang="zh-CN" b="1" dirty="0" smtClean="0"/>
              <a:t>/</a:t>
            </a:r>
            <a:r>
              <a:rPr lang="en-US" altLang="zh-CN" b="1" dirty="0" err="1" smtClean="0"/>
              <a:t>hash_set</a:t>
            </a:r>
            <a:endParaRPr lang="en-US" altLang="zh-CN" b="1" dirty="0" smtClean="0"/>
          </a:p>
          <a:p>
            <a:pPr lvl="1"/>
            <a:r>
              <a:rPr lang="en-US" altLang="zh-CN" dirty="0"/>
              <a:t>Bloom </a:t>
            </a:r>
            <a:r>
              <a:rPr lang="en-US" altLang="zh-CN" dirty="0" smtClean="0"/>
              <a:t>filter/Bitmap</a:t>
            </a:r>
          </a:p>
          <a:p>
            <a:pPr lvl="1"/>
            <a:r>
              <a:rPr lang="en-US" altLang="zh-CN" dirty="0" smtClean="0"/>
              <a:t>Heap</a:t>
            </a:r>
          </a:p>
          <a:p>
            <a:pPr lvl="1"/>
            <a:r>
              <a:rPr lang="en-US" altLang="zh-CN" b="1" dirty="0" err="1"/>
              <a:t>Trie</a:t>
            </a:r>
            <a:r>
              <a:rPr lang="zh-CN" altLang="en-US" b="1" dirty="0"/>
              <a:t>树</a:t>
            </a:r>
            <a:endParaRPr lang="en-US" altLang="zh-CN" dirty="0" smtClean="0"/>
          </a:p>
          <a:p>
            <a:pPr lvl="1"/>
            <a:endParaRPr lang="en-US" altLang="zh-CN" dirty="0" smtClean="0"/>
          </a:p>
        </p:txBody>
      </p:sp>
      <p:sp>
        <p:nvSpPr>
          <p:cNvPr id="5" name="内容占位符 2"/>
          <p:cNvSpPr txBox="1">
            <a:spLocks/>
          </p:cNvSpPr>
          <p:nvPr/>
        </p:nvSpPr>
        <p:spPr>
          <a:xfrm>
            <a:off x="964223" y="6076462"/>
            <a:ext cx="10515600" cy="6369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smtClean="0"/>
              <a:t>Map-reduce</a:t>
            </a:r>
          </a:p>
        </p:txBody>
      </p:sp>
    </p:spTree>
    <p:extLst>
      <p:ext uri="{BB962C8B-B14F-4D97-AF65-F5344CB8AC3E}">
        <p14:creationId xmlns:p14="http://schemas.microsoft.com/office/powerpoint/2010/main" val="295867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lnSpc>
                <a:spcPct val="90000"/>
              </a:lnSpc>
              <a:spcBef>
                <a:spcPct val="0"/>
              </a:spcBef>
            </a:pPr>
            <a:r>
              <a:rPr lang="en-US" altLang="zh-CN" sz="3600" b="1" dirty="0" smtClean="0"/>
              <a:t>set/map or </a:t>
            </a:r>
            <a:r>
              <a:rPr lang="en-US" altLang="zh-CN" sz="3600" b="1" dirty="0" err="1" smtClean="0"/>
              <a:t>hash_map</a:t>
            </a:r>
            <a:r>
              <a:rPr lang="en-US" altLang="zh-CN" sz="3600" b="1" dirty="0" smtClean="0"/>
              <a:t>/</a:t>
            </a:r>
            <a:r>
              <a:rPr lang="en-US" altLang="zh-CN" sz="3600" b="1" dirty="0" err="1" smtClean="0"/>
              <a:t>hash_set</a:t>
            </a:r>
            <a:r>
              <a:rPr lang="zh-CN" altLang="en-US" sz="3600" b="1" dirty="0" smtClean="0"/>
              <a:t>？</a:t>
            </a:r>
            <a:endParaRPr lang="zh-CN" altLang="en-US" sz="3600" dirty="0"/>
          </a:p>
        </p:txBody>
      </p:sp>
      <p:sp>
        <p:nvSpPr>
          <p:cNvPr id="3" name="内容占位符 2"/>
          <p:cNvSpPr>
            <a:spLocks noGrp="1"/>
          </p:cNvSpPr>
          <p:nvPr>
            <p:ph idx="1"/>
          </p:nvPr>
        </p:nvSpPr>
        <p:spPr/>
        <p:txBody>
          <a:bodyPr/>
          <a:lstStyle/>
          <a:p>
            <a:r>
              <a:rPr lang="en-US" altLang="zh-CN" dirty="0" smtClean="0"/>
              <a:t>Set/map: RB-tree </a:t>
            </a:r>
            <a:r>
              <a:rPr lang="en-US" altLang="zh-CN" dirty="0" err="1" smtClean="0"/>
              <a:t>hash_map</a:t>
            </a:r>
            <a:r>
              <a:rPr lang="en-US" altLang="zh-CN" dirty="0" smtClean="0"/>
              <a:t>/</a:t>
            </a:r>
            <a:r>
              <a:rPr lang="en-US" altLang="zh-CN" dirty="0" err="1" smtClean="0"/>
              <a:t>hash_set</a:t>
            </a:r>
            <a:r>
              <a:rPr lang="en-US" altLang="zh-CN" dirty="0" smtClean="0"/>
              <a:t>: hash table</a:t>
            </a:r>
          </a:p>
          <a:p>
            <a:r>
              <a:rPr lang="en-US" altLang="zh-CN" dirty="0" smtClean="0"/>
              <a:t>Set </a:t>
            </a:r>
            <a:r>
              <a:rPr lang="zh-CN" altLang="en-US" dirty="0" smtClean="0"/>
              <a:t>基于 </a:t>
            </a:r>
            <a:r>
              <a:rPr lang="en-US" altLang="zh-CN" dirty="0" smtClean="0"/>
              <a:t>RB-tree, </a:t>
            </a:r>
            <a:r>
              <a:rPr lang="zh-CN" altLang="en-US" dirty="0" smtClean="0"/>
              <a:t>具有自动 排序功能。</a:t>
            </a:r>
            <a:r>
              <a:rPr lang="en-US" altLang="zh-CN" dirty="0" smtClean="0"/>
              <a:t>Hash table</a:t>
            </a:r>
            <a:r>
              <a:rPr lang="zh-CN" altLang="en-US" dirty="0" smtClean="0"/>
              <a:t>不具有。</a:t>
            </a:r>
            <a:endParaRPr lang="en-US" altLang="zh-CN" dirty="0" smtClean="0"/>
          </a:p>
          <a:p>
            <a:r>
              <a:rPr lang="zh-CN" altLang="en-US" dirty="0" smtClean="0"/>
              <a:t>性能对比：千万级别数据插入效率</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038" y="3561250"/>
            <a:ext cx="6781800" cy="2314575"/>
          </a:xfrm>
          <a:prstGeom prst="rect">
            <a:avLst/>
          </a:prstGeom>
        </p:spPr>
      </p:pic>
    </p:spTree>
    <p:extLst>
      <p:ext uri="{BB962C8B-B14F-4D97-AF65-F5344CB8AC3E}">
        <p14:creationId xmlns:p14="http://schemas.microsoft.com/office/powerpoint/2010/main" val="58875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l" rtl="0">
              <a:lnSpc>
                <a:spcPct val="90000"/>
              </a:lnSpc>
              <a:spcBef>
                <a:spcPct val="0"/>
              </a:spcBef>
            </a:pPr>
            <a:r>
              <a:rPr lang="en-US" altLang="zh-CN" sz="3600" b="1" dirty="0" smtClean="0"/>
              <a:t>set/map or </a:t>
            </a:r>
            <a:r>
              <a:rPr lang="en-US" altLang="zh-CN" sz="3600" b="1" dirty="0" err="1" smtClean="0"/>
              <a:t>hash_map</a:t>
            </a:r>
            <a:r>
              <a:rPr lang="en-US" altLang="zh-CN" sz="3600" b="1" dirty="0" smtClean="0"/>
              <a:t>/</a:t>
            </a:r>
            <a:r>
              <a:rPr lang="en-US" altLang="zh-CN" sz="3600" b="1" dirty="0" err="1" smtClean="0"/>
              <a:t>hash_set</a:t>
            </a:r>
            <a:r>
              <a:rPr lang="zh-CN" altLang="en-US" sz="3600" b="1" dirty="0" smtClean="0"/>
              <a:t>？</a:t>
            </a:r>
            <a:endParaRPr lang="zh-CN" altLang="en-US" sz="3600" dirty="0"/>
          </a:p>
        </p:txBody>
      </p:sp>
      <p:sp>
        <p:nvSpPr>
          <p:cNvPr id="3" name="内容占位符 2"/>
          <p:cNvSpPr>
            <a:spLocks noGrp="1"/>
          </p:cNvSpPr>
          <p:nvPr>
            <p:ph idx="1"/>
          </p:nvPr>
        </p:nvSpPr>
        <p:spPr/>
        <p:txBody>
          <a:bodyPr>
            <a:normAutofit fontScale="92500" lnSpcReduction="20000"/>
          </a:bodyPr>
          <a:lstStyle/>
          <a:p>
            <a:r>
              <a:rPr lang="zh-CN" altLang="en-US" dirty="0"/>
              <a:t>测试中发现：当数据量基本上</a:t>
            </a:r>
            <a:r>
              <a:rPr lang="en-US" altLang="zh-CN" dirty="0" err="1"/>
              <a:t>int</a:t>
            </a:r>
            <a:r>
              <a:rPr lang="zh-CN" altLang="en-US" dirty="0"/>
              <a:t>型</a:t>
            </a:r>
            <a:r>
              <a:rPr lang="en-US" altLang="zh-CN" dirty="0"/>
              <a:t>key</a:t>
            </a:r>
            <a:r>
              <a:rPr lang="zh-CN" altLang="en-US" dirty="0"/>
              <a:t>时，</a:t>
            </a:r>
            <a:r>
              <a:rPr lang="en-US" altLang="zh-CN" dirty="0"/>
              <a:t>hash table</a:t>
            </a:r>
            <a:r>
              <a:rPr lang="zh-CN" altLang="en-US" dirty="0"/>
              <a:t>是</a:t>
            </a:r>
            <a:r>
              <a:rPr lang="en-US" altLang="zh-CN" dirty="0" err="1"/>
              <a:t>rbtree</a:t>
            </a:r>
            <a:r>
              <a:rPr lang="zh-CN" altLang="en-US" dirty="0"/>
              <a:t>的</a:t>
            </a:r>
            <a:r>
              <a:rPr lang="en-US" altLang="zh-CN" dirty="0"/>
              <a:t>3-4</a:t>
            </a:r>
            <a:r>
              <a:rPr lang="zh-CN" altLang="en-US" dirty="0"/>
              <a:t>倍，但</a:t>
            </a:r>
            <a:r>
              <a:rPr lang="en-US" altLang="zh-CN" dirty="0"/>
              <a:t>hash table</a:t>
            </a:r>
            <a:r>
              <a:rPr lang="zh-CN" altLang="en-US" dirty="0"/>
              <a:t>一般会浪费大概一半内存</a:t>
            </a:r>
            <a:r>
              <a:rPr lang="zh-CN" altLang="en-US" dirty="0" smtClean="0"/>
              <a:t>。</a:t>
            </a:r>
            <a:endParaRPr lang="en-US" altLang="zh-CN" dirty="0" smtClean="0"/>
          </a:p>
          <a:p>
            <a:endParaRPr lang="en-US" altLang="zh-CN" dirty="0" smtClean="0"/>
          </a:p>
          <a:p>
            <a:r>
              <a:rPr lang="zh-CN" altLang="en-US" dirty="0"/>
              <a:t>因为</a:t>
            </a:r>
            <a:r>
              <a:rPr lang="en-US" altLang="zh-CN" dirty="0"/>
              <a:t>hash table</a:t>
            </a:r>
            <a:r>
              <a:rPr lang="zh-CN" altLang="en-US" dirty="0"/>
              <a:t>所做的运算就是个</a:t>
            </a:r>
            <a:r>
              <a:rPr lang="en-US" altLang="zh-CN" dirty="0"/>
              <a:t>%</a:t>
            </a:r>
            <a:r>
              <a:rPr lang="zh-CN" altLang="en-US" dirty="0"/>
              <a:t>，而</a:t>
            </a:r>
            <a:r>
              <a:rPr lang="en-US" altLang="zh-CN" dirty="0" err="1"/>
              <a:t>rbtree</a:t>
            </a:r>
            <a:r>
              <a:rPr lang="zh-CN" altLang="en-US" dirty="0"/>
              <a:t>要比较很多，比如</a:t>
            </a:r>
            <a:r>
              <a:rPr lang="en-US" altLang="zh-CN" dirty="0" err="1"/>
              <a:t>rbtree</a:t>
            </a:r>
            <a:r>
              <a:rPr lang="zh-CN" altLang="en-US" dirty="0"/>
              <a:t>要看</a:t>
            </a:r>
            <a:r>
              <a:rPr lang="en-US" altLang="zh-CN" dirty="0"/>
              <a:t>value</a:t>
            </a:r>
            <a:r>
              <a:rPr lang="zh-CN" altLang="en-US" dirty="0"/>
              <a:t>的数据 ，每个节点要多出</a:t>
            </a:r>
            <a:r>
              <a:rPr lang="en-US" altLang="zh-CN" dirty="0"/>
              <a:t>3</a:t>
            </a:r>
            <a:r>
              <a:rPr lang="zh-CN" altLang="en-US" dirty="0"/>
              <a:t>个指针（或者偏移量） 如果需要其他功能，比如，统计某个范围内的</a:t>
            </a:r>
            <a:r>
              <a:rPr lang="en-US" altLang="zh-CN" dirty="0"/>
              <a:t>key</a:t>
            </a:r>
            <a:r>
              <a:rPr lang="zh-CN" altLang="en-US" dirty="0"/>
              <a:t>的数量，就需要加一个计数</a:t>
            </a:r>
            <a:r>
              <a:rPr lang="zh-CN" altLang="en-US" dirty="0" smtClean="0"/>
              <a:t>成员</a:t>
            </a:r>
            <a:endParaRPr lang="en-US" altLang="zh-CN" dirty="0" smtClean="0"/>
          </a:p>
          <a:p>
            <a:endParaRPr lang="en-US" altLang="zh-CN" dirty="0"/>
          </a:p>
          <a:p>
            <a:r>
              <a:rPr lang="en-US" altLang="zh-CN" dirty="0" smtClean="0"/>
              <a:t>1s</a:t>
            </a:r>
            <a:r>
              <a:rPr lang="en-US" altLang="zh-CN" dirty="0"/>
              <a:t> </a:t>
            </a:r>
            <a:r>
              <a:rPr lang="en-US" altLang="zh-CN" dirty="0" err="1"/>
              <a:t>rbtree</a:t>
            </a:r>
            <a:r>
              <a:rPr lang="zh-CN" altLang="en-US" dirty="0"/>
              <a:t>能进行大概</a:t>
            </a:r>
            <a:r>
              <a:rPr lang="en-US" altLang="zh-CN" dirty="0"/>
              <a:t>50w+</a:t>
            </a:r>
            <a:r>
              <a:rPr lang="zh-CN" altLang="en-US" dirty="0"/>
              <a:t>次插入，</a:t>
            </a:r>
            <a:r>
              <a:rPr lang="en-US" altLang="zh-CN" dirty="0"/>
              <a:t>hash table</a:t>
            </a:r>
            <a:r>
              <a:rPr lang="zh-CN" altLang="en-US" dirty="0"/>
              <a:t>大概是差不多</a:t>
            </a:r>
            <a:r>
              <a:rPr lang="en-US" altLang="zh-CN" dirty="0"/>
              <a:t>200w</a:t>
            </a:r>
            <a:r>
              <a:rPr lang="zh-CN" altLang="en-US" dirty="0"/>
              <a:t>次</a:t>
            </a:r>
            <a:r>
              <a:rPr lang="zh-CN" altLang="en-US" dirty="0" smtClean="0"/>
              <a:t>。</a:t>
            </a:r>
            <a:endParaRPr lang="en-US" altLang="zh-CN" dirty="0" smtClean="0"/>
          </a:p>
          <a:p>
            <a:endParaRPr lang="en-US" altLang="zh-CN" dirty="0"/>
          </a:p>
          <a:p>
            <a:r>
              <a:rPr lang="zh-CN" altLang="en-US" dirty="0"/>
              <a:t>数据库的索引一般都是用的</a:t>
            </a:r>
            <a:r>
              <a:rPr lang="en-US" altLang="zh-CN" dirty="0"/>
              <a:t>B/B+</a:t>
            </a:r>
            <a:r>
              <a:rPr lang="zh-CN" altLang="en-US" dirty="0"/>
              <a:t>树，而且</a:t>
            </a:r>
            <a:r>
              <a:rPr lang="en-US" altLang="zh-CN" dirty="0"/>
              <a:t>B+</a:t>
            </a:r>
            <a:r>
              <a:rPr lang="zh-CN" altLang="en-US" dirty="0"/>
              <a:t>树还对磁盘友好</a:t>
            </a:r>
            <a:r>
              <a:rPr lang="en-US" altLang="zh-CN" dirty="0"/>
              <a:t>(B</a:t>
            </a:r>
            <a:r>
              <a:rPr lang="zh-CN" altLang="en-US" dirty="0"/>
              <a:t>树能有效降低它的高度，所以减少磁盘交互次数</a:t>
            </a:r>
            <a:r>
              <a:rPr lang="en-US" altLang="zh-CN" dirty="0"/>
              <a:t>)</a:t>
            </a:r>
            <a:r>
              <a:rPr lang="zh-CN" altLang="en-US" dirty="0"/>
              <a:t>。</a:t>
            </a:r>
            <a:endParaRPr lang="en-US" altLang="zh-CN" dirty="0" smtClean="0"/>
          </a:p>
        </p:txBody>
      </p:sp>
    </p:spTree>
    <p:extLst>
      <p:ext uri="{BB962C8B-B14F-4D97-AF65-F5344CB8AC3E}">
        <p14:creationId xmlns:p14="http://schemas.microsoft.com/office/powerpoint/2010/main" val="2474984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Bloom filter</a:t>
            </a:r>
            <a:endParaRPr lang="zh-CN" altLang="en-US" b="1" dirty="0"/>
          </a:p>
        </p:txBody>
      </p:sp>
      <p:sp>
        <p:nvSpPr>
          <p:cNvPr id="3" name="内容占位符 2"/>
          <p:cNvSpPr>
            <a:spLocks noGrp="1"/>
          </p:cNvSpPr>
          <p:nvPr>
            <p:ph idx="1"/>
          </p:nvPr>
        </p:nvSpPr>
        <p:spPr/>
        <p:txBody>
          <a:bodyPr>
            <a:normAutofit/>
          </a:bodyPr>
          <a:lstStyle/>
          <a:p>
            <a:r>
              <a:rPr lang="zh-CN" altLang="en-US" dirty="0"/>
              <a:t>基本原理及要点</a:t>
            </a:r>
            <a:r>
              <a:rPr lang="zh-CN" altLang="en-US" dirty="0" smtClean="0"/>
              <a:t>：</a:t>
            </a:r>
            <a:endParaRPr lang="en-US" altLang="zh-CN" dirty="0" smtClean="0"/>
          </a:p>
          <a:p>
            <a:pPr lvl="1"/>
            <a:r>
              <a:rPr lang="zh-CN" altLang="en-US" dirty="0" smtClean="0"/>
              <a:t>两部分：位数组 </a:t>
            </a:r>
            <a:r>
              <a:rPr lang="en-US" altLang="zh-CN" dirty="0" smtClean="0"/>
              <a:t>+ k</a:t>
            </a:r>
            <a:r>
              <a:rPr lang="zh-CN" altLang="en-US" dirty="0"/>
              <a:t>个独立</a:t>
            </a:r>
            <a:r>
              <a:rPr lang="en-US" altLang="zh-CN" dirty="0"/>
              <a:t>hash</a:t>
            </a:r>
            <a:r>
              <a:rPr lang="zh-CN" altLang="en-US" dirty="0"/>
              <a:t>函数。将</a:t>
            </a:r>
            <a:r>
              <a:rPr lang="en-US" altLang="zh-CN" dirty="0"/>
              <a:t>hash</a:t>
            </a:r>
            <a:r>
              <a:rPr lang="zh-CN" altLang="en-US" dirty="0"/>
              <a:t>函数对应的值的位数组置</a:t>
            </a:r>
            <a:r>
              <a:rPr lang="en-US" altLang="zh-CN" dirty="0"/>
              <a:t>1</a:t>
            </a:r>
            <a:r>
              <a:rPr lang="zh-CN" altLang="en-US" dirty="0"/>
              <a:t>，查找时如果发现所有</a:t>
            </a:r>
            <a:r>
              <a:rPr lang="en-US" altLang="zh-CN" dirty="0"/>
              <a:t>hash</a:t>
            </a:r>
            <a:r>
              <a:rPr lang="zh-CN" altLang="en-US" dirty="0"/>
              <a:t>函数对应位都是</a:t>
            </a:r>
            <a:r>
              <a:rPr lang="en-US" altLang="zh-CN" dirty="0"/>
              <a:t>1</a:t>
            </a:r>
            <a:r>
              <a:rPr lang="zh-CN" altLang="en-US" dirty="0"/>
              <a:t>说明存在，很明显这个过程并不保证查找的结果是</a:t>
            </a:r>
            <a:r>
              <a:rPr lang="en-US" altLang="zh-CN" dirty="0"/>
              <a:t>100%</a:t>
            </a:r>
            <a:r>
              <a:rPr lang="zh-CN" altLang="en-US" dirty="0"/>
              <a:t>正确的。同时也不支持删除一个已经插入的关键字，因为该关键字对应的位会牵动到其他的关键字。所以一个简单的改进就是 </a:t>
            </a:r>
            <a:r>
              <a:rPr lang="en-US" altLang="zh-CN" dirty="0"/>
              <a:t>counting Bloom filter</a:t>
            </a:r>
            <a:r>
              <a:rPr lang="zh-CN" altLang="en-US" dirty="0"/>
              <a:t>，用一个</a:t>
            </a:r>
            <a:r>
              <a:rPr lang="en-US" altLang="zh-CN" dirty="0"/>
              <a:t>counter</a:t>
            </a:r>
            <a:r>
              <a:rPr lang="zh-CN" altLang="en-US" dirty="0"/>
              <a:t>数组代替位数组，就可以支持删除了</a:t>
            </a:r>
            <a:r>
              <a:rPr lang="zh-CN" altLang="en-US" dirty="0" smtClean="0"/>
              <a:t>。</a:t>
            </a:r>
            <a:endParaRPr lang="en-US" altLang="zh-CN" dirty="0" smtClean="0"/>
          </a:p>
          <a:p>
            <a:pPr lvl="1"/>
            <a:r>
              <a:rPr lang="en-US" altLang="zh-CN" dirty="0" smtClean="0"/>
              <a:t>Hash </a:t>
            </a:r>
            <a:r>
              <a:rPr lang="zh-CN" altLang="en-US" dirty="0" smtClean="0"/>
              <a:t>函数个数 以及 开辟数组长度。根据</a:t>
            </a:r>
            <a:r>
              <a:rPr lang="zh-CN" altLang="en-US" dirty="0"/>
              <a:t>输入元素个数</a:t>
            </a:r>
            <a:r>
              <a:rPr lang="en-US" altLang="zh-CN" dirty="0"/>
              <a:t>n</a:t>
            </a:r>
            <a:r>
              <a:rPr lang="zh-CN" altLang="en-US" dirty="0"/>
              <a:t>，确定位数组</a:t>
            </a:r>
            <a:r>
              <a:rPr lang="en-US" altLang="zh-CN" dirty="0"/>
              <a:t>m</a:t>
            </a:r>
            <a:r>
              <a:rPr lang="zh-CN" altLang="en-US" dirty="0"/>
              <a:t>的大小及</a:t>
            </a:r>
            <a:r>
              <a:rPr lang="en-US" altLang="zh-CN" dirty="0"/>
              <a:t>hash</a:t>
            </a:r>
            <a:r>
              <a:rPr lang="zh-CN" altLang="en-US" dirty="0"/>
              <a:t>函数个数。当</a:t>
            </a:r>
            <a:r>
              <a:rPr lang="en-US" altLang="zh-CN" dirty="0"/>
              <a:t>hash</a:t>
            </a:r>
            <a:r>
              <a:rPr lang="zh-CN" altLang="en-US" dirty="0"/>
              <a:t>函数个数</a:t>
            </a:r>
            <a:r>
              <a:rPr lang="en-US" altLang="zh-CN" dirty="0"/>
              <a:t>k=(ln2)*(m/n)</a:t>
            </a:r>
            <a:r>
              <a:rPr lang="zh-CN" altLang="en-US" dirty="0"/>
              <a:t>时错误率最小。在错误率不大于</a:t>
            </a:r>
            <a:r>
              <a:rPr lang="en-US" altLang="zh-CN" dirty="0"/>
              <a:t>E</a:t>
            </a:r>
            <a:r>
              <a:rPr lang="zh-CN" altLang="en-US" dirty="0"/>
              <a:t>的情况下，</a:t>
            </a:r>
            <a:r>
              <a:rPr lang="en-US" altLang="zh-CN" dirty="0"/>
              <a:t>m</a:t>
            </a:r>
            <a:r>
              <a:rPr lang="zh-CN" altLang="en-US" dirty="0"/>
              <a:t>至少要等于</a:t>
            </a:r>
            <a:r>
              <a:rPr lang="en-US" altLang="zh-CN" dirty="0"/>
              <a:t>n*</a:t>
            </a:r>
            <a:r>
              <a:rPr lang="en-US" altLang="zh-CN" dirty="0" err="1"/>
              <a:t>lg</a:t>
            </a:r>
            <a:r>
              <a:rPr lang="en-US" altLang="zh-CN" dirty="0"/>
              <a:t>(1/E)</a:t>
            </a:r>
            <a:r>
              <a:rPr lang="zh-CN" altLang="en-US" dirty="0"/>
              <a:t>才能表示任意</a:t>
            </a:r>
            <a:r>
              <a:rPr lang="en-US" altLang="zh-CN" dirty="0"/>
              <a:t>n</a:t>
            </a:r>
            <a:r>
              <a:rPr lang="zh-CN" altLang="en-US" dirty="0"/>
              <a:t>个元素的集合。但</a:t>
            </a:r>
            <a:r>
              <a:rPr lang="en-US" altLang="zh-CN" dirty="0"/>
              <a:t>m</a:t>
            </a:r>
            <a:r>
              <a:rPr lang="zh-CN" altLang="en-US" dirty="0"/>
              <a:t>还应该更大些，因为还要保证</a:t>
            </a:r>
            <a:r>
              <a:rPr lang="en-US" altLang="zh-CN" dirty="0"/>
              <a:t>bit</a:t>
            </a:r>
            <a:r>
              <a:rPr lang="zh-CN" altLang="en-US" dirty="0"/>
              <a:t>数组里至少一半为</a:t>
            </a:r>
            <a:r>
              <a:rPr lang="en-US" altLang="zh-CN" dirty="0"/>
              <a:t>0</a:t>
            </a:r>
            <a:r>
              <a:rPr lang="zh-CN" altLang="en-US" dirty="0"/>
              <a:t>，则</a:t>
            </a:r>
            <a:r>
              <a:rPr lang="en-US" altLang="zh-CN" dirty="0"/>
              <a:t>m</a:t>
            </a:r>
            <a:r>
              <a:rPr lang="zh-CN" altLang="en-US" dirty="0"/>
              <a:t>应该</a:t>
            </a:r>
            <a:r>
              <a:rPr lang="en-US" altLang="zh-CN" dirty="0"/>
              <a:t>&gt;=</a:t>
            </a:r>
            <a:r>
              <a:rPr lang="en-US" altLang="zh-CN" dirty="0" err="1"/>
              <a:t>nlg</a:t>
            </a:r>
            <a:r>
              <a:rPr lang="en-US" altLang="zh-CN" dirty="0"/>
              <a:t>(1/E)*</a:t>
            </a:r>
            <a:r>
              <a:rPr lang="en-US" altLang="zh-CN" dirty="0" err="1"/>
              <a:t>lge</a:t>
            </a:r>
            <a:r>
              <a:rPr lang="en-US" altLang="zh-CN" dirty="0"/>
              <a:t> </a:t>
            </a:r>
            <a:r>
              <a:rPr lang="zh-CN" altLang="en-US" dirty="0"/>
              <a:t>大概就是</a:t>
            </a:r>
            <a:r>
              <a:rPr lang="en-US" altLang="zh-CN" dirty="0" err="1"/>
              <a:t>nlg</a:t>
            </a:r>
            <a:r>
              <a:rPr lang="en-US" altLang="zh-CN" dirty="0"/>
              <a:t>(1/E)1.44</a:t>
            </a:r>
            <a:r>
              <a:rPr lang="zh-CN" altLang="en-US" dirty="0"/>
              <a:t>倍</a:t>
            </a:r>
            <a:r>
              <a:rPr lang="en-US" altLang="zh-CN" dirty="0"/>
              <a:t>(</a:t>
            </a:r>
            <a:r>
              <a:rPr lang="en-US" altLang="zh-CN" dirty="0" err="1"/>
              <a:t>lg</a:t>
            </a:r>
            <a:r>
              <a:rPr lang="zh-CN" altLang="en-US" dirty="0"/>
              <a:t>表示以</a:t>
            </a:r>
            <a:r>
              <a:rPr lang="en-US" altLang="zh-CN" dirty="0"/>
              <a:t>2</a:t>
            </a:r>
            <a:r>
              <a:rPr lang="zh-CN" altLang="en-US" dirty="0"/>
              <a:t>为底的对数</a:t>
            </a:r>
            <a:r>
              <a:rPr lang="en-US" altLang="zh-CN" dirty="0"/>
              <a:t>)</a:t>
            </a:r>
            <a:r>
              <a:rPr lang="zh-CN" altLang="en-US" dirty="0"/>
              <a:t>。</a:t>
            </a:r>
            <a:endParaRPr lang="en-US" altLang="zh-CN" dirty="0" smtClean="0"/>
          </a:p>
        </p:txBody>
      </p:sp>
    </p:spTree>
    <p:extLst>
      <p:ext uri="{BB962C8B-B14F-4D97-AF65-F5344CB8AC3E}">
        <p14:creationId xmlns:p14="http://schemas.microsoft.com/office/powerpoint/2010/main" val="4227496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题目汇总</a:t>
            </a:r>
            <a:endParaRPr lang="zh-CN" altLang="en-US" dirty="0"/>
          </a:p>
        </p:txBody>
      </p:sp>
      <p:sp>
        <p:nvSpPr>
          <p:cNvPr id="3" name="内容占位符 2"/>
          <p:cNvSpPr>
            <a:spLocks noGrp="1"/>
          </p:cNvSpPr>
          <p:nvPr>
            <p:ph idx="1"/>
          </p:nvPr>
        </p:nvSpPr>
        <p:spPr>
          <a:xfrm>
            <a:off x="838200" y="1594339"/>
            <a:ext cx="10515600" cy="4652963"/>
          </a:xfrm>
        </p:spPr>
        <p:txBody>
          <a:bodyPr>
            <a:normAutofit fontScale="92500" lnSpcReduction="10000"/>
          </a:bodyPr>
          <a:lstStyle/>
          <a:p>
            <a:pPr marL="514350" indent="-514350">
              <a:buFont typeface="+mj-lt"/>
              <a:buAutoNum type="arabicPeriod"/>
            </a:pPr>
            <a:r>
              <a:rPr lang="zh-CN" altLang="en-US" sz="2400" b="1" dirty="0">
                <a:solidFill>
                  <a:srgbClr val="FF0000"/>
                </a:solidFill>
              </a:rPr>
              <a:t>海量日志数据，提取出某日访问百度次数最多的那个</a:t>
            </a:r>
            <a:r>
              <a:rPr lang="en-US" altLang="zh-CN" sz="2400" b="1" dirty="0">
                <a:solidFill>
                  <a:srgbClr val="FF0000"/>
                </a:solidFill>
              </a:rPr>
              <a:t>IP</a:t>
            </a:r>
            <a:r>
              <a:rPr lang="zh-CN" altLang="en-US" sz="2400" b="1" dirty="0" smtClean="0">
                <a:solidFill>
                  <a:srgbClr val="FF0000"/>
                </a:solidFill>
              </a:rPr>
              <a:t>。</a:t>
            </a:r>
            <a:endParaRPr lang="en-US" altLang="zh-CN" sz="2400" b="1" dirty="0" smtClean="0">
              <a:solidFill>
                <a:srgbClr val="FF0000"/>
              </a:solidFill>
            </a:endParaRPr>
          </a:p>
          <a:p>
            <a:pPr lvl="1"/>
            <a:r>
              <a:rPr lang="zh-CN" altLang="en-US" sz="2000" b="1" dirty="0" smtClean="0"/>
              <a:t>步骤一：根据</a:t>
            </a:r>
            <a:r>
              <a:rPr lang="en-US" altLang="zh-CN" sz="2000" b="1" dirty="0" err="1" smtClean="0"/>
              <a:t>ip</a:t>
            </a:r>
            <a:r>
              <a:rPr lang="zh-CN" altLang="en-US" sz="2000" b="1" dirty="0" smtClean="0"/>
              <a:t>地址获得</a:t>
            </a:r>
            <a:r>
              <a:rPr lang="en-US" altLang="zh-CN" sz="2000" b="1" dirty="0" smtClean="0"/>
              <a:t>hash</a:t>
            </a:r>
            <a:r>
              <a:rPr lang="zh-CN" altLang="en-US" sz="2000" b="1" dirty="0" smtClean="0"/>
              <a:t>值，取模 </a:t>
            </a:r>
            <a:r>
              <a:rPr lang="en-US" altLang="zh-CN" sz="2000" b="1" dirty="0" smtClean="0"/>
              <a:t>N(=1000)</a:t>
            </a:r>
            <a:r>
              <a:rPr lang="zh-CN" altLang="en-US" sz="2000" b="1" dirty="0" smtClean="0"/>
              <a:t>，分配到 </a:t>
            </a:r>
            <a:r>
              <a:rPr lang="en-US" altLang="zh-CN" sz="2000" b="1" dirty="0" smtClean="0"/>
              <a:t>N</a:t>
            </a:r>
            <a:r>
              <a:rPr lang="zh-CN" altLang="en-US" sz="2000" b="1" dirty="0" smtClean="0"/>
              <a:t>个文件中。</a:t>
            </a:r>
            <a:endParaRPr lang="en-US" altLang="zh-CN" sz="2000" b="1" dirty="0" smtClean="0"/>
          </a:p>
          <a:p>
            <a:pPr lvl="1"/>
            <a:r>
              <a:rPr lang="zh-CN" altLang="en-US" sz="2000" b="1" dirty="0" smtClean="0"/>
              <a:t>步骤二：利用</a:t>
            </a:r>
            <a:r>
              <a:rPr lang="en-US" altLang="zh-CN" sz="2000" b="1" dirty="0" smtClean="0"/>
              <a:t>hash map</a:t>
            </a:r>
            <a:r>
              <a:rPr lang="zh-CN" altLang="en-US" sz="2000" b="1" dirty="0" smtClean="0"/>
              <a:t>对每个文件统计</a:t>
            </a:r>
            <a:r>
              <a:rPr lang="en-US" altLang="zh-CN" sz="2000" b="1" dirty="0" err="1" smtClean="0"/>
              <a:t>ip</a:t>
            </a:r>
            <a:r>
              <a:rPr lang="zh-CN" altLang="en-US" sz="2000" b="1" dirty="0" smtClean="0"/>
              <a:t>出现频率，并求得最大值。</a:t>
            </a:r>
            <a:endParaRPr lang="en-US" altLang="zh-CN" sz="2000" b="1" dirty="0" smtClean="0"/>
          </a:p>
          <a:p>
            <a:pPr lvl="1"/>
            <a:r>
              <a:rPr lang="zh-CN" altLang="en-US" sz="2000" b="1" dirty="0"/>
              <a:t>步骤</a:t>
            </a:r>
            <a:r>
              <a:rPr lang="zh-CN" altLang="en-US" sz="2000" b="1" dirty="0" smtClean="0"/>
              <a:t>三：在</a:t>
            </a:r>
            <a:r>
              <a:rPr lang="en-US" altLang="zh-CN" sz="2000" b="1" dirty="0" smtClean="0"/>
              <a:t>1000</a:t>
            </a:r>
            <a:r>
              <a:rPr lang="zh-CN" altLang="en-US" sz="2000" b="1" dirty="0" smtClean="0"/>
              <a:t>个最大值里面，再次获得全局最大值。</a:t>
            </a:r>
            <a:endParaRPr lang="en-US" altLang="zh-CN" sz="2000" dirty="0" smtClean="0"/>
          </a:p>
          <a:p>
            <a:pPr marL="514350" indent="-514350">
              <a:buFont typeface="+mj-lt"/>
              <a:buAutoNum type="arabicPeriod"/>
            </a:pPr>
            <a:r>
              <a:rPr lang="zh-CN" altLang="en-US" sz="2400" b="1" dirty="0">
                <a:solidFill>
                  <a:srgbClr val="FF0000"/>
                </a:solidFill>
              </a:rPr>
              <a:t>搜索引擎会通过日志文件把用户每次检索使用的所有检索串都记录下来，每个查询串的长度为</a:t>
            </a:r>
            <a:r>
              <a:rPr lang="en-US" altLang="zh-CN" sz="2400" b="1" dirty="0">
                <a:solidFill>
                  <a:srgbClr val="FF0000"/>
                </a:solidFill>
              </a:rPr>
              <a:t>1-255</a:t>
            </a:r>
            <a:r>
              <a:rPr lang="zh-CN" altLang="en-US" sz="2400" b="1" dirty="0">
                <a:solidFill>
                  <a:srgbClr val="FF0000"/>
                </a:solidFill>
              </a:rPr>
              <a:t>字节</a:t>
            </a:r>
            <a:r>
              <a:rPr lang="zh-CN" altLang="en-US" sz="2400" b="1" dirty="0" smtClean="0">
                <a:solidFill>
                  <a:srgbClr val="FF0000"/>
                </a:solidFill>
              </a:rPr>
              <a:t>。返回</a:t>
            </a:r>
            <a:r>
              <a:rPr lang="en-US" altLang="zh-CN" sz="2400" b="1" dirty="0" smtClean="0">
                <a:solidFill>
                  <a:srgbClr val="FF0000"/>
                </a:solidFill>
              </a:rPr>
              <a:t>top K</a:t>
            </a:r>
            <a:endParaRPr lang="en-US" altLang="zh-CN" sz="2400" b="1" dirty="0">
              <a:solidFill>
                <a:srgbClr val="FF0000"/>
              </a:solidFill>
            </a:endParaRPr>
          </a:p>
          <a:p>
            <a:pPr lvl="1"/>
            <a:r>
              <a:rPr lang="zh-CN" altLang="en-US" sz="2000" b="1" dirty="0" smtClean="0"/>
              <a:t>步骤一：如问题</a:t>
            </a:r>
            <a:r>
              <a:rPr lang="en-US" altLang="zh-CN" sz="2000" b="1" dirty="0" smtClean="0"/>
              <a:t>1</a:t>
            </a:r>
            <a:r>
              <a:rPr lang="en-US" altLang="zh-CN" sz="2000" b="1" dirty="0" smtClean="0">
                <a:sym typeface="Wingdings" panose="05000000000000000000" pitchFamily="2" charset="2"/>
              </a:rPr>
              <a:t>. </a:t>
            </a:r>
            <a:r>
              <a:rPr lang="zh-CN" altLang="en-US" sz="2000" b="1" dirty="0" smtClean="0">
                <a:sym typeface="Wingdings" panose="05000000000000000000" pitchFamily="2" charset="2"/>
              </a:rPr>
              <a:t>（根据数据规模，千万级别不需要）</a:t>
            </a:r>
            <a:endParaRPr lang="en-US" altLang="zh-CN" sz="2000" b="1" dirty="0" smtClean="0"/>
          </a:p>
          <a:p>
            <a:pPr lvl="1"/>
            <a:r>
              <a:rPr lang="zh-CN" altLang="en-US" sz="2000" b="1" dirty="0" smtClean="0"/>
              <a:t>步骤二：利用</a:t>
            </a:r>
            <a:r>
              <a:rPr lang="en-US" altLang="zh-CN" sz="2000" b="1" dirty="0" err="1" smtClean="0"/>
              <a:t>hashtable</a:t>
            </a:r>
            <a:r>
              <a:rPr lang="en-US" altLang="zh-CN" sz="2000" b="1" dirty="0" smtClean="0"/>
              <a:t> </a:t>
            </a:r>
            <a:r>
              <a:rPr lang="zh-CN" altLang="en-US" sz="2000" b="1" dirty="0" smtClean="0"/>
              <a:t>完成统计。维护最小堆。</a:t>
            </a:r>
            <a:r>
              <a:rPr lang="en-US" altLang="zh-CN" sz="2000" b="1" dirty="0" err="1" smtClean="0"/>
              <a:t>NlogK</a:t>
            </a:r>
            <a:r>
              <a:rPr lang="zh-CN" altLang="en-US" sz="2000" b="1" dirty="0" smtClean="0"/>
              <a:t>。</a:t>
            </a:r>
            <a:endParaRPr lang="en-US" altLang="zh-CN" sz="2000" b="1" dirty="0" smtClean="0"/>
          </a:p>
          <a:p>
            <a:pPr lvl="1"/>
            <a:r>
              <a:rPr lang="zh-CN" altLang="en-US" sz="2000" b="1" dirty="0" smtClean="0"/>
              <a:t>步骤三：如果完成样本划分，最终合并一次。</a:t>
            </a:r>
            <a:endParaRPr lang="en-US" altLang="zh-CN" sz="2000" b="1" dirty="0" smtClean="0"/>
          </a:p>
          <a:p>
            <a:pPr marL="514350" indent="-514350">
              <a:buFont typeface="+mj-lt"/>
              <a:buAutoNum type="arabicPeriod"/>
            </a:pPr>
            <a:r>
              <a:rPr lang="zh-CN" altLang="en-US" sz="2400" b="1" dirty="0" smtClean="0">
                <a:solidFill>
                  <a:srgbClr val="FF0000"/>
                </a:solidFill>
              </a:rPr>
              <a:t>有</a:t>
            </a:r>
            <a:r>
              <a:rPr lang="zh-CN" altLang="en-US" sz="2400" b="1" dirty="0">
                <a:solidFill>
                  <a:srgbClr val="FF0000"/>
                </a:solidFill>
              </a:rPr>
              <a:t>一个</a:t>
            </a:r>
            <a:r>
              <a:rPr lang="en-US" altLang="zh-CN" sz="2400" b="1" dirty="0">
                <a:solidFill>
                  <a:srgbClr val="FF0000"/>
                </a:solidFill>
              </a:rPr>
              <a:t>1G</a:t>
            </a:r>
            <a:r>
              <a:rPr lang="zh-CN" altLang="en-US" sz="2400" b="1" dirty="0">
                <a:solidFill>
                  <a:srgbClr val="FF0000"/>
                </a:solidFill>
              </a:rPr>
              <a:t>大小的一个文件，里面每一行是一个词，词的大小不超过</a:t>
            </a:r>
            <a:r>
              <a:rPr lang="en-US" altLang="zh-CN" sz="2400" b="1" dirty="0">
                <a:solidFill>
                  <a:srgbClr val="FF0000"/>
                </a:solidFill>
              </a:rPr>
              <a:t>16</a:t>
            </a:r>
            <a:r>
              <a:rPr lang="zh-CN" altLang="en-US" sz="2400" b="1" dirty="0">
                <a:solidFill>
                  <a:srgbClr val="FF0000"/>
                </a:solidFill>
              </a:rPr>
              <a:t>字节，内存限制大小是</a:t>
            </a:r>
            <a:r>
              <a:rPr lang="en-US" altLang="zh-CN" sz="2400" b="1" dirty="0">
                <a:solidFill>
                  <a:srgbClr val="FF0000"/>
                </a:solidFill>
              </a:rPr>
              <a:t>1M</a:t>
            </a:r>
            <a:r>
              <a:rPr lang="zh-CN" altLang="en-US" sz="2400" b="1" dirty="0">
                <a:solidFill>
                  <a:srgbClr val="FF0000"/>
                </a:solidFill>
              </a:rPr>
              <a:t>。返回频数最高的</a:t>
            </a:r>
            <a:r>
              <a:rPr lang="en-US" altLang="zh-CN" sz="2400" b="1" dirty="0">
                <a:solidFill>
                  <a:srgbClr val="FF0000"/>
                </a:solidFill>
              </a:rPr>
              <a:t>100</a:t>
            </a:r>
            <a:r>
              <a:rPr lang="zh-CN" altLang="en-US" sz="2400" b="1" dirty="0">
                <a:solidFill>
                  <a:srgbClr val="FF0000"/>
                </a:solidFill>
              </a:rPr>
              <a:t>个词</a:t>
            </a:r>
            <a:r>
              <a:rPr lang="zh-CN" altLang="en-US" sz="2400" b="1" dirty="0" smtClean="0">
                <a:solidFill>
                  <a:srgbClr val="FF0000"/>
                </a:solidFill>
              </a:rPr>
              <a:t>。</a:t>
            </a:r>
            <a:endParaRPr lang="en-US" altLang="zh-CN" sz="2400" b="1" dirty="0">
              <a:solidFill>
                <a:srgbClr val="FF0000"/>
              </a:solidFill>
            </a:endParaRPr>
          </a:p>
          <a:p>
            <a:pPr lvl="1"/>
            <a:r>
              <a:rPr lang="zh-CN" altLang="en-US" sz="2000" b="1" dirty="0" smtClean="0"/>
              <a:t>步骤一：有内存限制，</a:t>
            </a:r>
            <a:r>
              <a:rPr lang="en-US" altLang="zh-CN" sz="2000" b="1" dirty="0" smtClean="0"/>
              <a:t>hash</a:t>
            </a:r>
            <a:r>
              <a:rPr lang="zh-CN" altLang="en-US" sz="2000" b="1" dirty="0" smtClean="0"/>
              <a:t>（</a:t>
            </a:r>
            <a:r>
              <a:rPr lang="en-US" altLang="zh-CN" sz="2000" b="1" dirty="0" smtClean="0"/>
              <a:t>x</a:t>
            </a:r>
            <a:r>
              <a:rPr lang="zh-CN" altLang="en-US" sz="2000" b="1" dirty="0" smtClean="0"/>
              <a:t>）</a:t>
            </a:r>
            <a:r>
              <a:rPr lang="en-US" altLang="zh-CN" sz="2000" b="1" dirty="0" smtClean="0"/>
              <a:t>%5000, </a:t>
            </a:r>
            <a:r>
              <a:rPr lang="zh-CN" altLang="en-US" sz="2000" b="1" dirty="0" smtClean="0"/>
              <a:t>每个文件 </a:t>
            </a:r>
            <a:r>
              <a:rPr lang="en-US" altLang="zh-CN" sz="2000" b="1" dirty="0" smtClean="0"/>
              <a:t>200k</a:t>
            </a:r>
            <a:r>
              <a:rPr lang="zh-CN" altLang="en-US" sz="2000" b="1" dirty="0" smtClean="0"/>
              <a:t>左右。如果有倾斜可以进一步划分。</a:t>
            </a:r>
            <a:endParaRPr lang="en-US" altLang="zh-CN" sz="2000" b="1" dirty="0" smtClean="0"/>
          </a:p>
          <a:p>
            <a:pPr lvl="1"/>
            <a:r>
              <a:rPr lang="zh-CN" altLang="en-US" sz="2000" b="1" dirty="0"/>
              <a:t>步骤</a:t>
            </a:r>
            <a:r>
              <a:rPr lang="zh-CN" altLang="en-US" sz="2000" b="1" dirty="0" smtClean="0"/>
              <a:t>二： </a:t>
            </a:r>
            <a:r>
              <a:rPr lang="en-US" altLang="zh-CN" sz="2000" b="1" dirty="0" err="1" smtClean="0"/>
              <a:t>hashtable</a:t>
            </a:r>
            <a:r>
              <a:rPr lang="en-US" altLang="zh-CN" sz="2000" b="1" dirty="0" smtClean="0"/>
              <a:t> </a:t>
            </a:r>
            <a:r>
              <a:rPr lang="zh-CN" altLang="en-US" sz="2000" b="1" dirty="0" smtClean="0"/>
              <a:t>计数 </a:t>
            </a:r>
            <a:r>
              <a:rPr lang="en-US" altLang="zh-CN" sz="2000" b="1" dirty="0" smtClean="0"/>
              <a:t>+ min-heap </a:t>
            </a:r>
            <a:r>
              <a:rPr lang="zh-CN" altLang="en-US" sz="2000" b="1" dirty="0" smtClean="0"/>
              <a:t>获得</a:t>
            </a:r>
            <a:r>
              <a:rPr lang="en-US" altLang="zh-CN" sz="2000" b="1" dirty="0" smtClean="0"/>
              <a:t>top K</a:t>
            </a:r>
            <a:r>
              <a:rPr lang="zh-CN" altLang="en-US" sz="2000" b="1" dirty="0" smtClean="0"/>
              <a:t>。</a:t>
            </a:r>
            <a:endParaRPr lang="en-US" altLang="zh-CN" sz="2000" b="1" dirty="0" smtClean="0"/>
          </a:p>
          <a:p>
            <a:pPr lvl="1"/>
            <a:r>
              <a:rPr lang="zh-CN" altLang="en-US" sz="2000" b="1" dirty="0" smtClean="0"/>
              <a:t>步骤三： 对</a:t>
            </a:r>
            <a:r>
              <a:rPr lang="en-US" altLang="zh-CN" sz="2000" b="1" dirty="0" smtClean="0"/>
              <a:t>5000</a:t>
            </a:r>
            <a:r>
              <a:rPr lang="zh-CN" altLang="en-US" sz="2000" b="1" dirty="0" smtClean="0"/>
              <a:t>个子文件进行归并。</a:t>
            </a:r>
            <a:endParaRPr lang="en-US" altLang="zh-CN" sz="2000" b="1" dirty="0" smtClean="0"/>
          </a:p>
        </p:txBody>
      </p:sp>
    </p:spTree>
    <p:extLst>
      <p:ext uri="{BB962C8B-B14F-4D97-AF65-F5344CB8AC3E}">
        <p14:creationId xmlns:p14="http://schemas.microsoft.com/office/powerpoint/2010/main" val="3706277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题目汇总</a:t>
            </a:r>
            <a:endParaRPr lang="zh-CN" altLang="en-US" dirty="0"/>
          </a:p>
        </p:txBody>
      </p:sp>
      <p:sp>
        <p:nvSpPr>
          <p:cNvPr id="3" name="内容占位符 2"/>
          <p:cNvSpPr>
            <a:spLocks noGrp="1"/>
          </p:cNvSpPr>
          <p:nvPr>
            <p:ph idx="1"/>
          </p:nvPr>
        </p:nvSpPr>
        <p:spPr>
          <a:xfrm>
            <a:off x="838200" y="1594339"/>
            <a:ext cx="10515600" cy="4652963"/>
          </a:xfrm>
        </p:spPr>
        <p:txBody>
          <a:bodyPr>
            <a:normAutofit/>
          </a:bodyPr>
          <a:lstStyle/>
          <a:p>
            <a:pPr marL="514350" indent="-514350">
              <a:buFont typeface="+mj-lt"/>
              <a:buAutoNum type="arabicPeriod"/>
            </a:pPr>
            <a:r>
              <a:rPr lang="zh-CN" altLang="en-US" sz="2400" b="1" dirty="0" smtClean="0">
                <a:solidFill>
                  <a:srgbClr val="FF0000"/>
                </a:solidFill>
              </a:rPr>
              <a:t>有</a:t>
            </a:r>
            <a:r>
              <a:rPr lang="en-US" altLang="zh-CN" sz="2400" b="1" dirty="0">
                <a:solidFill>
                  <a:srgbClr val="FF0000"/>
                </a:solidFill>
              </a:rPr>
              <a:t>10</a:t>
            </a:r>
            <a:r>
              <a:rPr lang="zh-CN" altLang="en-US" sz="2400" b="1" dirty="0">
                <a:solidFill>
                  <a:srgbClr val="FF0000"/>
                </a:solidFill>
              </a:rPr>
              <a:t>个文件，每个文件</a:t>
            </a:r>
            <a:r>
              <a:rPr lang="en-US" altLang="zh-CN" sz="2400" b="1" dirty="0">
                <a:solidFill>
                  <a:srgbClr val="FF0000"/>
                </a:solidFill>
              </a:rPr>
              <a:t>1G</a:t>
            </a:r>
            <a:r>
              <a:rPr lang="zh-CN" altLang="en-US" sz="2400" b="1" dirty="0">
                <a:solidFill>
                  <a:srgbClr val="FF0000"/>
                </a:solidFill>
              </a:rPr>
              <a:t>，每个文件的每一行存放的都是用户的</a:t>
            </a:r>
            <a:r>
              <a:rPr lang="en-US" altLang="zh-CN" sz="2400" b="1" dirty="0">
                <a:solidFill>
                  <a:srgbClr val="FF0000"/>
                </a:solidFill>
              </a:rPr>
              <a:t>query</a:t>
            </a:r>
            <a:r>
              <a:rPr lang="zh-CN" altLang="en-US" sz="2400" b="1" dirty="0">
                <a:solidFill>
                  <a:srgbClr val="FF0000"/>
                </a:solidFill>
              </a:rPr>
              <a:t>，每个文件的</a:t>
            </a:r>
            <a:r>
              <a:rPr lang="en-US" altLang="zh-CN" sz="2400" b="1" dirty="0">
                <a:solidFill>
                  <a:srgbClr val="FF0000"/>
                </a:solidFill>
              </a:rPr>
              <a:t>query</a:t>
            </a:r>
            <a:r>
              <a:rPr lang="zh-CN" altLang="en-US" sz="2400" b="1" dirty="0">
                <a:solidFill>
                  <a:srgbClr val="FF0000"/>
                </a:solidFill>
              </a:rPr>
              <a:t>都可能重复。要求你按照</a:t>
            </a:r>
            <a:r>
              <a:rPr lang="en-US" altLang="zh-CN" sz="2400" b="1" dirty="0">
                <a:solidFill>
                  <a:srgbClr val="FF0000"/>
                </a:solidFill>
              </a:rPr>
              <a:t>query</a:t>
            </a:r>
            <a:r>
              <a:rPr lang="zh-CN" altLang="en-US" sz="2400" b="1" dirty="0">
                <a:solidFill>
                  <a:srgbClr val="FF0000"/>
                </a:solidFill>
              </a:rPr>
              <a:t>的频度排序</a:t>
            </a:r>
            <a:r>
              <a:rPr lang="zh-CN" altLang="en-US" sz="2400" b="1" dirty="0" smtClean="0">
                <a:solidFill>
                  <a:srgbClr val="FF0000"/>
                </a:solidFill>
              </a:rPr>
              <a:t>。</a:t>
            </a:r>
            <a:endParaRPr lang="en-US" altLang="zh-CN" sz="2400" b="1" dirty="0" smtClean="0">
              <a:solidFill>
                <a:srgbClr val="FF0000"/>
              </a:solidFill>
            </a:endParaRPr>
          </a:p>
          <a:p>
            <a:pPr lvl="1"/>
            <a:r>
              <a:rPr lang="zh-CN" altLang="en-US" sz="2000" b="1" dirty="0" smtClean="0"/>
              <a:t>方案一：根据</a:t>
            </a:r>
            <a:r>
              <a:rPr lang="en-US" altLang="zh-CN" sz="2000" b="1" dirty="0" smtClean="0"/>
              <a:t>query</a:t>
            </a:r>
            <a:r>
              <a:rPr lang="zh-CN" altLang="en-US" sz="2000" b="1" dirty="0" smtClean="0"/>
              <a:t>值 哈希取模，重新组织</a:t>
            </a:r>
            <a:r>
              <a:rPr lang="en-US" altLang="zh-CN" sz="2000" b="1" dirty="0" smtClean="0"/>
              <a:t>10</a:t>
            </a:r>
            <a:r>
              <a:rPr lang="zh-CN" altLang="en-US" sz="2000" b="1" dirty="0" smtClean="0"/>
              <a:t>个文件；对每个文件</a:t>
            </a:r>
            <a:r>
              <a:rPr lang="zh-CN" altLang="en-US" sz="2000" b="1" dirty="0"/>
              <a:t>进行 快速</a:t>
            </a:r>
            <a:r>
              <a:rPr lang="en-US" altLang="zh-CN" sz="2000" b="1" dirty="0"/>
              <a:t>/</a:t>
            </a:r>
            <a:r>
              <a:rPr lang="zh-CN" altLang="en-US" sz="2000" b="1" dirty="0"/>
              <a:t>堆</a:t>
            </a:r>
            <a:r>
              <a:rPr lang="en-US" altLang="zh-CN" sz="2000" b="1" dirty="0"/>
              <a:t>/</a:t>
            </a:r>
            <a:r>
              <a:rPr lang="zh-CN" altLang="en-US" sz="2000" b="1" dirty="0"/>
              <a:t>归并排序；结果合并。</a:t>
            </a:r>
            <a:endParaRPr lang="en-US" altLang="zh-CN" sz="2000" b="1" dirty="0"/>
          </a:p>
          <a:p>
            <a:pPr lvl="1"/>
            <a:r>
              <a:rPr lang="zh-CN" altLang="en-US" sz="2000" b="1" dirty="0"/>
              <a:t>方案二：一般</a:t>
            </a:r>
            <a:r>
              <a:rPr lang="en-US" altLang="zh-CN" sz="2000" b="1" dirty="0"/>
              <a:t>query</a:t>
            </a:r>
            <a:r>
              <a:rPr lang="zh-CN" altLang="en-US" sz="2000" b="1" dirty="0"/>
              <a:t>的总量是有限的，只是重复的次数比较多而已，可以采用</a:t>
            </a:r>
            <a:r>
              <a:rPr lang="en-US" altLang="zh-CN" sz="2000" b="1" dirty="0" err="1"/>
              <a:t>trie</a:t>
            </a:r>
            <a:r>
              <a:rPr lang="zh-CN" altLang="en-US" sz="2000" b="1" dirty="0"/>
              <a:t>树</a:t>
            </a:r>
            <a:r>
              <a:rPr lang="en-US" altLang="zh-CN" sz="2000" b="1" dirty="0"/>
              <a:t>/</a:t>
            </a:r>
            <a:r>
              <a:rPr lang="en-US" altLang="zh-CN" sz="2000" b="1" dirty="0" err="1"/>
              <a:t>hash_map</a:t>
            </a:r>
            <a:r>
              <a:rPr lang="zh-CN" altLang="en-US" sz="2000" b="1" dirty="0"/>
              <a:t>等直接来统计每个</a:t>
            </a:r>
            <a:r>
              <a:rPr lang="en-US" altLang="zh-CN" sz="2000" b="1" dirty="0"/>
              <a:t>query</a:t>
            </a:r>
            <a:r>
              <a:rPr lang="zh-CN" altLang="en-US" sz="2000" b="1" dirty="0"/>
              <a:t>出现的次数</a:t>
            </a:r>
            <a:r>
              <a:rPr lang="zh-CN" altLang="en-US" sz="2000" b="1" dirty="0" smtClean="0"/>
              <a:t>，进而排序。</a:t>
            </a:r>
            <a:endParaRPr lang="en-US" altLang="zh-CN" sz="2000" b="1" dirty="0"/>
          </a:p>
          <a:p>
            <a:pPr marL="514350" indent="-514350">
              <a:buFont typeface="+mj-lt"/>
              <a:buAutoNum type="arabicPeriod"/>
            </a:pPr>
            <a:r>
              <a:rPr lang="zh-CN" altLang="en-US" sz="2400" b="1" dirty="0" smtClean="0">
                <a:solidFill>
                  <a:srgbClr val="FF0000"/>
                </a:solidFill>
              </a:rPr>
              <a:t>给定</a:t>
            </a:r>
            <a:r>
              <a:rPr lang="en-US" altLang="zh-CN" sz="2400" b="1" dirty="0" smtClean="0">
                <a:solidFill>
                  <a:srgbClr val="FF0000"/>
                </a:solidFill>
              </a:rPr>
              <a:t>a</a:t>
            </a:r>
            <a:r>
              <a:rPr lang="zh-CN" altLang="en-US" sz="2400" b="1" dirty="0" smtClean="0">
                <a:solidFill>
                  <a:srgbClr val="FF0000"/>
                </a:solidFill>
              </a:rPr>
              <a:t>、</a:t>
            </a:r>
            <a:r>
              <a:rPr lang="en-US" altLang="zh-CN" sz="2400" b="1" dirty="0" smtClean="0">
                <a:solidFill>
                  <a:srgbClr val="FF0000"/>
                </a:solidFill>
              </a:rPr>
              <a:t>b</a:t>
            </a:r>
            <a:r>
              <a:rPr lang="zh-CN" altLang="en-US" sz="2400" b="1" dirty="0" smtClean="0">
                <a:solidFill>
                  <a:srgbClr val="FF0000"/>
                </a:solidFill>
              </a:rPr>
              <a:t>两个文件，各存放</a:t>
            </a:r>
            <a:r>
              <a:rPr lang="en-US" altLang="zh-CN" sz="2400" b="1" dirty="0" smtClean="0">
                <a:solidFill>
                  <a:srgbClr val="FF0000"/>
                </a:solidFill>
              </a:rPr>
              <a:t>50</a:t>
            </a:r>
            <a:r>
              <a:rPr lang="zh-CN" altLang="en-US" sz="2400" b="1" dirty="0" smtClean="0">
                <a:solidFill>
                  <a:srgbClr val="FF0000"/>
                </a:solidFill>
              </a:rPr>
              <a:t>亿个</a:t>
            </a:r>
            <a:r>
              <a:rPr lang="en-US" altLang="zh-CN" sz="2400" b="1" dirty="0" err="1" smtClean="0">
                <a:solidFill>
                  <a:srgbClr val="FF0000"/>
                </a:solidFill>
              </a:rPr>
              <a:t>url</a:t>
            </a:r>
            <a:r>
              <a:rPr lang="zh-CN" altLang="en-US" sz="2400" b="1" dirty="0" smtClean="0">
                <a:solidFill>
                  <a:srgbClr val="FF0000"/>
                </a:solidFill>
              </a:rPr>
              <a:t>，每个</a:t>
            </a:r>
            <a:r>
              <a:rPr lang="en-US" altLang="zh-CN" sz="2400" b="1" dirty="0" err="1" smtClean="0">
                <a:solidFill>
                  <a:srgbClr val="FF0000"/>
                </a:solidFill>
              </a:rPr>
              <a:t>url</a:t>
            </a:r>
            <a:r>
              <a:rPr lang="zh-CN" altLang="en-US" sz="2400" b="1" dirty="0" smtClean="0">
                <a:solidFill>
                  <a:srgbClr val="FF0000"/>
                </a:solidFill>
              </a:rPr>
              <a:t>各占</a:t>
            </a:r>
            <a:r>
              <a:rPr lang="en-US" altLang="zh-CN" sz="2400" b="1" dirty="0" smtClean="0">
                <a:solidFill>
                  <a:srgbClr val="FF0000"/>
                </a:solidFill>
              </a:rPr>
              <a:t>64</a:t>
            </a:r>
            <a:r>
              <a:rPr lang="zh-CN" altLang="en-US" sz="2400" b="1" dirty="0" smtClean="0">
                <a:solidFill>
                  <a:srgbClr val="FF0000"/>
                </a:solidFill>
              </a:rPr>
              <a:t>字节，内存限制是</a:t>
            </a:r>
            <a:r>
              <a:rPr lang="en-US" altLang="zh-CN" sz="2400" b="1" dirty="0" smtClean="0">
                <a:solidFill>
                  <a:srgbClr val="FF0000"/>
                </a:solidFill>
              </a:rPr>
              <a:t>4G</a:t>
            </a:r>
            <a:r>
              <a:rPr lang="zh-CN" altLang="en-US" sz="2400" b="1" dirty="0" smtClean="0">
                <a:solidFill>
                  <a:srgbClr val="FF0000"/>
                </a:solidFill>
              </a:rPr>
              <a:t>，让你找出</a:t>
            </a:r>
            <a:r>
              <a:rPr lang="en-US" altLang="zh-CN" sz="2400" b="1" dirty="0" smtClean="0">
                <a:solidFill>
                  <a:srgbClr val="FF0000"/>
                </a:solidFill>
              </a:rPr>
              <a:t>a</a:t>
            </a:r>
            <a:r>
              <a:rPr lang="zh-CN" altLang="en-US" sz="2400" b="1" dirty="0" smtClean="0">
                <a:solidFill>
                  <a:srgbClr val="FF0000"/>
                </a:solidFill>
              </a:rPr>
              <a:t>、</a:t>
            </a:r>
            <a:r>
              <a:rPr lang="en-US" altLang="zh-CN" sz="2400" b="1" dirty="0" smtClean="0">
                <a:solidFill>
                  <a:srgbClr val="FF0000"/>
                </a:solidFill>
              </a:rPr>
              <a:t>b</a:t>
            </a:r>
            <a:r>
              <a:rPr lang="zh-CN" altLang="en-US" sz="2400" b="1" dirty="0" smtClean="0">
                <a:solidFill>
                  <a:srgbClr val="FF0000"/>
                </a:solidFill>
              </a:rPr>
              <a:t>文件共同的</a:t>
            </a:r>
            <a:r>
              <a:rPr lang="en-US" altLang="zh-CN" sz="2400" b="1" dirty="0" err="1" smtClean="0">
                <a:solidFill>
                  <a:srgbClr val="FF0000"/>
                </a:solidFill>
              </a:rPr>
              <a:t>url</a:t>
            </a:r>
            <a:r>
              <a:rPr lang="zh-CN" altLang="en-US" sz="2400" b="1" dirty="0" smtClean="0">
                <a:solidFill>
                  <a:srgbClr val="FF0000"/>
                </a:solidFill>
              </a:rPr>
              <a:t>？</a:t>
            </a:r>
            <a:endParaRPr lang="en-US" altLang="zh-CN" sz="2400" b="1" dirty="0" smtClean="0">
              <a:solidFill>
                <a:srgbClr val="FF0000"/>
              </a:solidFill>
            </a:endParaRPr>
          </a:p>
          <a:p>
            <a:pPr marL="457200" lvl="1" indent="0">
              <a:buNone/>
            </a:pPr>
            <a:r>
              <a:rPr lang="zh-CN" altLang="en-US" sz="2000" b="1" dirty="0" smtClean="0"/>
              <a:t>方案</a:t>
            </a:r>
            <a:r>
              <a:rPr lang="zh-CN" altLang="en-US" sz="2000" b="1" dirty="0"/>
              <a:t>一</a:t>
            </a:r>
            <a:r>
              <a:rPr lang="zh-CN" altLang="en-US" sz="2000" b="1" dirty="0" smtClean="0"/>
              <a:t>：</a:t>
            </a:r>
            <a:r>
              <a:rPr lang="en-US" altLang="zh-CN" sz="2000" b="1" dirty="0" smtClean="0"/>
              <a:t>hash </a:t>
            </a:r>
            <a:r>
              <a:rPr lang="zh-CN" altLang="en-US" sz="2000" b="1" dirty="0" smtClean="0"/>
              <a:t>分块，一一对比，最后合并。</a:t>
            </a:r>
            <a:endParaRPr lang="en-US" altLang="zh-CN" sz="2000" b="1" dirty="0" smtClean="0"/>
          </a:p>
          <a:p>
            <a:pPr marL="457200" lvl="1" indent="0">
              <a:buNone/>
            </a:pPr>
            <a:r>
              <a:rPr lang="zh-CN" altLang="en-US" sz="2000" b="1" dirty="0" smtClean="0"/>
              <a:t>方案</a:t>
            </a:r>
            <a:r>
              <a:rPr lang="zh-CN" altLang="en-US" sz="2100" b="1" dirty="0"/>
              <a:t>二：使用</a:t>
            </a:r>
            <a:r>
              <a:rPr lang="en-US" altLang="zh-CN" sz="2100" b="1" dirty="0"/>
              <a:t>Bloom filter</a:t>
            </a:r>
            <a:r>
              <a:rPr lang="zh-CN" altLang="en-US" sz="2100" b="1" dirty="0"/>
              <a:t>，</a:t>
            </a:r>
            <a:r>
              <a:rPr lang="en-US" altLang="zh-CN" sz="2100" b="1" dirty="0"/>
              <a:t>4G</a:t>
            </a:r>
            <a:r>
              <a:rPr lang="zh-CN" altLang="en-US" sz="2100" b="1" dirty="0"/>
              <a:t>内存大概可以表示</a:t>
            </a:r>
            <a:r>
              <a:rPr lang="en-US" altLang="zh-CN" sz="2100" b="1" dirty="0"/>
              <a:t>340</a:t>
            </a:r>
            <a:r>
              <a:rPr lang="zh-CN" altLang="en-US" sz="2100" b="1" dirty="0"/>
              <a:t>亿</a:t>
            </a:r>
            <a:r>
              <a:rPr lang="en-US" altLang="zh-CN" sz="2100" b="1" dirty="0"/>
              <a:t>bit</a:t>
            </a:r>
            <a:r>
              <a:rPr lang="zh-CN" altLang="en-US" sz="2100" b="1" dirty="0"/>
              <a:t>。将其中一个文件中的</a:t>
            </a:r>
            <a:r>
              <a:rPr lang="en-US" altLang="zh-CN" sz="2100" b="1" dirty="0" err="1"/>
              <a:t>url</a:t>
            </a:r>
            <a:r>
              <a:rPr lang="zh-CN" altLang="en-US" sz="2100" b="1" dirty="0"/>
              <a:t>使用</a:t>
            </a:r>
            <a:r>
              <a:rPr lang="en-US" altLang="zh-CN" sz="2100" b="1" dirty="0"/>
              <a:t>Bloom filter</a:t>
            </a:r>
            <a:r>
              <a:rPr lang="zh-CN" altLang="en-US" sz="2100" b="1" dirty="0"/>
              <a:t>映射为这</a:t>
            </a:r>
            <a:r>
              <a:rPr lang="en-US" altLang="zh-CN" sz="2100" b="1" dirty="0"/>
              <a:t>340</a:t>
            </a:r>
            <a:r>
              <a:rPr lang="zh-CN" altLang="en-US" sz="2100" b="1" dirty="0"/>
              <a:t>亿</a:t>
            </a:r>
            <a:r>
              <a:rPr lang="en-US" altLang="zh-CN" sz="2100" b="1" dirty="0"/>
              <a:t>bit</a:t>
            </a:r>
            <a:r>
              <a:rPr lang="zh-CN" altLang="en-US" sz="2100" b="1" dirty="0"/>
              <a:t>，然后挨个读取</a:t>
            </a:r>
            <a:r>
              <a:rPr lang="zh-CN" altLang="en-US" sz="2100" b="1" dirty="0" smtClean="0"/>
              <a:t>另外</a:t>
            </a:r>
            <a:r>
              <a:rPr lang="en-US" altLang="zh-CN" sz="2100" b="1" dirty="0" smtClean="0"/>
              <a:t>	</a:t>
            </a:r>
            <a:r>
              <a:rPr lang="zh-CN" altLang="en-US" sz="2100" b="1" dirty="0" smtClean="0"/>
              <a:t>一</a:t>
            </a:r>
            <a:r>
              <a:rPr lang="zh-CN" altLang="en-US" sz="2100" b="1" dirty="0"/>
              <a:t>个文件的</a:t>
            </a:r>
            <a:r>
              <a:rPr lang="en-US" altLang="zh-CN" sz="2100" b="1" dirty="0" err="1" smtClean="0"/>
              <a:t>url</a:t>
            </a:r>
            <a:r>
              <a:rPr lang="zh-CN" altLang="en-US" sz="2100" b="1" dirty="0" smtClean="0"/>
              <a:t>。（一定错误率）</a:t>
            </a:r>
            <a:endParaRPr lang="en-US" altLang="zh-CN" sz="2100" b="1" dirty="0"/>
          </a:p>
        </p:txBody>
      </p:sp>
    </p:spTree>
    <p:extLst>
      <p:ext uri="{BB962C8B-B14F-4D97-AF65-F5344CB8AC3E}">
        <p14:creationId xmlns:p14="http://schemas.microsoft.com/office/powerpoint/2010/main" val="26775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1321</Words>
  <Application>Microsoft Office PowerPoint</Application>
  <PresentationFormat>宽屏</PresentationFormat>
  <Paragraphs>76</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Calibri</vt:lpstr>
      <vt:lpstr>Calibri Light</vt:lpstr>
      <vt:lpstr>Wingdings</vt:lpstr>
      <vt:lpstr>Office 主题</vt:lpstr>
      <vt:lpstr>海量数据处理 </vt:lpstr>
      <vt:lpstr>题目汇总</vt:lpstr>
      <vt:lpstr>题目汇总</vt:lpstr>
      <vt:lpstr>思路简介</vt:lpstr>
      <vt:lpstr>set/map or hash_map/hash_set？</vt:lpstr>
      <vt:lpstr>set/map or hash_map/hash_set？</vt:lpstr>
      <vt:lpstr>Bloom filter</vt:lpstr>
      <vt:lpstr>题目汇总</vt:lpstr>
      <vt:lpstr>题目汇总</vt:lpstr>
      <vt:lpstr>题目汇总</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Qiaoxin</dc:creator>
  <cp:lastModifiedBy>Yong Li</cp:lastModifiedBy>
  <cp:revision>23</cp:revision>
  <dcterms:created xsi:type="dcterms:W3CDTF">2015-07-18T04:06:20Z</dcterms:created>
  <dcterms:modified xsi:type="dcterms:W3CDTF">2015-07-23T12:51:31Z</dcterms:modified>
</cp:coreProperties>
</file>