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1" r:id="rId3"/>
    <p:sldId id="262" r:id="rId4"/>
    <p:sldId id="264" r:id="rId5"/>
    <p:sldId id="273" r:id="rId6"/>
    <p:sldId id="265" r:id="rId7"/>
    <p:sldId id="266" r:id="rId8"/>
    <p:sldId id="267" r:id="rId9"/>
    <p:sldId id="268" r:id="rId10"/>
    <p:sldId id="271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2afd16468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2afd16468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2afd16468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2afd16468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2afd16468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2afd16468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2afd16468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2afd16468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277e82af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277e82af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801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277e82af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277e82af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2afd16468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2afd16468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2afd1646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2afd16468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2afd16468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2afd16468_2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406425" y="983900"/>
            <a:ext cx="8296800" cy="4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 dirty="0"/>
              <a:t>Understanding </a:t>
            </a:r>
            <a:endParaRPr sz="67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 dirty="0">
                <a:solidFill>
                  <a:srgbClr val="FFD966"/>
                </a:solidFill>
              </a:rPr>
              <a:t>Objects</a:t>
            </a:r>
            <a:endParaRPr sz="6700" dirty="0">
              <a:solidFill>
                <a:srgbClr val="FFD9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 dirty="0">
                <a:solidFill>
                  <a:srgbClr val="FFFFFF"/>
                </a:solidFill>
              </a:rPr>
              <a:t>in</a:t>
            </a:r>
            <a:r>
              <a:rPr lang="en" sz="6700" dirty="0">
                <a:solidFill>
                  <a:srgbClr val="FFD966"/>
                </a:solidFill>
              </a:rPr>
              <a:t> JavaScript </a:t>
            </a:r>
            <a:endParaRPr sz="6700" dirty="0">
              <a:solidFill>
                <a:srgbClr val="FFD9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116900" y="170475"/>
            <a:ext cx="886500" cy="579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 idx="4294967295"/>
          </p:nvPr>
        </p:nvSpPr>
        <p:spPr>
          <a:xfrm>
            <a:off x="404250" y="292250"/>
            <a:ext cx="6419700" cy="231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FFD966"/>
                </a:solidFill>
                <a:highlight>
                  <a:srgbClr val="434343"/>
                </a:highlight>
              </a:rPr>
              <a:t>The</a:t>
            </a:r>
            <a:r>
              <a:rPr lang="en" sz="4800" i="1">
                <a:solidFill>
                  <a:srgbClr val="FFD966"/>
                </a:solidFill>
                <a:highlight>
                  <a:srgbClr val="434343"/>
                </a:highlight>
              </a:rPr>
              <a:t> </a:t>
            </a:r>
            <a:r>
              <a:rPr lang="en" sz="4800">
                <a:solidFill>
                  <a:srgbClr val="FFD966"/>
                </a:solidFill>
                <a:highlight>
                  <a:srgbClr val="434343"/>
                </a:highlight>
              </a:rPr>
              <a:t>DOM Tree</a:t>
            </a:r>
            <a:endParaRPr sz="2400">
              <a:solidFill>
                <a:srgbClr val="FFD966"/>
              </a:solidFill>
              <a:highlight>
                <a:srgbClr val="434343"/>
              </a:highlight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250" y="694950"/>
            <a:ext cx="3524976" cy="36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/>
        </p:nvSpPr>
        <p:spPr>
          <a:xfrm>
            <a:off x="5096250" y="4310600"/>
            <a:ext cx="32097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i="1">
                <a:latin typeface="Lato"/>
                <a:ea typeface="Lato"/>
                <a:cs typeface="Lato"/>
                <a:sym typeface="Lato"/>
              </a:rPr>
              <a:t>Image taken from Wikipedia</a:t>
            </a:r>
            <a:endParaRPr sz="700" b="1" i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https://en.wikipedia.org/wiki/Document_Object_Model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24025" y="3118226"/>
            <a:ext cx="4655477" cy="18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252825" y="1304275"/>
            <a:ext cx="3278100" cy="29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A bunch of tree nodes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Each tree node is an object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HTML turns into elements that you see on your browser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JavaScript has the ability to alter these objects (</a:t>
            </a:r>
            <a:r>
              <a:rPr lang="en" i="1" dirty="0">
                <a:latin typeface="Lato"/>
                <a:ea typeface="Lato"/>
                <a:cs typeface="Lato"/>
                <a:sym typeface="Lato"/>
              </a:rPr>
              <a:t>i.e.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change, remove, add objects etc.)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 idx="4294967295"/>
          </p:nvPr>
        </p:nvSpPr>
        <p:spPr>
          <a:xfrm>
            <a:off x="579600" y="479550"/>
            <a:ext cx="6419700" cy="2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i="1" dirty="0">
                <a:solidFill>
                  <a:srgbClr val="000000"/>
                </a:solidFill>
                <a:highlight>
                  <a:srgbClr val="FFFFFF"/>
                </a:highlight>
              </a:rPr>
              <a:t>“Everything in </a:t>
            </a:r>
            <a:r>
              <a:rPr lang="en" sz="4400" i="1" dirty="0">
                <a:solidFill>
                  <a:srgbClr val="000000"/>
                </a:solidFill>
                <a:highlight>
                  <a:srgbClr val="FFD966"/>
                </a:highlight>
              </a:rPr>
              <a:t>JavaScript</a:t>
            </a:r>
            <a:r>
              <a:rPr lang="en" sz="4400" i="1" dirty="0">
                <a:solidFill>
                  <a:srgbClr val="000000"/>
                </a:solidFill>
              </a:rPr>
              <a:t> </a:t>
            </a:r>
            <a:r>
              <a:rPr lang="en" sz="4400" i="1" dirty="0">
                <a:solidFill>
                  <a:srgbClr val="000000"/>
                </a:solidFill>
                <a:highlight>
                  <a:srgbClr val="FFFFFF"/>
                </a:highlight>
              </a:rPr>
              <a:t>is an object”</a:t>
            </a:r>
            <a:endParaRPr sz="4400" i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4294967295"/>
          </p:nvPr>
        </p:nvSpPr>
        <p:spPr>
          <a:xfrm>
            <a:off x="4870175" y="207600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dirty="0">
                <a:highlight>
                  <a:srgbClr val="FFD966"/>
                </a:highlight>
                <a:latin typeface="Lato"/>
                <a:ea typeface="Lato"/>
                <a:cs typeface="Lato"/>
                <a:sym typeface="Lato"/>
              </a:rPr>
              <a:t>randomObject = {</a:t>
            </a:r>
            <a:endParaRPr sz="1200" b="0" dirty="0">
              <a:highlight>
                <a:srgbClr val="FFD966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0" dirty="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200" b="0" dirty="0">
                <a:highlight>
                  <a:srgbClr val="FFD966"/>
                </a:highlight>
                <a:latin typeface="Lato"/>
                <a:ea typeface="Lato"/>
                <a:cs typeface="Lato"/>
                <a:sym typeface="Lato"/>
              </a:rPr>
              <a:t>property1: “hi”,</a:t>
            </a:r>
            <a:endParaRPr sz="700" b="0" dirty="0">
              <a:highlight>
                <a:srgbClr val="FFD966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0" dirty="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200" b="0" dirty="0">
                <a:highlight>
                  <a:srgbClr val="FFD966"/>
                </a:highlight>
                <a:latin typeface="Lato"/>
                <a:ea typeface="Lato"/>
                <a:cs typeface="Lato"/>
                <a:sym typeface="Lato"/>
              </a:rPr>
              <a:t>property2: “bye”,</a:t>
            </a:r>
            <a:endParaRPr sz="1200" b="0" dirty="0">
              <a:highlight>
                <a:srgbClr val="FFD966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0" dirty="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200" b="0" dirty="0">
                <a:highlight>
                  <a:srgbClr val="FFD966"/>
                </a:highlight>
                <a:latin typeface="Lato"/>
                <a:ea typeface="Lato"/>
                <a:cs typeface="Lato"/>
                <a:sym typeface="Lato"/>
              </a:rPr>
              <a:t>run: function(){</a:t>
            </a:r>
            <a:endParaRPr sz="1200" b="0" dirty="0">
              <a:highlight>
                <a:srgbClr val="FFD966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0" dirty="0"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" sz="1200" b="0" dirty="0">
                <a:highlight>
                  <a:srgbClr val="FFD966"/>
                </a:highlight>
                <a:latin typeface="Lato"/>
                <a:ea typeface="Lato"/>
                <a:cs typeface="Lato"/>
                <a:sym typeface="Lato"/>
              </a:rPr>
              <a:t>console.log(“Running..”);</a:t>
            </a:r>
            <a:endParaRPr sz="1200" b="0" dirty="0">
              <a:highlight>
                <a:srgbClr val="FFD966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0" dirty="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200" b="0" dirty="0">
                <a:highlight>
                  <a:srgbClr val="FFD966"/>
                </a:highlight>
                <a:latin typeface="Lato"/>
                <a:ea typeface="Lato"/>
                <a:cs typeface="Lato"/>
                <a:sym typeface="Lato"/>
              </a:rPr>
              <a:t>}</a:t>
            </a:r>
            <a:endParaRPr sz="1200" b="0" dirty="0">
              <a:highlight>
                <a:srgbClr val="FFD966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0" dirty="0">
                <a:highlight>
                  <a:srgbClr val="FFD966"/>
                </a:highlight>
                <a:latin typeface="Lato"/>
                <a:ea typeface="Lato"/>
                <a:cs typeface="Lato"/>
                <a:sym typeface="Lato"/>
              </a:rPr>
              <a:t>}</a:t>
            </a:r>
            <a:endParaRPr sz="1200" b="0" dirty="0">
              <a:highlight>
                <a:srgbClr val="FFD966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71300" y="2579625"/>
            <a:ext cx="32715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Objects contain key value pairs.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Objects can contain </a:t>
            </a:r>
            <a:r>
              <a:rPr lang="en" b="1" dirty="0">
                <a:highlight>
                  <a:srgbClr val="FFD966"/>
                </a:highlight>
                <a:latin typeface="Lato"/>
                <a:ea typeface="Lato"/>
                <a:cs typeface="Lato"/>
                <a:sym typeface="Lato"/>
              </a:rPr>
              <a:t>properties</a:t>
            </a:r>
            <a:r>
              <a:rPr lang="en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" b="1" dirty="0">
                <a:highlight>
                  <a:srgbClr val="FFD966"/>
                </a:highlight>
                <a:latin typeface="Lato"/>
                <a:ea typeface="Lato"/>
                <a:cs typeface="Lato"/>
                <a:sym typeface="Lato"/>
              </a:rPr>
              <a:t>methods</a:t>
            </a:r>
            <a:endParaRPr b="1" dirty="0">
              <a:highlight>
                <a:srgbClr val="FFD966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Objects can be accessed using dot notation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91B9E8-63C1-4330-A328-1A0152B22A8C}"/>
              </a:ext>
            </a:extLst>
          </p:cNvPr>
          <p:cNvSpPr txBox="1"/>
          <p:nvPr/>
        </p:nvSpPr>
        <p:spPr>
          <a:xfrm>
            <a:off x="579600" y="2054027"/>
            <a:ext cx="379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" panose="020B0604020202020204" charset="0"/>
              </a:rPr>
              <a:t>Well </a:t>
            </a:r>
            <a:r>
              <a:rPr lang="en-US" sz="1800" b="1" i="1" dirty="0">
                <a:latin typeface="Raleway" panose="020B0604020202020204" charset="0"/>
              </a:rPr>
              <a:t>almost</a:t>
            </a:r>
            <a:r>
              <a:rPr lang="en-US" sz="1800" dirty="0">
                <a:latin typeface="Raleway" panose="020B0604020202020204" charset="0"/>
              </a:rPr>
              <a:t> everything…</a:t>
            </a:r>
            <a:endParaRPr lang="en-CA" sz="1800" dirty="0">
              <a:latin typeface="Raleway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 idx="4294967295"/>
          </p:nvPr>
        </p:nvSpPr>
        <p:spPr>
          <a:xfrm>
            <a:off x="579600" y="479550"/>
            <a:ext cx="6419700" cy="2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i="1" dirty="0">
                <a:solidFill>
                  <a:srgbClr val="000000"/>
                </a:solidFill>
                <a:highlight>
                  <a:srgbClr val="FFFFFF"/>
                </a:highlight>
              </a:rPr>
              <a:t>“Everything in </a:t>
            </a:r>
            <a:r>
              <a:rPr lang="en" sz="4400" i="1" dirty="0">
                <a:solidFill>
                  <a:srgbClr val="000000"/>
                </a:solidFill>
                <a:highlight>
                  <a:srgbClr val="FFD966"/>
                </a:highlight>
              </a:rPr>
              <a:t>JavaScript</a:t>
            </a:r>
            <a:r>
              <a:rPr lang="en" sz="4400" i="1" dirty="0">
                <a:solidFill>
                  <a:srgbClr val="000000"/>
                </a:solidFill>
              </a:rPr>
              <a:t> </a:t>
            </a:r>
            <a:r>
              <a:rPr lang="en" sz="4400" i="1" dirty="0">
                <a:solidFill>
                  <a:srgbClr val="000000"/>
                </a:solidFill>
                <a:highlight>
                  <a:srgbClr val="FFFFFF"/>
                </a:highlight>
              </a:rPr>
              <a:t>is an object”</a:t>
            </a:r>
            <a:endParaRPr sz="4400" i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 idx="4294967295"/>
          </p:nvPr>
        </p:nvSpPr>
        <p:spPr>
          <a:xfrm>
            <a:off x="4870175" y="207600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dirty="0">
                <a:highlight>
                  <a:srgbClr val="FFD966"/>
                </a:highlight>
                <a:latin typeface="Lato"/>
                <a:ea typeface="Lato"/>
                <a:cs typeface="Lato"/>
                <a:sym typeface="Lato"/>
              </a:rPr>
              <a:t>randomObject = {</a:t>
            </a:r>
            <a:endParaRPr sz="1200" b="0" dirty="0">
              <a:highlight>
                <a:srgbClr val="FFD966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0" dirty="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200" b="0" dirty="0">
                <a:highlight>
                  <a:srgbClr val="FFD966"/>
                </a:highlight>
                <a:latin typeface="Lato"/>
                <a:ea typeface="Lato"/>
                <a:cs typeface="Lato"/>
                <a:sym typeface="Lato"/>
              </a:rPr>
              <a:t>property1: “hi”,</a:t>
            </a:r>
            <a:endParaRPr sz="700" b="0" dirty="0">
              <a:highlight>
                <a:srgbClr val="FFD966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0" dirty="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200" b="0" dirty="0">
                <a:highlight>
                  <a:srgbClr val="FFD966"/>
                </a:highlight>
                <a:latin typeface="Lato"/>
                <a:ea typeface="Lato"/>
                <a:cs typeface="Lato"/>
                <a:sym typeface="Lato"/>
              </a:rPr>
              <a:t>property2: “bye”,</a:t>
            </a:r>
            <a:endParaRPr sz="1200" b="0" dirty="0">
              <a:highlight>
                <a:srgbClr val="FFD966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0" dirty="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200" b="0" dirty="0">
                <a:highlight>
                  <a:srgbClr val="FFD966"/>
                </a:highlight>
                <a:latin typeface="Lato"/>
                <a:ea typeface="Lato"/>
                <a:cs typeface="Lato"/>
                <a:sym typeface="Lato"/>
              </a:rPr>
              <a:t>run: function(){</a:t>
            </a:r>
            <a:endParaRPr sz="1200" b="0" dirty="0">
              <a:highlight>
                <a:srgbClr val="FFD966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0" dirty="0"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" sz="1200" b="0" dirty="0">
                <a:highlight>
                  <a:srgbClr val="FFD966"/>
                </a:highlight>
                <a:latin typeface="Lato"/>
                <a:ea typeface="Lato"/>
                <a:cs typeface="Lato"/>
                <a:sym typeface="Lato"/>
              </a:rPr>
              <a:t>console.log(“Running..”);</a:t>
            </a:r>
            <a:endParaRPr sz="1200" b="0" dirty="0">
              <a:highlight>
                <a:srgbClr val="FFD966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0" dirty="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200" b="0" dirty="0">
                <a:highlight>
                  <a:srgbClr val="FFD966"/>
                </a:highlight>
                <a:latin typeface="Lato"/>
                <a:ea typeface="Lato"/>
                <a:cs typeface="Lato"/>
                <a:sym typeface="Lato"/>
              </a:rPr>
              <a:t>}</a:t>
            </a:r>
            <a:endParaRPr sz="1200" b="0" dirty="0">
              <a:highlight>
                <a:srgbClr val="FFD966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0" dirty="0">
                <a:highlight>
                  <a:srgbClr val="FFD966"/>
                </a:highlight>
                <a:latin typeface="Lato"/>
                <a:ea typeface="Lato"/>
                <a:cs typeface="Lato"/>
                <a:sym typeface="Lato"/>
              </a:rPr>
              <a:t>}</a:t>
            </a:r>
            <a:endParaRPr sz="1200" b="0" dirty="0">
              <a:highlight>
                <a:srgbClr val="FFD966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00" y="2757700"/>
            <a:ext cx="3905575" cy="1479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DC9772-7911-4534-8156-D786FC1BCA8A}"/>
              </a:ext>
            </a:extLst>
          </p:cNvPr>
          <p:cNvCxnSpPr/>
          <p:nvPr/>
        </p:nvCxnSpPr>
        <p:spPr>
          <a:xfrm flipH="1">
            <a:off x="2797175" y="2365375"/>
            <a:ext cx="2727325" cy="12668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5A1A89-1B85-4FF9-AB27-05F8364ECF52}"/>
              </a:ext>
            </a:extLst>
          </p:cNvPr>
          <p:cNvCxnSpPr>
            <a:cxnSpLocks/>
          </p:cNvCxnSpPr>
          <p:nvPr/>
        </p:nvCxnSpPr>
        <p:spPr>
          <a:xfrm flipH="1">
            <a:off x="3653051" y="2701925"/>
            <a:ext cx="2141324" cy="977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81AE63-B5BF-43F7-9368-CD6D65292AF6}"/>
              </a:ext>
            </a:extLst>
          </p:cNvPr>
          <p:cNvCxnSpPr>
            <a:cxnSpLocks/>
          </p:cNvCxnSpPr>
          <p:nvPr/>
        </p:nvCxnSpPr>
        <p:spPr>
          <a:xfrm flipH="1">
            <a:off x="1231725" y="2757700"/>
            <a:ext cx="5484959" cy="1323329"/>
          </a:xfrm>
          <a:prstGeom prst="straightConnector1">
            <a:avLst/>
          </a:prstGeom>
          <a:ln w="412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969ADB-506A-4D7A-962D-768C497DB429}"/>
              </a:ext>
            </a:extLst>
          </p:cNvPr>
          <p:cNvSpPr txBox="1"/>
          <p:nvPr/>
        </p:nvSpPr>
        <p:spPr>
          <a:xfrm>
            <a:off x="579600" y="2054027"/>
            <a:ext cx="379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" panose="020B0604020202020204" charset="0"/>
              </a:rPr>
              <a:t>Well </a:t>
            </a:r>
            <a:r>
              <a:rPr lang="en-US" sz="1800" b="1" i="1" dirty="0">
                <a:latin typeface="Raleway" panose="020B0604020202020204" charset="0"/>
              </a:rPr>
              <a:t>almost</a:t>
            </a:r>
            <a:r>
              <a:rPr lang="en-US" sz="1800" dirty="0">
                <a:latin typeface="Raleway" panose="020B0604020202020204" charset="0"/>
              </a:rPr>
              <a:t> everything…</a:t>
            </a:r>
            <a:endParaRPr lang="en-CA" sz="1800" dirty="0">
              <a:latin typeface="Raleway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406425" y="1273425"/>
            <a:ext cx="8296800" cy="24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So what’s with the,</a:t>
            </a: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1" dirty="0">
                <a:solidFill>
                  <a:srgbClr val="000000"/>
                </a:solidFill>
              </a:rPr>
              <a:t>“Everything in </a:t>
            </a:r>
            <a:r>
              <a:rPr lang="en" b="0" i="1" dirty="0">
                <a:solidFill>
                  <a:srgbClr val="000000"/>
                </a:solidFill>
                <a:highlight>
                  <a:srgbClr val="FFD966"/>
                </a:highlight>
              </a:rPr>
              <a:t>JavaScript</a:t>
            </a:r>
            <a:r>
              <a:rPr lang="en" b="0" i="1" dirty="0">
                <a:solidFill>
                  <a:srgbClr val="000000"/>
                </a:solidFill>
              </a:rPr>
              <a:t> is an object”</a:t>
            </a:r>
            <a:r>
              <a:rPr lang="en" dirty="0">
                <a:solidFill>
                  <a:srgbClr val="000000"/>
                </a:solidFill>
              </a:rPr>
              <a:t> quote?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 idx="4294967295"/>
          </p:nvPr>
        </p:nvSpPr>
        <p:spPr>
          <a:xfrm>
            <a:off x="2871875" y="116875"/>
            <a:ext cx="3275100" cy="85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309231" y="425306"/>
            <a:ext cx="2481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44630-49CD-452F-80F8-72EACAD46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935" y="866116"/>
            <a:ext cx="3624980" cy="41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="">
      <p:transition spd="slow"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 idx="4294967295"/>
          </p:nvPr>
        </p:nvSpPr>
        <p:spPr>
          <a:xfrm>
            <a:off x="2871875" y="116875"/>
            <a:ext cx="3275100" cy="85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>
                <a:solidFill>
                  <a:srgbClr val="000000"/>
                </a:solidFill>
                <a:highlight>
                  <a:srgbClr val="FFFFFF"/>
                </a:highlight>
              </a:rPr>
              <a:t>The Browser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914" y="1223275"/>
            <a:ext cx="6464544" cy="338954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/>
          <p:nvPr/>
        </p:nvSpPr>
        <p:spPr>
          <a:xfrm>
            <a:off x="1443900" y="1254101"/>
            <a:ext cx="6500400" cy="3460800"/>
          </a:xfrm>
          <a:prstGeom prst="rect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33" name="Google Shape;133;p22"/>
          <p:cNvSpPr txBox="1"/>
          <p:nvPr/>
        </p:nvSpPr>
        <p:spPr>
          <a:xfrm>
            <a:off x="309231" y="425306"/>
            <a:ext cx="2481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Window</a:t>
            </a:r>
            <a:endParaRPr sz="2200" b="1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4" name="Google Shape;134;p22"/>
          <p:cNvCxnSpPr/>
          <p:nvPr/>
        </p:nvCxnSpPr>
        <p:spPr>
          <a:xfrm>
            <a:off x="1178725" y="896225"/>
            <a:ext cx="477300" cy="3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 idx="4294967295"/>
          </p:nvPr>
        </p:nvSpPr>
        <p:spPr>
          <a:xfrm>
            <a:off x="2871875" y="116875"/>
            <a:ext cx="3275100" cy="85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>
                <a:solidFill>
                  <a:srgbClr val="000000"/>
                </a:solidFill>
                <a:highlight>
                  <a:srgbClr val="FFFFFF"/>
                </a:highlight>
              </a:rPr>
              <a:t>The Browser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309231" y="425306"/>
            <a:ext cx="2481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Window</a:t>
            </a:r>
            <a:endParaRPr sz="2200" b="1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156" y="912375"/>
            <a:ext cx="3664542" cy="3864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3"/>
          <p:cNvCxnSpPr/>
          <p:nvPr/>
        </p:nvCxnSpPr>
        <p:spPr>
          <a:xfrm>
            <a:off x="1529400" y="813425"/>
            <a:ext cx="1042500" cy="2679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 idx="4294967295"/>
          </p:nvPr>
        </p:nvSpPr>
        <p:spPr>
          <a:xfrm>
            <a:off x="2871875" y="116875"/>
            <a:ext cx="3275100" cy="85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 dirty="0">
                <a:solidFill>
                  <a:srgbClr val="000000"/>
                </a:solidFill>
                <a:highlight>
                  <a:srgbClr val="FFFFFF"/>
                </a:highlight>
              </a:rPr>
              <a:t>The Browser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914" y="1223275"/>
            <a:ext cx="6464544" cy="338954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/>
          <p:nvPr/>
        </p:nvSpPr>
        <p:spPr>
          <a:xfrm>
            <a:off x="1443900" y="1254101"/>
            <a:ext cx="6500400" cy="3460800"/>
          </a:xfrm>
          <a:prstGeom prst="rect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50" name="Google Shape;150;p24"/>
          <p:cNvSpPr txBox="1"/>
          <p:nvPr/>
        </p:nvSpPr>
        <p:spPr>
          <a:xfrm>
            <a:off x="177725" y="1092600"/>
            <a:ext cx="27204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DOM</a:t>
            </a:r>
            <a:endParaRPr sz="22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1495325" y="1412525"/>
            <a:ext cx="6384300" cy="32442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cxnSp>
        <p:nvCxnSpPr>
          <p:cNvPr id="152" name="Google Shape;152;p24"/>
          <p:cNvCxnSpPr/>
          <p:nvPr/>
        </p:nvCxnSpPr>
        <p:spPr>
          <a:xfrm>
            <a:off x="901805" y="1564211"/>
            <a:ext cx="627600" cy="64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24"/>
          <p:cNvSpPr txBox="1"/>
          <p:nvPr/>
        </p:nvSpPr>
        <p:spPr>
          <a:xfrm>
            <a:off x="309231" y="425306"/>
            <a:ext cx="2481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Window</a:t>
            </a:r>
            <a:endParaRPr sz="2200" b="1" dirty="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" name="Google Shape;154;p24"/>
          <p:cNvCxnSpPr/>
          <p:nvPr/>
        </p:nvCxnSpPr>
        <p:spPr>
          <a:xfrm>
            <a:off x="1178725" y="896225"/>
            <a:ext cx="477300" cy="3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838" y="936725"/>
            <a:ext cx="3946314" cy="386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>
            <a:spLocks noGrp="1"/>
          </p:cNvSpPr>
          <p:nvPr>
            <p:ph type="title" idx="4294967295"/>
          </p:nvPr>
        </p:nvSpPr>
        <p:spPr>
          <a:xfrm>
            <a:off x="2871875" y="116875"/>
            <a:ext cx="3275100" cy="85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>
                <a:solidFill>
                  <a:srgbClr val="000000"/>
                </a:solidFill>
                <a:highlight>
                  <a:srgbClr val="FFFFFF"/>
                </a:highlight>
              </a:rPr>
              <a:t>The Browser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309231" y="425306"/>
            <a:ext cx="2481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DOM</a:t>
            </a:r>
            <a:endParaRPr sz="22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2" name="Google Shape;162;p25"/>
          <p:cNvCxnSpPr/>
          <p:nvPr/>
        </p:nvCxnSpPr>
        <p:spPr>
          <a:xfrm>
            <a:off x="1168975" y="779325"/>
            <a:ext cx="1548900" cy="409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202</Words>
  <Application>Microsoft Office PowerPoint</Application>
  <PresentationFormat>On-screen Show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Lato</vt:lpstr>
      <vt:lpstr>Raleway</vt:lpstr>
      <vt:lpstr>Swiss</vt:lpstr>
      <vt:lpstr>Understanding  Objects in JavaScript  </vt:lpstr>
      <vt:lpstr>“Everything in JavaScript is an object”</vt:lpstr>
      <vt:lpstr>“Everything in JavaScript is an object”</vt:lpstr>
      <vt:lpstr>So what’s with the, “Everything in JavaScript is an object” quote?</vt:lpstr>
      <vt:lpstr>console</vt:lpstr>
      <vt:lpstr>The Browser</vt:lpstr>
      <vt:lpstr>The Browser</vt:lpstr>
      <vt:lpstr>The Browser</vt:lpstr>
      <vt:lpstr>The Browser</vt:lpstr>
      <vt:lpstr>The DOM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 Objects in JavaScript</dc:title>
  <dc:creator>Casman</dc:creator>
  <cp:lastModifiedBy>Casman Manzano</cp:lastModifiedBy>
  <cp:revision>7</cp:revision>
  <dcterms:modified xsi:type="dcterms:W3CDTF">2021-01-09T19:24:13Z</dcterms:modified>
</cp:coreProperties>
</file>