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6" r:id="rId1"/>
  </p:sldMasterIdLst>
  <p:notesMasterIdLst>
    <p:notesMasterId r:id="rId24"/>
  </p:notesMasterIdLst>
  <p:handoutMasterIdLst>
    <p:handoutMasterId r:id="rId25"/>
  </p:handoutMasterIdLst>
  <p:sldIdLst>
    <p:sldId id="256" r:id="rId2"/>
    <p:sldId id="259" r:id="rId3"/>
    <p:sldId id="260" r:id="rId4"/>
    <p:sldId id="258" r:id="rId5"/>
    <p:sldId id="261" r:id="rId6"/>
    <p:sldId id="262" r:id="rId7"/>
    <p:sldId id="263" r:id="rId8"/>
    <p:sldId id="264" r:id="rId9"/>
    <p:sldId id="257" r:id="rId10"/>
    <p:sldId id="265" r:id="rId11"/>
    <p:sldId id="266" r:id="rId12"/>
    <p:sldId id="267" r:id="rId13"/>
    <p:sldId id="268" r:id="rId14"/>
    <p:sldId id="270" r:id="rId15"/>
    <p:sldId id="271" r:id="rId16"/>
    <p:sldId id="272" r:id="rId17"/>
    <p:sldId id="273" r:id="rId18"/>
    <p:sldId id="274" r:id="rId19"/>
    <p:sldId id="278" r:id="rId20"/>
    <p:sldId id="275" r:id="rId21"/>
    <p:sldId id="276" r:id="rId22"/>
    <p:sldId id="277"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S PGothic" pitchFamily="34" charset="-128"/>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S PGothic" pitchFamily="34" charset="-128"/>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S PGothic" pitchFamily="34" charset="-128"/>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S PGothic" pitchFamily="34" charset="-128"/>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S PGothic" pitchFamily="34" charset="-128"/>
      </a:defRPr>
    </a:lvl5pPr>
    <a:lvl6pPr marL="2286000" algn="l" defTabSz="457200" rtl="0" eaLnBrk="1" latinLnBrk="0" hangingPunct="1">
      <a:defRPr sz="2400" kern="1200">
        <a:solidFill>
          <a:schemeClr val="tx1"/>
        </a:solidFill>
        <a:latin typeface="Arial" charset="0"/>
        <a:ea typeface="MS PGothic" pitchFamily="34" charset="-128"/>
        <a:cs typeface="MS PGothic" pitchFamily="34" charset="-128"/>
      </a:defRPr>
    </a:lvl6pPr>
    <a:lvl7pPr marL="2743200" algn="l" defTabSz="457200" rtl="0" eaLnBrk="1" latinLnBrk="0" hangingPunct="1">
      <a:defRPr sz="2400" kern="1200">
        <a:solidFill>
          <a:schemeClr val="tx1"/>
        </a:solidFill>
        <a:latin typeface="Arial" charset="0"/>
        <a:ea typeface="MS PGothic" pitchFamily="34" charset="-128"/>
        <a:cs typeface="MS PGothic" pitchFamily="34" charset="-128"/>
      </a:defRPr>
    </a:lvl7pPr>
    <a:lvl8pPr marL="3200400" algn="l" defTabSz="457200" rtl="0" eaLnBrk="1" latinLnBrk="0" hangingPunct="1">
      <a:defRPr sz="2400" kern="1200">
        <a:solidFill>
          <a:schemeClr val="tx1"/>
        </a:solidFill>
        <a:latin typeface="Arial" charset="0"/>
        <a:ea typeface="MS PGothic" pitchFamily="34" charset="-128"/>
        <a:cs typeface="MS PGothic" pitchFamily="34" charset="-128"/>
      </a:defRPr>
    </a:lvl8pPr>
    <a:lvl9pPr marL="3657600" algn="l" defTabSz="457200" rtl="0" eaLnBrk="1" latinLnBrk="0" hangingPunct="1">
      <a:defRPr sz="2400" kern="1200">
        <a:solidFill>
          <a:schemeClr val="tx1"/>
        </a:solidFill>
        <a:latin typeface="Arial" charset="0"/>
        <a:ea typeface="MS PGothic" pitchFamily="34" charset="-128"/>
        <a:cs typeface="MS PGothic" pitchFamily="34" charset="-128"/>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99F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6358" autoAdjust="0"/>
  </p:normalViewPr>
  <p:slideViewPr>
    <p:cSldViewPr>
      <p:cViewPr varScale="1">
        <p:scale>
          <a:sx n="79" d="100"/>
          <a:sy n="79" d="100"/>
        </p:scale>
        <p:origin x="-808" y="-104"/>
      </p:cViewPr>
      <p:guideLst>
        <p:guide orient="horz" pos="2160"/>
        <p:guide pos="2880"/>
      </p:guideLst>
    </p:cSldViewPr>
  </p:slideViewPr>
  <p:outlineViewPr>
    <p:cViewPr>
      <p:scale>
        <a:sx n="33" d="100"/>
        <a:sy n="33" d="100"/>
      </p:scale>
      <p:origin x="0" y="308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FCA96C1-789E-964D-952F-DD60FDDADC25}" type="datetimeFigureOut">
              <a:rPr lang="ja-JP" altLang="en-US" smtClean="0"/>
              <a:pPr/>
              <a:t>5/12/15</a:t>
            </a:fld>
            <a:endParaRPr lang="ja-JP"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A38EDE-1239-DE4B-A6BB-807308C802E1}" type="slidenum">
              <a:rPr lang="ja-JP" altLang="en-US" smtClean="0"/>
              <a:pPr/>
              <a:t>‹#›</a:t>
            </a:fld>
            <a:endParaRPr lang="ja-JP" altLang="en-US"/>
          </a:p>
        </p:txBody>
      </p:sp>
    </p:spTree>
    <p:extLst>
      <p:ext uri="{BB962C8B-B14F-4D97-AF65-F5344CB8AC3E}">
        <p14:creationId xmlns:p14="http://schemas.microsoft.com/office/powerpoint/2010/main" val="751807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904A78-582C-FE47-8672-8533F13BF405}" type="datetimeFigureOut">
              <a:rPr lang="ja-JP" altLang="en-US" smtClean="0"/>
              <a:pPr/>
              <a:t>5/12/15</a:t>
            </a:fld>
            <a:endParaRPr lang="ja-JP"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66EAFC-E0DE-524A-B64C-DA3A2AC973DB}" type="slidenum">
              <a:rPr lang="ja-JP" altLang="en-US" smtClean="0"/>
              <a:pPr/>
              <a:t>‹#›</a:t>
            </a:fld>
            <a:endParaRPr lang="ja-JP" altLang="en-US"/>
          </a:p>
        </p:txBody>
      </p:sp>
    </p:spTree>
    <p:extLst>
      <p:ext uri="{BB962C8B-B14F-4D97-AF65-F5344CB8AC3E}">
        <p14:creationId xmlns:p14="http://schemas.microsoft.com/office/powerpoint/2010/main" val="37568609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Explain what do you want to say with the animation.  I guess you want to say users will do 2 levels of design iterations, one in HDL design and one in implementation.  And you want to argue that implementation is part of the bottleneck for design iterations, correct? </a:t>
            </a:r>
          </a:p>
          <a:p>
            <a:endParaRPr lang="en-US" dirty="0" smtClean="0"/>
          </a:p>
          <a:p>
            <a:r>
              <a:rPr lang="en-US" dirty="0" smtClean="0"/>
              <a:t>Yes, I want to make it clear that this work helps to decrease the edit-compile-debug cycle. While debug may also happen in simulation stage where implementation is not needed at all. This work will particularly be useful in a in system debugging scenario where you need to download the FPGA </a:t>
            </a:r>
            <a:r>
              <a:rPr lang="en-US" dirty="0" err="1" smtClean="0"/>
              <a:t>bitstream</a:t>
            </a:r>
            <a:r>
              <a:rPr lang="en-US" dirty="0" smtClean="0"/>
              <a:t> and debug it in a run-time system.  Also we agreed that this work</a:t>
            </a:r>
            <a:r>
              <a:rPr lang="en-US" baseline="0" dirty="0" smtClean="0"/>
              <a:t> focuses on the implementation instead of the rest two design productivity challenge.</a:t>
            </a:r>
            <a:endParaRPr lang="en-US" dirty="0"/>
          </a:p>
        </p:txBody>
      </p:sp>
      <p:sp>
        <p:nvSpPr>
          <p:cNvPr id="4" name="Slide Number Placeholder 3"/>
          <p:cNvSpPr>
            <a:spLocks noGrp="1"/>
          </p:cNvSpPr>
          <p:nvPr>
            <p:ph type="sldNum" sz="quarter" idx="10"/>
          </p:nvPr>
        </p:nvSpPr>
        <p:spPr/>
        <p:txBody>
          <a:bodyPr/>
          <a:lstStyle/>
          <a:p>
            <a:fld id="{F8568D3B-C4D5-4189-B851-1D34BE432F4E}" type="slidenum">
              <a:rPr lang="en-US" smtClean="0"/>
              <a:t>3</a:t>
            </a:fld>
            <a:endParaRPr lang="en-US"/>
          </a:p>
        </p:txBody>
      </p:sp>
    </p:spTree>
    <p:extLst>
      <p:ext uri="{BB962C8B-B14F-4D97-AF65-F5344CB8AC3E}">
        <p14:creationId xmlns:p14="http://schemas.microsoft.com/office/powerpoint/2010/main" val="2899175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table seems to be to large to put it here. Any suggestions for this one?</a:t>
            </a:r>
            <a:endParaRPr lang="en-US" dirty="0"/>
          </a:p>
        </p:txBody>
      </p:sp>
      <p:sp>
        <p:nvSpPr>
          <p:cNvPr id="4" name="Slide Number Placeholder 3"/>
          <p:cNvSpPr>
            <a:spLocks noGrp="1"/>
          </p:cNvSpPr>
          <p:nvPr>
            <p:ph type="sldNum" sz="quarter" idx="10"/>
          </p:nvPr>
        </p:nvSpPr>
        <p:spPr/>
        <p:txBody>
          <a:bodyPr/>
          <a:lstStyle/>
          <a:p>
            <a:fld id="{4066EAFC-E0DE-524A-B64C-DA3A2AC973DB}" type="slidenum">
              <a:rPr lang="ja-JP" altLang="en-US" smtClean="0"/>
              <a:pPr/>
              <a:t>16</a:t>
            </a:fld>
            <a:endParaRPr lang="ja-JP" altLang="en-US"/>
          </a:p>
        </p:txBody>
      </p:sp>
    </p:spTree>
    <p:extLst>
      <p:ext uri="{BB962C8B-B14F-4D97-AF65-F5344CB8AC3E}">
        <p14:creationId xmlns:p14="http://schemas.microsoft.com/office/powerpoint/2010/main" val="246276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as</a:t>
            </a:r>
            <a:r>
              <a:rPr lang="en-US" baseline="0" dirty="0" smtClean="0"/>
              <a:t> you mentioned, there is actually nothing significant to highlight in terms of implementation. </a:t>
            </a:r>
            <a:r>
              <a:rPr lang="en-US" dirty="0" smtClean="0"/>
              <a:t>I</a:t>
            </a:r>
            <a:r>
              <a:rPr lang="en-US" baseline="0" dirty="0" smtClean="0"/>
              <a:t> thought implementation is part of the experiment and completes this section. Anyway, one thing that may be worth mentioning is the </a:t>
            </a:r>
            <a:r>
              <a:rPr lang="en-US" baseline="0" dirty="0" err="1" smtClean="0"/>
              <a:t>fmax</a:t>
            </a:r>
            <a:r>
              <a:rPr lang="en-US" baseline="0" dirty="0" smtClean="0"/>
              <a:t> remains very good when the BRAM utilization is very high.</a:t>
            </a:r>
            <a:endParaRPr lang="en-US" dirty="0"/>
          </a:p>
        </p:txBody>
      </p:sp>
      <p:sp>
        <p:nvSpPr>
          <p:cNvPr id="4" name="Slide Number Placeholder 3"/>
          <p:cNvSpPr>
            <a:spLocks noGrp="1"/>
          </p:cNvSpPr>
          <p:nvPr>
            <p:ph type="sldNum" sz="quarter" idx="10"/>
          </p:nvPr>
        </p:nvSpPr>
        <p:spPr/>
        <p:txBody>
          <a:bodyPr/>
          <a:lstStyle/>
          <a:p>
            <a:fld id="{4066EAFC-E0DE-524A-B64C-DA3A2AC973DB}" type="slidenum">
              <a:rPr lang="ja-JP" altLang="en-US" smtClean="0"/>
              <a:pPr/>
              <a:t>20</a:t>
            </a:fld>
            <a:endParaRPr lang="ja-JP" altLang="en-US"/>
          </a:p>
        </p:txBody>
      </p:sp>
    </p:spTree>
    <p:extLst>
      <p:ext uri="{BB962C8B-B14F-4D97-AF65-F5344CB8AC3E}">
        <p14:creationId xmlns:p14="http://schemas.microsoft.com/office/powerpoint/2010/main" val="3582286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EAFC-E0DE-524A-B64C-DA3A2AC973DB}" type="slidenum">
              <a:rPr lang="ja-JP" altLang="en-US" smtClean="0"/>
              <a:pPr/>
              <a:t>21</a:t>
            </a:fld>
            <a:endParaRPr lang="ja-JP" altLang="en-US"/>
          </a:p>
        </p:txBody>
      </p:sp>
    </p:spTree>
    <p:extLst>
      <p:ext uri="{BB962C8B-B14F-4D97-AF65-F5344CB8AC3E}">
        <p14:creationId xmlns:p14="http://schemas.microsoft.com/office/powerpoint/2010/main" val="3096181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confusing</a:t>
            </a:r>
            <a:r>
              <a:rPr lang="en-US" baseline="0" dirty="0" smtClean="0"/>
              <a:t> part and make this slide focusing on general overlay advantages and </a:t>
            </a:r>
            <a:r>
              <a:rPr lang="en-US" baseline="0" dirty="0" err="1" smtClean="0"/>
              <a:t>disadvanatges</a:t>
            </a:r>
            <a:endParaRPr lang="en-US" dirty="0"/>
          </a:p>
        </p:txBody>
      </p:sp>
      <p:sp>
        <p:nvSpPr>
          <p:cNvPr id="4" name="Slide Number Placeholder 3"/>
          <p:cNvSpPr>
            <a:spLocks noGrp="1"/>
          </p:cNvSpPr>
          <p:nvPr>
            <p:ph type="sldNum" sz="quarter" idx="10"/>
          </p:nvPr>
        </p:nvSpPr>
        <p:spPr/>
        <p:txBody>
          <a:bodyPr/>
          <a:lstStyle/>
          <a:p>
            <a:fld id="{4066EAFC-E0DE-524A-B64C-DA3A2AC973DB}" type="slidenum">
              <a:rPr lang="ja-JP" altLang="en-US" smtClean="0"/>
              <a:pPr/>
              <a:t>4</a:t>
            </a:fld>
            <a:endParaRPr lang="ja-JP" altLang="en-US"/>
          </a:p>
        </p:txBody>
      </p:sp>
    </p:spTree>
    <p:extLst>
      <p:ext uri="{BB962C8B-B14F-4D97-AF65-F5344CB8AC3E}">
        <p14:creationId xmlns:p14="http://schemas.microsoft.com/office/powerpoint/2010/main" val="655718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8D3B-C4D5-4189-B851-1D34BE432F4E}" type="slidenum">
              <a:rPr lang="en-US" smtClean="0"/>
              <a:t>5</a:t>
            </a:fld>
            <a:endParaRPr lang="en-US"/>
          </a:p>
        </p:txBody>
      </p:sp>
    </p:spTree>
    <p:extLst>
      <p:ext uri="{BB962C8B-B14F-4D97-AF65-F5344CB8AC3E}">
        <p14:creationId xmlns:p14="http://schemas.microsoft.com/office/powerpoint/2010/main" val="4034461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8D3B-C4D5-4189-B851-1D34BE432F4E}" type="slidenum">
              <a:rPr lang="en-US" smtClean="0"/>
              <a:t>6</a:t>
            </a:fld>
            <a:endParaRPr lang="en-US"/>
          </a:p>
        </p:txBody>
      </p:sp>
    </p:spTree>
    <p:extLst>
      <p:ext uri="{BB962C8B-B14F-4D97-AF65-F5344CB8AC3E}">
        <p14:creationId xmlns:p14="http://schemas.microsoft.com/office/powerpoint/2010/main" val="2945545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8D3B-C4D5-4189-B851-1D34BE432F4E}" type="slidenum">
              <a:rPr lang="en-US" smtClean="0"/>
              <a:t>7</a:t>
            </a:fld>
            <a:endParaRPr lang="en-US"/>
          </a:p>
        </p:txBody>
      </p:sp>
    </p:spTree>
    <p:extLst>
      <p:ext uri="{BB962C8B-B14F-4D97-AF65-F5344CB8AC3E}">
        <p14:creationId xmlns:p14="http://schemas.microsoft.com/office/powerpoint/2010/main" val="1903887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US" altLang="zh-TW" baseline="0" dirty="0" smtClean="0"/>
          </a:p>
          <a:p>
            <a:endParaRPr kumimoji="1" lang="en-US" altLang="zh-TW" baseline="0" dirty="0" smtClean="0"/>
          </a:p>
        </p:txBody>
      </p:sp>
      <p:sp>
        <p:nvSpPr>
          <p:cNvPr id="4" name="Slide Number Placeholder 3"/>
          <p:cNvSpPr>
            <a:spLocks noGrp="1"/>
          </p:cNvSpPr>
          <p:nvPr>
            <p:ph type="sldNum" sz="quarter" idx="10"/>
          </p:nvPr>
        </p:nvSpPr>
        <p:spPr/>
        <p:txBody>
          <a:bodyPr/>
          <a:lstStyle/>
          <a:p>
            <a:fld id="{F8568D3B-C4D5-4189-B851-1D34BE432F4E}" type="slidenum">
              <a:rPr lang="en-US" smtClean="0"/>
              <a:t>8</a:t>
            </a:fld>
            <a:endParaRPr lang="en-US"/>
          </a:p>
        </p:txBody>
      </p:sp>
    </p:spTree>
    <p:extLst>
      <p:ext uri="{BB962C8B-B14F-4D97-AF65-F5344CB8AC3E}">
        <p14:creationId xmlns:p14="http://schemas.microsoft.com/office/powerpoint/2010/main" val="3158501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somewhat too</a:t>
            </a:r>
            <a:r>
              <a:rPr lang="en-US" baseline="0" dirty="0" smtClean="0"/>
              <a:t> </a:t>
            </a:r>
            <a:r>
              <a:rPr lang="en-US" dirty="0" smtClean="0"/>
              <a:t>detailed in this slide,</a:t>
            </a:r>
            <a:r>
              <a:rPr lang="en-US" baseline="0" dirty="0" smtClean="0"/>
              <a:t> but it helps to explain the trick that operation scheduling can be reused for multiple accelerator configuration selection. Different parameters of the accelerator configuration are estimated in a different way. Basically, instead of evaluating each configuration sequentially, the selection process starts with the operation scheduling which requires DFG and CGRA size as input. With the operation scheduling, the performance of a group of accelerator configurations can be obtained with modeling. The rest of the design parameters can be evaluated.</a:t>
            </a:r>
            <a:endParaRPr lang="en-US" dirty="0"/>
          </a:p>
        </p:txBody>
      </p:sp>
      <p:sp>
        <p:nvSpPr>
          <p:cNvPr id="4" name="Slide Number Placeholder 3"/>
          <p:cNvSpPr>
            <a:spLocks noGrp="1"/>
          </p:cNvSpPr>
          <p:nvPr>
            <p:ph type="sldNum" sz="quarter" idx="10"/>
          </p:nvPr>
        </p:nvSpPr>
        <p:spPr/>
        <p:txBody>
          <a:bodyPr/>
          <a:lstStyle/>
          <a:p>
            <a:fld id="{4066EAFC-E0DE-524A-B64C-DA3A2AC973DB}" type="slidenum">
              <a:rPr lang="ja-JP" altLang="en-US" smtClean="0"/>
              <a:pPr/>
              <a:t>9</a:t>
            </a:fld>
            <a:endParaRPr lang="ja-JP" altLang="en-US"/>
          </a:p>
        </p:txBody>
      </p:sp>
    </p:spTree>
    <p:extLst>
      <p:ext uri="{BB962C8B-B14F-4D97-AF65-F5344CB8AC3E}">
        <p14:creationId xmlns:p14="http://schemas.microsoft.com/office/powerpoint/2010/main" val="44419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DMA latency is needed to</a:t>
            </a:r>
            <a:r>
              <a:rPr lang="en-US" baseline="0" dirty="0" smtClean="0"/>
              <a:t> estimate the communication cost of the loop which are part of the loop performance</a:t>
            </a:r>
            <a:endParaRPr lang="en-US" dirty="0"/>
          </a:p>
        </p:txBody>
      </p:sp>
      <p:sp>
        <p:nvSpPr>
          <p:cNvPr id="4" name="Slide Number Placeholder 3"/>
          <p:cNvSpPr>
            <a:spLocks noGrp="1"/>
          </p:cNvSpPr>
          <p:nvPr>
            <p:ph type="sldNum" sz="quarter" idx="10"/>
          </p:nvPr>
        </p:nvSpPr>
        <p:spPr/>
        <p:txBody>
          <a:bodyPr/>
          <a:lstStyle/>
          <a:p>
            <a:fld id="{4066EAFC-E0DE-524A-B64C-DA3A2AC973DB}" type="slidenum">
              <a:rPr lang="ja-JP" altLang="en-US" smtClean="0"/>
              <a:pPr/>
              <a:t>14</a:t>
            </a:fld>
            <a:endParaRPr lang="ja-JP" altLang="en-US"/>
          </a:p>
        </p:txBody>
      </p:sp>
    </p:spTree>
    <p:extLst>
      <p:ext uri="{BB962C8B-B14F-4D97-AF65-F5344CB8AC3E}">
        <p14:creationId xmlns:p14="http://schemas.microsoft.com/office/powerpoint/2010/main" val="217655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the user provides the BRAM resource budget, we use it to decide the size of the pre-built accelerator library. Apparently, the larger budget is provided, the more accelerators need to be pre-built. And it will take longer time to pre-build the library. Thus this figure present the cost of the library pre-building process. The blue line shows how the number of accelerators increases with the BRAM budget. While the red line shows the how the library pre-building time changes with the BRAM budget. </a:t>
            </a:r>
          </a:p>
          <a:p>
            <a:endParaRPr lang="en-US" dirty="0" smtClean="0"/>
          </a:p>
          <a:p>
            <a:r>
              <a:rPr lang="en-US" dirty="0" smtClean="0"/>
              <a:t>There are 140 RAMB 36 on </a:t>
            </a:r>
            <a:r>
              <a:rPr lang="en-US" dirty="0" err="1" smtClean="0"/>
              <a:t>Zedboard</a:t>
            </a:r>
            <a:r>
              <a:rPr lang="en-US" baseline="0" dirty="0" smtClean="0"/>
              <a:t> and I want to use it as a reference of the BRAM Budget.</a:t>
            </a:r>
          </a:p>
          <a:p>
            <a:endParaRPr lang="en-US" baseline="0" dirty="0" smtClean="0"/>
          </a:p>
        </p:txBody>
      </p:sp>
      <p:sp>
        <p:nvSpPr>
          <p:cNvPr id="4" name="Slide Number Placeholder 3"/>
          <p:cNvSpPr>
            <a:spLocks noGrp="1"/>
          </p:cNvSpPr>
          <p:nvPr>
            <p:ph type="sldNum" sz="quarter" idx="10"/>
          </p:nvPr>
        </p:nvSpPr>
        <p:spPr/>
        <p:txBody>
          <a:bodyPr/>
          <a:lstStyle/>
          <a:p>
            <a:fld id="{4066EAFC-E0DE-524A-B64C-DA3A2AC973DB}" type="slidenum">
              <a:rPr lang="ja-JP" altLang="en-US" smtClean="0"/>
              <a:pPr/>
              <a:t>15</a:t>
            </a:fld>
            <a:endParaRPr lang="ja-JP" altLang="en-US"/>
          </a:p>
        </p:txBody>
      </p:sp>
    </p:spTree>
    <p:extLst>
      <p:ext uri="{BB962C8B-B14F-4D97-AF65-F5344CB8AC3E}">
        <p14:creationId xmlns:p14="http://schemas.microsoft.com/office/powerpoint/2010/main" val="243679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121" name="Rectangle 25"/>
          <p:cNvSpPr>
            <a:spLocks noGrp="1" noChangeArrowheads="1"/>
          </p:cNvSpPr>
          <p:nvPr>
            <p:ph type="ctrTitle"/>
          </p:nvPr>
        </p:nvSpPr>
        <p:spPr>
          <a:xfrm>
            <a:off x="685800" y="1752600"/>
            <a:ext cx="7772400" cy="1112838"/>
          </a:xfrm>
        </p:spPr>
        <p:txBody>
          <a:bodyPr/>
          <a:lstStyle>
            <a:lvl1pPr algn="ctr">
              <a:defRPr/>
            </a:lvl1pPr>
          </a:lstStyle>
          <a:p>
            <a:r>
              <a:rPr lang="en-US" altLang="zh-TW" smtClean="0"/>
              <a:t>Click to edit Master title style</a:t>
            </a:r>
            <a:endParaRPr lang="en-US" altLang="zh-TW"/>
          </a:p>
        </p:txBody>
      </p:sp>
      <p:sp>
        <p:nvSpPr>
          <p:cNvPr id="4122" name="Rectangle 26"/>
          <p:cNvSpPr>
            <a:spLocks noGrp="1" noChangeArrowheads="1"/>
          </p:cNvSpPr>
          <p:nvPr>
            <p:ph type="subTitle" idx="1"/>
          </p:nvPr>
        </p:nvSpPr>
        <p:spPr>
          <a:xfrm>
            <a:off x="1371600" y="3581400"/>
            <a:ext cx="6400800" cy="1752600"/>
          </a:xfrm>
        </p:spPr>
        <p:txBody>
          <a:bodyPr/>
          <a:lstStyle>
            <a:lvl1pPr marL="0" indent="0" algn="ctr">
              <a:buFont typeface="Wingdings" pitchFamily="-112" charset="2"/>
              <a:buNone/>
              <a:defRPr/>
            </a:lvl1pPr>
          </a:lstStyle>
          <a:p>
            <a:r>
              <a:rPr lang="en-US" altLang="zh-TW" smtClean="0"/>
              <a:t>Click to edit Master subtitle style</a:t>
            </a:r>
            <a:endParaRPr lang="en-US" altLang="zh-TW"/>
          </a:p>
        </p:txBody>
      </p:sp>
      <p:sp>
        <p:nvSpPr>
          <p:cNvPr id="4123" name="Rectangle 27"/>
          <p:cNvSpPr>
            <a:spLocks noGrp="1" noChangeArrowheads="1"/>
          </p:cNvSpPr>
          <p:nvPr>
            <p:ph type="dt" sz="half" idx="2"/>
          </p:nvPr>
        </p:nvSpPr>
        <p:spPr>
          <a:xfrm>
            <a:off x="762000" y="6629400"/>
            <a:ext cx="1905000" cy="228600"/>
          </a:xfrm>
        </p:spPr>
        <p:txBody>
          <a:bodyPr/>
          <a:lstStyle>
            <a:lvl1pPr>
              <a:defRPr>
                <a:solidFill>
                  <a:srgbClr val="000000"/>
                </a:solidFill>
              </a:defRPr>
            </a:lvl1pPr>
          </a:lstStyle>
          <a:p>
            <a:r>
              <a:rPr lang="en-US" altLang="ja-JP" smtClean="0"/>
              <a:t>HKU 20131101</a:t>
            </a:r>
            <a:endParaRPr lang="en-US" altLang="ja-JP" dirty="0"/>
          </a:p>
        </p:txBody>
      </p:sp>
      <p:sp>
        <p:nvSpPr>
          <p:cNvPr id="4124" name="Rectangle 28"/>
          <p:cNvSpPr>
            <a:spLocks noGrp="1" noChangeArrowheads="1"/>
          </p:cNvSpPr>
          <p:nvPr>
            <p:ph type="ftr" sz="quarter" idx="3"/>
          </p:nvPr>
        </p:nvSpPr>
        <p:spPr>
          <a:xfrm>
            <a:off x="3429000" y="6629400"/>
            <a:ext cx="2895600" cy="228600"/>
          </a:xfrm>
        </p:spPr>
        <p:txBody>
          <a:bodyPr/>
          <a:lstStyle>
            <a:lvl1pPr>
              <a:defRPr>
                <a:solidFill>
                  <a:srgbClr val="000000"/>
                </a:solidFill>
              </a:defRPr>
            </a:lvl1pPr>
          </a:lstStyle>
          <a:p>
            <a:r>
              <a:rPr lang="en-US" altLang="ja-JP" smtClean="0"/>
              <a:t>HCCH usability</a:t>
            </a:r>
            <a:endParaRPr lang="en-US" altLang="ja-JP" dirty="0"/>
          </a:p>
        </p:txBody>
      </p:sp>
      <p:sp>
        <p:nvSpPr>
          <p:cNvPr id="4125" name="Rectangle 29"/>
          <p:cNvSpPr>
            <a:spLocks noGrp="1" noChangeArrowheads="1"/>
          </p:cNvSpPr>
          <p:nvPr>
            <p:ph type="sldNum" sz="quarter" idx="4"/>
          </p:nvPr>
        </p:nvSpPr>
        <p:spPr>
          <a:xfrm>
            <a:off x="7162800" y="6629400"/>
            <a:ext cx="1905000" cy="228600"/>
          </a:xfrm>
        </p:spPr>
        <p:txBody>
          <a:bodyPr/>
          <a:lstStyle>
            <a:lvl1pPr>
              <a:defRPr>
                <a:solidFill>
                  <a:srgbClr val="000000"/>
                </a:solidFill>
              </a:defRPr>
            </a:lvl1pPr>
          </a:lstStyle>
          <a:p>
            <a:fld id="{5C61F6B9-B417-944D-839E-BA8CD2A1637A}" type="slidenum">
              <a:rPr lang="en-US" altLang="ja-JP" smtClean="0"/>
              <a:pPr/>
              <a:t>‹#›</a:t>
            </a:fld>
            <a:endParaRPr lang="en-US" altLang="ja-JP"/>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Drag picture to placeholder or click icon to add</a:t>
            </a:r>
            <a:endParaRPr lang="ja-JP"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ja-JP" smtClean="0"/>
              <a:t>HKU 20131101</a:t>
            </a:r>
            <a:endParaRPr lang="en-US" altLang="ja-JP" dirty="0"/>
          </a:p>
        </p:txBody>
      </p:sp>
      <p:sp>
        <p:nvSpPr>
          <p:cNvPr id="6" name="Footer Placeholder 5"/>
          <p:cNvSpPr>
            <a:spLocks noGrp="1"/>
          </p:cNvSpPr>
          <p:nvPr>
            <p:ph type="ftr" sz="quarter" idx="11"/>
          </p:nvPr>
        </p:nvSpPr>
        <p:spPr/>
        <p:txBody>
          <a:bodyPr/>
          <a:lstStyle>
            <a:lvl1pPr>
              <a:defRPr/>
            </a:lvl1pPr>
          </a:lstStyle>
          <a:p>
            <a:r>
              <a:rPr lang="en-US" altLang="ja-JP" smtClean="0"/>
              <a:t>HCCH usability</a:t>
            </a:r>
            <a:endParaRPr lang="en-US" altLang="ja-JP" dirty="0"/>
          </a:p>
        </p:txBody>
      </p:sp>
      <p:sp>
        <p:nvSpPr>
          <p:cNvPr id="7" name="Slide Number Placeholder 6"/>
          <p:cNvSpPr>
            <a:spLocks noGrp="1"/>
          </p:cNvSpPr>
          <p:nvPr>
            <p:ph type="sldNum" sz="quarter" idx="12"/>
          </p:nvPr>
        </p:nvSpPr>
        <p:spPr/>
        <p:txBody>
          <a:bodyPr/>
          <a:lstStyle>
            <a:lvl1pPr>
              <a:defRPr smtClean="0"/>
            </a:lvl1pPr>
          </a:lstStyle>
          <a:p>
            <a:fld id="{EEB07D60-4B1F-C54F-A677-F7F9588E1719}" type="slidenum">
              <a:rPr lang="en-US" altLang="ja-JP" smtClean="0"/>
              <a:pPr/>
              <a:t>‹#›</a:t>
            </a:fld>
            <a:endParaRPr lang="en-US" altLang="ja-JP"/>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Date Placeholder 3"/>
          <p:cNvSpPr>
            <a:spLocks noGrp="1"/>
          </p:cNvSpPr>
          <p:nvPr>
            <p:ph type="dt" sz="half" idx="10"/>
          </p:nvPr>
        </p:nvSpPr>
        <p:spPr/>
        <p:txBody>
          <a:bodyPr/>
          <a:lstStyle>
            <a:lvl1pPr>
              <a:defRPr/>
            </a:lvl1pPr>
          </a:lstStyle>
          <a:p>
            <a:r>
              <a:rPr lang="en-US" altLang="ja-JP" smtClean="0"/>
              <a:t>HKU 20131101</a:t>
            </a:r>
            <a:endParaRPr lang="en-US" altLang="ja-JP" dirty="0"/>
          </a:p>
        </p:txBody>
      </p:sp>
      <p:sp>
        <p:nvSpPr>
          <p:cNvPr id="5" name="Footer Placeholder 4"/>
          <p:cNvSpPr>
            <a:spLocks noGrp="1"/>
          </p:cNvSpPr>
          <p:nvPr>
            <p:ph type="ftr" sz="quarter" idx="11"/>
          </p:nvPr>
        </p:nvSpPr>
        <p:spPr/>
        <p:txBody>
          <a:bodyPr/>
          <a:lstStyle>
            <a:lvl1pPr>
              <a:defRPr/>
            </a:lvl1pPr>
          </a:lstStyle>
          <a:p>
            <a:r>
              <a:rPr lang="en-US" altLang="ja-JP" smtClean="0"/>
              <a:t>HCCH usability</a:t>
            </a:r>
            <a:endParaRPr lang="en-US" altLang="ja-JP" dirty="0"/>
          </a:p>
        </p:txBody>
      </p:sp>
      <p:sp>
        <p:nvSpPr>
          <p:cNvPr id="6" name="Slide Number Placeholder 5"/>
          <p:cNvSpPr>
            <a:spLocks noGrp="1"/>
          </p:cNvSpPr>
          <p:nvPr>
            <p:ph type="sldNum" sz="quarter" idx="12"/>
          </p:nvPr>
        </p:nvSpPr>
        <p:spPr/>
        <p:txBody>
          <a:bodyPr/>
          <a:lstStyle>
            <a:lvl1pPr>
              <a:defRPr smtClean="0"/>
            </a:lvl1pPr>
          </a:lstStyle>
          <a:p>
            <a:fld id="{6A616F10-F6DE-AC4F-8C1B-9359AE428223}" type="slidenum">
              <a:rPr lang="en-US" altLang="ja-JP" smtClean="0"/>
              <a:pPr/>
              <a:t>‹#›</a:t>
            </a:fld>
            <a:endParaRPr lang="en-US" altLang="ja-JP"/>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381000"/>
            <a:ext cx="1943100" cy="5715000"/>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1143000" y="381000"/>
            <a:ext cx="5676900" cy="571500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Date Placeholder 3"/>
          <p:cNvSpPr>
            <a:spLocks noGrp="1"/>
          </p:cNvSpPr>
          <p:nvPr>
            <p:ph type="dt" sz="half" idx="10"/>
          </p:nvPr>
        </p:nvSpPr>
        <p:spPr/>
        <p:txBody>
          <a:bodyPr/>
          <a:lstStyle>
            <a:lvl1pPr>
              <a:defRPr/>
            </a:lvl1pPr>
          </a:lstStyle>
          <a:p>
            <a:r>
              <a:rPr lang="en-US" altLang="ja-JP" smtClean="0"/>
              <a:t>HKU 20131101</a:t>
            </a:r>
            <a:endParaRPr lang="en-US" altLang="ja-JP" dirty="0"/>
          </a:p>
        </p:txBody>
      </p:sp>
      <p:sp>
        <p:nvSpPr>
          <p:cNvPr id="5" name="Footer Placeholder 4"/>
          <p:cNvSpPr>
            <a:spLocks noGrp="1"/>
          </p:cNvSpPr>
          <p:nvPr>
            <p:ph type="ftr" sz="quarter" idx="11"/>
          </p:nvPr>
        </p:nvSpPr>
        <p:spPr/>
        <p:txBody>
          <a:bodyPr/>
          <a:lstStyle>
            <a:lvl1pPr>
              <a:defRPr/>
            </a:lvl1pPr>
          </a:lstStyle>
          <a:p>
            <a:r>
              <a:rPr lang="en-US" altLang="ja-JP" smtClean="0"/>
              <a:t>HCCH usability</a:t>
            </a:r>
            <a:endParaRPr lang="en-US" altLang="ja-JP" dirty="0"/>
          </a:p>
        </p:txBody>
      </p:sp>
      <p:sp>
        <p:nvSpPr>
          <p:cNvPr id="6" name="Slide Number Placeholder 5"/>
          <p:cNvSpPr>
            <a:spLocks noGrp="1"/>
          </p:cNvSpPr>
          <p:nvPr>
            <p:ph type="sldNum" sz="quarter" idx="12"/>
          </p:nvPr>
        </p:nvSpPr>
        <p:spPr/>
        <p:txBody>
          <a:bodyPr/>
          <a:lstStyle>
            <a:lvl1pPr>
              <a:defRPr smtClean="0"/>
            </a:lvl1pPr>
          </a:lstStyle>
          <a:p>
            <a:fld id="{107736FC-CF1C-A14A-BF66-27174AC27A78}" type="slidenum">
              <a:rPr lang="en-US" altLang="ja-JP" smtClean="0"/>
              <a:pPr/>
              <a:t>‹#›</a:t>
            </a:fld>
            <a:endParaRPr lang="en-US" altLang="ja-JP"/>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772400" cy="609600"/>
          </a:xfrm>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1143000" y="1143000"/>
            <a:ext cx="7772400" cy="24003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1143000" y="3695700"/>
            <a:ext cx="7772400" cy="24003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Date Placeholder 4"/>
          <p:cNvSpPr>
            <a:spLocks noGrp="1"/>
          </p:cNvSpPr>
          <p:nvPr>
            <p:ph type="dt" sz="half" idx="10"/>
          </p:nvPr>
        </p:nvSpPr>
        <p:spPr>
          <a:xfrm>
            <a:off x="1173163" y="6265863"/>
            <a:ext cx="1905000" cy="457200"/>
          </a:xfrm>
        </p:spPr>
        <p:txBody>
          <a:bodyPr/>
          <a:lstStyle>
            <a:lvl1pPr>
              <a:defRPr/>
            </a:lvl1pPr>
          </a:lstStyle>
          <a:p>
            <a:r>
              <a:rPr lang="en-US" altLang="ja-JP" smtClean="0"/>
              <a:t>HKU 20131101</a:t>
            </a:r>
            <a:endParaRPr lang="en-US" altLang="ja-JP" dirty="0"/>
          </a:p>
        </p:txBody>
      </p:sp>
      <p:sp>
        <p:nvSpPr>
          <p:cNvPr id="6" name="Footer Placeholder 5"/>
          <p:cNvSpPr>
            <a:spLocks noGrp="1"/>
          </p:cNvSpPr>
          <p:nvPr>
            <p:ph type="ftr" sz="quarter" idx="11"/>
          </p:nvPr>
        </p:nvSpPr>
        <p:spPr>
          <a:xfrm>
            <a:off x="3581400" y="6248400"/>
            <a:ext cx="2895600" cy="457200"/>
          </a:xfrm>
        </p:spPr>
        <p:txBody>
          <a:bodyPr/>
          <a:lstStyle>
            <a:lvl1pPr>
              <a:defRPr/>
            </a:lvl1pPr>
          </a:lstStyle>
          <a:p>
            <a:r>
              <a:rPr lang="en-US" altLang="ja-JP" smtClean="0"/>
              <a:t>HCCH usability</a:t>
            </a:r>
            <a:endParaRPr lang="en-US" altLang="ja-JP" dirty="0"/>
          </a:p>
        </p:txBody>
      </p:sp>
      <p:sp>
        <p:nvSpPr>
          <p:cNvPr id="7" name="Slide Number Placeholder 6"/>
          <p:cNvSpPr>
            <a:spLocks noGrp="1"/>
          </p:cNvSpPr>
          <p:nvPr>
            <p:ph type="sldNum" sz="quarter" idx="12"/>
          </p:nvPr>
        </p:nvSpPr>
        <p:spPr>
          <a:xfrm>
            <a:off x="7010400" y="6248400"/>
            <a:ext cx="1295400" cy="457200"/>
          </a:xfrm>
        </p:spPr>
        <p:txBody>
          <a:bodyPr/>
          <a:lstStyle>
            <a:lvl1pPr>
              <a:defRPr smtClean="0"/>
            </a:lvl1pPr>
          </a:lstStyle>
          <a:p>
            <a:fld id="{933F1EAD-6597-7243-AEBE-CF182AA745C4}" type="slidenum">
              <a:rPr lang="en-US" altLang="ja-JP" smtClean="0"/>
              <a:pPr/>
              <a:t>‹#›</a:t>
            </a:fld>
            <a:endParaRPr lang="en-US" altLang="ja-JP"/>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with Title Content">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ltLang="ja-JP" smtClean="0"/>
              <a:t>HKU 20131101</a:t>
            </a:r>
            <a:endParaRPr lang="en-US" altLang="ja-JP" dirty="0"/>
          </a:p>
        </p:txBody>
      </p:sp>
      <p:sp>
        <p:nvSpPr>
          <p:cNvPr id="7" name="Footer Placeholder 6"/>
          <p:cNvSpPr>
            <a:spLocks noGrp="1"/>
          </p:cNvSpPr>
          <p:nvPr>
            <p:ph type="ftr" sz="quarter" idx="11"/>
          </p:nvPr>
        </p:nvSpPr>
        <p:spPr/>
        <p:txBody>
          <a:bodyPr/>
          <a:lstStyle/>
          <a:p>
            <a:r>
              <a:rPr lang="en-US" altLang="ja-JP" smtClean="0"/>
              <a:t>HCCH usability</a:t>
            </a:r>
            <a:endParaRPr lang="en-US" altLang="ja-JP" dirty="0"/>
          </a:p>
        </p:txBody>
      </p:sp>
      <p:sp>
        <p:nvSpPr>
          <p:cNvPr id="8" name="Slide Number Placeholder 7"/>
          <p:cNvSpPr>
            <a:spLocks noGrp="1"/>
          </p:cNvSpPr>
          <p:nvPr>
            <p:ph type="sldNum" sz="quarter" idx="12"/>
          </p:nvPr>
        </p:nvSpPr>
        <p:spPr/>
        <p:txBody>
          <a:bodyPr/>
          <a:lstStyle/>
          <a:p>
            <a:fld id="{933F1EAD-6597-7243-AEBE-CF182AA745C4}" type="slidenum">
              <a:rPr lang="en-US" altLang="ja-JP" smtClean="0"/>
              <a:pPr/>
              <a:t>‹#›</a:t>
            </a:fld>
            <a:endParaRPr lang="en-US" altLang="ja-JP" dirty="0"/>
          </a:p>
        </p:txBody>
      </p:sp>
      <p:sp>
        <p:nvSpPr>
          <p:cNvPr id="9" name="Title 8"/>
          <p:cNvSpPr>
            <a:spLocks noGrp="1"/>
          </p:cNvSpPr>
          <p:nvPr>
            <p:ph type="title"/>
          </p:nvPr>
        </p:nvSpPr>
        <p:spPr/>
        <p:txBody>
          <a:bodyPr/>
          <a:lstStyle/>
          <a:p>
            <a:r>
              <a:rPr kumimoji="1" lang="en-US" altLang="zh-TW" smtClean="0"/>
              <a:t>Click to edit Master title style</a:t>
            </a:r>
            <a:endParaRPr kumimoji="1" lang="zh-TW" altLang="en-US"/>
          </a:p>
        </p:txBody>
      </p:sp>
      <p:sp>
        <p:nvSpPr>
          <p:cNvPr id="11" name="Text Placeholder 10"/>
          <p:cNvSpPr>
            <a:spLocks noGrp="1"/>
          </p:cNvSpPr>
          <p:nvPr>
            <p:ph type="body" sz="quarter" idx="13"/>
          </p:nvPr>
        </p:nvSpPr>
        <p:spPr>
          <a:xfrm>
            <a:off x="609600" y="1219200"/>
            <a:ext cx="7772400" cy="4648200"/>
          </a:xfrm>
        </p:spPr>
        <p:txBody>
          <a:bodyPr/>
          <a:lstStyle/>
          <a:p>
            <a:pPr lvl="0"/>
            <a:r>
              <a:rPr kumimoji="1" lang="en-US" altLang="zh-TW" smtClean="0"/>
              <a:t>Click to edit Master text styles</a:t>
            </a:r>
          </a:p>
          <a:p>
            <a:pPr lvl="1"/>
            <a:r>
              <a:rPr kumimoji="1" lang="en-US" altLang="zh-TW" smtClean="0"/>
              <a:t>Second level</a:t>
            </a:r>
          </a:p>
          <a:p>
            <a:pPr lvl="2"/>
            <a:r>
              <a:rPr kumimoji="1" lang="en-US" altLang="zh-TW" smtClean="0"/>
              <a:t>Third level</a:t>
            </a:r>
          </a:p>
          <a:p>
            <a:pPr lvl="3"/>
            <a:r>
              <a:rPr kumimoji="1" lang="en-US" altLang="zh-TW" smtClean="0"/>
              <a:t>Fourth level</a:t>
            </a:r>
          </a:p>
          <a:p>
            <a:pPr lvl="4"/>
            <a:r>
              <a:rPr kumimoji="1" lang="en-US" altLang="zh-TW" smtClean="0"/>
              <a:t>Fifth level</a:t>
            </a:r>
            <a:endParaRPr kumimoji="1" lang="zh-TW" altLang="en-US"/>
          </a:p>
        </p:txBody>
      </p:sp>
    </p:spTree>
    <p:extLst>
      <p:ext uri="{BB962C8B-B14F-4D97-AF65-F5344CB8AC3E}">
        <p14:creationId xmlns:p14="http://schemas.microsoft.com/office/powerpoint/2010/main" val="4143733299"/>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
        <p:nvSpPr>
          <p:cNvPr id="4" name="Date Placeholder 3"/>
          <p:cNvSpPr>
            <a:spLocks noGrp="1"/>
          </p:cNvSpPr>
          <p:nvPr>
            <p:ph type="dt" sz="half" idx="10"/>
          </p:nvPr>
        </p:nvSpPr>
        <p:spPr/>
        <p:txBody>
          <a:bodyPr/>
          <a:lstStyle>
            <a:lvl1pPr>
              <a:defRPr/>
            </a:lvl1pPr>
          </a:lstStyle>
          <a:p>
            <a:r>
              <a:rPr lang="en-US" altLang="ja-JP" smtClean="0"/>
              <a:t>HKU 20131101</a:t>
            </a:r>
            <a:endParaRPr lang="en-US" altLang="ja-JP" dirty="0"/>
          </a:p>
        </p:txBody>
      </p:sp>
      <p:sp>
        <p:nvSpPr>
          <p:cNvPr id="5" name="Footer Placeholder 4"/>
          <p:cNvSpPr>
            <a:spLocks noGrp="1"/>
          </p:cNvSpPr>
          <p:nvPr>
            <p:ph type="ftr" sz="quarter" idx="11"/>
          </p:nvPr>
        </p:nvSpPr>
        <p:spPr/>
        <p:txBody>
          <a:bodyPr/>
          <a:lstStyle>
            <a:lvl1pPr>
              <a:defRPr/>
            </a:lvl1pPr>
          </a:lstStyle>
          <a:p>
            <a:r>
              <a:rPr lang="en-US" altLang="ja-JP" smtClean="0"/>
              <a:t>HCCH usability</a:t>
            </a:r>
            <a:endParaRPr lang="en-US" altLang="ja-JP" dirty="0"/>
          </a:p>
        </p:txBody>
      </p:sp>
      <p:sp>
        <p:nvSpPr>
          <p:cNvPr id="6" name="Slide Number Placeholder 5"/>
          <p:cNvSpPr>
            <a:spLocks noGrp="1"/>
          </p:cNvSpPr>
          <p:nvPr>
            <p:ph type="sldNum" sz="quarter" idx="12"/>
          </p:nvPr>
        </p:nvSpPr>
        <p:spPr/>
        <p:txBody>
          <a:bodyPr/>
          <a:lstStyle>
            <a:lvl1pPr>
              <a:defRPr smtClean="0"/>
            </a:lvl1pPr>
          </a:lstStyle>
          <a:p>
            <a:fld id="{66D503DF-2154-B442-8C2B-147966DE71BB}" type="slidenum">
              <a:rPr lang="en-US" altLang="ja-JP" smtClean="0"/>
              <a:pPr/>
              <a:t>‹#›</a:t>
            </a:fld>
            <a:endParaRPr lang="en-US" altLang="ja-JP"/>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ja-JP" smtClean="0"/>
              <a:t>HKU 20131101</a:t>
            </a:r>
            <a:endParaRPr lang="en-US" altLang="ja-JP" dirty="0"/>
          </a:p>
        </p:txBody>
      </p:sp>
      <p:sp>
        <p:nvSpPr>
          <p:cNvPr id="5" name="Footer Placeholder 4"/>
          <p:cNvSpPr>
            <a:spLocks noGrp="1"/>
          </p:cNvSpPr>
          <p:nvPr>
            <p:ph type="ftr" sz="quarter" idx="11"/>
          </p:nvPr>
        </p:nvSpPr>
        <p:spPr/>
        <p:txBody>
          <a:bodyPr/>
          <a:lstStyle>
            <a:lvl1pPr>
              <a:defRPr/>
            </a:lvl1pPr>
          </a:lstStyle>
          <a:p>
            <a:r>
              <a:rPr lang="en-US" altLang="ja-JP" smtClean="0"/>
              <a:t>HCCH usability</a:t>
            </a:r>
            <a:endParaRPr lang="en-US" altLang="ja-JP" dirty="0"/>
          </a:p>
        </p:txBody>
      </p:sp>
      <p:sp>
        <p:nvSpPr>
          <p:cNvPr id="6" name="Slide Number Placeholder 5"/>
          <p:cNvSpPr>
            <a:spLocks noGrp="1"/>
          </p:cNvSpPr>
          <p:nvPr>
            <p:ph type="sldNum" sz="quarter" idx="12"/>
          </p:nvPr>
        </p:nvSpPr>
        <p:spPr/>
        <p:txBody>
          <a:bodyPr/>
          <a:lstStyle>
            <a:lvl1pPr>
              <a:defRPr smtClean="0"/>
            </a:lvl1pPr>
          </a:lstStyle>
          <a:p>
            <a:fld id="{630E09E5-4D61-CD42-A3A6-E39D7F4B2CB3}" type="slidenum">
              <a:rPr lang="en-US" altLang="ja-JP" smtClean="0"/>
              <a:pPr/>
              <a:t>‹#›</a:t>
            </a:fld>
            <a:endParaRPr lang="en-US" altLang="ja-JP"/>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6096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45720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Date Placeholder 4"/>
          <p:cNvSpPr>
            <a:spLocks noGrp="1"/>
          </p:cNvSpPr>
          <p:nvPr>
            <p:ph type="dt" sz="half" idx="10"/>
          </p:nvPr>
        </p:nvSpPr>
        <p:spPr/>
        <p:txBody>
          <a:bodyPr/>
          <a:lstStyle>
            <a:lvl1pPr>
              <a:defRPr/>
            </a:lvl1pPr>
          </a:lstStyle>
          <a:p>
            <a:r>
              <a:rPr lang="en-US" altLang="ja-JP" smtClean="0"/>
              <a:t>HKU 20131101</a:t>
            </a:r>
            <a:endParaRPr lang="en-US" altLang="ja-JP" dirty="0"/>
          </a:p>
        </p:txBody>
      </p:sp>
      <p:sp>
        <p:nvSpPr>
          <p:cNvPr id="6" name="Footer Placeholder 5"/>
          <p:cNvSpPr>
            <a:spLocks noGrp="1"/>
          </p:cNvSpPr>
          <p:nvPr>
            <p:ph type="ftr" sz="quarter" idx="11"/>
          </p:nvPr>
        </p:nvSpPr>
        <p:spPr/>
        <p:txBody>
          <a:bodyPr/>
          <a:lstStyle>
            <a:lvl1pPr>
              <a:defRPr/>
            </a:lvl1pPr>
          </a:lstStyle>
          <a:p>
            <a:r>
              <a:rPr lang="en-US" altLang="ja-JP" smtClean="0"/>
              <a:t>HCCH usability</a:t>
            </a:r>
            <a:endParaRPr lang="en-US" altLang="ja-JP" dirty="0"/>
          </a:p>
        </p:txBody>
      </p:sp>
      <p:sp>
        <p:nvSpPr>
          <p:cNvPr id="7" name="Slide Number Placeholder 6"/>
          <p:cNvSpPr>
            <a:spLocks noGrp="1"/>
          </p:cNvSpPr>
          <p:nvPr>
            <p:ph type="sldNum" sz="quarter" idx="12"/>
          </p:nvPr>
        </p:nvSpPr>
        <p:spPr/>
        <p:txBody>
          <a:bodyPr/>
          <a:lstStyle>
            <a:lvl1pPr>
              <a:defRPr smtClean="0"/>
            </a:lvl1pPr>
          </a:lstStyle>
          <a:p>
            <a:fld id="{FBA23063-D8F8-2047-A5F3-305EFE798EC9}" type="slidenum">
              <a:rPr lang="en-US" altLang="ja-JP" smtClean="0"/>
              <a:pPr/>
              <a:t>‹#›</a:t>
            </a:fld>
            <a:endParaRPr lang="en-US" altLang="ja-JP"/>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7" name="Date Placeholder 6"/>
          <p:cNvSpPr>
            <a:spLocks noGrp="1"/>
          </p:cNvSpPr>
          <p:nvPr>
            <p:ph type="dt" sz="half" idx="10"/>
          </p:nvPr>
        </p:nvSpPr>
        <p:spPr/>
        <p:txBody>
          <a:bodyPr/>
          <a:lstStyle>
            <a:lvl1pPr>
              <a:defRPr/>
            </a:lvl1pPr>
          </a:lstStyle>
          <a:p>
            <a:r>
              <a:rPr lang="en-US" altLang="ja-JP" smtClean="0"/>
              <a:t>HKU 20131101</a:t>
            </a:r>
            <a:endParaRPr lang="en-US" altLang="ja-JP" dirty="0"/>
          </a:p>
        </p:txBody>
      </p:sp>
      <p:sp>
        <p:nvSpPr>
          <p:cNvPr id="8" name="Footer Placeholder 7"/>
          <p:cNvSpPr>
            <a:spLocks noGrp="1"/>
          </p:cNvSpPr>
          <p:nvPr>
            <p:ph type="ftr" sz="quarter" idx="11"/>
          </p:nvPr>
        </p:nvSpPr>
        <p:spPr/>
        <p:txBody>
          <a:bodyPr/>
          <a:lstStyle>
            <a:lvl1pPr>
              <a:defRPr/>
            </a:lvl1pPr>
          </a:lstStyle>
          <a:p>
            <a:r>
              <a:rPr lang="en-US" altLang="ja-JP" smtClean="0"/>
              <a:t>HCCH usability</a:t>
            </a:r>
            <a:endParaRPr lang="en-US" altLang="ja-JP" dirty="0"/>
          </a:p>
        </p:txBody>
      </p:sp>
      <p:sp>
        <p:nvSpPr>
          <p:cNvPr id="9" name="Slide Number Placeholder 8"/>
          <p:cNvSpPr>
            <a:spLocks noGrp="1"/>
          </p:cNvSpPr>
          <p:nvPr>
            <p:ph type="sldNum" sz="quarter" idx="12"/>
          </p:nvPr>
        </p:nvSpPr>
        <p:spPr/>
        <p:txBody>
          <a:bodyPr/>
          <a:lstStyle>
            <a:lvl1pPr>
              <a:defRPr smtClean="0"/>
            </a:lvl1pPr>
          </a:lstStyle>
          <a:p>
            <a:fld id="{2929EFD6-3B74-6D4A-89E9-5D12EED26B5B}" type="slidenum">
              <a:rPr lang="en-US" altLang="ja-JP" smtClean="0"/>
              <a:pPr/>
              <a:t>‹#›</a:t>
            </a:fld>
            <a:endParaRPr lang="en-US" altLang="ja-JP"/>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Date Placeholder 2"/>
          <p:cNvSpPr>
            <a:spLocks noGrp="1"/>
          </p:cNvSpPr>
          <p:nvPr>
            <p:ph type="dt" sz="half" idx="10"/>
          </p:nvPr>
        </p:nvSpPr>
        <p:spPr/>
        <p:txBody>
          <a:bodyPr/>
          <a:lstStyle>
            <a:lvl1pPr>
              <a:defRPr/>
            </a:lvl1pPr>
          </a:lstStyle>
          <a:p>
            <a:r>
              <a:rPr lang="en-US" altLang="ja-JP" smtClean="0"/>
              <a:t>HKU 20131101</a:t>
            </a:r>
            <a:endParaRPr lang="en-US" altLang="ja-JP" dirty="0"/>
          </a:p>
        </p:txBody>
      </p:sp>
      <p:sp>
        <p:nvSpPr>
          <p:cNvPr id="4" name="Footer Placeholder 3"/>
          <p:cNvSpPr>
            <a:spLocks noGrp="1"/>
          </p:cNvSpPr>
          <p:nvPr>
            <p:ph type="ftr" sz="quarter" idx="11"/>
          </p:nvPr>
        </p:nvSpPr>
        <p:spPr/>
        <p:txBody>
          <a:bodyPr/>
          <a:lstStyle>
            <a:lvl1pPr>
              <a:defRPr/>
            </a:lvl1pPr>
          </a:lstStyle>
          <a:p>
            <a:r>
              <a:rPr lang="en-US" altLang="ja-JP" smtClean="0"/>
              <a:t>HCCH usability</a:t>
            </a:r>
            <a:endParaRPr lang="en-US" altLang="ja-JP" dirty="0"/>
          </a:p>
        </p:txBody>
      </p:sp>
      <p:sp>
        <p:nvSpPr>
          <p:cNvPr id="5" name="Slide Number Placeholder 4"/>
          <p:cNvSpPr>
            <a:spLocks noGrp="1"/>
          </p:cNvSpPr>
          <p:nvPr>
            <p:ph type="sldNum" sz="quarter" idx="12"/>
          </p:nvPr>
        </p:nvSpPr>
        <p:spPr/>
        <p:txBody>
          <a:bodyPr/>
          <a:lstStyle>
            <a:lvl1pPr>
              <a:defRPr smtClean="0"/>
            </a:lvl1pPr>
          </a:lstStyle>
          <a:p>
            <a:fld id="{F20BC2E9-99EF-FA45-95AF-84FC10EA29FC}" type="slidenum">
              <a:rPr lang="en-US" altLang="ja-JP" smtClean="0"/>
              <a:pPr/>
              <a:t>‹#›</a:t>
            </a:fld>
            <a:endParaRPr lang="en-US" altLang="ja-JP"/>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ja-JP" smtClean="0"/>
              <a:t>HKU 20131101</a:t>
            </a:r>
            <a:endParaRPr lang="en-US" altLang="ja-JP" dirty="0"/>
          </a:p>
        </p:txBody>
      </p:sp>
      <p:sp>
        <p:nvSpPr>
          <p:cNvPr id="3" name="Footer Placeholder 2"/>
          <p:cNvSpPr>
            <a:spLocks noGrp="1"/>
          </p:cNvSpPr>
          <p:nvPr>
            <p:ph type="ftr" sz="quarter" idx="11"/>
          </p:nvPr>
        </p:nvSpPr>
        <p:spPr/>
        <p:txBody>
          <a:bodyPr/>
          <a:lstStyle>
            <a:lvl1pPr>
              <a:defRPr/>
            </a:lvl1pPr>
          </a:lstStyle>
          <a:p>
            <a:r>
              <a:rPr lang="en-US" altLang="ja-JP" smtClean="0"/>
              <a:t>HCCH usability</a:t>
            </a:r>
            <a:endParaRPr lang="en-US" altLang="ja-JP" dirty="0"/>
          </a:p>
        </p:txBody>
      </p:sp>
      <p:sp>
        <p:nvSpPr>
          <p:cNvPr id="4" name="Slide Number Placeholder 3"/>
          <p:cNvSpPr>
            <a:spLocks noGrp="1"/>
          </p:cNvSpPr>
          <p:nvPr>
            <p:ph type="sldNum" sz="quarter" idx="12"/>
          </p:nvPr>
        </p:nvSpPr>
        <p:spPr/>
        <p:txBody>
          <a:bodyPr/>
          <a:lstStyle>
            <a:lvl1pPr>
              <a:defRPr smtClean="0"/>
            </a:lvl1pPr>
          </a:lstStyle>
          <a:p>
            <a:fld id="{AB94C85E-4BF5-4340-A551-69A9250323CA}" type="slidenum">
              <a:rPr lang="en-US" altLang="ja-JP" smtClean="0"/>
              <a:pPr/>
              <a:t>‹#›</a:t>
            </a:fld>
            <a:endParaRPr lang="en-US" altLang="ja-JP"/>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with Title Content">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ltLang="ja-JP" smtClean="0"/>
              <a:t>HKU 20131101</a:t>
            </a:r>
            <a:endParaRPr lang="en-US" altLang="ja-JP" dirty="0"/>
          </a:p>
        </p:txBody>
      </p:sp>
      <p:sp>
        <p:nvSpPr>
          <p:cNvPr id="7" name="Footer Placeholder 6"/>
          <p:cNvSpPr>
            <a:spLocks noGrp="1"/>
          </p:cNvSpPr>
          <p:nvPr>
            <p:ph type="ftr" sz="quarter" idx="11"/>
          </p:nvPr>
        </p:nvSpPr>
        <p:spPr/>
        <p:txBody>
          <a:bodyPr/>
          <a:lstStyle/>
          <a:p>
            <a:r>
              <a:rPr lang="en-US" altLang="ja-JP" smtClean="0"/>
              <a:t>HCCH usability</a:t>
            </a:r>
            <a:endParaRPr lang="en-US" altLang="ja-JP" dirty="0"/>
          </a:p>
        </p:txBody>
      </p:sp>
      <p:sp>
        <p:nvSpPr>
          <p:cNvPr id="8" name="Slide Number Placeholder 7"/>
          <p:cNvSpPr>
            <a:spLocks noGrp="1"/>
          </p:cNvSpPr>
          <p:nvPr>
            <p:ph type="sldNum" sz="quarter" idx="12"/>
          </p:nvPr>
        </p:nvSpPr>
        <p:spPr/>
        <p:txBody>
          <a:bodyPr/>
          <a:lstStyle/>
          <a:p>
            <a:fld id="{933F1EAD-6597-7243-AEBE-CF182AA745C4}" type="slidenum">
              <a:rPr lang="en-US" altLang="ja-JP" smtClean="0"/>
              <a:pPr/>
              <a:t>‹#›</a:t>
            </a:fld>
            <a:endParaRPr lang="en-US" altLang="ja-JP" dirty="0"/>
          </a:p>
        </p:txBody>
      </p:sp>
      <p:sp>
        <p:nvSpPr>
          <p:cNvPr id="9" name="Title 8"/>
          <p:cNvSpPr>
            <a:spLocks noGrp="1"/>
          </p:cNvSpPr>
          <p:nvPr>
            <p:ph type="title"/>
          </p:nvPr>
        </p:nvSpPr>
        <p:spPr/>
        <p:txBody>
          <a:bodyPr/>
          <a:lstStyle/>
          <a:p>
            <a:r>
              <a:rPr kumimoji="1" lang="en-US" altLang="zh-TW" smtClean="0"/>
              <a:t>Click to edit Master title style</a:t>
            </a:r>
            <a:endParaRPr kumimoji="1" lang="zh-TW" altLang="en-US"/>
          </a:p>
        </p:txBody>
      </p:sp>
      <p:sp>
        <p:nvSpPr>
          <p:cNvPr id="11" name="Text Placeholder 10"/>
          <p:cNvSpPr>
            <a:spLocks noGrp="1"/>
          </p:cNvSpPr>
          <p:nvPr>
            <p:ph type="body" sz="quarter" idx="13"/>
          </p:nvPr>
        </p:nvSpPr>
        <p:spPr>
          <a:xfrm>
            <a:off x="609600" y="1219200"/>
            <a:ext cx="7772400" cy="4648200"/>
          </a:xfrm>
        </p:spPr>
        <p:txBody>
          <a:bodyPr/>
          <a:lstStyle/>
          <a:p>
            <a:pPr lvl="0"/>
            <a:r>
              <a:rPr kumimoji="1" lang="en-US" altLang="zh-TW" smtClean="0"/>
              <a:t>Click to edit Master text styles</a:t>
            </a:r>
          </a:p>
          <a:p>
            <a:pPr lvl="1"/>
            <a:r>
              <a:rPr kumimoji="1" lang="en-US" altLang="zh-TW" smtClean="0"/>
              <a:t>Second level</a:t>
            </a:r>
          </a:p>
          <a:p>
            <a:pPr lvl="2"/>
            <a:r>
              <a:rPr kumimoji="1" lang="en-US" altLang="zh-TW" smtClean="0"/>
              <a:t>Third level</a:t>
            </a:r>
          </a:p>
          <a:p>
            <a:pPr lvl="3"/>
            <a:r>
              <a:rPr kumimoji="1" lang="en-US" altLang="zh-TW" smtClean="0"/>
              <a:t>Fourth level</a:t>
            </a:r>
          </a:p>
          <a:p>
            <a:pPr lvl="4"/>
            <a:r>
              <a:rPr kumimoji="1" lang="en-US" altLang="zh-TW" smtClean="0"/>
              <a:t>Fifth level</a:t>
            </a:r>
            <a:endParaRPr kumimoji="1" lang="zh-TW" altLang="en-US"/>
          </a:p>
        </p:txBody>
      </p:sp>
    </p:spTree>
    <p:extLst>
      <p:ext uri="{BB962C8B-B14F-4D97-AF65-F5344CB8AC3E}">
        <p14:creationId xmlns:p14="http://schemas.microsoft.com/office/powerpoint/2010/main" val="4143733299"/>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ja-JP" smtClean="0"/>
              <a:t>HKU 20131101</a:t>
            </a:r>
            <a:endParaRPr lang="en-US" altLang="ja-JP" dirty="0"/>
          </a:p>
        </p:txBody>
      </p:sp>
      <p:sp>
        <p:nvSpPr>
          <p:cNvPr id="6" name="Footer Placeholder 5"/>
          <p:cNvSpPr>
            <a:spLocks noGrp="1"/>
          </p:cNvSpPr>
          <p:nvPr>
            <p:ph type="ftr" sz="quarter" idx="11"/>
          </p:nvPr>
        </p:nvSpPr>
        <p:spPr/>
        <p:txBody>
          <a:bodyPr/>
          <a:lstStyle>
            <a:lvl1pPr>
              <a:defRPr/>
            </a:lvl1pPr>
          </a:lstStyle>
          <a:p>
            <a:r>
              <a:rPr lang="en-US" altLang="ja-JP" smtClean="0"/>
              <a:t>HCCH usability</a:t>
            </a:r>
            <a:endParaRPr lang="en-US" altLang="ja-JP" dirty="0"/>
          </a:p>
        </p:txBody>
      </p:sp>
      <p:sp>
        <p:nvSpPr>
          <p:cNvPr id="7" name="Slide Number Placeholder 6"/>
          <p:cNvSpPr>
            <a:spLocks noGrp="1"/>
          </p:cNvSpPr>
          <p:nvPr>
            <p:ph type="sldNum" sz="quarter" idx="12"/>
          </p:nvPr>
        </p:nvSpPr>
        <p:spPr/>
        <p:txBody>
          <a:bodyPr/>
          <a:lstStyle>
            <a:lvl1pPr>
              <a:defRPr smtClean="0"/>
            </a:lvl1pPr>
          </a:lstStyle>
          <a:p>
            <a:fld id="{F7581DA1-173B-DE42-9CC3-BD67BF0C86D8}" type="slidenum">
              <a:rPr lang="en-US" altLang="ja-JP" smtClean="0"/>
              <a:pPr/>
              <a:t>‹#›</a:t>
            </a:fld>
            <a:endParaRPr lang="en-US" altLang="ja-JP"/>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stretch>
            <a:fillRect/>
          </a:stretch>
        </a:blipFill>
        <a:effectLst/>
      </p:bgPr>
    </p:bg>
    <p:spTree>
      <p:nvGrpSpPr>
        <p:cNvPr id="1" name=""/>
        <p:cNvGrpSpPr/>
        <p:nvPr/>
      </p:nvGrpSpPr>
      <p:grpSpPr>
        <a:xfrm>
          <a:off x="0" y="0"/>
          <a:ext cx="0" cy="0"/>
          <a:chOff x="0" y="0"/>
          <a:chExt cx="0" cy="0"/>
        </a:xfrm>
      </p:grpSpPr>
      <p:sp>
        <p:nvSpPr>
          <p:cNvPr id="3097" name="Rectangle 25"/>
          <p:cNvSpPr>
            <a:spLocks noGrp="1" noChangeArrowheads="1"/>
          </p:cNvSpPr>
          <p:nvPr>
            <p:ph type="title"/>
          </p:nvPr>
        </p:nvSpPr>
        <p:spPr bwMode="auto">
          <a:xfrm>
            <a:off x="228600" y="228600"/>
            <a:ext cx="86868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endParaRPr lang="en-US" altLang="zh-TW" dirty="0"/>
          </a:p>
        </p:txBody>
      </p:sp>
      <p:sp>
        <p:nvSpPr>
          <p:cNvPr id="3098" name="Rectangle 26"/>
          <p:cNvSpPr>
            <a:spLocks noGrp="1" noChangeArrowheads="1"/>
          </p:cNvSpPr>
          <p:nvPr>
            <p:ph type="body" idx="1"/>
          </p:nvPr>
        </p:nvSpPr>
        <p:spPr bwMode="auto">
          <a:xfrm>
            <a:off x="228600" y="11430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dirty="0"/>
          </a:p>
        </p:txBody>
      </p:sp>
      <p:sp>
        <p:nvSpPr>
          <p:cNvPr id="3099" name="Rectangle 27"/>
          <p:cNvSpPr>
            <a:spLocks noGrp="1" noChangeArrowheads="1"/>
          </p:cNvSpPr>
          <p:nvPr>
            <p:ph type="dt" sz="half" idx="2"/>
          </p:nvPr>
        </p:nvSpPr>
        <p:spPr bwMode="auto">
          <a:xfrm>
            <a:off x="639762" y="6553200"/>
            <a:ext cx="2713038"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sz="1200">
                <a:latin typeface="+mj-lt"/>
                <a:ea typeface="新細明體" pitchFamily="-112" charset="-120"/>
                <a:cs typeface="新細明體" pitchFamily="-112" charset="-120"/>
              </a:defRPr>
            </a:lvl1pPr>
          </a:lstStyle>
          <a:p>
            <a:r>
              <a:rPr lang="en-US" altLang="ja-JP" smtClean="0"/>
              <a:t>HKU 20131101</a:t>
            </a:r>
            <a:endParaRPr lang="en-US" altLang="ja-JP" dirty="0"/>
          </a:p>
        </p:txBody>
      </p:sp>
      <p:sp>
        <p:nvSpPr>
          <p:cNvPr id="3100" name="Rectangle 28"/>
          <p:cNvSpPr>
            <a:spLocks noGrp="1" noChangeArrowheads="1"/>
          </p:cNvSpPr>
          <p:nvPr>
            <p:ph type="ftr" sz="quarter" idx="3"/>
          </p:nvPr>
        </p:nvSpPr>
        <p:spPr bwMode="auto">
          <a:xfrm>
            <a:off x="3810000" y="6565588"/>
            <a:ext cx="2895600" cy="21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50000"/>
              </a:spcBef>
              <a:defRPr sz="1200">
                <a:latin typeface="+mj-lt"/>
                <a:ea typeface="新細明體" pitchFamily="-112" charset="-120"/>
                <a:cs typeface="新細明體" pitchFamily="-112" charset="-120"/>
              </a:defRPr>
            </a:lvl1pPr>
          </a:lstStyle>
          <a:p>
            <a:r>
              <a:rPr lang="en-US" altLang="ja-JP" smtClean="0"/>
              <a:t>HCCH usability</a:t>
            </a:r>
            <a:endParaRPr lang="en-US" altLang="ja-JP" dirty="0"/>
          </a:p>
        </p:txBody>
      </p:sp>
      <p:sp>
        <p:nvSpPr>
          <p:cNvPr id="3101" name="Rectangle 29"/>
          <p:cNvSpPr>
            <a:spLocks noGrp="1" noChangeArrowheads="1"/>
          </p:cNvSpPr>
          <p:nvPr>
            <p:ph type="sldNum" sz="quarter" idx="4"/>
          </p:nvPr>
        </p:nvSpPr>
        <p:spPr bwMode="auto">
          <a:xfrm>
            <a:off x="8001000" y="6565588"/>
            <a:ext cx="1143000" cy="21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sz="1200">
                <a:latin typeface="+mj-lt"/>
                <a:ea typeface="新細明體" pitchFamily="-112" charset="-120"/>
                <a:cs typeface="新細明體" pitchFamily="-112" charset="-120"/>
              </a:defRPr>
            </a:lvl1pPr>
          </a:lstStyle>
          <a:p>
            <a:fld id="{933F1EAD-6597-7243-AEBE-CF182AA745C4}" type="slidenum">
              <a:rPr lang="en-US" altLang="ja-JP"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75" r:id="rId14"/>
  </p:sldLayoutIdLst>
  <p:transition xmlns:p14="http://schemas.microsoft.com/office/powerpoint/2010/main">
    <p:fade/>
  </p:transition>
  <p:timing>
    <p:tnLst>
      <p:par>
        <p:cTn xmlns:p14="http://schemas.microsoft.com/office/powerpoint/2010/main" id="1" dur="indefinite" restart="never" nodeType="tmRoot"/>
      </p:par>
    </p:tnLst>
  </p:timing>
  <p:hf hdr="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imes New Roman" pitchFamily="-112" charset="0"/>
        </a:defRPr>
      </a:lvl2pPr>
      <a:lvl3pPr algn="l" rtl="0" eaLnBrk="1" fontAlgn="base" hangingPunct="1">
        <a:spcBef>
          <a:spcPct val="0"/>
        </a:spcBef>
        <a:spcAft>
          <a:spcPct val="0"/>
        </a:spcAft>
        <a:defRPr kumimoji="1" sz="4400">
          <a:solidFill>
            <a:schemeClr val="tx2"/>
          </a:solidFill>
          <a:latin typeface="Times New Roman" pitchFamily="-112" charset="0"/>
        </a:defRPr>
      </a:lvl3pPr>
      <a:lvl4pPr algn="l" rtl="0" eaLnBrk="1" fontAlgn="base" hangingPunct="1">
        <a:spcBef>
          <a:spcPct val="0"/>
        </a:spcBef>
        <a:spcAft>
          <a:spcPct val="0"/>
        </a:spcAft>
        <a:defRPr kumimoji="1" sz="4400">
          <a:solidFill>
            <a:schemeClr val="tx2"/>
          </a:solidFill>
          <a:latin typeface="Times New Roman" pitchFamily="-112" charset="0"/>
        </a:defRPr>
      </a:lvl4pPr>
      <a:lvl5pPr algn="l" rtl="0" eaLnBrk="1" fontAlgn="base" hangingPunct="1">
        <a:spcBef>
          <a:spcPct val="0"/>
        </a:spcBef>
        <a:spcAft>
          <a:spcPct val="0"/>
        </a:spcAft>
        <a:defRPr kumimoji="1" sz="4400">
          <a:solidFill>
            <a:schemeClr val="tx2"/>
          </a:solidFill>
          <a:latin typeface="Times New Roman" pitchFamily="-112" charset="0"/>
        </a:defRPr>
      </a:lvl5pPr>
      <a:lvl6pPr marL="457200" algn="l" rtl="0" eaLnBrk="1" fontAlgn="base" hangingPunct="1">
        <a:spcBef>
          <a:spcPct val="0"/>
        </a:spcBef>
        <a:spcAft>
          <a:spcPct val="0"/>
        </a:spcAft>
        <a:defRPr kumimoji="1" sz="4400">
          <a:solidFill>
            <a:schemeClr val="tx2"/>
          </a:solidFill>
          <a:latin typeface="Times New Roman" pitchFamily="-112" charset="0"/>
        </a:defRPr>
      </a:lvl6pPr>
      <a:lvl7pPr marL="914400" algn="l" rtl="0" eaLnBrk="1" fontAlgn="base" hangingPunct="1">
        <a:spcBef>
          <a:spcPct val="0"/>
        </a:spcBef>
        <a:spcAft>
          <a:spcPct val="0"/>
        </a:spcAft>
        <a:defRPr kumimoji="1" sz="4400">
          <a:solidFill>
            <a:schemeClr val="tx2"/>
          </a:solidFill>
          <a:latin typeface="Times New Roman" pitchFamily="-112" charset="0"/>
        </a:defRPr>
      </a:lvl7pPr>
      <a:lvl8pPr marL="1371600" algn="l" rtl="0" eaLnBrk="1" fontAlgn="base" hangingPunct="1">
        <a:spcBef>
          <a:spcPct val="0"/>
        </a:spcBef>
        <a:spcAft>
          <a:spcPct val="0"/>
        </a:spcAft>
        <a:defRPr kumimoji="1" sz="4400">
          <a:solidFill>
            <a:schemeClr val="tx2"/>
          </a:solidFill>
          <a:latin typeface="Times New Roman" pitchFamily="-112" charset="0"/>
        </a:defRPr>
      </a:lvl8pPr>
      <a:lvl9pPr marL="1828800" algn="l" rtl="0" eaLnBrk="1" fontAlgn="base" hangingPunct="1">
        <a:spcBef>
          <a:spcPct val="0"/>
        </a:spcBef>
        <a:spcAft>
          <a:spcPct val="0"/>
        </a:spcAft>
        <a:defRPr kumimoji="1" sz="4400">
          <a:solidFill>
            <a:schemeClr val="tx2"/>
          </a:solidFill>
          <a:latin typeface="Times New Roman" pitchFamily="-112" charset="0"/>
        </a:defRPr>
      </a:lvl9pPr>
    </p:titleStyle>
    <p:bodyStyle>
      <a:lvl1pPr marL="342900" indent="-342900" algn="l" rtl="0" eaLnBrk="1" fontAlgn="base" hangingPunct="1">
        <a:spcBef>
          <a:spcPct val="40000"/>
        </a:spcBef>
        <a:spcAft>
          <a:spcPct val="0"/>
        </a:spcAft>
        <a:buClr>
          <a:schemeClr val="accent1"/>
        </a:buClr>
        <a:buSzPct val="80000"/>
        <a:buFont typeface="Wingdings" pitchFamily="-112" charset="2"/>
        <a:buChar char="n"/>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Times" pitchFamily="-112" charset="0"/>
        <a:buChar char="•"/>
        <a:defRPr kumimoji="1" sz="24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lr>
          <a:schemeClr val="accent1"/>
        </a:buClr>
        <a:buSzPct val="70000"/>
        <a:buFont typeface="Wingdings" charset="2"/>
        <a:buChar char="u"/>
        <a:defRPr kumimoji="1" sz="20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kumimoji="1"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kumimoji="1"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kumimoji="1"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kumimoji="1"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kumimoji="1" sz="2000">
          <a:solidFill>
            <a:schemeClr val="tx1"/>
          </a:solidFill>
          <a:latin typeface="+mn-lt"/>
          <a:ea typeface="ＭＳ Ｐゴシック" pitchFamily="-112" charset="-128"/>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jpg"/><Relationship Id="rId6"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304800"/>
            <a:ext cx="9144000" cy="2286000"/>
          </a:xfrm>
        </p:spPr>
        <p:txBody>
          <a:bodyPr/>
          <a:lstStyle/>
          <a:p>
            <a:r>
              <a:rPr lang="en-US" altLang="zh-TW" sz="3200" dirty="0" err="1"/>
              <a:t>QuickDough</a:t>
            </a:r>
            <a:r>
              <a:rPr lang="en-US" altLang="zh-TW" sz="3200" dirty="0"/>
              <a:t>: </a:t>
            </a:r>
            <a:r>
              <a:rPr lang="en-US" altLang="zh-TW" sz="3200" dirty="0" smtClean="0"/>
              <a:t/>
            </a:r>
            <a:br>
              <a:rPr lang="en-US" altLang="zh-TW" sz="3200" dirty="0" smtClean="0"/>
            </a:br>
            <a:r>
              <a:rPr lang="en-US" altLang="zh-TW" sz="3200" dirty="0" smtClean="0"/>
              <a:t>A </a:t>
            </a:r>
            <a:r>
              <a:rPr lang="en-US" altLang="zh-TW" sz="3200" dirty="0"/>
              <a:t>Rapid FPGA Loop Accelerator Design Framework Using Soft CGRA Overlay</a:t>
            </a:r>
          </a:p>
        </p:txBody>
      </p:sp>
      <p:sp>
        <p:nvSpPr>
          <p:cNvPr id="2051" name="Rectangle 3"/>
          <p:cNvSpPr>
            <a:spLocks noGrp="1" noChangeArrowheads="1"/>
          </p:cNvSpPr>
          <p:nvPr>
            <p:ph type="subTitle" idx="1"/>
          </p:nvPr>
        </p:nvSpPr>
        <p:spPr>
          <a:xfrm>
            <a:off x="457200" y="2824104"/>
            <a:ext cx="8229600" cy="1138296"/>
          </a:xfrm>
        </p:spPr>
        <p:txBody>
          <a:bodyPr/>
          <a:lstStyle/>
          <a:p>
            <a:r>
              <a:rPr lang="en-US" altLang="ja-JP" dirty="0" smtClean="0"/>
              <a:t>Cheng Liu, Ho-Cheung Ng, </a:t>
            </a:r>
            <a:r>
              <a:rPr lang="en-US" altLang="ja-JP" b="1" dirty="0" smtClean="0">
                <a:solidFill>
                  <a:schemeClr val="bg2"/>
                </a:solidFill>
              </a:rPr>
              <a:t>Hayden </a:t>
            </a:r>
            <a:r>
              <a:rPr lang="en-US" altLang="ja-JP" b="1" dirty="0">
                <a:solidFill>
                  <a:schemeClr val="bg2"/>
                </a:solidFill>
              </a:rPr>
              <a:t>K. H. </a:t>
            </a:r>
            <a:r>
              <a:rPr lang="en-US" altLang="ja-JP" b="1" dirty="0" smtClean="0">
                <a:solidFill>
                  <a:schemeClr val="bg2"/>
                </a:solidFill>
              </a:rPr>
              <a:t>So</a:t>
            </a:r>
          </a:p>
          <a:p>
            <a:endParaRPr lang="en-US" altLang="ja-JP" sz="2400" dirty="0" smtClean="0"/>
          </a:p>
          <a:p>
            <a:r>
              <a:rPr lang="en-US" altLang="ja-JP" sz="2400" dirty="0" smtClean="0"/>
              <a:t>Department of </a:t>
            </a:r>
            <a:br>
              <a:rPr lang="en-US" altLang="ja-JP" sz="2400" dirty="0" smtClean="0"/>
            </a:br>
            <a:r>
              <a:rPr lang="en-US" altLang="ja-JP" sz="2400" dirty="0" smtClean="0"/>
              <a:t>Electrical and Electronic Engineering</a:t>
            </a:r>
            <a:br>
              <a:rPr lang="en-US" altLang="ja-JP" sz="2400" dirty="0" smtClean="0"/>
            </a:br>
            <a:r>
              <a:rPr lang="en-US" altLang="ja-JP" sz="2400" dirty="0" smtClean="0"/>
              <a:t>University of Hong Kong</a:t>
            </a:r>
          </a:p>
        </p:txBody>
      </p:sp>
      <p:sp>
        <p:nvSpPr>
          <p:cNvPr id="2" name="TextBox 1"/>
          <p:cNvSpPr txBox="1"/>
          <p:nvPr/>
        </p:nvSpPr>
        <p:spPr>
          <a:xfrm>
            <a:off x="2696880" y="5410200"/>
            <a:ext cx="3750241" cy="523220"/>
          </a:xfrm>
          <a:prstGeom prst="rect">
            <a:avLst/>
          </a:prstGeom>
          <a:noFill/>
        </p:spPr>
        <p:txBody>
          <a:bodyPr wrap="none" rtlCol="0">
            <a:spAutoFit/>
          </a:bodyPr>
          <a:lstStyle/>
          <a:p>
            <a:pPr algn="ctr"/>
            <a:r>
              <a:rPr kumimoji="1" lang="en-US" altLang="zh-TW" sz="2800" i="1" dirty="0" smtClean="0">
                <a:solidFill>
                  <a:schemeClr val="accent4"/>
                </a:solidFill>
                <a:latin typeface="+mn-lt"/>
              </a:rPr>
              <a:t>FPT 2015 – 2015/12/07</a:t>
            </a:r>
            <a:endParaRPr kumimoji="1" lang="zh-TW" altLang="en-US" sz="2800" i="1" dirty="0">
              <a:solidFill>
                <a:schemeClr val="accent4"/>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Accelerator Selection</a:t>
            </a:r>
            <a:endParaRPr lang="en-US" dirty="0"/>
          </a:p>
        </p:txBody>
      </p:sp>
      <p:sp>
        <p:nvSpPr>
          <p:cNvPr id="115" name="Content Placeholder 2"/>
          <p:cNvSpPr>
            <a:spLocks noGrp="1"/>
          </p:cNvSpPr>
          <p:nvPr>
            <p:ph idx="1"/>
          </p:nvPr>
        </p:nvSpPr>
        <p:spPr>
          <a:xfrm>
            <a:off x="0" y="3581400"/>
            <a:ext cx="7924800" cy="2362200"/>
          </a:xfrm>
        </p:spPr>
        <p:txBody>
          <a:bodyPr/>
          <a:lstStyle/>
          <a:p>
            <a:r>
              <a:rPr lang="en-US" dirty="0" smtClean="0"/>
              <a:t>Selection Strategy</a:t>
            </a:r>
          </a:p>
          <a:p>
            <a:pPr lvl="1"/>
            <a:r>
              <a:rPr lang="en-US" dirty="0" smtClean="0"/>
              <a:t>-O0: accelerators with smallest CGRA size</a:t>
            </a:r>
          </a:p>
          <a:p>
            <a:pPr lvl="1"/>
            <a:r>
              <a:rPr lang="en-US" dirty="0" smtClean="0"/>
              <a:t>-O1: target three groups of accelerators with different SCGRA size (small, medium, large)</a:t>
            </a:r>
          </a:p>
          <a:p>
            <a:pPr lvl="1"/>
            <a:r>
              <a:rPr lang="en-US" dirty="0" smtClean="0"/>
              <a:t>-O2: full search</a:t>
            </a:r>
          </a:p>
        </p:txBody>
      </p:sp>
      <p:sp>
        <p:nvSpPr>
          <p:cNvPr id="89" name="TextBox 88"/>
          <p:cNvSpPr txBox="1"/>
          <p:nvPr/>
        </p:nvSpPr>
        <p:spPr>
          <a:xfrm>
            <a:off x="5257800" y="1371600"/>
            <a:ext cx="3797835" cy="1569660"/>
          </a:xfrm>
          <a:prstGeom prst="rect">
            <a:avLst/>
          </a:prstGeom>
          <a:noFill/>
        </p:spPr>
        <p:txBody>
          <a:bodyPr wrap="none" rtlCol="0">
            <a:spAutoFit/>
          </a:bodyPr>
          <a:lstStyle/>
          <a:p>
            <a:pPr algn="just"/>
            <a:r>
              <a:rPr lang="en-US" dirty="0" smtClean="0">
                <a:solidFill>
                  <a:srgbClr val="FF0000"/>
                </a:solidFill>
              </a:rPr>
              <a:t>A single operation </a:t>
            </a:r>
          </a:p>
          <a:p>
            <a:pPr algn="just"/>
            <a:r>
              <a:rPr lang="en-US" dirty="0" smtClean="0">
                <a:solidFill>
                  <a:srgbClr val="FF0000"/>
                </a:solidFill>
              </a:rPr>
              <a:t>scheduling can be reused </a:t>
            </a:r>
          </a:p>
          <a:p>
            <a:pPr algn="just"/>
            <a:r>
              <a:rPr lang="en-US" dirty="0" smtClean="0">
                <a:solidFill>
                  <a:srgbClr val="FF0000"/>
                </a:solidFill>
              </a:rPr>
              <a:t>to evaluate a group of </a:t>
            </a:r>
          </a:p>
          <a:p>
            <a:pPr algn="just"/>
            <a:r>
              <a:rPr lang="en-US" dirty="0" smtClean="0">
                <a:solidFill>
                  <a:srgbClr val="FF0000"/>
                </a:solidFill>
              </a:rPr>
              <a:t>accelerator configurations.</a:t>
            </a:r>
            <a:endParaRPr lang="en-US" dirty="0">
              <a:solidFill>
                <a:srgbClr val="FF0000"/>
              </a:solidFill>
            </a:endParaRPr>
          </a:p>
        </p:txBody>
      </p:sp>
      <p:sp>
        <p:nvSpPr>
          <p:cNvPr id="90" name="Rectangle 89"/>
          <p:cNvSpPr/>
          <p:nvPr/>
        </p:nvSpPr>
        <p:spPr bwMode="auto">
          <a:xfrm>
            <a:off x="152400" y="1143000"/>
            <a:ext cx="4953000" cy="22098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0" name="TextBox 19"/>
          <p:cNvSpPr txBox="1"/>
          <p:nvPr/>
        </p:nvSpPr>
        <p:spPr>
          <a:xfrm>
            <a:off x="381000" y="2209800"/>
            <a:ext cx="1828887" cy="252243"/>
          </a:xfrm>
          <a:prstGeom prst="rect">
            <a:avLst/>
          </a:prstGeom>
          <a:noFill/>
        </p:spPr>
        <p:txBody>
          <a:bodyPr wrap="none" rtlCol="0">
            <a:spAutoFit/>
          </a:bodyPr>
          <a:lstStyle/>
          <a:p>
            <a:pPr algn="ctr"/>
            <a:r>
              <a:rPr lang="en-US" sz="2000" dirty="0" smtClean="0"/>
              <a:t>Accelerator library</a:t>
            </a:r>
            <a:endParaRPr lang="en-US" sz="2000" dirty="0"/>
          </a:p>
        </p:txBody>
      </p:sp>
      <p:grpSp>
        <p:nvGrpSpPr>
          <p:cNvPr id="113" name="Group 112"/>
          <p:cNvGrpSpPr/>
          <p:nvPr/>
        </p:nvGrpSpPr>
        <p:grpSpPr>
          <a:xfrm>
            <a:off x="214313" y="1191039"/>
            <a:ext cx="4829175" cy="1025920"/>
            <a:chOff x="214313" y="1343439"/>
            <a:chExt cx="4829175" cy="1025920"/>
          </a:xfrm>
        </p:grpSpPr>
        <p:sp>
          <p:nvSpPr>
            <p:cNvPr id="34" name="Rounded Rectangle 33"/>
            <p:cNvSpPr/>
            <p:nvPr/>
          </p:nvSpPr>
          <p:spPr bwMode="auto">
            <a:xfrm>
              <a:off x="214313" y="2046927"/>
              <a:ext cx="4806921" cy="322432"/>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7" name="Rounded Rectangle 36"/>
            <p:cNvSpPr/>
            <p:nvPr/>
          </p:nvSpPr>
          <p:spPr bwMode="auto">
            <a:xfrm>
              <a:off x="4353605" y="2120207"/>
              <a:ext cx="62311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9" name="Rounded Rectangle 38"/>
            <p:cNvSpPr/>
            <p:nvPr/>
          </p:nvSpPr>
          <p:spPr bwMode="auto">
            <a:xfrm>
              <a:off x="1861128" y="2120207"/>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1" name="Rounded Rectangle 40"/>
            <p:cNvSpPr/>
            <p:nvPr/>
          </p:nvSpPr>
          <p:spPr bwMode="auto">
            <a:xfrm>
              <a:off x="2636300" y="2120207"/>
              <a:ext cx="93467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3" name="Rounded Rectangle 42"/>
            <p:cNvSpPr/>
            <p:nvPr/>
          </p:nvSpPr>
          <p:spPr bwMode="auto">
            <a:xfrm>
              <a:off x="347838" y="2120207"/>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5" name="Rounded Rectangle 44"/>
            <p:cNvSpPr/>
            <p:nvPr/>
          </p:nvSpPr>
          <p:spPr bwMode="auto">
            <a:xfrm>
              <a:off x="1059975" y="2120207"/>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 name="Rounded Rectangle 6"/>
            <p:cNvSpPr/>
            <p:nvPr/>
          </p:nvSpPr>
          <p:spPr bwMode="auto">
            <a:xfrm>
              <a:off x="236567" y="1343439"/>
              <a:ext cx="4806921" cy="322432"/>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0" name="Rounded Rectangle 9"/>
            <p:cNvSpPr/>
            <p:nvPr/>
          </p:nvSpPr>
          <p:spPr bwMode="auto">
            <a:xfrm>
              <a:off x="4375860" y="1416719"/>
              <a:ext cx="62311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2" name="Rounded Rectangle 11"/>
            <p:cNvSpPr/>
            <p:nvPr/>
          </p:nvSpPr>
          <p:spPr bwMode="auto">
            <a:xfrm>
              <a:off x="1883383" y="1416719"/>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4" name="Rounded Rectangle 13"/>
            <p:cNvSpPr/>
            <p:nvPr/>
          </p:nvSpPr>
          <p:spPr bwMode="auto">
            <a:xfrm>
              <a:off x="2658555" y="1416719"/>
              <a:ext cx="93467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6" name="Rounded Rectangle 15"/>
            <p:cNvSpPr/>
            <p:nvPr/>
          </p:nvSpPr>
          <p:spPr bwMode="auto">
            <a:xfrm>
              <a:off x="370092" y="1416719"/>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8" name="Rounded Rectangle 17"/>
            <p:cNvSpPr/>
            <p:nvPr/>
          </p:nvSpPr>
          <p:spPr bwMode="auto">
            <a:xfrm>
              <a:off x="1082229" y="1416719"/>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1" name="Rounded Rectangle 20"/>
            <p:cNvSpPr/>
            <p:nvPr/>
          </p:nvSpPr>
          <p:spPr bwMode="auto">
            <a:xfrm>
              <a:off x="236567" y="1695183"/>
              <a:ext cx="4806921" cy="322432"/>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2" name="Rounded Rectangle 21"/>
            <p:cNvSpPr/>
            <p:nvPr/>
          </p:nvSpPr>
          <p:spPr bwMode="auto">
            <a:xfrm>
              <a:off x="3708232" y="1372751"/>
              <a:ext cx="578611" cy="967296"/>
            </a:xfrm>
            <a:prstGeom prst="roundRect">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4" name="Rounded Rectangle 23"/>
            <p:cNvSpPr/>
            <p:nvPr/>
          </p:nvSpPr>
          <p:spPr bwMode="auto">
            <a:xfrm>
              <a:off x="4375860" y="1768463"/>
              <a:ext cx="62311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6" name="Rounded Rectangle 25"/>
            <p:cNvSpPr/>
            <p:nvPr/>
          </p:nvSpPr>
          <p:spPr bwMode="auto">
            <a:xfrm>
              <a:off x="1883383" y="1768463"/>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8" name="Rounded Rectangle 27"/>
            <p:cNvSpPr/>
            <p:nvPr/>
          </p:nvSpPr>
          <p:spPr bwMode="auto">
            <a:xfrm>
              <a:off x="2658555" y="1768463"/>
              <a:ext cx="93467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0" name="Rounded Rectangle 29"/>
            <p:cNvSpPr/>
            <p:nvPr/>
          </p:nvSpPr>
          <p:spPr bwMode="auto">
            <a:xfrm>
              <a:off x="370092" y="1768463"/>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2" name="Rounded Rectangle 31"/>
            <p:cNvSpPr/>
            <p:nvPr/>
          </p:nvSpPr>
          <p:spPr bwMode="auto">
            <a:xfrm>
              <a:off x="1082229" y="1768463"/>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grpSp>
      <p:grpSp>
        <p:nvGrpSpPr>
          <p:cNvPr id="112" name="Group 111"/>
          <p:cNvGrpSpPr/>
          <p:nvPr/>
        </p:nvGrpSpPr>
        <p:grpSpPr>
          <a:xfrm>
            <a:off x="221457" y="2630585"/>
            <a:ext cx="4806921" cy="674176"/>
            <a:chOff x="214313" y="2782985"/>
            <a:chExt cx="4806921" cy="674176"/>
          </a:xfrm>
        </p:grpSpPr>
        <p:sp>
          <p:nvSpPr>
            <p:cNvPr id="63" name="Rounded Rectangle 62"/>
            <p:cNvSpPr/>
            <p:nvPr/>
          </p:nvSpPr>
          <p:spPr bwMode="auto">
            <a:xfrm>
              <a:off x="214313" y="2782985"/>
              <a:ext cx="4806921" cy="322432"/>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64" name="Rounded Rectangle 63"/>
            <p:cNvSpPr/>
            <p:nvPr/>
          </p:nvSpPr>
          <p:spPr bwMode="auto">
            <a:xfrm>
              <a:off x="4353605" y="2856264"/>
              <a:ext cx="62311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66" name="Rounded Rectangle 65"/>
            <p:cNvSpPr/>
            <p:nvPr/>
          </p:nvSpPr>
          <p:spPr bwMode="auto">
            <a:xfrm>
              <a:off x="1861128" y="2856264"/>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68" name="Rounded Rectangle 67"/>
            <p:cNvSpPr/>
            <p:nvPr/>
          </p:nvSpPr>
          <p:spPr bwMode="auto">
            <a:xfrm>
              <a:off x="2636300" y="2856264"/>
              <a:ext cx="93467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0" name="Rounded Rectangle 69"/>
            <p:cNvSpPr/>
            <p:nvPr/>
          </p:nvSpPr>
          <p:spPr bwMode="auto">
            <a:xfrm>
              <a:off x="347838" y="2856264"/>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2" name="Rounded Rectangle 71"/>
            <p:cNvSpPr/>
            <p:nvPr/>
          </p:nvSpPr>
          <p:spPr bwMode="auto">
            <a:xfrm>
              <a:off x="1059975" y="2856264"/>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5" name="Rounded Rectangle 74"/>
            <p:cNvSpPr/>
            <p:nvPr/>
          </p:nvSpPr>
          <p:spPr bwMode="auto">
            <a:xfrm>
              <a:off x="214313" y="3134729"/>
              <a:ext cx="4806921" cy="322432"/>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6" name="Rounded Rectangle 75"/>
            <p:cNvSpPr/>
            <p:nvPr/>
          </p:nvSpPr>
          <p:spPr bwMode="auto">
            <a:xfrm>
              <a:off x="3685977" y="2812297"/>
              <a:ext cx="578611" cy="615552"/>
            </a:xfrm>
            <a:prstGeom prst="roundRect">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8" name="Rounded Rectangle 77"/>
            <p:cNvSpPr/>
            <p:nvPr/>
          </p:nvSpPr>
          <p:spPr bwMode="auto">
            <a:xfrm>
              <a:off x="4353605" y="3208009"/>
              <a:ext cx="62311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80" name="Rounded Rectangle 79"/>
            <p:cNvSpPr/>
            <p:nvPr/>
          </p:nvSpPr>
          <p:spPr bwMode="auto">
            <a:xfrm>
              <a:off x="1861128" y="3208009"/>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82" name="Rounded Rectangle 81"/>
            <p:cNvSpPr/>
            <p:nvPr/>
          </p:nvSpPr>
          <p:spPr bwMode="auto">
            <a:xfrm>
              <a:off x="2636300" y="3208009"/>
              <a:ext cx="93467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84" name="Rounded Rectangle 83"/>
            <p:cNvSpPr/>
            <p:nvPr/>
          </p:nvSpPr>
          <p:spPr bwMode="auto">
            <a:xfrm>
              <a:off x="347838" y="3208009"/>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86" name="Rounded Rectangle 85"/>
            <p:cNvSpPr/>
            <p:nvPr/>
          </p:nvSpPr>
          <p:spPr bwMode="auto">
            <a:xfrm>
              <a:off x="1059975" y="3208009"/>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grpSp>
      <p:sp>
        <p:nvSpPr>
          <p:cNvPr id="91" name="Oval 90"/>
          <p:cNvSpPr/>
          <p:nvPr/>
        </p:nvSpPr>
        <p:spPr bwMode="auto">
          <a:xfrm>
            <a:off x="3867150" y="2295939"/>
            <a:ext cx="185738" cy="48039"/>
          </a:xfrm>
          <a:prstGeom prst="ellipse">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92" name="Oval 91"/>
          <p:cNvSpPr/>
          <p:nvPr/>
        </p:nvSpPr>
        <p:spPr bwMode="auto">
          <a:xfrm>
            <a:off x="3867150" y="2416037"/>
            <a:ext cx="185738" cy="48039"/>
          </a:xfrm>
          <a:prstGeom prst="ellipse">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93" name="Oval 92"/>
          <p:cNvSpPr/>
          <p:nvPr/>
        </p:nvSpPr>
        <p:spPr bwMode="auto">
          <a:xfrm>
            <a:off x="3867150" y="2536135"/>
            <a:ext cx="185738" cy="48039"/>
          </a:xfrm>
          <a:prstGeom prst="ellipse">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3" name="TextBox 22"/>
          <p:cNvSpPr txBox="1"/>
          <p:nvPr/>
        </p:nvSpPr>
        <p:spPr>
          <a:xfrm>
            <a:off x="3657600" y="1447800"/>
            <a:ext cx="663515" cy="646331"/>
          </a:xfrm>
          <a:prstGeom prst="rect">
            <a:avLst/>
          </a:prstGeom>
          <a:noFill/>
        </p:spPr>
        <p:txBody>
          <a:bodyPr wrap="none" rtlCol="0">
            <a:spAutoFit/>
          </a:bodyPr>
          <a:lstStyle/>
          <a:p>
            <a:pPr algn="ctr"/>
            <a:r>
              <a:rPr lang="en-US" sz="1200" dirty="0" smtClean="0">
                <a:solidFill>
                  <a:srgbClr val="FF0000"/>
                </a:solidFill>
              </a:rPr>
              <a:t>CGRA </a:t>
            </a:r>
          </a:p>
          <a:p>
            <a:pPr algn="ctr"/>
            <a:r>
              <a:rPr lang="en-US" sz="1200" dirty="0" smtClean="0">
                <a:solidFill>
                  <a:srgbClr val="FF0000"/>
                </a:solidFill>
              </a:rPr>
              <a:t>Size</a:t>
            </a:r>
          </a:p>
          <a:p>
            <a:pPr algn="ctr"/>
            <a:r>
              <a:rPr lang="en-US" sz="1200" dirty="0">
                <a:solidFill>
                  <a:srgbClr val="FF0000"/>
                </a:solidFill>
              </a:rPr>
              <a:t> </a:t>
            </a:r>
            <a:r>
              <a:rPr lang="en-US" sz="1200" dirty="0" smtClean="0">
                <a:solidFill>
                  <a:srgbClr val="FF0000"/>
                </a:solidFill>
              </a:rPr>
              <a:t>2x2</a:t>
            </a:r>
            <a:endParaRPr lang="en-US" sz="1200" dirty="0">
              <a:solidFill>
                <a:srgbClr val="FF0000"/>
              </a:solidFill>
            </a:endParaRPr>
          </a:p>
        </p:txBody>
      </p:sp>
      <p:sp>
        <p:nvSpPr>
          <p:cNvPr id="77" name="TextBox 76"/>
          <p:cNvSpPr txBox="1"/>
          <p:nvPr/>
        </p:nvSpPr>
        <p:spPr>
          <a:xfrm>
            <a:off x="3657600" y="2667000"/>
            <a:ext cx="663516" cy="646331"/>
          </a:xfrm>
          <a:prstGeom prst="rect">
            <a:avLst/>
          </a:prstGeom>
          <a:noFill/>
        </p:spPr>
        <p:txBody>
          <a:bodyPr wrap="none" rtlCol="0">
            <a:spAutoFit/>
          </a:bodyPr>
          <a:lstStyle/>
          <a:p>
            <a:pPr algn="ctr"/>
            <a:r>
              <a:rPr lang="en-US" sz="1200" dirty="0" smtClean="0">
                <a:solidFill>
                  <a:srgbClr val="FF0000"/>
                </a:solidFill>
              </a:rPr>
              <a:t>CGRA </a:t>
            </a:r>
          </a:p>
          <a:p>
            <a:pPr algn="ctr"/>
            <a:r>
              <a:rPr lang="en-US" sz="1200" dirty="0" smtClean="0">
                <a:solidFill>
                  <a:srgbClr val="FF0000"/>
                </a:solidFill>
              </a:rPr>
              <a:t>Size</a:t>
            </a:r>
          </a:p>
          <a:p>
            <a:pPr algn="ctr"/>
            <a:r>
              <a:rPr lang="en-US" sz="1200" dirty="0" smtClean="0">
                <a:solidFill>
                  <a:srgbClr val="FF0000"/>
                </a:solidFill>
              </a:rPr>
              <a:t>5x5</a:t>
            </a:r>
            <a:endParaRPr lang="en-US" sz="1200" dirty="0">
              <a:solidFill>
                <a:srgbClr val="FF0000"/>
              </a:solidFill>
            </a:endParaRPr>
          </a:p>
        </p:txBody>
      </p:sp>
    </p:spTree>
    <p:extLst>
      <p:ext uri="{BB962C8B-B14F-4D97-AF65-F5344CB8AC3E}">
        <p14:creationId xmlns:p14="http://schemas.microsoft.com/office/powerpoint/2010/main" val="2884630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Accelerator Library Pre-build</a:t>
            </a:r>
            <a:endParaRPr lang="en-US" dirty="0"/>
          </a:p>
        </p:txBody>
      </p:sp>
      <p:pic>
        <p:nvPicPr>
          <p:cNvPr id="4" name="Picture 3" descr="slide1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21362"/>
            <a:ext cx="8153400" cy="4922238"/>
          </a:xfrm>
          <a:prstGeom prst="rect">
            <a:avLst/>
          </a:prstGeom>
        </p:spPr>
      </p:pic>
    </p:spTree>
    <p:extLst>
      <p:ext uri="{BB962C8B-B14F-4D97-AF65-F5344CB8AC3E}">
        <p14:creationId xmlns:p14="http://schemas.microsoft.com/office/powerpoint/2010/main" val="8871189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a:t>
            </a:r>
            <a:endParaRPr lang="en-US"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354029574"/>
                  </p:ext>
                </p:extLst>
              </p:nvPr>
            </p:nvGraphicFramePr>
            <p:xfrm>
              <a:off x="696688" y="1143000"/>
              <a:ext cx="6781800" cy="2944283"/>
            </p:xfrm>
            <a:graphic>
              <a:graphicData uri="http://schemas.openxmlformats.org/drawingml/2006/table">
                <a:tbl>
                  <a:tblPr firstRow="1" bandRow="1">
                    <a:tableStyleId>{C083E6E3-FA7D-4D7B-A595-EF9225AFEA82}</a:tableStyleId>
                  </a:tblPr>
                  <a:tblGrid>
                    <a:gridCol w="1845388"/>
                    <a:gridCol w="2791149"/>
                    <a:gridCol w="2145263"/>
                  </a:tblGrid>
                  <a:tr h="315625">
                    <a:tc>
                      <a:txBody>
                        <a:bodyPr/>
                        <a:lstStyle/>
                        <a:p>
                          <a:r>
                            <a:rPr lang="en-US" sz="1600" dirty="0" smtClean="0"/>
                            <a:t>Benchmark</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App Parameters</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Loop kernel</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344">
                    <a:tc>
                      <a:txBody>
                        <a:bodyPr/>
                        <a:lstStyle/>
                        <a:p>
                          <a:r>
                            <a:rPr lang="en-US" sz="1600" dirty="0" smtClean="0"/>
                            <a:t>MM (Matrix</a:t>
                          </a:r>
                          <a:r>
                            <a:rPr lang="en-US" sz="1600" baseline="0" dirty="0" smtClean="0"/>
                            <a:t> multiplication</a:t>
                          </a:r>
                          <a:r>
                            <a:rPr lang="en-US" sz="1600" dirty="0" smtClean="0"/>
                            <a:t>)</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matrix size: 100</a:t>
                          </a:r>
                          <a14:m/>
                          <a:r>
                            <a:rPr lang="en-US" sz="1600" dirty="0" smtClean="0"/>
                            <a:t>100</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a:r>
                            <a:rPr lang="en-US" sz="1600" dirty="0" smtClean="0"/>
                            <a:t>100</a:t>
                          </a:r>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344">
                    <a:tc>
                      <a:txBody>
                        <a:bodyPr/>
                        <a:lstStyle/>
                        <a:p>
                          <a:r>
                            <a:rPr lang="en-US" sz="1600" dirty="0" smtClean="0"/>
                            <a:t>FIR </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 of</a:t>
                          </a:r>
                          <a:r>
                            <a:rPr lang="en-US" sz="1600" baseline="0" dirty="0" smtClean="0"/>
                            <a:t> input: 10000</a:t>
                          </a:r>
                        </a:p>
                        <a:p>
                          <a:r>
                            <a:rPr lang="en-US" sz="1600" baseline="0" dirty="0" smtClean="0"/>
                            <a:t># of Taps +1: 50</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a:r>
                            <a:rPr lang="en-US" sz="1600" dirty="0" smtClean="0"/>
                            <a:t>0</a:t>
                          </a:r>
                          <a:endParaRPr lang="en-US" sz="1600" dirty="0"/>
                        </a:p>
                        <a:p>
                          <a:endParaRPr lang="en-US" sz="16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0023">
                    <a:tc>
                      <a:txBody>
                        <a:bodyPr/>
                        <a:lstStyle/>
                        <a:p>
                          <a:r>
                            <a:rPr lang="en-US" sz="1600" dirty="0" smtClean="0"/>
                            <a:t>SE (Sobel edge detector)</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 of vertical</a:t>
                          </a:r>
                          <a:r>
                            <a:rPr lang="en-US" sz="1600" baseline="0" dirty="0" smtClean="0"/>
                            <a:t> pixels:128</a:t>
                          </a:r>
                        </a:p>
                        <a:p>
                          <a:r>
                            <a:rPr lang="en-US" sz="1600" baseline="0" dirty="0" smtClean="0"/>
                            <a:t># of horizontal pixels: 128</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a:endParaRPr lang="en-US" sz="16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9064">
                    <a:tc>
                      <a:txBody>
                        <a:bodyPr/>
                        <a:lstStyle/>
                        <a:p>
                          <a:r>
                            <a:rPr lang="en-US" sz="1600" dirty="0" smtClean="0"/>
                            <a:t>KM (Kmean)</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 of nodes:</a:t>
                          </a:r>
                          <a:r>
                            <a:rPr lang="en-US" sz="1600" baseline="0" dirty="0" smtClean="0"/>
                            <a:t> 5000</a:t>
                          </a:r>
                        </a:p>
                        <a:p>
                          <a:r>
                            <a:rPr lang="en-US" sz="1600" baseline="0" dirty="0" smtClean="0"/>
                            <a:t># of centroids: 4</a:t>
                          </a:r>
                        </a:p>
                        <a:p>
                          <a:r>
                            <a:rPr lang="en-US" sz="1600" baseline="0" dirty="0" smtClean="0"/>
                            <a:t># of node dimension: 2</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a:endParaRPr lang="en-US" sz="1600" dirty="0"/>
                        </a:p>
                        <a:p>
                          <a:endParaRPr lang="en-US" sz="16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354029574"/>
                  </p:ext>
                </p:extLst>
              </p:nvPr>
            </p:nvGraphicFramePr>
            <p:xfrm>
              <a:off x="696688" y="1143000"/>
              <a:ext cx="6781800" cy="2926503"/>
            </p:xfrm>
            <a:graphic>
              <a:graphicData uri="http://schemas.openxmlformats.org/drawingml/2006/table">
                <a:tbl>
                  <a:tblPr firstRow="1" bandRow="1">
                    <a:tableStyleId>{C083E6E3-FA7D-4D7B-A595-EF9225AFEA82}</a:tableStyleId>
                  </a:tblPr>
                  <a:tblGrid>
                    <a:gridCol w="1845388"/>
                    <a:gridCol w="2791149"/>
                    <a:gridCol w="2145263"/>
                  </a:tblGrid>
                  <a:tr h="335280">
                    <a:tc>
                      <a:txBody>
                        <a:bodyPr/>
                        <a:lstStyle/>
                        <a:p>
                          <a:r>
                            <a:rPr lang="en-US" sz="1600" dirty="0" smtClean="0"/>
                            <a:t>Benchmark</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App Parameters</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Loop kernel</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9120">
                    <a:tc>
                      <a:txBody>
                        <a:bodyPr/>
                        <a:lstStyle/>
                        <a:p>
                          <a:r>
                            <a:rPr lang="en-US" sz="1600" dirty="0" smtClean="0"/>
                            <a:t>MM (Matrix</a:t>
                          </a:r>
                          <a:r>
                            <a:rPr lang="en-US" sz="1600" baseline="0" dirty="0" smtClean="0"/>
                            <a:t> multiplication</a:t>
                          </a:r>
                          <a:r>
                            <a:rPr lang="en-US" sz="1600" dirty="0" smtClean="0"/>
                            <a:t>)</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66157" t="-60000" r="-77074" b="-362105"/>
                          </a:stretch>
                        </a:blip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16193" t="-60000" r="-284" b="-362105"/>
                          </a:stretch>
                        </a:blipFill>
                      </a:tcPr>
                    </a:tc>
                  </a:tr>
                  <a:tr h="579120">
                    <a:tc>
                      <a:txBody>
                        <a:bodyPr/>
                        <a:lstStyle/>
                        <a:p>
                          <a:r>
                            <a:rPr lang="en-US" sz="1600" dirty="0" smtClean="0"/>
                            <a:t>FIR </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 of</a:t>
                          </a:r>
                          <a:r>
                            <a:rPr lang="en-US" sz="1600" baseline="0" dirty="0" smtClean="0"/>
                            <a:t> input: 10000</a:t>
                          </a:r>
                        </a:p>
                        <a:p>
                          <a:r>
                            <a:rPr lang="en-US" sz="1600" baseline="0" dirty="0" smtClean="0"/>
                            <a:t># of Taps +1: 50</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16193" t="-160000" r="-284" b="-262105"/>
                          </a:stretch>
                        </a:blipFill>
                      </a:tcPr>
                    </a:tc>
                  </a:tr>
                  <a:tr h="610023">
                    <a:tc>
                      <a:txBody>
                        <a:bodyPr/>
                        <a:lstStyle/>
                        <a:p>
                          <a:r>
                            <a:rPr lang="en-US" sz="1600" dirty="0" smtClean="0"/>
                            <a:t>SE (Sobel edge detector)</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 of vertical</a:t>
                          </a:r>
                          <a:r>
                            <a:rPr lang="en-US" sz="1600" baseline="0" dirty="0" smtClean="0"/>
                            <a:t> pixels:128</a:t>
                          </a:r>
                        </a:p>
                        <a:p>
                          <a:r>
                            <a:rPr lang="en-US" sz="1600" baseline="0" dirty="0" smtClean="0"/>
                            <a:t># of horizontal pixels: 128</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16193" t="-244554" r="-284" b="-146535"/>
                          </a:stretch>
                        </a:blipFill>
                      </a:tcPr>
                    </a:tc>
                  </a:tr>
                  <a:tr h="822960">
                    <a:tc>
                      <a:txBody>
                        <a:bodyPr/>
                        <a:lstStyle/>
                        <a:p>
                          <a:r>
                            <a:rPr lang="en-US" sz="1600" dirty="0" smtClean="0"/>
                            <a:t>KM (Kmean)</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 of nodes:</a:t>
                          </a:r>
                          <a:r>
                            <a:rPr lang="en-US" sz="1600" baseline="0" dirty="0" smtClean="0"/>
                            <a:t> 5000</a:t>
                          </a:r>
                        </a:p>
                        <a:p>
                          <a:r>
                            <a:rPr lang="en-US" sz="1600" baseline="0" dirty="0" smtClean="0"/>
                            <a:t># of centroids: 4</a:t>
                          </a:r>
                        </a:p>
                        <a:p>
                          <a:r>
                            <a:rPr lang="en-US" sz="1600" baseline="0" dirty="0" smtClean="0"/>
                            <a:t># of node dimension: 2</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16193" t="-257778" r="-284" b="-963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2017398048"/>
                  </p:ext>
                </p:extLst>
              </p:nvPr>
            </p:nvGraphicFramePr>
            <p:xfrm>
              <a:off x="696688" y="4087735"/>
              <a:ext cx="6781800" cy="1973855"/>
            </p:xfrm>
            <a:graphic>
              <a:graphicData uri="http://schemas.openxmlformats.org/drawingml/2006/table">
                <a:tbl>
                  <a:tblPr firstRow="1" bandRow="1">
                    <a:tableStyleId>{C083E6E3-FA7D-4D7B-A595-EF9225AFEA82}</a:tableStyleId>
                  </a:tblPr>
                  <a:tblGrid>
                    <a:gridCol w="1845388"/>
                    <a:gridCol w="2791149"/>
                    <a:gridCol w="2145263"/>
                  </a:tblGrid>
                  <a:tr h="394771">
                    <a:tc>
                      <a:txBody>
                        <a:bodyPr/>
                        <a:lstStyle/>
                        <a:p>
                          <a:r>
                            <a:rPr lang="en-US" sz="1600" dirty="0" smtClean="0"/>
                            <a:t>Benchmark</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Unrolling</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smtClean="0"/>
                            <a:t>DFG Size</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4771">
                    <a:tc>
                      <a:txBody>
                        <a:bodyPr/>
                        <a:lstStyle/>
                        <a:p>
                          <a:r>
                            <a:rPr lang="en-US" sz="1600" dirty="0" smtClean="0"/>
                            <a:t>MM</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a:t>
                          </a:r>
                          <a14:m/>
                          <a:r>
                            <a:rPr lang="en-US" sz="1600" dirty="0" smtClean="0"/>
                            <a:t>100</a:t>
                          </a:r>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14:m/>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4771">
                    <a:tc>
                      <a:txBody>
                        <a:bodyPr/>
                        <a:lstStyle/>
                        <a:p>
                          <a:r>
                            <a:rPr lang="en-US" sz="1600" dirty="0" smtClean="0"/>
                            <a:t>FIR </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50</a:t>
                          </a:r>
                          <a14:m/>
                          <a:r>
                            <a:rPr lang="en-US" sz="1600" dirty="0" smtClean="0"/>
                            <a:t>50</a:t>
                          </a:r>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2</a:t>
                          </a:r>
                          <a14:m/>
                          <a:r>
                            <a:rPr lang="en-US" sz="1600" dirty="0" smtClean="0"/>
                            <a:t>00</a:t>
                          </a:r>
                          <a:endParaRPr lang="en-US" sz="16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4771">
                    <a:tc>
                      <a:txBody>
                        <a:bodyPr/>
                        <a:lstStyle/>
                        <a:p>
                          <a:r>
                            <a:rPr lang="en-US" sz="1600" dirty="0" smtClean="0"/>
                            <a:t>SE</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latin typeface="+mn-lt"/>
                            </a:rPr>
                            <a:t>16</a:t>
                          </a:r>
                          <a14:m/>
                          <a:r>
                            <a:rPr lang="en-US" sz="1600" b="0" dirty="0" smtClean="0">
                              <a:solidFill>
                                <a:schemeClr val="tx1"/>
                              </a:solidFill>
                            </a:rPr>
                            <a:t>3</a:t>
                          </a:r>
                          <a:endParaRPr lang="en-US" sz="1600"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a:endParaRPr lang="en-US" sz="16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4771">
                    <a:tc>
                      <a:txBody>
                        <a:bodyPr/>
                        <a:lstStyle/>
                        <a:p>
                          <a:r>
                            <a:rPr lang="en-US" sz="1600" dirty="0" smtClean="0"/>
                            <a:t>KM</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a:r>
                            <a:rPr lang="en-US" sz="1600" dirty="0" smtClean="0"/>
                            <a:t>2</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a:endParaRPr lang="en-US" sz="16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2017398048"/>
                  </p:ext>
                </p:extLst>
              </p:nvPr>
            </p:nvGraphicFramePr>
            <p:xfrm>
              <a:off x="696688" y="4087735"/>
              <a:ext cx="6781800" cy="1973855"/>
            </p:xfrm>
            <a:graphic>
              <a:graphicData uri="http://schemas.openxmlformats.org/drawingml/2006/table">
                <a:tbl>
                  <a:tblPr firstRow="1" bandRow="1">
                    <a:tableStyleId>{C083E6E3-FA7D-4D7B-A595-EF9225AFEA82}</a:tableStyleId>
                  </a:tblPr>
                  <a:tblGrid>
                    <a:gridCol w="1845388"/>
                    <a:gridCol w="2791149"/>
                    <a:gridCol w="2145263"/>
                  </a:tblGrid>
                  <a:tr h="394771">
                    <a:tc>
                      <a:txBody>
                        <a:bodyPr/>
                        <a:lstStyle/>
                        <a:p>
                          <a:r>
                            <a:rPr lang="en-US" sz="1600" dirty="0" smtClean="0"/>
                            <a:t>Benchmark</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Unrolling</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smtClean="0"/>
                            <a:t>DFG Size</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4771">
                    <a:tc>
                      <a:txBody>
                        <a:bodyPr/>
                        <a:lstStyle/>
                        <a:p>
                          <a:r>
                            <a:rPr lang="en-US" sz="1600" dirty="0" smtClean="0"/>
                            <a:t>MM</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6157" t="-103077" r="-77074" b="-304615"/>
                          </a:stretch>
                        </a:blip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16193" t="-103077" r="-284" b="-304615"/>
                          </a:stretch>
                        </a:blipFill>
                      </a:tcPr>
                    </a:tc>
                  </a:tr>
                  <a:tr h="394771">
                    <a:tc>
                      <a:txBody>
                        <a:bodyPr/>
                        <a:lstStyle/>
                        <a:p>
                          <a:r>
                            <a:rPr lang="en-US" sz="1600" dirty="0" smtClean="0"/>
                            <a:t>FIR </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6157" t="-203077" r="-77074" b="-204615"/>
                          </a:stretch>
                        </a:blip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16193" t="-203077" r="-284" b="-204615"/>
                          </a:stretch>
                        </a:blipFill>
                      </a:tcPr>
                    </a:tc>
                  </a:tr>
                  <a:tr h="394771">
                    <a:tc>
                      <a:txBody>
                        <a:bodyPr/>
                        <a:lstStyle/>
                        <a:p>
                          <a:r>
                            <a:rPr lang="en-US" sz="1600" dirty="0" smtClean="0"/>
                            <a:t>SE</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6157" t="-303077" r="-77074" b="-104615"/>
                          </a:stretch>
                        </a:blip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16193" t="-303077" r="-284" b="-104615"/>
                          </a:stretch>
                        </a:blipFill>
                      </a:tcPr>
                    </a:tc>
                  </a:tr>
                  <a:tr h="394771">
                    <a:tc>
                      <a:txBody>
                        <a:bodyPr/>
                        <a:lstStyle/>
                        <a:p>
                          <a:r>
                            <a:rPr lang="en-US" sz="1600" dirty="0" smtClean="0"/>
                            <a:t>KM</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6157" t="-403077" r="-77074" b="-4615"/>
                          </a:stretch>
                        </a:blip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16193" t="-403077" r="-284" b="-4615"/>
                          </a:stretch>
                        </a:blipFill>
                      </a:tcPr>
                    </a:tc>
                  </a:tr>
                </a:tbl>
              </a:graphicData>
            </a:graphic>
          </p:graphicFrame>
        </mc:Fallback>
      </mc:AlternateContent>
    </p:spTree>
    <p:extLst>
      <p:ext uri="{BB962C8B-B14F-4D97-AF65-F5344CB8AC3E}">
        <p14:creationId xmlns:p14="http://schemas.microsoft.com/office/powerpoint/2010/main" val="21041002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Operations of the Benchmark</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02888126"/>
              </p:ext>
            </p:extLst>
          </p:nvPr>
        </p:nvGraphicFramePr>
        <p:xfrm>
          <a:off x="609600" y="1295400"/>
          <a:ext cx="7892142" cy="4835434"/>
        </p:xfrm>
        <a:graphic>
          <a:graphicData uri="http://schemas.openxmlformats.org/drawingml/2006/table">
            <a:tbl>
              <a:tblPr firstRow="1" bandRow="1">
                <a:tableStyleId>{C083E6E3-FA7D-4D7B-A595-EF9225AFEA82}</a:tableStyleId>
              </a:tblPr>
              <a:tblGrid>
                <a:gridCol w="1970314"/>
                <a:gridCol w="2100942"/>
                <a:gridCol w="3820886"/>
              </a:tblGrid>
              <a:tr h="385354">
                <a:tc>
                  <a:txBody>
                    <a:bodyPr/>
                    <a:lstStyle/>
                    <a:p>
                      <a:r>
                        <a:rPr lang="en-US" sz="1600" dirty="0" smtClean="0"/>
                        <a:t>Type</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Opcode</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Expression</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MULADD</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0001</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Dst</a:t>
                      </a:r>
                      <a:r>
                        <a:rPr lang="en-US" sz="1600" dirty="0" smtClean="0"/>
                        <a:t> = Src0 x Src1 + Src2</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MULSUB</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0010</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Dst</a:t>
                      </a:r>
                      <a:r>
                        <a:rPr lang="en-US" sz="1600" dirty="0" smtClean="0"/>
                        <a:t> = Src0 x Src1 - Src2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ADDADD</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0011</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Dst</a:t>
                      </a:r>
                      <a:r>
                        <a:rPr lang="en-US" sz="1600" dirty="0" smtClean="0"/>
                        <a:t> = Src0 + Src1 + Src2</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ADDSUB</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0100</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Dst</a:t>
                      </a:r>
                      <a:r>
                        <a:rPr lang="en-US" sz="1600" dirty="0" smtClean="0"/>
                        <a:t> = Src0 + Src1 - Src2</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SUBSUB</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0101</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Dst</a:t>
                      </a:r>
                      <a:r>
                        <a:rPr lang="en-US" sz="1600" dirty="0" smtClean="0"/>
                        <a:t> = Src0 - Src1 - Src2</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PHI</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0110</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Dst</a:t>
                      </a:r>
                      <a:r>
                        <a:rPr lang="en-US" sz="1600" dirty="0" smtClean="0"/>
                        <a:t> = Src0 ? Src1 : Src2</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RSFAND</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0111</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Dst</a:t>
                      </a:r>
                      <a:r>
                        <a:rPr lang="en-US" sz="1600" dirty="0" smtClean="0"/>
                        <a:t> = (Src0 &gt;&gt; Src1) &amp; Src2</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LSFADD</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1000</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Dst</a:t>
                      </a:r>
                      <a:r>
                        <a:rPr lang="en-US" sz="1600" dirty="0" smtClean="0"/>
                        <a:t> = (Src0 &lt;&lt; Src1) + Src2</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ABS</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1001</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Dst</a:t>
                      </a:r>
                      <a:r>
                        <a:rPr lang="en-US" sz="1600" dirty="0" smtClean="0"/>
                        <a:t> = ABS(Src0)</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GT</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1010</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Dst</a:t>
                      </a:r>
                      <a:r>
                        <a:rPr lang="en-US" sz="1600" dirty="0" smtClean="0"/>
                        <a:t> = (Src0 &gt; Src1) ? 1 : 0</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LET</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1011</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Dst</a:t>
                      </a:r>
                      <a:r>
                        <a:rPr lang="en-US" sz="1600" dirty="0" smtClean="0"/>
                        <a:t> = (Src0 &lt;= Src1)? 1 : 0</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ANDAND</a:t>
                      </a:r>
                      <a:endParaRPr lang="en-US" sz="16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600" dirty="0" smtClean="0"/>
                        <a:t>1100</a:t>
                      </a:r>
                      <a:endParaRPr lang="en-US" sz="16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600" dirty="0" err="1" smtClean="0"/>
                        <a:t>Dst</a:t>
                      </a:r>
                      <a:r>
                        <a:rPr lang="en-US" sz="1600" dirty="0" smtClean="0"/>
                        <a:t> = (Src0 &amp; Src1) &amp; Src2</a:t>
                      </a:r>
                      <a:endParaRPr lang="en-US" sz="16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103570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Setup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23475635"/>
              </p:ext>
            </p:extLst>
          </p:nvPr>
        </p:nvGraphicFramePr>
        <p:xfrm>
          <a:off x="1202869" y="2133600"/>
          <a:ext cx="7119258" cy="1854200"/>
        </p:xfrm>
        <a:graphic>
          <a:graphicData uri="http://schemas.openxmlformats.org/drawingml/2006/table">
            <a:tbl>
              <a:tblPr firstRow="1" bandRow="1">
                <a:tableStyleId>{C083E6E3-FA7D-4D7B-A595-EF9225AFEA82}</a:tableStyleId>
              </a:tblPr>
              <a:tblGrid>
                <a:gridCol w="3559629"/>
                <a:gridCol w="3559629"/>
              </a:tblGrid>
              <a:tr h="370840">
                <a:tc>
                  <a:txBody>
                    <a:bodyPr/>
                    <a:lstStyle/>
                    <a:p>
                      <a:pPr algn="l"/>
                      <a:r>
                        <a:rPr lang="en-US" b="1" dirty="0" smtClean="0"/>
                        <a:t>SCGRA Topology</a:t>
                      </a:r>
                      <a:endParaRPr lang="en-US"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t>2D</a:t>
                      </a:r>
                      <a:r>
                        <a:rPr lang="en-US" b="0" baseline="0" dirty="0" smtClean="0"/>
                        <a:t> </a:t>
                      </a:r>
                      <a:r>
                        <a:rPr lang="en-US" b="0" dirty="0" smtClean="0"/>
                        <a:t>Torus</a:t>
                      </a:r>
                      <a:endParaRPr lang="en-US"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b="1" dirty="0" smtClean="0"/>
                        <a:t>Instruction</a:t>
                      </a:r>
                      <a:r>
                        <a:rPr lang="en-US" b="1" baseline="0" dirty="0" smtClean="0"/>
                        <a:t> Memory Data Width</a:t>
                      </a:r>
                      <a:endParaRPr lang="en-US"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t>72 bits</a:t>
                      </a:r>
                      <a:endParaRPr lang="en-US" b="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b="1" dirty="0" smtClean="0"/>
                        <a:t>Data Memory</a:t>
                      </a:r>
                      <a:endParaRPr lang="en-US"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t>256 x 32 bits</a:t>
                      </a:r>
                      <a:endParaRPr lang="en-US"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b="1" dirty="0" smtClean="0"/>
                        <a:t>I/O</a:t>
                      </a:r>
                      <a:r>
                        <a:rPr lang="en-US" b="1" baseline="0" dirty="0" smtClean="0"/>
                        <a:t> Buffer Data Width</a:t>
                      </a:r>
                      <a:endParaRPr lang="en-US"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t>32 bits</a:t>
                      </a:r>
                      <a:endParaRPr lang="en-US" b="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b="1" dirty="0" smtClean="0"/>
                        <a:t>I/O Addr Buffer Data Width</a:t>
                      </a:r>
                      <a:endParaRPr lang="en-US"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t>18 bits</a:t>
                      </a:r>
                      <a:endParaRPr lang="en-US" b="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2633229" y="1542143"/>
            <a:ext cx="4258538" cy="461665"/>
          </a:xfrm>
          <a:prstGeom prst="rect">
            <a:avLst/>
          </a:prstGeom>
          <a:noFill/>
        </p:spPr>
        <p:txBody>
          <a:bodyPr wrap="none" rtlCol="0">
            <a:spAutoFit/>
          </a:bodyPr>
          <a:lstStyle/>
          <a:p>
            <a:pPr algn="ctr"/>
            <a:r>
              <a:rPr lang="en-US" dirty="0" smtClean="0"/>
              <a:t>Basic SCGRA Configurations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3399263"/>
              </p:ext>
            </p:extLst>
          </p:nvPr>
        </p:nvGraphicFramePr>
        <p:xfrm>
          <a:off x="914400" y="4696858"/>
          <a:ext cx="7696197" cy="789542"/>
        </p:xfrm>
        <a:graphic>
          <a:graphicData uri="http://schemas.openxmlformats.org/drawingml/2006/table">
            <a:tbl>
              <a:tblPr firstRow="1" bandRow="1">
                <a:tableStyleId>{C083E6E3-FA7D-4D7B-A595-EF9225AFEA82}</a:tableStyleId>
              </a:tblPr>
              <a:tblGrid>
                <a:gridCol w="2094204"/>
                <a:gridCol w="800285"/>
                <a:gridCol w="800284"/>
                <a:gridCol w="800285"/>
                <a:gridCol w="800285"/>
                <a:gridCol w="800285"/>
                <a:gridCol w="800284"/>
                <a:gridCol w="800285"/>
              </a:tblGrid>
              <a:tr h="394771">
                <a:tc>
                  <a:txBody>
                    <a:bodyPr/>
                    <a:lstStyle/>
                    <a:p>
                      <a:r>
                        <a:rPr lang="en-US" sz="1600" dirty="0" smtClean="0"/>
                        <a:t>DMA</a:t>
                      </a:r>
                      <a:r>
                        <a:rPr lang="en-US" sz="1600" baseline="0" dirty="0" smtClean="0"/>
                        <a:t> Size</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≥512</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256</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128</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64</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32</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16</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≤8</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4771">
                <a:tc>
                  <a:txBody>
                    <a:bodyPr/>
                    <a:lstStyle/>
                    <a:p>
                      <a:r>
                        <a:rPr lang="en-US" sz="1600" dirty="0" smtClean="0"/>
                        <a:t>Latency/Word (ns)</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10.08</a:t>
                      </a:r>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11.28</a:t>
                      </a:r>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13.32</a:t>
                      </a:r>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15.18</a:t>
                      </a:r>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21.45</a:t>
                      </a:r>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36.24</a:t>
                      </a:r>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63.00</a:t>
                      </a:r>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3754530" y="4191000"/>
            <a:ext cx="2015937" cy="461665"/>
          </a:xfrm>
          <a:prstGeom prst="rect">
            <a:avLst/>
          </a:prstGeom>
          <a:noFill/>
        </p:spPr>
        <p:txBody>
          <a:bodyPr wrap="none" rtlCol="0">
            <a:spAutoFit/>
          </a:bodyPr>
          <a:lstStyle/>
          <a:p>
            <a:pPr algn="ctr"/>
            <a:r>
              <a:rPr lang="en-US" dirty="0" smtClean="0"/>
              <a:t>DMA Latency</a:t>
            </a:r>
            <a:endParaRPr lang="en-US" dirty="0"/>
          </a:p>
        </p:txBody>
      </p:sp>
    </p:spTree>
    <p:extLst>
      <p:ext uri="{BB962C8B-B14F-4D97-AF65-F5344CB8AC3E}">
        <p14:creationId xmlns:p14="http://schemas.microsoft.com/office/powerpoint/2010/main" val="22466796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Accelerator Library Pre-build</a:t>
            </a:r>
            <a:endParaRPr lang="en-US" dirty="0"/>
          </a:p>
        </p:txBody>
      </p:sp>
      <p:pic>
        <p:nvPicPr>
          <p:cNvPr id="4" name="Picture 3"/>
          <p:cNvPicPr>
            <a:picLocks noChangeAspect="1"/>
          </p:cNvPicPr>
          <p:nvPr/>
        </p:nvPicPr>
        <p:blipFill>
          <a:blip r:embed="rId3"/>
          <a:stretch>
            <a:fillRect/>
          </a:stretch>
        </p:blipFill>
        <p:spPr>
          <a:xfrm>
            <a:off x="838200" y="1600200"/>
            <a:ext cx="7373751" cy="3912309"/>
          </a:xfrm>
          <a:prstGeom prst="rect">
            <a:avLst/>
          </a:prstGeom>
        </p:spPr>
      </p:pic>
    </p:spTree>
    <p:extLst>
      <p:ext uri="{BB962C8B-B14F-4D97-AF65-F5344CB8AC3E}">
        <p14:creationId xmlns:p14="http://schemas.microsoft.com/office/powerpoint/2010/main" val="29077305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Resulting Accelerator Configurations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67967766"/>
              </p:ext>
            </p:extLst>
          </p:nvPr>
        </p:nvGraphicFramePr>
        <p:xfrm>
          <a:off x="228600" y="1447800"/>
          <a:ext cx="8229600" cy="4602480"/>
        </p:xfrm>
        <a:graphic>
          <a:graphicData uri="http://schemas.openxmlformats.org/drawingml/2006/table">
            <a:tbl>
              <a:tblPr firstRow="1" bandRow="1">
                <a:tableStyleId>{2D5ABB26-0587-4C30-8999-92F81FD0307C}</a:tableStyleId>
              </a:tblPr>
              <a:tblGrid>
                <a:gridCol w="990600"/>
                <a:gridCol w="1828800"/>
                <a:gridCol w="1524000"/>
                <a:gridCol w="1143000"/>
                <a:gridCol w="1371600"/>
                <a:gridCol w="1371600"/>
              </a:tblGrid>
              <a:tr h="545490">
                <a:tc>
                  <a:txBody>
                    <a:bodyPr/>
                    <a:lstStyle/>
                    <a:p>
                      <a:pPr algn="ctr"/>
                      <a:r>
                        <a:rPr lang="en-US" sz="1600" dirty="0" smtClean="0"/>
                        <a:t>Opt.</a:t>
                      </a:r>
                    </a:p>
                    <a:p>
                      <a:pPr algn="ctr"/>
                      <a:r>
                        <a:rPr lang="en-US" sz="1600" dirty="0" smtClean="0"/>
                        <a:t>Option</a:t>
                      </a:r>
                      <a:endParaRPr 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Resulting</a:t>
                      </a:r>
                    </a:p>
                    <a:p>
                      <a:pPr algn="ctr"/>
                      <a:r>
                        <a:rPr lang="en-US" sz="1600" dirty="0" smtClean="0"/>
                        <a:t>Config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MM</a:t>
                      </a:r>
                      <a:endParaRPr lang="en-US" sz="16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FIR</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SE</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KM</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842">
                <a:tc rowSpan="4">
                  <a:txBody>
                    <a:bodyPr/>
                    <a:lstStyle/>
                    <a:p>
                      <a:pPr algn="ctr"/>
                      <a:r>
                        <a:rPr lang="en-US" sz="1600" dirty="0" smtClean="0"/>
                        <a:t>O0</a:t>
                      </a:r>
                      <a:endParaRPr lang="en-US" sz="16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SCGRA size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smtClean="0"/>
                        <a:t>2x2</a:t>
                      </a:r>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smtClean="0"/>
                        <a:t>2x2</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2x2</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2x2</a:t>
                      </a:r>
                      <a:endParaRPr lang="en-US" sz="1600" dirty="0"/>
                    </a:p>
                  </a:txBody>
                  <a:tcPr>
                    <a:lnT w="12700" cap="flat" cmpd="sng" algn="ctr">
                      <a:solidFill>
                        <a:schemeClr val="tx1"/>
                      </a:solidFill>
                      <a:prstDash val="solid"/>
                      <a:round/>
                      <a:headEnd type="none" w="med" len="med"/>
                      <a:tailEnd type="none" w="med" len="med"/>
                    </a:lnT>
                  </a:tcPr>
                </a:tc>
              </a:tr>
              <a:tr h="322842">
                <a:tc vMerge="1">
                  <a:txBody>
                    <a:bodyPr/>
                    <a:lstStyle/>
                    <a:p>
                      <a:pPr algn="ctr"/>
                      <a:endParaRPr lang="en-US" dirty="0"/>
                    </a:p>
                  </a:txBody>
                  <a:tcPr/>
                </a:tc>
                <a:tc>
                  <a:txBody>
                    <a:bodyPr/>
                    <a:lstStyle/>
                    <a:p>
                      <a:pPr algn="ctr"/>
                      <a:r>
                        <a:rPr lang="en-US" sz="1600" dirty="0" smtClean="0"/>
                        <a:t>Inst. </a:t>
                      </a:r>
                      <a:r>
                        <a:rPr lang="en-US" sz="1600" dirty="0" err="1" smtClean="0"/>
                        <a:t>Mem</a:t>
                      </a:r>
                      <a:r>
                        <a:rPr lang="en-US" sz="1600" dirty="0" smtClean="0"/>
                        <a:t> Depth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smtClean="0"/>
                        <a:t>4K</a:t>
                      </a:r>
                      <a:endParaRPr lang="en-US" sz="1600" dirty="0"/>
                    </a:p>
                  </a:txBody>
                  <a:tcPr>
                    <a:lnL w="12700" cap="flat" cmpd="sng" algn="ctr">
                      <a:solidFill>
                        <a:schemeClr val="tx1"/>
                      </a:solidFill>
                      <a:prstDash val="solid"/>
                      <a:round/>
                      <a:headEnd type="none" w="med" len="med"/>
                      <a:tailEnd type="none" w="med" len="med"/>
                    </a:lnL>
                  </a:tcPr>
                </a:tc>
                <a:tc>
                  <a:txBody>
                    <a:bodyPr/>
                    <a:lstStyle/>
                    <a:p>
                      <a:pPr algn="ctr"/>
                      <a:r>
                        <a:rPr lang="en-US" sz="1600" dirty="0" smtClean="0"/>
                        <a:t>4K</a:t>
                      </a:r>
                      <a:endParaRPr lang="en-US" sz="1600" dirty="0"/>
                    </a:p>
                  </a:txBody>
                  <a:tcPr/>
                </a:tc>
                <a:tc>
                  <a:txBody>
                    <a:bodyPr/>
                    <a:lstStyle/>
                    <a:p>
                      <a:pPr algn="ctr"/>
                      <a:r>
                        <a:rPr lang="en-US" sz="1600" dirty="0" smtClean="0"/>
                        <a:t>4K</a:t>
                      </a:r>
                      <a:endParaRPr lang="en-US" sz="1600" dirty="0"/>
                    </a:p>
                  </a:txBody>
                  <a:tcPr/>
                </a:tc>
                <a:tc>
                  <a:txBody>
                    <a:bodyPr/>
                    <a:lstStyle/>
                    <a:p>
                      <a:pPr algn="ctr"/>
                      <a:r>
                        <a:rPr lang="en-US" sz="1600" dirty="0" smtClean="0"/>
                        <a:t>4K</a:t>
                      </a:r>
                      <a:endParaRPr lang="en-US" sz="1600" dirty="0"/>
                    </a:p>
                  </a:txBody>
                  <a:tcPr/>
                </a:tc>
              </a:tr>
              <a:tr h="322842">
                <a:tc vMerge="1">
                  <a:txBody>
                    <a:bodyPr/>
                    <a:lstStyle/>
                    <a:p>
                      <a:pPr algn="ctr"/>
                      <a:endParaRPr lang="en-US" dirty="0"/>
                    </a:p>
                  </a:txBody>
                  <a:tcPr/>
                </a:tc>
                <a:tc>
                  <a:txBody>
                    <a:bodyPr/>
                    <a:lstStyle/>
                    <a:p>
                      <a:pPr algn="ctr"/>
                      <a:r>
                        <a:rPr lang="en-US" sz="1600" dirty="0" smtClean="0"/>
                        <a:t>I/O Buffer</a:t>
                      </a:r>
                      <a:r>
                        <a:rPr lang="en-US" sz="1600" baseline="0" dirty="0" smtClean="0"/>
                        <a:t> Depth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smtClean="0"/>
                        <a:t>4K</a:t>
                      </a:r>
                      <a:endParaRPr lang="en-US" sz="1600" dirty="0"/>
                    </a:p>
                  </a:txBody>
                  <a:tcPr>
                    <a:lnL w="12700" cap="flat" cmpd="sng" algn="ctr">
                      <a:solidFill>
                        <a:schemeClr val="tx1"/>
                      </a:solidFill>
                      <a:prstDash val="solid"/>
                      <a:round/>
                      <a:headEnd type="none" w="med" len="med"/>
                      <a:tailEnd type="none" w="med" len="med"/>
                    </a:lnL>
                  </a:tcPr>
                </a:tc>
                <a:tc>
                  <a:txBody>
                    <a:bodyPr/>
                    <a:lstStyle/>
                    <a:p>
                      <a:pPr algn="ctr"/>
                      <a:r>
                        <a:rPr lang="en-US" sz="1600" dirty="0" smtClean="0"/>
                        <a:t>4K</a:t>
                      </a:r>
                      <a:endParaRPr lang="en-US" sz="1600" dirty="0"/>
                    </a:p>
                  </a:txBody>
                  <a:tcPr/>
                </a:tc>
                <a:tc>
                  <a:txBody>
                    <a:bodyPr/>
                    <a:lstStyle/>
                    <a:p>
                      <a:pPr algn="ctr"/>
                      <a:r>
                        <a:rPr lang="en-US" sz="1600" dirty="0" smtClean="0"/>
                        <a:t>4K</a:t>
                      </a:r>
                      <a:endParaRPr lang="en-US" sz="1600" dirty="0"/>
                    </a:p>
                  </a:txBody>
                  <a:tcPr/>
                </a:tc>
                <a:tc>
                  <a:txBody>
                    <a:bodyPr/>
                    <a:lstStyle/>
                    <a:p>
                      <a:pPr algn="ctr"/>
                      <a:r>
                        <a:rPr lang="en-US" sz="1600" dirty="0" smtClean="0"/>
                        <a:t>4K</a:t>
                      </a:r>
                      <a:endParaRPr lang="en-US" sz="1600" dirty="0"/>
                    </a:p>
                  </a:txBody>
                  <a:tcPr/>
                </a:tc>
              </a:tr>
              <a:tr h="322842">
                <a:tc vMerge="1">
                  <a:txBody>
                    <a:bodyPr/>
                    <a:lstStyle/>
                    <a:p>
                      <a:pPr algn="ctr"/>
                      <a:endParaRPr lang="en-US" dirty="0"/>
                    </a:p>
                  </a:txBody>
                  <a:tcPr/>
                </a:tc>
                <a:tc>
                  <a:txBody>
                    <a:bodyPr/>
                    <a:lstStyle/>
                    <a:p>
                      <a:pPr algn="ctr"/>
                      <a:r>
                        <a:rPr lang="en-US" sz="1600" dirty="0" smtClean="0"/>
                        <a:t>Grouping Factor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600" dirty="0" smtClean="0"/>
                        <a:t>50x5x100</a:t>
                      </a:r>
                      <a:endParaRPr 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smtClean="0"/>
                        <a:t>2500x50</a:t>
                      </a:r>
                      <a:endParaRPr lang="en-US" sz="1600" dirty="0"/>
                    </a:p>
                  </a:txBody>
                  <a:tcPr>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128x64x3x3</a:t>
                      </a:r>
                    </a:p>
                  </a:txBody>
                  <a:tcPr>
                    <a:lnB w="12700" cap="flat" cmpd="sng" algn="ctr">
                      <a:solidFill>
                        <a:schemeClr val="tx1"/>
                      </a:solidFill>
                      <a:prstDash val="solid"/>
                      <a:round/>
                      <a:headEnd type="none" w="med" len="med"/>
                      <a:tailEnd type="none" w="med" len="med"/>
                    </a:lnB>
                  </a:tcPr>
                </a:tc>
                <a:tc>
                  <a:txBody>
                    <a:bodyPr/>
                    <a:lstStyle/>
                    <a:p>
                      <a:pPr algn="ctr"/>
                      <a:r>
                        <a:rPr lang="en-US" sz="1600" dirty="0" smtClean="0"/>
                        <a:t>1250x4x2</a:t>
                      </a:r>
                      <a:endParaRPr lang="en-US" sz="1600" dirty="0"/>
                    </a:p>
                  </a:txBody>
                  <a:tcPr>
                    <a:lnB w="12700" cap="flat" cmpd="sng" algn="ctr">
                      <a:solidFill>
                        <a:schemeClr val="tx1"/>
                      </a:solidFill>
                      <a:prstDash val="solid"/>
                      <a:round/>
                      <a:headEnd type="none" w="med" len="med"/>
                      <a:tailEnd type="none" w="med" len="med"/>
                    </a:lnB>
                  </a:tcPr>
                </a:tc>
              </a:tr>
              <a:tr h="322842">
                <a:tc rowSpan="4">
                  <a:txBody>
                    <a:bodyPr/>
                    <a:lstStyle/>
                    <a:p>
                      <a:pPr algn="ctr"/>
                      <a:r>
                        <a:rPr lang="en-US" sz="1600" dirty="0" smtClean="0"/>
                        <a:t>O1</a:t>
                      </a:r>
                      <a:endParaRPr lang="en-US" sz="16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SCGRA Size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smtClean="0"/>
                        <a:t>3x3</a:t>
                      </a:r>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smtClean="0"/>
                        <a:t>3x3</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3x3</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5x5</a:t>
                      </a:r>
                      <a:endParaRPr lang="en-US" sz="1600" dirty="0"/>
                    </a:p>
                  </a:txBody>
                  <a:tcPr>
                    <a:lnT w="12700" cap="flat" cmpd="sng" algn="ctr">
                      <a:solidFill>
                        <a:schemeClr val="tx1"/>
                      </a:solidFill>
                      <a:prstDash val="solid"/>
                      <a:round/>
                      <a:headEnd type="none" w="med" len="med"/>
                      <a:tailEnd type="none" w="med" len="med"/>
                    </a:lnT>
                  </a:tcPr>
                </a:tc>
              </a:tr>
              <a:tr h="322842">
                <a:tc vMerge="1">
                  <a:txBody>
                    <a:bodyPr/>
                    <a:lstStyle/>
                    <a:p>
                      <a:pPr algn="ctr"/>
                      <a:endParaRPr lang="en-US" dirty="0"/>
                    </a:p>
                  </a:txBody>
                  <a:tcPr/>
                </a:tc>
                <a:tc>
                  <a:txBody>
                    <a:bodyPr/>
                    <a:lstStyle/>
                    <a:p>
                      <a:pPr algn="ctr"/>
                      <a:r>
                        <a:rPr lang="en-US" sz="1600" dirty="0" smtClean="0"/>
                        <a:t>Inst. </a:t>
                      </a:r>
                      <a:r>
                        <a:rPr lang="en-US" sz="1600" dirty="0" err="1" smtClean="0"/>
                        <a:t>Mem</a:t>
                      </a:r>
                      <a:r>
                        <a:rPr lang="en-US" sz="1600" dirty="0" smtClean="0"/>
                        <a:t> Depth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smtClean="0"/>
                        <a:t>2K</a:t>
                      </a:r>
                      <a:endParaRPr lang="en-US" sz="1600" dirty="0"/>
                    </a:p>
                  </a:txBody>
                  <a:tcPr>
                    <a:lnL w="12700" cap="flat" cmpd="sng" algn="ctr">
                      <a:solidFill>
                        <a:schemeClr val="tx1"/>
                      </a:solidFill>
                      <a:prstDash val="solid"/>
                      <a:round/>
                      <a:headEnd type="none" w="med" len="med"/>
                      <a:tailEnd type="none" w="med" len="med"/>
                    </a:lnL>
                  </a:tcPr>
                </a:tc>
                <a:tc>
                  <a:txBody>
                    <a:bodyPr/>
                    <a:lstStyle/>
                    <a:p>
                      <a:pPr algn="ctr"/>
                      <a:r>
                        <a:rPr lang="en-US" sz="1600" dirty="0" smtClean="0"/>
                        <a:t>2K</a:t>
                      </a:r>
                      <a:endParaRPr lang="en-US" sz="1600" dirty="0"/>
                    </a:p>
                  </a:txBody>
                  <a:tcPr/>
                </a:tc>
                <a:tc>
                  <a:txBody>
                    <a:bodyPr/>
                    <a:lstStyle/>
                    <a:p>
                      <a:pPr algn="ctr"/>
                      <a:r>
                        <a:rPr lang="en-US" sz="1600" dirty="0" smtClean="0"/>
                        <a:t>4K</a:t>
                      </a:r>
                      <a:endParaRPr lang="en-US" sz="1600" dirty="0"/>
                    </a:p>
                  </a:txBody>
                  <a:tcPr/>
                </a:tc>
                <a:tc>
                  <a:txBody>
                    <a:bodyPr/>
                    <a:lstStyle/>
                    <a:p>
                      <a:pPr algn="ctr"/>
                      <a:r>
                        <a:rPr lang="en-US" sz="1600" dirty="0" smtClean="0"/>
                        <a:t>1K</a:t>
                      </a:r>
                      <a:endParaRPr lang="en-US" sz="1600" dirty="0"/>
                    </a:p>
                  </a:txBody>
                  <a:tcPr/>
                </a:tc>
              </a:tr>
              <a:tr h="322842">
                <a:tc vMerge="1">
                  <a:txBody>
                    <a:bodyPr/>
                    <a:lstStyle/>
                    <a:p>
                      <a:pPr algn="ctr"/>
                      <a:endParaRPr lang="en-US" dirty="0"/>
                    </a:p>
                  </a:txBody>
                  <a:tcPr/>
                </a:tc>
                <a:tc>
                  <a:txBody>
                    <a:bodyPr/>
                    <a:lstStyle/>
                    <a:p>
                      <a:pPr algn="ctr"/>
                      <a:r>
                        <a:rPr lang="en-US" sz="1600" dirty="0" smtClean="0"/>
                        <a:t>I/O Buffer Depth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smtClean="0"/>
                        <a:t>2K</a:t>
                      </a:r>
                      <a:endParaRPr lang="en-US" sz="1600" dirty="0"/>
                    </a:p>
                  </a:txBody>
                  <a:tcPr>
                    <a:lnL w="12700" cap="flat" cmpd="sng" algn="ctr">
                      <a:solidFill>
                        <a:schemeClr val="tx1"/>
                      </a:solidFill>
                      <a:prstDash val="solid"/>
                      <a:round/>
                      <a:headEnd type="none" w="med" len="med"/>
                      <a:tailEnd type="none" w="med" len="med"/>
                    </a:lnL>
                  </a:tcPr>
                </a:tc>
                <a:tc>
                  <a:txBody>
                    <a:bodyPr/>
                    <a:lstStyle/>
                    <a:p>
                      <a:pPr algn="ctr"/>
                      <a:r>
                        <a:rPr lang="en-US" sz="1600" dirty="0" smtClean="0"/>
                        <a:t>2K</a:t>
                      </a:r>
                      <a:endParaRPr lang="en-US" sz="1600" dirty="0"/>
                    </a:p>
                  </a:txBody>
                  <a:tcPr/>
                </a:tc>
                <a:tc>
                  <a:txBody>
                    <a:bodyPr/>
                    <a:lstStyle/>
                    <a:p>
                      <a:pPr algn="ctr"/>
                      <a:r>
                        <a:rPr lang="en-US" sz="1600" dirty="0" smtClean="0"/>
                        <a:t>1K</a:t>
                      </a:r>
                      <a:endParaRPr lang="en-US" sz="1600" dirty="0"/>
                    </a:p>
                  </a:txBody>
                  <a:tcPr/>
                </a:tc>
                <a:tc>
                  <a:txBody>
                    <a:bodyPr/>
                    <a:lstStyle/>
                    <a:p>
                      <a:pPr algn="ctr"/>
                      <a:r>
                        <a:rPr lang="en-US" sz="1600" dirty="0" smtClean="0"/>
                        <a:t>2K</a:t>
                      </a:r>
                      <a:endParaRPr lang="en-US" sz="1600" dirty="0"/>
                    </a:p>
                  </a:txBody>
                  <a:tcPr/>
                </a:tc>
              </a:tr>
              <a:tr h="322842">
                <a:tc vMerge="1">
                  <a:txBody>
                    <a:bodyPr/>
                    <a:lstStyle/>
                    <a:p>
                      <a:pPr algn="ct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Grouping 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600" dirty="0" smtClean="0"/>
                        <a:t>25x5x100</a:t>
                      </a:r>
                      <a:endParaRPr 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smtClean="0"/>
                        <a:t>1250x50</a:t>
                      </a:r>
                      <a:endParaRPr lang="en-US" sz="1600" dirty="0"/>
                    </a:p>
                  </a:txBody>
                  <a:tcPr>
                    <a:lnB w="12700" cap="flat" cmpd="sng" algn="ctr">
                      <a:solidFill>
                        <a:schemeClr val="tx1"/>
                      </a:solidFill>
                      <a:prstDash val="solid"/>
                      <a:round/>
                      <a:headEnd type="none" w="med" len="med"/>
                      <a:tailEnd type="none" w="med" len="med"/>
                    </a:lnB>
                  </a:tcPr>
                </a:tc>
                <a:tc>
                  <a:txBody>
                    <a:bodyPr/>
                    <a:lstStyle/>
                    <a:p>
                      <a:pPr algn="ctr"/>
                      <a:r>
                        <a:rPr lang="en-US" sz="1600" dirty="0" smtClean="0"/>
                        <a:t>64x32x3x3</a:t>
                      </a:r>
                      <a:endParaRPr lang="en-US" sz="1600" dirty="0"/>
                    </a:p>
                  </a:txBody>
                  <a:tcPr>
                    <a:lnB w="12700" cap="flat" cmpd="sng" algn="ctr">
                      <a:solidFill>
                        <a:schemeClr val="tx1"/>
                      </a:solidFill>
                      <a:prstDash val="solid"/>
                      <a:round/>
                      <a:headEnd type="none" w="med" len="med"/>
                      <a:tailEnd type="none" w="med" len="med"/>
                    </a:lnB>
                  </a:tcPr>
                </a:tc>
                <a:tc>
                  <a:txBody>
                    <a:bodyPr/>
                    <a:lstStyle/>
                    <a:p>
                      <a:pPr algn="ctr"/>
                      <a:r>
                        <a:rPr lang="en-US" sz="1600" dirty="0" smtClean="0"/>
                        <a:t>1000x4x2</a:t>
                      </a:r>
                      <a:endParaRPr lang="en-US" sz="1600" dirty="0"/>
                    </a:p>
                  </a:txBody>
                  <a:tcPr>
                    <a:lnB w="12700" cap="flat" cmpd="sng" algn="ctr">
                      <a:solidFill>
                        <a:schemeClr val="tx1"/>
                      </a:solidFill>
                      <a:prstDash val="solid"/>
                      <a:round/>
                      <a:headEnd type="none" w="med" len="med"/>
                      <a:tailEnd type="none" w="med" len="med"/>
                    </a:lnB>
                  </a:tcPr>
                </a:tc>
              </a:tr>
              <a:tr h="322842">
                <a:tc rowSpan="4">
                  <a:txBody>
                    <a:bodyPr/>
                    <a:lstStyle/>
                    <a:p>
                      <a:pPr algn="ctr"/>
                      <a:r>
                        <a:rPr lang="en-US" sz="1600" dirty="0" smtClean="0"/>
                        <a:t>O2</a:t>
                      </a:r>
                      <a:endParaRPr lang="en-US" sz="16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SCGRA size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smtClean="0"/>
                        <a:t>3x3</a:t>
                      </a:r>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smtClean="0"/>
                        <a:t>4x4</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4x4</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5x5</a:t>
                      </a:r>
                      <a:endParaRPr lang="en-US" sz="1600" dirty="0"/>
                    </a:p>
                  </a:txBody>
                  <a:tcPr>
                    <a:lnT w="12700" cap="flat" cmpd="sng" algn="ctr">
                      <a:solidFill>
                        <a:schemeClr val="tx1"/>
                      </a:solidFill>
                      <a:prstDash val="solid"/>
                      <a:round/>
                      <a:headEnd type="none" w="med" len="med"/>
                      <a:tailEnd type="none" w="med" len="med"/>
                    </a:lnT>
                  </a:tcPr>
                </a:tc>
              </a:tr>
              <a:tr h="322842">
                <a:tc vMerge="1">
                  <a:txBody>
                    <a:bodyPr/>
                    <a:lstStyle/>
                    <a:p>
                      <a:pPr algn="ctr"/>
                      <a:endParaRPr lang="en-US" dirty="0"/>
                    </a:p>
                  </a:txBody>
                  <a:tcPr/>
                </a:tc>
                <a:tc>
                  <a:txBody>
                    <a:bodyPr/>
                    <a:lstStyle/>
                    <a:p>
                      <a:pPr algn="ctr"/>
                      <a:r>
                        <a:rPr lang="en-US" sz="1600" dirty="0" smtClean="0"/>
                        <a:t>Inst. </a:t>
                      </a:r>
                      <a:r>
                        <a:rPr lang="en-US" sz="1600" dirty="0" err="1" smtClean="0"/>
                        <a:t>Mem</a:t>
                      </a:r>
                      <a:r>
                        <a:rPr lang="en-US" sz="1600" dirty="0" smtClean="0"/>
                        <a:t> Depth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smtClean="0"/>
                        <a:t>2K</a:t>
                      </a:r>
                      <a:endParaRPr lang="en-US" sz="1600" dirty="0"/>
                    </a:p>
                  </a:txBody>
                  <a:tcPr>
                    <a:lnL w="12700" cap="flat" cmpd="sng" algn="ctr">
                      <a:solidFill>
                        <a:schemeClr val="tx1"/>
                      </a:solidFill>
                      <a:prstDash val="solid"/>
                      <a:round/>
                      <a:headEnd type="none" w="med" len="med"/>
                      <a:tailEnd type="none" w="med" len="med"/>
                    </a:lnL>
                  </a:tcPr>
                </a:tc>
                <a:tc>
                  <a:txBody>
                    <a:bodyPr/>
                    <a:lstStyle/>
                    <a:p>
                      <a:pPr algn="ctr"/>
                      <a:r>
                        <a:rPr lang="en-US" sz="1600" dirty="0" smtClean="0"/>
                        <a:t>1K</a:t>
                      </a:r>
                      <a:endParaRPr lang="en-US" sz="1600" dirty="0"/>
                    </a:p>
                  </a:txBody>
                  <a:tcPr/>
                </a:tc>
                <a:tc>
                  <a:txBody>
                    <a:bodyPr/>
                    <a:lstStyle/>
                    <a:p>
                      <a:pPr algn="ctr"/>
                      <a:r>
                        <a:rPr lang="en-US" sz="1600" dirty="0" smtClean="0"/>
                        <a:t>2K</a:t>
                      </a:r>
                      <a:endParaRPr lang="en-US" sz="1600" dirty="0"/>
                    </a:p>
                  </a:txBody>
                  <a:tcPr/>
                </a:tc>
                <a:tc>
                  <a:txBody>
                    <a:bodyPr/>
                    <a:lstStyle/>
                    <a:p>
                      <a:pPr algn="ctr"/>
                      <a:r>
                        <a:rPr lang="en-US" sz="1600" dirty="0" smtClean="0"/>
                        <a:t>1K</a:t>
                      </a:r>
                      <a:endParaRPr lang="en-US" sz="1600" dirty="0"/>
                    </a:p>
                  </a:txBody>
                  <a:tcPr/>
                </a:tc>
              </a:tr>
              <a:tr h="322842">
                <a:tc vMerge="1">
                  <a:txBody>
                    <a:bodyPr/>
                    <a:lstStyle/>
                    <a:p>
                      <a:pPr algn="ctr"/>
                      <a:endParaRPr lang="en-US" dirty="0"/>
                    </a:p>
                  </a:txBody>
                  <a:tcPr/>
                </a:tc>
                <a:tc>
                  <a:txBody>
                    <a:bodyPr/>
                    <a:lstStyle/>
                    <a:p>
                      <a:pPr algn="ctr"/>
                      <a:r>
                        <a:rPr lang="en-US" sz="1600" dirty="0" smtClean="0"/>
                        <a:t>I/O Buffer</a:t>
                      </a:r>
                      <a:r>
                        <a:rPr lang="en-US" sz="1600" baseline="0" dirty="0" smtClean="0"/>
                        <a:t> Depth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smtClean="0"/>
                        <a:t>2K</a:t>
                      </a:r>
                      <a:endParaRPr lang="en-US" sz="1600" dirty="0"/>
                    </a:p>
                  </a:txBody>
                  <a:tcPr>
                    <a:lnL w="12700" cap="flat" cmpd="sng" algn="ctr">
                      <a:solidFill>
                        <a:schemeClr val="tx1"/>
                      </a:solidFill>
                      <a:prstDash val="solid"/>
                      <a:round/>
                      <a:headEnd type="none" w="med" len="med"/>
                      <a:tailEnd type="none" w="med" len="med"/>
                    </a:lnL>
                  </a:tcPr>
                </a:tc>
                <a:tc>
                  <a:txBody>
                    <a:bodyPr/>
                    <a:lstStyle/>
                    <a:p>
                      <a:pPr algn="ctr"/>
                      <a:r>
                        <a:rPr lang="en-US" sz="1600" dirty="0" smtClean="0"/>
                        <a:t>8K</a:t>
                      </a:r>
                      <a:endParaRPr lang="en-US" sz="1600" dirty="0"/>
                    </a:p>
                  </a:txBody>
                  <a:tcPr/>
                </a:tc>
                <a:tc>
                  <a:txBody>
                    <a:bodyPr/>
                    <a:lstStyle/>
                    <a:p>
                      <a:pPr algn="ctr"/>
                      <a:r>
                        <a:rPr lang="en-US" sz="1600" dirty="0" smtClean="0"/>
                        <a:t>1K</a:t>
                      </a:r>
                      <a:endParaRPr lang="en-US" sz="1600" dirty="0"/>
                    </a:p>
                  </a:txBody>
                  <a:tcPr/>
                </a:tc>
                <a:tc>
                  <a:txBody>
                    <a:bodyPr/>
                    <a:lstStyle/>
                    <a:p>
                      <a:pPr algn="ctr"/>
                      <a:r>
                        <a:rPr lang="en-US" sz="1600" dirty="0" smtClean="0"/>
                        <a:t>2K</a:t>
                      </a:r>
                      <a:endParaRPr lang="en-US" sz="1600" dirty="0"/>
                    </a:p>
                  </a:txBody>
                  <a:tcPr/>
                </a:tc>
              </a:tr>
              <a:tr h="322842">
                <a:tc vMerge="1">
                  <a:txBody>
                    <a:bodyPr/>
                    <a:lstStyle/>
                    <a:p>
                      <a:pPr algn="ctr"/>
                      <a:endParaRPr lang="en-US" dirty="0"/>
                    </a:p>
                  </a:txBody>
                  <a:tcPr/>
                </a:tc>
                <a:tc>
                  <a:txBody>
                    <a:bodyPr/>
                    <a:lstStyle/>
                    <a:p>
                      <a:pPr algn="ctr"/>
                      <a:r>
                        <a:rPr lang="en-US" sz="1600" dirty="0" smtClean="0"/>
                        <a:t>Grouping Factor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600" dirty="0" smtClean="0"/>
                        <a:t>25x5x100</a:t>
                      </a:r>
                      <a:endParaRPr 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smtClean="0"/>
                        <a:t>5000x50</a:t>
                      </a:r>
                      <a:endParaRPr lang="en-US" sz="1600" dirty="0"/>
                    </a:p>
                  </a:txBody>
                  <a:tcPr>
                    <a:lnB w="12700" cap="flat" cmpd="sng" algn="ctr">
                      <a:solidFill>
                        <a:schemeClr val="tx1"/>
                      </a:solidFill>
                      <a:prstDash val="solid"/>
                      <a:round/>
                      <a:headEnd type="none" w="med" len="med"/>
                      <a:tailEnd type="none" w="med" len="med"/>
                    </a:lnB>
                  </a:tcPr>
                </a:tc>
                <a:tc>
                  <a:txBody>
                    <a:bodyPr/>
                    <a:lstStyle/>
                    <a:p>
                      <a:pPr algn="ctr"/>
                      <a:r>
                        <a:rPr lang="en-US" sz="1600" dirty="0" smtClean="0"/>
                        <a:t>64x32x3x3</a:t>
                      </a:r>
                      <a:endParaRPr lang="en-US" sz="1600" dirty="0"/>
                    </a:p>
                  </a:txBody>
                  <a:tcPr>
                    <a:lnB w="12700" cap="flat" cmpd="sng" algn="ctr">
                      <a:solidFill>
                        <a:schemeClr val="tx1"/>
                      </a:solidFill>
                      <a:prstDash val="solid"/>
                      <a:round/>
                      <a:headEnd type="none" w="med" len="med"/>
                      <a:tailEnd type="none" w="med" len="med"/>
                    </a:lnB>
                  </a:tcPr>
                </a:tc>
                <a:tc>
                  <a:txBody>
                    <a:bodyPr/>
                    <a:lstStyle/>
                    <a:p>
                      <a:pPr algn="ctr"/>
                      <a:r>
                        <a:rPr lang="en-US" sz="1600" dirty="0" smtClean="0"/>
                        <a:t>1000x4x2</a:t>
                      </a:r>
                      <a:endParaRPr lang="en-US" sz="1600" dirty="0"/>
                    </a:p>
                  </a:txBody>
                  <a:tcP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201333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Accelerator Generation Time</a:t>
            </a:r>
            <a:endParaRPr lang="en-US" dirty="0"/>
          </a:p>
        </p:txBody>
      </p:sp>
      <p:pic>
        <p:nvPicPr>
          <p:cNvPr id="3" name="Picture 2" descr="slide17.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19200"/>
            <a:ext cx="8502316" cy="4038600"/>
          </a:xfrm>
          <a:prstGeom prst="rect">
            <a:avLst/>
          </a:prstGeom>
        </p:spPr>
      </p:pic>
    </p:spTree>
    <p:extLst>
      <p:ext uri="{BB962C8B-B14F-4D97-AF65-F5344CB8AC3E}">
        <p14:creationId xmlns:p14="http://schemas.microsoft.com/office/powerpoint/2010/main" val="27144175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Accelerator Performance</a:t>
            </a:r>
            <a:endParaRPr lang="en-US" dirty="0"/>
          </a:p>
        </p:txBody>
      </p:sp>
      <p:pic>
        <p:nvPicPr>
          <p:cNvPr id="4" name="Picture 3"/>
          <p:cNvPicPr>
            <a:picLocks noChangeAspect="1"/>
          </p:cNvPicPr>
          <p:nvPr/>
        </p:nvPicPr>
        <p:blipFill>
          <a:blip r:embed="rId2"/>
          <a:stretch>
            <a:fillRect/>
          </a:stretch>
        </p:blipFill>
        <p:spPr>
          <a:xfrm>
            <a:off x="424543" y="1568125"/>
            <a:ext cx="7852431" cy="4854446"/>
          </a:xfrm>
          <a:prstGeom prst="rect">
            <a:avLst/>
          </a:prstGeom>
        </p:spPr>
      </p:pic>
    </p:spTree>
    <p:extLst>
      <p:ext uri="{BB962C8B-B14F-4D97-AF65-F5344CB8AC3E}">
        <p14:creationId xmlns:p14="http://schemas.microsoft.com/office/powerpoint/2010/main" val="4665694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Accelerator Performance</a:t>
            </a:r>
            <a:endParaRPr lang="en-US" dirty="0"/>
          </a:p>
        </p:txBody>
      </p:sp>
      <p:pic>
        <p:nvPicPr>
          <p:cNvPr id="5" name="Picture 4" descr="slide18-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4038600" cy="2135426"/>
          </a:xfrm>
          <a:prstGeom prst="rect">
            <a:avLst/>
          </a:prstGeom>
        </p:spPr>
      </p:pic>
      <p:pic>
        <p:nvPicPr>
          <p:cNvPr id="6" name="Picture 5" descr="slide18-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837" y="1143000"/>
            <a:ext cx="4665236" cy="2451100"/>
          </a:xfrm>
          <a:prstGeom prst="rect">
            <a:avLst/>
          </a:prstGeom>
        </p:spPr>
      </p:pic>
      <p:pic>
        <p:nvPicPr>
          <p:cNvPr id="7" name="Picture 6" descr="slide18-c.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3886200"/>
            <a:ext cx="4482471" cy="2355076"/>
          </a:xfrm>
          <a:prstGeom prst="rect">
            <a:avLst/>
          </a:prstGeom>
        </p:spPr>
      </p:pic>
      <p:pic>
        <p:nvPicPr>
          <p:cNvPr id="8" name="Picture 7" descr="slide18-d.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7922" y="3962400"/>
            <a:ext cx="4218709" cy="2209800"/>
          </a:xfrm>
          <a:prstGeom prst="rect">
            <a:avLst/>
          </a:prstGeom>
        </p:spPr>
      </p:pic>
    </p:spTree>
    <p:extLst>
      <p:ext uri="{BB962C8B-B14F-4D97-AF65-F5344CB8AC3E}">
        <p14:creationId xmlns:p14="http://schemas.microsoft.com/office/powerpoint/2010/main" val="42529781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Hardware Accelerators</a:t>
            </a:r>
            <a:endParaRPr lang="en-US" dirty="0"/>
          </a:p>
        </p:txBody>
      </p:sp>
      <p:sp>
        <p:nvSpPr>
          <p:cNvPr id="3" name="Content Placeholder 2"/>
          <p:cNvSpPr>
            <a:spLocks noGrp="1"/>
          </p:cNvSpPr>
          <p:nvPr>
            <p:ph idx="1"/>
          </p:nvPr>
        </p:nvSpPr>
        <p:spPr>
          <a:xfrm>
            <a:off x="457200" y="1295400"/>
            <a:ext cx="7924800" cy="5203371"/>
          </a:xfrm>
        </p:spPr>
        <p:txBody>
          <a:bodyPr/>
          <a:lstStyle/>
          <a:p>
            <a:r>
              <a:rPr lang="en-US" dirty="0" smtClean="0"/>
              <a:t>Numerous successful demonstrations using CPU + Hardware Accelerator. </a:t>
            </a:r>
          </a:p>
          <a:p>
            <a:pPr lvl="1"/>
            <a:r>
              <a:rPr lang="en-US" dirty="0" smtClean="0"/>
              <a:t>CPU</a:t>
            </a:r>
            <a:r>
              <a:rPr lang="en-US" dirty="0" smtClean="0">
                <a:sym typeface="Wingdings" panose="05000000000000000000" pitchFamily="2" charset="2"/>
              </a:rPr>
              <a:t> control intensive, </a:t>
            </a:r>
          </a:p>
          <a:p>
            <a:pPr lvl="1"/>
            <a:r>
              <a:rPr lang="en-US" dirty="0" smtClean="0">
                <a:sym typeface="Wingdings" panose="05000000000000000000" pitchFamily="2" charset="2"/>
              </a:rPr>
              <a:t>Hardware </a:t>
            </a:r>
            <a:r>
              <a:rPr lang="en-US" dirty="0" err="1" smtClean="0">
                <a:sym typeface="Wingdings" panose="05000000000000000000" pitchFamily="2" charset="2"/>
              </a:rPr>
              <a:t>Accel</a:t>
            </a:r>
            <a:r>
              <a:rPr lang="en-US" dirty="0" smtClean="0">
                <a:sym typeface="Wingdings" panose="05000000000000000000" pitchFamily="2" charset="2"/>
              </a:rPr>
              <a:t>. parallel compute intensive kernels</a:t>
            </a:r>
          </a:p>
          <a:p>
            <a:r>
              <a:rPr lang="en-US" dirty="0" smtClean="0"/>
              <a:t>FPGA </a:t>
            </a:r>
            <a:r>
              <a:rPr lang="en-US" dirty="0" err="1" smtClean="0"/>
              <a:t>Accel</a:t>
            </a:r>
            <a:r>
              <a:rPr lang="en-US" dirty="0" smtClean="0"/>
              <a:t>. vs. PHI </a:t>
            </a:r>
            <a:r>
              <a:rPr lang="en-US" dirty="0" err="1" smtClean="0"/>
              <a:t>Accel</a:t>
            </a:r>
            <a:r>
              <a:rPr lang="en-US" dirty="0" smtClean="0"/>
              <a:t>. vs. GPU </a:t>
            </a:r>
            <a:r>
              <a:rPr lang="en-US" dirty="0" err="1" smtClean="0"/>
              <a:t>Accel</a:t>
            </a:r>
            <a:r>
              <a:rPr lang="en-US" dirty="0" smtClean="0"/>
              <a:t>.</a:t>
            </a:r>
          </a:p>
          <a:p>
            <a:pPr lvl="1"/>
            <a:r>
              <a:rPr lang="en-US" dirty="0" smtClean="0"/>
              <a:t>FPGA </a:t>
            </a:r>
            <a:r>
              <a:rPr lang="en-US" dirty="0" err="1" smtClean="0"/>
              <a:t>Accel</a:t>
            </a:r>
            <a:r>
              <a:rPr lang="en-US" dirty="0" smtClean="0"/>
              <a:t>.: long history, energy efficient, low latency, many successful examples but limited adoption.</a:t>
            </a:r>
          </a:p>
          <a:p>
            <a:pPr lvl="1"/>
            <a:r>
              <a:rPr lang="en-US" dirty="0" smtClean="0"/>
              <a:t>PHI &amp; GPU </a:t>
            </a:r>
            <a:r>
              <a:rPr lang="en-US" dirty="0" err="1" smtClean="0"/>
              <a:t>Accel</a:t>
            </a:r>
            <a:r>
              <a:rPr lang="en-US" dirty="0" smtClean="0"/>
              <a:t>.: short history, </a:t>
            </a:r>
            <a:r>
              <a:rPr lang="en-US" b="1" dirty="0" smtClean="0">
                <a:solidFill>
                  <a:srgbClr val="FF0000"/>
                </a:solidFill>
              </a:rPr>
              <a:t>5</a:t>
            </a:r>
            <a:r>
              <a:rPr lang="en-US" dirty="0" smtClean="0"/>
              <a:t> of the top10 super computers use PHI or GPU. </a:t>
            </a:r>
            <a:endParaRPr lang="en-US" dirty="0"/>
          </a:p>
        </p:txBody>
      </p:sp>
    </p:spTree>
    <p:extLst>
      <p:ext uri="{BB962C8B-B14F-4D97-AF65-F5344CB8AC3E}">
        <p14:creationId xmlns:p14="http://schemas.microsoft.com/office/powerpoint/2010/main" val="19821876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077200" cy="609600"/>
          </a:xfrm>
        </p:spPr>
        <p:txBody>
          <a:bodyPr/>
          <a:lstStyle/>
          <a:p>
            <a:r>
              <a:rPr lang="en-US" dirty="0" smtClean="0"/>
              <a:t>Accelerator Implementation</a:t>
            </a:r>
            <a:endParaRPr lang="en-US" dirty="0"/>
          </a:p>
        </p:txBody>
      </p:sp>
      <p:pic>
        <p:nvPicPr>
          <p:cNvPr id="4" name="Picture 3"/>
          <p:cNvPicPr>
            <a:picLocks noChangeAspect="1"/>
          </p:cNvPicPr>
          <p:nvPr/>
        </p:nvPicPr>
        <p:blipFill>
          <a:blip r:embed="rId3"/>
          <a:stretch>
            <a:fillRect/>
          </a:stretch>
        </p:blipFill>
        <p:spPr>
          <a:xfrm>
            <a:off x="1606323" y="1528763"/>
            <a:ext cx="4476864" cy="2324781"/>
          </a:xfrm>
          <a:prstGeom prst="rect">
            <a:avLst/>
          </a:prstGeom>
        </p:spPr>
      </p:pic>
      <p:pic>
        <p:nvPicPr>
          <p:cNvPr id="5" name="Picture 4"/>
          <p:cNvPicPr>
            <a:picLocks noChangeAspect="1"/>
          </p:cNvPicPr>
          <p:nvPr/>
        </p:nvPicPr>
        <p:blipFill>
          <a:blip r:embed="rId4"/>
          <a:stretch>
            <a:fillRect/>
          </a:stretch>
        </p:blipFill>
        <p:spPr>
          <a:xfrm>
            <a:off x="612840" y="3960976"/>
            <a:ext cx="6756790" cy="2435269"/>
          </a:xfrm>
          <a:prstGeom prst="rect">
            <a:avLst/>
          </a:prstGeom>
        </p:spPr>
      </p:pic>
    </p:spTree>
    <p:extLst>
      <p:ext uri="{BB962C8B-B14F-4D97-AF65-F5344CB8AC3E}">
        <p14:creationId xmlns:p14="http://schemas.microsoft.com/office/powerpoint/2010/main" val="33749240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518269" y="1426028"/>
            <a:ext cx="7924800" cy="4996543"/>
          </a:xfrm>
        </p:spPr>
        <p:txBody>
          <a:bodyPr/>
          <a:lstStyle/>
          <a:p>
            <a:pPr marL="0" indent="0">
              <a:buNone/>
            </a:pPr>
            <a:r>
              <a:rPr lang="en-US" dirty="0" smtClean="0"/>
              <a:t>By using an SCGRA overlay, a rapid FPGA loop accelerator design framework is proposed. </a:t>
            </a:r>
          </a:p>
          <a:p>
            <a:pPr lvl="1"/>
            <a:r>
              <a:rPr lang="en-US" dirty="0" smtClean="0"/>
              <a:t>With a pre-built SCGRA overlay based accelerator library, FPGA loop accelerator can be generated in seconds.</a:t>
            </a:r>
          </a:p>
          <a:p>
            <a:pPr lvl="1"/>
            <a:r>
              <a:rPr lang="en-US" dirty="0" smtClean="0"/>
              <a:t>A highly pipelined CGRA overlay template is developed to ensure the performance of the resulting accelerators.</a:t>
            </a:r>
          </a:p>
          <a:p>
            <a:pPr lvl="1"/>
            <a:r>
              <a:rPr lang="en-US" dirty="0" smtClean="0"/>
              <a:t>The accelerator communication interfaces are also generated forming a HW/SW co-design framework accessible to software designers.</a:t>
            </a:r>
          </a:p>
          <a:p>
            <a:endParaRPr lang="en-US" dirty="0" smtClean="0"/>
          </a:p>
        </p:txBody>
      </p:sp>
    </p:spTree>
    <p:extLst>
      <p:ext uri="{BB962C8B-B14F-4D97-AF65-F5344CB8AC3E}">
        <p14:creationId xmlns:p14="http://schemas.microsoft.com/office/powerpoint/2010/main" val="2226904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endParaRPr lang="en-US" sz="4000" dirty="0" smtClean="0"/>
          </a:p>
          <a:p>
            <a:pPr marL="0" indent="0" algn="ctr">
              <a:buNone/>
            </a:pPr>
            <a:endParaRPr lang="en-US" sz="4000" dirty="0"/>
          </a:p>
          <a:p>
            <a:pPr marL="0" indent="0" algn="ctr">
              <a:buNone/>
            </a:pPr>
            <a:r>
              <a:rPr lang="en-US" sz="4000" dirty="0" smtClean="0"/>
              <a:t>Thank you very much!</a:t>
            </a:r>
            <a:endParaRPr lang="en-US" sz="4000" dirty="0"/>
          </a:p>
        </p:txBody>
      </p:sp>
    </p:spTree>
    <p:extLst>
      <p:ext uri="{BB962C8B-B14F-4D97-AF65-F5344CB8AC3E}">
        <p14:creationId xmlns:p14="http://schemas.microsoft.com/office/powerpoint/2010/main" val="25525178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Why not FPGA </a:t>
            </a:r>
            <a:r>
              <a:rPr lang="en-US" dirty="0" smtClean="0"/>
              <a:t>Accelerator?</a:t>
            </a:r>
            <a:endParaRPr lang="en-US" dirty="0"/>
          </a:p>
        </p:txBody>
      </p:sp>
      <p:sp>
        <p:nvSpPr>
          <p:cNvPr id="3" name="Content Placeholder 2"/>
          <p:cNvSpPr>
            <a:spLocks noGrp="1"/>
          </p:cNvSpPr>
          <p:nvPr>
            <p:ph idx="1"/>
          </p:nvPr>
        </p:nvSpPr>
        <p:spPr>
          <a:xfrm>
            <a:off x="448056" y="1411986"/>
            <a:ext cx="7924800" cy="4419600"/>
          </a:xfrm>
        </p:spPr>
        <p:txBody>
          <a:bodyPr/>
          <a:lstStyle/>
          <a:p>
            <a:r>
              <a:rPr lang="en-US" dirty="0" smtClean="0"/>
              <a:t>Low design productivity of designers!</a:t>
            </a:r>
          </a:p>
          <a:p>
            <a:pPr lvl="1"/>
            <a:r>
              <a:rPr lang="en-US" dirty="0" smtClean="0"/>
              <a:t>Low-level abstraction level </a:t>
            </a:r>
          </a:p>
          <a:p>
            <a:pPr lvl="1"/>
            <a:r>
              <a:rPr lang="en-US" dirty="0" smtClean="0"/>
              <a:t>Lack of run-time and compilation-time support</a:t>
            </a:r>
          </a:p>
          <a:p>
            <a:pPr lvl="1"/>
            <a:r>
              <a:rPr lang="en-US" dirty="0" smtClean="0"/>
              <a:t>Lack of efficient </a:t>
            </a:r>
            <a:r>
              <a:rPr lang="en-US" b="1" dirty="0" smtClean="0">
                <a:solidFill>
                  <a:srgbClr val="FF0000"/>
                </a:solidFill>
              </a:rPr>
              <a:t>implementation</a:t>
            </a:r>
            <a:r>
              <a:rPr lang="en-US" dirty="0" smtClean="0"/>
              <a:t> and debugging</a:t>
            </a:r>
          </a:p>
          <a:p>
            <a:r>
              <a:rPr lang="en-US" dirty="0" smtClean="0"/>
              <a:t>FPGA </a:t>
            </a:r>
            <a:r>
              <a:rPr lang="en-US" dirty="0" err="1" smtClean="0"/>
              <a:t>Accel</a:t>
            </a:r>
            <a:r>
              <a:rPr lang="en-US" dirty="0" smtClean="0"/>
              <a:t>. Development</a:t>
            </a:r>
          </a:p>
          <a:p>
            <a:pPr lvl="1"/>
            <a:endParaRPr lang="en-US" dirty="0"/>
          </a:p>
        </p:txBody>
      </p:sp>
      <p:sp>
        <p:nvSpPr>
          <p:cNvPr id="4" name="Flowchart: Punched Tape 3"/>
          <p:cNvSpPr/>
          <p:nvPr/>
        </p:nvSpPr>
        <p:spPr>
          <a:xfrm>
            <a:off x="832104" y="3861864"/>
            <a:ext cx="762000" cy="838200"/>
          </a:xfrm>
          <a:prstGeom prst="flowChartPunchedTap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HLL</a:t>
            </a:r>
            <a:endParaRPr lang="en-US" sz="2000" dirty="0"/>
          </a:p>
        </p:txBody>
      </p:sp>
      <p:sp>
        <p:nvSpPr>
          <p:cNvPr id="6" name="Flowchart: Punched Tape 5"/>
          <p:cNvSpPr/>
          <p:nvPr/>
        </p:nvSpPr>
        <p:spPr>
          <a:xfrm>
            <a:off x="2417064" y="3861864"/>
            <a:ext cx="762000" cy="838200"/>
          </a:xfrm>
          <a:prstGeom prst="flowChartPunchedTap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HDL</a:t>
            </a:r>
            <a:endParaRPr lang="en-US" sz="2000" dirty="0"/>
          </a:p>
        </p:txBody>
      </p:sp>
      <p:sp>
        <p:nvSpPr>
          <p:cNvPr id="8" name="Flowchart: Punched Tape 7"/>
          <p:cNvSpPr/>
          <p:nvPr/>
        </p:nvSpPr>
        <p:spPr>
          <a:xfrm>
            <a:off x="5715000" y="3861864"/>
            <a:ext cx="1262743" cy="838200"/>
          </a:xfrm>
          <a:prstGeom prst="flowChartPunchedTap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err="1" smtClean="0"/>
              <a:t>Bitstream</a:t>
            </a:r>
            <a:endParaRPr lang="en-US" sz="2000" dirty="0"/>
          </a:p>
        </p:txBody>
      </p:sp>
      <p:sp>
        <p:nvSpPr>
          <p:cNvPr id="10" name="Rounded Rectangle 9"/>
          <p:cNvSpPr/>
          <p:nvPr/>
        </p:nvSpPr>
        <p:spPr>
          <a:xfrm>
            <a:off x="4343400" y="5618948"/>
            <a:ext cx="1058091"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Debug</a:t>
            </a:r>
            <a:endParaRPr lang="en-US" sz="2000" dirty="0"/>
          </a:p>
        </p:txBody>
      </p:sp>
      <p:sp>
        <p:nvSpPr>
          <p:cNvPr id="12" name="Rectangle 11"/>
          <p:cNvSpPr/>
          <p:nvPr/>
        </p:nvSpPr>
        <p:spPr>
          <a:xfrm>
            <a:off x="7660820" y="3992492"/>
            <a:ext cx="1178379" cy="57950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Final Design</a:t>
            </a:r>
            <a:endParaRPr lang="en-US" sz="2000" dirty="0"/>
          </a:p>
        </p:txBody>
      </p:sp>
      <p:sp>
        <p:nvSpPr>
          <p:cNvPr id="13" name="Rounded Rectangle 12"/>
          <p:cNvSpPr/>
          <p:nvPr/>
        </p:nvSpPr>
        <p:spPr>
          <a:xfrm>
            <a:off x="2401824" y="4892850"/>
            <a:ext cx="9906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Debug</a:t>
            </a:r>
            <a:endParaRPr lang="en-US" sz="2000" dirty="0"/>
          </a:p>
        </p:txBody>
      </p:sp>
      <p:cxnSp>
        <p:nvCxnSpPr>
          <p:cNvPr id="16" name="Straight Arrow Connector 15"/>
          <p:cNvCxnSpPr/>
          <p:nvPr/>
        </p:nvCxnSpPr>
        <p:spPr>
          <a:xfrm>
            <a:off x="1676400" y="4271820"/>
            <a:ext cx="609600" cy="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76600" y="4280964"/>
            <a:ext cx="2438400" cy="0"/>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22864" y="4313621"/>
            <a:ext cx="60960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3279648" y="4277916"/>
            <a:ext cx="513777" cy="865632"/>
          </a:xfrm>
          <a:custGeom>
            <a:avLst/>
            <a:gdLst>
              <a:gd name="connsiteX0" fmla="*/ 0 w 513777"/>
              <a:gd name="connsiteY0" fmla="*/ 0 h 865632"/>
              <a:gd name="connsiteX1" fmla="*/ 512064 w 513777"/>
              <a:gd name="connsiteY1" fmla="*/ 487680 h 865632"/>
              <a:gd name="connsiteX2" fmla="*/ 134112 w 513777"/>
              <a:gd name="connsiteY2" fmla="*/ 865632 h 865632"/>
            </a:gdLst>
            <a:ahLst/>
            <a:cxnLst>
              <a:cxn ang="0">
                <a:pos x="connsiteX0" y="connsiteY0"/>
              </a:cxn>
              <a:cxn ang="0">
                <a:pos x="connsiteX1" y="connsiteY1"/>
              </a:cxn>
              <a:cxn ang="0">
                <a:pos x="connsiteX2" y="connsiteY2"/>
              </a:cxn>
            </a:cxnLst>
            <a:rect l="l" t="t" r="r" b="b"/>
            <a:pathLst>
              <a:path w="513777" h="865632">
                <a:moveTo>
                  <a:pt x="0" y="0"/>
                </a:moveTo>
                <a:cubicBezTo>
                  <a:pt x="244856" y="171704"/>
                  <a:pt x="489712" y="343408"/>
                  <a:pt x="512064" y="487680"/>
                </a:cubicBezTo>
                <a:cubicBezTo>
                  <a:pt x="534416" y="631952"/>
                  <a:pt x="334264" y="748792"/>
                  <a:pt x="134112" y="865632"/>
                </a:cubicBezTo>
              </a:path>
            </a:pathLst>
          </a:custGeom>
          <a:noFill/>
          <a:ln>
            <a:solidFill>
              <a:schemeClr val="accent2">
                <a:lumMod val="7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TextBox 25"/>
          <p:cNvSpPr txBox="1"/>
          <p:nvPr/>
        </p:nvSpPr>
        <p:spPr>
          <a:xfrm>
            <a:off x="4055886" y="5083201"/>
            <a:ext cx="3079689" cy="400110"/>
          </a:xfrm>
          <a:prstGeom prst="rect">
            <a:avLst/>
          </a:prstGeom>
          <a:noFill/>
        </p:spPr>
        <p:txBody>
          <a:bodyPr wrap="none" rtlCol="0">
            <a:spAutoFit/>
          </a:bodyPr>
          <a:lstStyle/>
          <a:p>
            <a:r>
              <a:rPr lang="en-US" sz="2000" dirty="0" smtClean="0">
                <a:solidFill>
                  <a:srgbClr val="FF0000"/>
                </a:solidFill>
              </a:rPr>
              <a:t>Compile-debug-edit cycle</a:t>
            </a:r>
            <a:endParaRPr lang="en-US" sz="2000" dirty="0">
              <a:solidFill>
                <a:srgbClr val="FF0000"/>
              </a:solidFill>
            </a:endParaRPr>
          </a:p>
        </p:txBody>
      </p:sp>
      <p:sp>
        <p:nvSpPr>
          <p:cNvPr id="28" name="TextBox 27"/>
          <p:cNvSpPr txBox="1"/>
          <p:nvPr/>
        </p:nvSpPr>
        <p:spPr>
          <a:xfrm>
            <a:off x="3886200" y="4267200"/>
            <a:ext cx="1579278" cy="707886"/>
          </a:xfrm>
          <a:prstGeom prst="rect">
            <a:avLst/>
          </a:prstGeom>
          <a:noFill/>
        </p:spPr>
        <p:txBody>
          <a:bodyPr wrap="none" rtlCol="0">
            <a:spAutoFit/>
          </a:bodyPr>
          <a:lstStyle/>
          <a:p>
            <a:r>
              <a:rPr lang="en-US" sz="2000" dirty="0" smtClean="0">
                <a:solidFill>
                  <a:srgbClr val="FF0000"/>
                </a:solidFill>
              </a:rPr>
              <a:t>Up to hours </a:t>
            </a:r>
          </a:p>
          <a:p>
            <a:r>
              <a:rPr lang="en-US" sz="2000" dirty="0" smtClean="0">
                <a:solidFill>
                  <a:srgbClr val="FF0000"/>
                </a:solidFill>
              </a:rPr>
              <a:t>or days!</a:t>
            </a:r>
            <a:endParaRPr lang="en-US" sz="2000" dirty="0">
              <a:solidFill>
                <a:srgbClr val="FF0000"/>
              </a:solidFill>
            </a:endParaRPr>
          </a:p>
        </p:txBody>
      </p:sp>
      <p:sp>
        <p:nvSpPr>
          <p:cNvPr id="19" name="Rounded Rectangle 18"/>
          <p:cNvSpPr/>
          <p:nvPr/>
        </p:nvSpPr>
        <p:spPr>
          <a:xfrm>
            <a:off x="801624" y="4892850"/>
            <a:ext cx="9906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Edit</a:t>
            </a:r>
            <a:endParaRPr lang="en-US" sz="2000" dirty="0"/>
          </a:p>
        </p:txBody>
      </p:sp>
      <p:cxnSp>
        <p:nvCxnSpPr>
          <p:cNvPr id="20" name="Straight Arrow Connector 19"/>
          <p:cNvCxnSpPr/>
          <p:nvPr/>
        </p:nvCxnSpPr>
        <p:spPr>
          <a:xfrm flipH="1">
            <a:off x="1785258" y="5186221"/>
            <a:ext cx="609600" cy="0"/>
          </a:xfrm>
          <a:prstGeom prst="straightConnector1">
            <a:avLst/>
          </a:prstGeom>
          <a:ln w="254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728395" y="5633079"/>
            <a:ext cx="9906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Edit</a:t>
            </a:r>
            <a:endParaRPr lang="en-US" sz="2000" dirty="0"/>
          </a:p>
        </p:txBody>
      </p:sp>
      <p:cxnSp>
        <p:nvCxnSpPr>
          <p:cNvPr id="24" name="Straight Arrow Connector 23"/>
          <p:cNvCxnSpPr/>
          <p:nvPr/>
        </p:nvCxnSpPr>
        <p:spPr>
          <a:xfrm flipH="1">
            <a:off x="3733800" y="5943600"/>
            <a:ext cx="609600" cy="0"/>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5388429" y="4310743"/>
            <a:ext cx="2013857" cy="1654628"/>
          </a:xfrm>
          <a:custGeom>
            <a:avLst/>
            <a:gdLst>
              <a:gd name="connsiteX0" fmla="*/ 1654628 w 2060702"/>
              <a:gd name="connsiteY0" fmla="*/ 0 h 1654628"/>
              <a:gd name="connsiteX1" fmla="*/ 1948542 w 2060702"/>
              <a:gd name="connsiteY1" fmla="*/ 1240971 h 1654628"/>
              <a:gd name="connsiteX2" fmla="*/ 0 w 2060702"/>
              <a:gd name="connsiteY2" fmla="*/ 1654628 h 1654628"/>
            </a:gdLst>
            <a:ahLst/>
            <a:cxnLst>
              <a:cxn ang="0">
                <a:pos x="connsiteX0" y="connsiteY0"/>
              </a:cxn>
              <a:cxn ang="0">
                <a:pos x="connsiteX1" y="connsiteY1"/>
              </a:cxn>
              <a:cxn ang="0">
                <a:pos x="connsiteX2" y="connsiteY2"/>
              </a:cxn>
            </a:cxnLst>
            <a:rect l="l" t="t" r="r" b="b"/>
            <a:pathLst>
              <a:path w="2060702" h="1654628">
                <a:moveTo>
                  <a:pt x="1654628" y="0"/>
                </a:moveTo>
                <a:cubicBezTo>
                  <a:pt x="1939470" y="482600"/>
                  <a:pt x="2224313" y="965200"/>
                  <a:pt x="1948542" y="1240971"/>
                </a:cubicBezTo>
                <a:cubicBezTo>
                  <a:pt x="1672771" y="1516742"/>
                  <a:pt x="836385" y="1585685"/>
                  <a:pt x="0" y="1654628"/>
                </a:cubicBezTo>
              </a:path>
            </a:pathLst>
          </a:custGeom>
          <a:noFill/>
          <a:ln>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Freeform 6"/>
          <p:cNvSpPr/>
          <p:nvPr/>
        </p:nvSpPr>
        <p:spPr>
          <a:xfrm>
            <a:off x="587829" y="4419600"/>
            <a:ext cx="228600" cy="772886"/>
          </a:xfrm>
          <a:custGeom>
            <a:avLst/>
            <a:gdLst>
              <a:gd name="connsiteX0" fmla="*/ 457242 w 479014"/>
              <a:gd name="connsiteY0" fmla="*/ 827315 h 827315"/>
              <a:gd name="connsiteX1" fmla="*/ 42 w 479014"/>
              <a:gd name="connsiteY1" fmla="*/ 468086 h 827315"/>
              <a:gd name="connsiteX2" fmla="*/ 479014 w 479014"/>
              <a:gd name="connsiteY2" fmla="*/ 0 h 827315"/>
            </a:gdLst>
            <a:ahLst/>
            <a:cxnLst>
              <a:cxn ang="0">
                <a:pos x="connsiteX0" y="connsiteY0"/>
              </a:cxn>
              <a:cxn ang="0">
                <a:pos x="connsiteX1" y="connsiteY1"/>
              </a:cxn>
              <a:cxn ang="0">
                <a:pos x="connsiteX2" y="connsiteY2"/>
              </a:cxn>
            </a:cxnLst>
            <a:rect l="l" t="t" r="r" b="b"/>
            <a:pathLst>
              <a:path w="479014" h="827315">
                <a:moveTo>
                  <a:pt x="457242" y="827315"/>
                </a:moveTo>
                <a:cubicBezTo>
                  <a:pt x="226827" y="716643"/>
                  <a:pt x="-3587" y="605972"/>
                  <a:pt x="42" y="468086"/>
                </a:cubicBezTo>
                <a:cubicBezTo>
                  <a:pt x="3671" y="330200"/>
                  <a:pt x="241342" y="165100"/>
                  <a:pt x="479014" y="0"/>
                </a:cubicBezTo>
              </a:path>
            </a:pathLst>
          </a:custGeom>
          <a:noFill/>
          <a:ln>
            <a:solidFill>
              <a:schemeClr val="accent2">
                <a:lumMod val="7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Freeform 10"/>
          <p:cNvSpPr/>
          <p:nvPr/>
        </p:nvSpPr>
        <p:spPr>
          <a:xfrm>
            <a:off x="76200" y="4354286"/>
            <a:ext cx="2623457" cy="1611085"/>
          </a:xfrm>
          <a:custGeom>
            <a:avLst/>
            <a:gdLst>
              <a:gd name="connsiteX0" fmla="*/ 2659683 w 2659683"/>
              <a:gd name="connsiteY0" fmla="*/ 1611085 h 1611085"/>
              <a:gd name="connsiteX1" fmla="*/ 101540 w 2659683"/>
              <a:gd name="connsiteY1" fmla="*/ 1186543 h 1611085"/>
              <a:gd name="connsiteX2" fmla="*/ 754683 w 2659683"/>
              <a:gd name="connsiteY2" fmla="*/ 0 h 1611085"/>
            </a:gdLst>
            <a:ahLst/>
            <a:cxnLst>
              <a:cxn ang="0">
                <a:pos x="connsiteX0" y="connsiteY0"/>
              </a:cxn>
              <a:cxn ang="0">
                <a:pos x="connsiteX1" y="connsiteY1"/>
              </a:cxn>
              <a:cxn ang="0">
                <a:pos x="connsiteX2" y="connsiteY2"/>
              </a:cxn>
            </a:cxnLst>
            <a:rect l="l" t="t" r="r" b="b"/>
            <a:pathLst>
              <a:path w="2659683" h="1611085">
                <a:moveTo>
                  <a:pt x="2659683" y="1611085"/>
                </a:moveTo>
                <a:cubicBezTo>
                  <a:pt x="1539361" y="1533071"/>
                  <a:pt x="419040" y="1455057"/>
                  <a:pt x="101540" y="1186543"/>
                </a:cubicBezTo>
                <a:cubicBezTo>
                  <a:pt x="-215960" y="918029"/>
                  <a:pt x="269361" y="459014"/>
                  <a:pt x="754683" y="0"/>
                </a:cubicBezTo>
              </a:path>
            </a:pathLst>
          </a:custGeom>
          <a:noFill/>
          <a:ln>
            <a:solidFill>
              <a:schemeClr val="accent4"/>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84455801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200"/>
                                  </p:stCondLst>
                                  <p:childTnLst>
                                    <p:set>
                                      <p:cBhvr>
                                        <p:cTn id="35" dur="1" fill="hold">
                                          <p:stCondLst>
                                            <p:cond delay="0"/>
                                          </p:stCondLst>
                                        </p:cTn>
                                        <p:tgtEl>
                                          <p:spTgt spid="13"/>
                                        </p:tgtEl>
                                        <p:attrNameLst>
                                          <p:attrName>style.visibility</p:attrName>
                                        </p:attrNameLst>
                                      </p:cBhvr>
                                      <p:to>
                                        <p:strVal val="visible"/>
                                      </p:to>
                                    </p:set>
                                  </p:childTnLst>
                                </p:cTn>
                              </p:par>
                            </p:childTnLst>
                          </p:cTn>
                        </p:par>
                        <p:par>
                          <p:cTn id="36" fill="hold">
                            <p:stCondLst>
                              <p:cond delay="200"/>
                            </p:stCondLst>
                            <p:childTnLst>
                              <p:par>
                                <p:cTn id="37" presetID="1" presetClass="entr" presetSubtype="0" fill="hold" nodeType="afterEffect">
                                  <p:stCondLst>
                                    <p:cond delay="200"/>
                                  </p:stCondLst>
                                  <p:childTnLst>
                                    <p:set>
                                      <p:cBhvr>
                                        <p:cTn id="38" dur="1" fill="hold">
                                          <p:stCondLst>
                                            <p:cond delay="0"/>
                                          </p:stCondLst>
                                        </p:cTn>
                                        <p:tgtEl>
                                          <p:spTgt spid="20"/>
                                        </p:tgtEl>
                                        <p:attrNameLst>
                                          <p:attrName>style.visibility</p:attrName>
                                        </p:attrNameLst>
                                      </p:cBhvr>
                                      <p:to>
                                        <p:strVal val="visible"/>
                                      </p:to>
                                    </p:set>
                                  </p:childTnLst>
                                </p:cTn>
                              </p:par>
                            </p:childTnLst>
                          </p:cTn>
                        </p:par>
                        <p:par>
                          <p:cTn id="39" fill="hold">
                            <p:stCondLst>
                              <p:cond delay="400"/>
                            </p:stCondLst>
                            <p:childTnLst>
                              <p:par>
                                <p:cTn id="40" presetID="1" presetClass="entr" presetSubtype="0" fill="hold" grpId="0" nodeType="afterEffect">
                                  <p:stCondLst>
                                    <p:cond delay="500"/>
                                  </p:stCondLst>
                                  <p:childTnLst>
                                    <p:set>
                                      <p:cBhvr>
                                        <p:cTn id="41" dur="1" fill="hold">
                                          <p:stCondLst>
                                            <p:cond delay="0"/>
                                          </p:stCondLst>
                                        </p:cTn>
                                        <p:tgtEl>
                                          <p:spTgt spid="7"/>
                                        </p:tgtEl>
                                        <p:attrNameLst>
                                          <p:attrName>style.visibility</p:attrName>
                                        </p:attrNameLst>
                                      </p:cBhvr>
                                      <p:to>
                                        <p:strVal val="visible"/>
                                      </p:to>
                                    </p:set>
                                  </p:childTnLst>
                                </p:cTn>
                              </p:par>
                            </p:childTnLst>
                          </p:cTn>
                        </p:par>
                        <p:par>
                          <p:cTn id="42" fill="hold">
                            <p:stCondLst>
                              <p:cond delay="900"/>
                            </p:stCondLst>
                            <p:childTnLst>
                              <p:par>
                                <p:cTn id="43" presetID="1"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par>
                          <p:cTn id="45" fill="hold">
                            <p:stCondLst>
                              <p:cond delay="900"/>
                            </p:stCondLst>
                            <p:childTnLst>
                              <p:par>
                                <p:cTn id="46" presetID="30" presetClass="emph" presetSubtype="0" fill="hold" grpId="1" nodeType="afterEffect">
                                  <p:stCondLst>
                                    <p:cond delay="0"/>
                                  </p:stCondLst>
                                  <p:childTnLst>
                                    <p:animClr clrSpc="hsl" dir="cw">
                                      <p:cBhvr override="childStyle">
                                        <p:cTn id="47" dur="500" fill="hold"/>
                                        <p:tgtEl>
                                          <p:spTgt spid="22"/>
                                        </p:tgtEl>
                                        <p:attrNameLst>
                                          <p:attrName>style.color</p:attrName>
                                        </p:attrNameLst>
                                      </p:cBhvr>
                                      <p:by>
                                        <p:hsl h="0" s="12549" l="25098"/>
                                      </p:by>
                                    </p:animClr>
                                    <p:animClr clrSpc="hsl" dir="cw">
                                      <p:cBhvr>
                                        <p:cTn id="48" dur="500" fill="hold"/>
                                        <p:tgtEl>
                                          <p:spTgt spid="22"/>
                                        </p:tgtEl>
                                        <p:attrNameLst>
                                          <p:attrName>fillcolor</p:attrName>
                                        </p:attrNameLst>
                                      </p:cBhvr>
                                      <p:by>
                                        <p:hsl h="0" s="12549" l="25098"/>
                                      </p:by>
                                    </p:animClr>
                                    <p:animClr clrSpc="hsl" dir="cw">
                                      <p:cBhvr>
                                        <p:cTn id="49" dur="500" fill="hold"/>
                                        <p:tgtEl>
                                          <p:spTgt spid="22"/>
                                        </p:tgtEl>
                                        <p:attrNameLst>
                                          <p:attrName>stroke.color</p:attrName>
                                        </p:attrNameLst>
                                      </p:cBhvr>
                                      <p:by>
                                        <p:hsl h="0" s="12549" l="25098"/>
                                      </p:by>
                                    </p:animClr>
                                    <p:set>
                                      <p:cBhvr>
                                        <p:cTn id="50" dur="500" fill="hold"/>
                                        <p:tgtEl>
                                          <p:spTgt spid="22"/>
                                        </p:tgtEl>
                                        <p:attrNameLst>
                                          <p:attrName>fill.type</p:attrName>
                                        </p:attrNameLst>
                                      </p:cBhvr>
                                      <p:to>
                                        <p:strVal val="solid"/>
                                      </p:to>
                                    </p:set>
                                  </p:childTnLst>
                                </p:cTn>
                              </p:par>
                            </p:childTnLst>
                          </p:cTn>
                        </p:par>
                        <p:par>
                          <p:cTn id="51" fill="hold">
                            <p:stCondLst>
                              <p:cond delay="1400"/>
                            </p:stCondLst>
                            <p:childTnLst>
                              <p:par>
                                <p:cTn id="52" presetID="30" presetClass="emph" presetSubtype="0" fill="hold" grpId="1" nodeType="afterEffect">
                                  <p:stCondLst>
                                    <p:cond delay="0"/>
                                  </p:stCondLst>
                                  <p:childTnLst>
                                    <p:animClr clrSpc="hsl" dir="cw">
                                      <p:cBhvr override="childStyle">
                                        <p:cTn id="53" dur="500" fill="hold"/>
                                        <p:tgtEl>
                                          <p:spTgt spid="13"/>
                                        </p:tgtEl>
                                        <p:attrNameLst>
                                          <p:attrName>style.color</p:attrName>
                                        </p:attrNameLst>
                                      </p:cBhvr>
                                      <p:by>
                                        <p:hsl h="0" s="12549" l="25098"/>
                                      </p:by>
                                    </p:animClr>
                                    <p:animClr clrSpc="hsl" dir="cw">
                                      <p:cBhvr>
                                        <p:cTn id="54" dur="500" fill="hold"/>
                                        <p:tgtEl>
                                          <p:spTgt spid="13"/>
                                        </p:tgtEl>
                                        <p:attrNameLst>
                                          <p:attrName>fillcolor</p:attrName>
                                        </p:attrNameLst>
                                      </p:cBhvr>
                                      <p:by>
                                        <p:hsl h="0" s="12549" l="25098"/>
                                      </p:by>
                                    </p:animClr>
                                    <p:animClr clrSpc="hsl" dir="cw">
                                      <p:cBhvr>
                                        <p:cTn id="55" dur="500" fill="hold"/>
                                        <p:tgtEl>
                                          <p:spTgt spid="13"/>
                                        </p:tgtEl>
                                        <p:attrNameLst>
                                          <p:attrName>stroke.color</p:attrName>
                                        </p:attrNameLst>
                                      </p:cBhvr>
                                      <p:by>
                                        <p:hsl h="0" s="12549" l="25098"/>
                                      </p:by>
                                    </p:animClr>
                                    <p:set>
                                      <p:cBhvr>
                                        <p:cTn id="56" dur="500" fill="hold"/>
                                        <p:tgtEl>
                                          <p:spTgt spid="13"/>
                                        </p:tgtEl>
                                        <p:attrNameLst>
                                          <p:attrName>fill.type</p:attrName>
                                        </p:attrNameLst>
                                      </p:cBhvr>
                                      <p:to>
                                        <p:strVal val="solid"/>
                                      </p:to>
                                    </p:set>
                                  </p:childTnLst>
                                </p:cTn>
                              </p:par>
                            </p:childTnLst>
                          </p:cTn>
                        </p:par>
                        <p:par>
                          <p:cTn id="57" fill="hold">
                            <p:stCondLst>
                              <p:cond delay="1900"/>
                            </p:stCondLst>
                            <p:childTnLst>
                              <p:par>
                                <p:cTn id="58" presetID="30" presetClass="emph" presetSubtype="0" fill="hold" nodeType="afterEffect">
                                  <p:stCondLst>
                                    <p:cond delay="0"/>
                                  </p:stCondLst>
                                  <p:childTnLst>
                                    <p:animClr clrSpc="hsl" dir="cw">
                                      <p:cBhvr override="childStyle">
                                        <p:cTn id="59" dur="500" fill="hold"/>
                                        <p:tgtEl>
                                          <p:spTgt spid="20"/>
                                        </p:tgtEl>
                                        <p:attrNameLst>
                                          <p:attrName>style.color</p:attrName>
                                        </p:attrNameLst>
                                      </p:cBhvr>
                                      <p:by>
                                        <p:hsl h="0" s="12549" l="25098"/>
                                      </p:by>
                                    </p:animClr>
                                    <p:animClr clrSpc="hsl" dir="cw">
                                      <p:cBhvr>
                                        <p:cTn id="60" dur="500" fill="hold"/>
                                        <p:tgtEl>
                                          <p:spTgt spid="20"/>
                                        </p:tgtEl>
                                        <p:attrNameLst>
                                          <p:attrName>fillcolor</p:attrName>
                                        </p:attrNameLst>
                                      </p:cBhvr>
                                      <p:by>
                                        <p:hsl h="0" s="12549" l="25098"/>
                                      </p:by>
                                    </p:animClr>
                                    <p:animClr clrSpc="hsl" dir="cw">
                                      <p:cBhvr>
                                        <p:cTn id="61" dur="500" fill="hold"/>
                                        <p:tgtEl>
                                          <p:spTgt spid="20"/>
                                        </p:tgtEl>
                                        <p:attrNameLst>
                                          <p:attrName>stroke.color</p:attrName>
                                        </p:attrNameLst>
                                      </p:cBhvr>
                                      <p:by>
                                        <p:hsl h="0" s="12549" l="25098"/>
                                      </p:by>
                                    </p:animClr>
                                    <p:set>
                                      <p:cBhvr>
                                        <p:cTn id="62" dur="500" fill="hold"/>
                                        <p:tgtEl>
                                          <p:spTgt spid="20"/>
                                        </p:tgtEl>
                                        <p:attrNameLst>
                                          <p:attrName>fill.type</p:attrName>
                                        </p:attrNameLst>
                                      </p:cBhvr>
                                      <p:to>
                                        <p:strVal val="solid"/>
                                      </p:to>
                                    </p:set>
                                  </p:childTnLst>
                                </p:cTn>
                              </p:par>
                            </p:childTnLst>
                          </p:cTn>
                        </p:par>
                        <p:par>
                          <p:cTn id="63" fill="hold">
                            <p:stCondLst>
                              <p:cond delay="2400"/>
                            </p:stCondLst>
                            <p:childTnLst>
                              <p:par>
                                <p:cTn id="64" presetID="30" presetClass="emph" presetSubtype="0" fill="hold" grpId="1" nodeType="afterEffect">
                                  <p:stCondLst>
                                    <p:cond delay="0"/>
                                  </p:stCondLst>
                                  <p:childTnLst>
                                    <p:animClr clrSpc="hsl" dir="cw">
                                      <p:cBhvr override="childStyle">
                                        <p:cTn id="65" dur="500" fill="hold"/>
                                        <p:tgtEl>
                                          <p:spTgt spid="19"/>
                                        </p:tgtEl>
                                        <p:attrNameLst>
                                          <p:attrName>style.color</p:attrName>
                                        </p:attrNameLst>
                                      </p:cBhvr>
                                      <p:by>
                                        <p:hsl h="0" s="12549" l="25098"/>
                                      </p:by>
                                    </p:animClr>
                                    <p:animClr clrSpc="hsl" dir="cw">
                                      <p:cBhvr>
                                        <p:cTn id="66" dur="500" fill="hold"/>
                                        <p:tgtEl>
                                          <p:spTgt spid="19"/>
                                        </p:tgtEl>
                                        <p:attrNameLst>
                                          <p:attrName>fillcolor</p:attrName>
                                        </p:attrNameLst>
                                      </p:cBhvr>
                                      <p:by>
                                        <p:hsl h="0" s="12549" l="25098"/>
                                      </p:by>
                                    </p:animClr>
                                    <p:animClr clrSpc="hsl" dir="cw">
                                      <p:cBhvr>
                                        <p:cTn id="67" dur="500" fill="hold"/>
                                        <p:tgtEl>
                                          <p:spTgt spid="19"/>
                                        </p:tgtEl>
                                        <p:attrNameLst>
                                          <p:attrName>stroke.color</p:attrName>
                                        </p:attrNameLst>
                                      </p:cBhvr>
                                      <p:by>
                                        <p:hsl h="0" s="12549" l="25098"/>
                                      </p:by>
                                    </p:animClr>
                                    <p:set>
                                      <p:cBhvr>
                                        <p:cTn id="68" dur="500" fill="hold"/>
                                        <p:tgtEl>
                                          <p:spTgt spid="19"/>
                                        </p:tgtEl>
                                        <p:attrNameLst>
                                          <p:attrName>fill.type</p:attrName>
                                        </p:attrNameLst>
                                      </p:cBhvr>
                                      <p:to>
                                        <p:strVal val="solid"/>
                                      </p:to>
                                    </p:set>
                                  </p:childTnLst>
                                </p:cTn>
                              </p:par>
                            </p:childTnLst>
                          </p:cTn>
                        </p:par>
                        <p:par>
                          <p:cTn id="69" fill="hold">
                            <p:stCondLst>
                              <p:cond delay="2900"/>
                            </p:stCondLst>
                            <p:childTnLst>
                              <p:par>
                                <p:cTn id="70" presetID="30" presetClass="emph" presetSubtype="0" fill="hold" grpId="1" nodeType="afterEffect">
                                  <p:stCondLst>
                                    <p:cond delay="0"/>
                                  </p:stCondLst>
                                  <p:childTnLst>
                                    <p:animClr clrSpc="hsl" dir="cw">
                                      <p:cBhvr override="childStyle">
                                        <p:cTn id="71" dur="500" fill="hold"/>
                                        <p:tgtEl>
                                          <p:spTgt spid="7"/>
                                        </p:tgtEl>
                                        <p:attrNameLst>
                                          <p:attrName>style.color</p:attrName>
                                        </p:attrNameLst>
                                      </p:cBhvr>
                                      <p:by>
                                        <p:hsl h="0" s="12549" l="25098"/>
                                      </p:by>
                                    </p:animClr>
                                    <p:animClr clrSpc="hsl" dir="cw">
                                      <p:cBhvr>
                                        <p:cTn id="72" dur="500" fill="hold"/>
                                        <p:tgtEl>
                                          <p:spTgt spid="7"/>
                                        </p:tgtEl>
                                        <p:attrNameLst>
                                          <p:attrName>fillcolor</p:attrName>
                                        </p:attrNameLst>
                                      </p:cBhvr>
                                      <p:by>
                                        <p:hsl h="0" s="12549" l="25098"/>
                                      </p:by>
                                    </p:animClr>
                                    <p:animClr clrSpc="hsl" dir="cw">
                                      <p:cBhvr>
                                        <p:cTn id="73" dur="500" fill="hold"/>
                                        <p:tgtEl>
                                          <p:spTgt spid="7"/>
                                        </p:tgtEl>
                                        <p:attrNameLst>
                                          <p:attrName>stroke.color</p:attrName>
                                        </p:attrNameLst>
                                      </p:cBhvr>
                                      <p:by>
                                        <p:hsl h="0" s="12549" l="25098"/>
                                      </p:by>
                                    </p:animClr>
                                    <p:set>
                                      <p:cBhvr>
                                        <p:cTn id="74" dur="500" fill="hold"/>
                                        <p:tgtEl>
                                          <p:spTgt spid="7"/>
                                        </p:tgtEl>
                                        <p:attrNameLst>
                                          <p:attrName>fill.type</p:attrName>
                                        </p:attrNameLst>
                                      </p:cBhvr>
                                      <p:to>
                                        <p:strVal val="solid"/>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0" nodeType="afterEffect">
                                  <p:stCondLst>
                                    <p:cond delay="200"/>
                                  </p:stCondLst>
                                  <p:childTnLst>
                                    <p:set>
                                      <p:cBhvr>
                                        <p:cTn id="89" dur="1" fill="hold">
                                          <p:stCondLst>
                                            <p:cond delay="0"/>
                                          </p:stCondLst>
                                        </p:cTn>
                                        <p:tgtEl>
                                          <p:spTgt spid="10"/>
                                        </p:tgtEl>
                                        <p:attrNameLst>
                                          <p:attrName>style.visibility</p:attrName>
                                        </p:attrNameLst>
                                      </p:cBhvr>
                                      <p:to>
                                        <p:strVal val="visible"/>
                                      </p:to>
                                    </p:set>
                                  </p:childTnLst>
                                </p:cTn>
                              </p:par>
                            </p:childTnLst>
                          </p:cTn>
                        </p:par>
                        <p:par>
                          <p:cTn id="90" fill="hold">
                            <p:stCondLst>
                              <p:cond delay="200"/>
                            </p:stCondLst>
                            <p:childTnLst>
                              <p:par>
                                <p:cTn id="91" presetID="1" presetClass="entr" presetSubtype="0" fill="hold" nodeType="afterEffect">
                                  <p:stCondLst>
                                    <p:cond delay="200"/>
                                  </p:stCondLst>
                                  <p:childTnLst>
                                    <p:set>
                                      <p:cBhvr>
                                        <p:cTn id="92" dur="1" fill="hold">
                                          <p:stCondLst>
                                            <p:cond delay="0"/>
                                          </p:stCondLst>
                                        </p:cTn>
                                        <p:tgtEl>
                                          <p:spTgt spid="24"/>
                                        </p:tgtEl>
                                        <p:attrNameLst>
                                          <p:attrName>style.visibility</p:attrName>
                                        </p:attrNameLst>
                                      </p:cBhvr>
                                      <p:to>
                                        <p:strVal val="visible"/>
                                      </p:to>
                                    </p:set>
                                  </p:childTnLst>
                                </p:cTn>
                              </p:par>
                            </p:childTnLst>
                          </p:cTn>
                        </p:par>
                        <p:par>
                          <p:cTn id="93" fill="hold">
                            <p:stCondLst>
                              <p:cond delay="400"/>
                            </p:stCondLst>
                            <p:childTnLst>
                              <p:par>
                                <p:cTn id="94" presetID="1" presetClass="entr" presetSubtype="0" fill="hold" grpId="1" nodeType="afterEffect">
                                  <p:stCondLst>
                                    <p:cond delay="200"/>
                                  </p:stCondLst>
                                  <p:childTnLst>
                                    <p:set>
                                      <p:cBhvr>
                                        <p:cTn id="95" dur="1" fill="hold">
                                          <p:stCondLst>
                                            <p:cond delay="0"/>
                                          </p:stCondLst>
                                        </p:cTn>
                                        <p:tgtEl>
                                          <p:spTgt spid="21"/>
                                        </p:tgtEl>
                                        <p:attrNameLst>
                                          <p:attrName>style.visibility</p:attrName>
                                        </p:attrNameLst>
                                      </p:cBhvr>
                                      <p:to>
                                        <p:strVal val="visible"/>
                                      </p:to>
                                    </p:set>
                                  </p:childTnLst>
                                </p:cTn>
                              </p:par>
                            </p:childTnLst>
                          </p:cTn>
                        </p:par>
                        <p:par>
                          <p:cTn id="96" fill="hold">
                            <p:stCondLst>
                              <p:cond delay="600"/>
                            </p:stCondLst>
                            <p:childTnLst>
                              <p:par>
                                <p:cTn id="97" presetID="1" presetClass="entr" presetSubtype="0" fill="hold" grpId="0" nodeType="afterEffect">
                                  <p:stCondLst>
                                    <p:cond delay="200"/>
                                  </p:stCondLst>
                                  <p:childTnLst>
                                    <p:set>
                                      <p:cBhvr>
                                        <p:cTn id="98" dur="1" fill="hold">
                                          <p:stCondLst>
                                            <p:cond delay="0"/>
                                          </p:stCondLst>
                                        </p:cTn>
                                        <p:tgtEl>
                                          <p:spTgt spid="11"/>
                                        </p:tgtEl>
                                        <p:attrNameLst>
                                          <p:attrName>style.visibility</p:attrName>
                                        </p:attrNameLst>
                                      </p:cBhvr>
                                      <p:to>
                                        <p:strVal val="visible"/>
                                      </p:to>
                                    </p:set>
                                  </p:childTnLst>
                                </p:cTn>
                              </p:par>
                            </p:childTnLst>
                          </p:cTn>
                        </p:par>
                        <p:par>
                          <p:cTn id="99" fill="hold">
                            <p:stCondLst>
                              <p:cond delay="800"/>
                            </p:stCondLst>
                            <p:childTnLst>
                              <p:par>
                                <p:cTn id="100" presetID="1" presetClass="entr" presetSubtype="0" fill="hold" grpId="0" nodeType="afterEffect">
                                  <p:stCondLst>
                                    <p:cond delay="0"/>
                                  </p:stCondLst>
                                  <p:childTnLst>
                                    <p:set>
                                      <p:cBhvr>
                                        <p:cTn id="101" dur="1" fill="hold">
                                          <p:stCondLst>
                                            <p:cond delay="0"/>
                                          </p:stCondLst>
                                        </p:cTn>
                                        <p:tgtEl>
                                          <p:spTgt spid="26"/>
                                        </p:tgtEl>
                                        <p:attrNameLst>
                                          <p:attrName>style.visibility</p:attrName>
                                        </p:attrNameLst>
                                      </p:cBhvr>
                                      <p:to>
                                        <p:strVal val="visible"/>
                                      </p:to>
                                    </p:set>
                                  </p:childTnLst>
                                </p:cTn>
                              </p:par>
                            </p:childTnLst>
                          </p:cTn>
                        </p:par>
                        <p:par>
                          <p:cTn id="102" fill="hold">
                            <p:stCondLst>
                              <p:cond delay="800"/>
                            </p:stCondLst>
                            <p:childTnLst>
                              <p:par>
                                <p:cTn id="103" presetID="1" presetClass="entr" presetSubtype="0" fill="hold" grpId="0" nodeType="afterEffect">
                                  <p:stCondLst>
                                    <p:cond delay="500"/>
                                  </p:stCondLst>
                                  <p:childTnLst>
                                    <p:set>
                                      <p:cBhvr>
                                        <p:cTn id="104" dur="1" fill="hold">
                                          <p:stCondLst>
                                            <p:cond delay="0"/>
                                          </p:stCondLst>
                                        </p:cTn>
                                        <p:tgtEl>
                                          <p:spTgt spid="2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5" presetClass="emph" presetSubtype="0" repeatCount="3000" fill="hold" grpId="1" nodeType="clickEffect">
                                  <p:stCondLst>
                                    <p:cond delay="0"/>
                                  </p:stCondLst>
                                  <p:childTnLst>
                                    <p:animClr clrSpc="hsl" dir="cw">
                                      <p:cBhvr override="childStyle">
                                        <p:cTn id="108" dur="500" fill="hold"/>
                                        <p:tgtEl>
                                          <p:spTgt spid="4"/>
                                        </p:tgtEl>
                                        <p:attrNameLst>
                                          <p:attrName>style.color</p:attrName>
                                        </p:attrNameLst>
                                      </p:cBhvr>
                                      <p:by>
                                        <p:hsl h="0" s="-70588" l="0"/>
                                      </p:by>
                                    </p:animClr>
                                    <p:animClr clrSpc="hsl" dir="cw">
                                      <p:cBhvr>
                                        <p:cTn id="109" dur="500" fill="hold"/>
                                        <p:tgtEl>
                                          <p:spTgt spid="4"/>
                                        </p:tgtEl>
                                        <p:attrNameLst>
                                          <p:attrName>fillcolor</p:attrName>
                                        </p:attrNameLst>
                                      </p:cBhvr>
                                      <p:by>
                                        <p:hsl h="0" s="-70588" l="0"/>
                                      </p:by>
                                    </p:animClr>
                                    <p:animClr clrSpc="hsl" dir="cw">
                                      <p:cBhvr>
                                        <p:cTn id="110" dur="500" fill="hold"/>
                                        <p:tgtEl>
                                          <p:spTgt spid="4"/>
                                        </p:tgtEl>
                                        <p:attrNameLst>
                                          <p:attrName>stroke.color</p:attrName>
                                        </p:attrNameLst>
                                      </p:cBhvr>
                                      <p:by>
                                        <p:hsl h="0" s="-70588" l="0"/>
                                      </p:by>
                                    </p:animClr>
                                    <p:set>
                                      <p:cBhvr>
                                        <p:cTn id="111" dur="500" fill="hold"/>
                                        <p:tgtEl>
                                          <p:spTgt spid="4"/>
                                        </p:tgtEl>
                                        <p:attrNameLst>
                                          <p:attrName>fill.type</p:attrName>
                                        </p:attrNameLst>
                                      </p:cBhvr>
                                      <p:to>
                                        <p:strVal val="solid"/>
                                      </p:to>
                                    </p:set>
                                  </p:childTnLst>
                                </p:cTn>
                              </p:par>
                              <p:par>
                                <p:cTn id="112" presetID="25" presetClass="emph" presetSubtype="0" repeatCount="3000" fill="hold" nodeType="withEffect">
                                  <p:stCondLst>
                                    <p:cond delay="0"/>
                                  </p:stCondLst>
                                  <p:childTnLst>
                                    <p:animClr clrSpc="hsl" dir="cw">
                                      <p:cBhvr override="childStyle">
                                        <p:cTn id="113" dur="500" fill="hold"/>
                                        <p:tgtEl>
                                          <p:spTgt spid="16"/>
                                        </p:tgtEl>
                                        <p:attrNameLst>
                                          <p:attrName>style.color</p:attrName>
                                        </p:attrNameLst>
                                      </p:cBhvr>
                                      <p:by>
                                        <p:hsl h="0" s="-70588" l="0"/>
                                      </p:by>
                                    </p:animClr>
                                    <p:animClr clrSpc="hsl" dir="cw">
                                      <p:cBhvr>
                                        <p:cTn id="114" dur="500" fill="hold"/>
                                        <p:tgtEl>
                                          <p:spTgt spid="16"/>
                                        </p:tgtEl>
                                        <p:attrNameLst>
                                          <p:attrName>fillcolor</p:attrName>
                                        </p:attrNameLst>
                                      </p:cBhvr>
                                      <p:by>
                                        <p:hsl h="0" s="-70588" l="0"/>
                                      </p:by>
                                    </p:animClr>
                                    <p:animClr clrSpc="hsl" dir="cw">
                                      <p:cBhvr>
                                        <p:cTn id="115" dur="500" fill="hold"/>
                                        <p:tgtEl>
                                          <p:spTgt spid="16"/>
                                        </p:tgtEl>
                                        <p:attrNameLst>
                                          <p:attrName>stroke.color</p:attrName>
                                        </p:attrNameLst>
                                      </p:cBhvr>
                                      <p:by>
                                        <p:hsl h="0" s="-70588" l="0"/>
                                      </p:by>
                                    </p:animClr>
                                    <p:set>
                                      <p:cBhvr>
                                        <p:cTn id="116" dur="500" fill="hold"/>
                                        <p:tgtEl>
                                          <p:spTgt spid="16"/>
                                        </p:tgtEl>
                                        <p:attrNameLst>
                                          <p:attrName>fill.type</p:attrName>
                                        </p:attrNameLst>
                                      </p:cBhvr>
                                      <p:to>
                                        <p:strVal val="solid"/>
                                      </p:to>
                                    </p:set>
                                  </p:childTnLst>
                                </p:cTn>
                              </p:par>
                              <p:par>
                                <p:cTn id="117" presetID="25" presetClass="emph" presetSubtype="0" repeatCount="3000" fill="hold" grpId="1" nodeType="withEffect">
                                  <p:stCondLst>
                                    <p:cond delay="0"/>
                                  </p:stCondLst>
                                  <p:childTnLst>
                                    <p:animClr clrSpc="hsl" dir="cw">
                                      <p:cBhvr override="childStyle">
                                        <p:cTn id="118" dur="500" fill="hold"/>
                                        <p:tgtEl>
                                          <p:spTgt spid="6"/>
                                        </p:tgtEl>
                                        <p:attrNameLst>
                                          <p:attrName>style.color</p:attrName>
                                        </p:attrNameLst>
                                      </p:cBhvr>
                                      <p:by>
                                        <p:hsl h="0" s="-70588" l="0"/>
                                      </p:by>
                                    </p:animClr>
                                    <p:animClr clrSpc="hsl" dir="cw">
                                      <p:cBhvr>
                                        <p:cTn id="119" dur="500" fill="hold"/>
                                        <p:tgtEl>
                                          <p:spTgt spid="6"/>
                                        </p:tgtEl>
                                        <p:attrNameLst>
                                          <p:attrName>fillcolor</p:attrName>
                                        </p:attrNameLst>
                                      </p:cBhvr>
                                      <p:by>
                                        <p:hsl h="0" s="-70588" l="0"/>
                                      </p:by>
                                    </p:animClr>
                                    <p:animClr clrSpc="hsl" dir="cw">
                                      <p:cBhvr>
                                        <p:cTn id="120" dur="500" fill="hold"/>
                                        <p:tgtEl>
                                          <p:spTgt spid="6"/>
                                        </p:tgtEl>
                                        <p:attrNameLst>
                                          <p:attrName>stroke.color</p:attrName>
                                        </p:attrNameLst>
                                      </p:cBhvr>
                                      <p:by>
                                        <p:hsl h="0" s="-70588" l="0"/>
                                      </p:by>
                                    </p:animClr>
                                    <p:set>
                                      <p:cBhvr>
                                        <p:cTn id="121" dur="500" fill="hold"/>
                                        <p:tgtEl>
                                          <p:spTgt spid="6"/>
                                        </p:tgtEl>
                                        <p:attrNameLst>
                                          <p:attrName>fill.type</p:attrName>
                                        </p:attrNameLst>
                                      </p:cBhvr>
                                      <p:to>
                                        <p:strVal val="solid"/>
                                      </p:to>
                                    </p:set>
                                  </p:childTnLst>
                                </p:cTn>
                              </p:par>
                              <p:par>
                                <p:cTn id="122" presetID="25" presetClass="emph" presetSubtype="0" repeatCount="3000" fill="hold" nodeType="withEffect">
                                  <p:stCondLst>
                                    <p:cond delay="0"/>
                                  </p:stCondLst>
                                  <p:childTnLst>
                                    <p:animClr clrSpc="hsl" dir="cw">
                                      <p:cBhvr override="childStyle">
                                        <p:cTn id="123" dur="500" fill="hold"/>
                                        <p:tgtEl>
                                          <p:spTgt spid="17"/>
                                        </p:tgtEl>
                                        <p:attrNameLst>
                                          <p:attrName>style.color</p:attrName>
                                        </p:attrNameLst>
                                      </p:cBhvr>
                                      <p:by>
                                        <p:hsl h="0" s="-70588" l="0"/>
                                      </p:by>
                                    </p:animClr>
                                    <p:animClr clrSpc="hsl" dir="cw">
                                      <p:cBhvr>
                                        <p:cTn id="124" dur="500" fill="hold"/>
                                        <p:tgtEl>
                                          <p:spTgt spid="17"/>
                                        </p:tgtEl>
                                        <p:attrNameLst>
                                          <p:attrName>fillcolor</p:attrName>
                                        </p:attrNameLst>
                                      </p:cBhvr>
                                      <p:by>
                                        <p:hsl h="0" s="-70588" l="0"/>
                                      </p:by>
                                    </p:animClr>
                                    <p:animClr clrSpc="hsl" dir="cw">
                                      <p:cBhvr>
                                        <p:cTn id="125" dur="500" fill="hold"/>
                                        <p:tgtEl>
                                          <p:spTgt spid="17"/>
                                        </p:tgtEl>
                                        <p:attrNameLst>
                                          <p:attrName>stroke.color</p:attrName>
                                        </p:attrNameLst>
                                      </p:cBhvr>
                                      <p:by>
                                        <p:hsl h="0" s="-70588" l="0"/>
                                      </p:by>
                                    </p:animClr>
                                    <p:set>
                                      <p:cBhvr>
                                        <p:cTn id="126" dur="500" fill="hold"/>
                                        <p:tgtEl>
                                          <p:spTgt spid="17"/>
                                        </p:tgtEl>
                                        <p:attrNameLst>
                                          <p:attrName>fill.type</p:attrName>
                                        </p:attrNameLst>
                                      </p:cBhvr>
                                      <p:to>
                                        <p:strVal val="solid"/>
                                      </p:to>
                                    </p:set>
                                  </p:childTnLst>
                                </p:cTn>
                              </p:par>
                              <p:par>
                                <p:cTn id="127" presetID="25" presetClass="emph" presetSubtype="0" repeatCount="3000" fill="hold" grpId="0" nodeType="withEffect">
                                  <p:stCondLst>
                                    <p:cond delay="0"/>
                                  </p:stCondLst>
                                  <p:childTnLst>
                                    <p:animClr clrSpc="hsl" dir="cw">
                                      <p:cBhvr override="childStyle">
                                        <p:cTn id="128" dur="500" fill="hold"/>
                                        <p:tgtEl>
                                          <p:spTgt spid="21"/>
                                        </p:tgtEl>
                                        <p:attrNameLst>
                                          <p:attrName>style.color</p:attrName>
                                        </p:attrNameLst>
                                      </p:cBhvr>
                                      <p:by>
                                        <p:hsl h="0" s="-70588" l="0"/>
                                      </p:by>
                                    </p:animClr>
                                    <p:animClr clrSpc="hsl" dir="cw">
                                      <p:cBhvr>
                                        <p:cTn id="129" dur="500" fill="hold"/>
                                        <p:tgtEl>
                                          <p:spTgt spid="21"/>
                                        </p:tgtEl>
                                        <p:attrNameLst>
                                          <p:attrName>fillcolor</p:attrName>
                                        </p:attrNameLst>
                                      </p:cBhvr>
                                      <p:by>
                                        <p:hsl h="0" s="-70588" l="0"/>
                                      </p:by>
                                    </p:animClr>
                                    <p:animClr clrSpc="hsl" dir="cw">
                                      <p:cBhvr>
                                        <p:cTn id="130" dur="500" fill="hold"/>
                                        <p:tgtEl>
                                          <p:spTgt spid="21"/>
                                        </p:tgtEl>
                                        <p:attrNameLst>
                                          <p:attrName>stroke.color</p:attrName>
                                        </p:attrNameLst>
                                      </p:cBhvr>
                                      <p:by>
                                        <p:hsl h="0" s="-70588" l="0"/>
                                      </p:by>
                                    </p:animClr>
                                    <p:set>
                                      <p:cBhvr>
                                        <p:cTn id="131" dur="500" fill="hold"/>
                                        <p:tgtEl>
                                          <p:spTgt spid="21"/>
                                        </p:tgtEl>
                                        <p:attrNameLst>
                                          <p:attrName>fill.type</p:attrName>
                                        </p:attrNameLst>
                                      </p:cBhvr>
                                      <p:to>
                                        <p:strVal val="solid"/>
                                      </p:to>
                                    </p:set>
                                  </p:childTnLst>
                                </p:cTn>
                              </p:par>
                              <p:par>
                                <p:cTn id="132" presetID="25" presetClass="emph" presetSubtype="0" repeatCount="3000" fill="hold" grpId="1" nodeType="withEffect">
                                  <p:stCondLst>
                                    <p:cond delay="0"/>
                                  </p:stCondLst>
                                  <p:childTnLst>
                                    <p:animClr clrSpc="hsl" dir="cw">
                                      <p:cBhvr override="childStyle">
                                        <p:cTn id="133" dur="500" fill="hold"/>
                                        <p:tgtEl>
                                          <p:spTgt spid="8"/>
                                        </p:tgtEl>
                                        <p:attrNameLst>
                                          <p:attrName>style.color</p:attrName>
                                        </p:attrNameLst>
                                      </p:cBhvr>
                                      <p:by>
                                        <p:hsl h="0" s="-70588" l="0"/>
                                      </p:by>
                                    </p:animClr>
                                    <p:animClr clrSpc="hsl" dir="cw">
                                      <p:cBhvr>
                                        <p:cTn id="134" dur="500" fill="hold"/>
                                        <p:tgtEl>
                                          <p:spTgt spid="8"/>
                                        </p:tgtEl>
                                        <p:attrNameLst>
                                          <p:attrName>fillcolor</p:attrName>
                                        </p:attrNameLst>
                                      </p:cBhvr>
                                      <p:by>
                                        <p:hsl h="0" s="-70588" l="0"/>
                                      </p:by>
                                    </p:animClr>
                                    <p:animClr clrSpc="hsl" dir="cw">
                                      <p:cBhvr>
                                        <p:cTn id="135" dur="500" fill="hold"/>
                                        <p:tgtEl>
                                          <p:spTgt spid="8"/>
                                        </p:tgtEl>
                                        <p:attrNameLst>
                                          <p:attrName>stroke.color</p:attrName>
                                        </p:attrNameLst>
                                      </p:cBhvr>
                                      <p:by>
                                        <p:hsl h="0" s="-70588" l="0"/>
                                      </p:by>
                                    </p:animClr>
                                    <p:set>
                                      <p:cBhvr>
                                        <p:cTn id="136" dur="500" fill="hold"/>
                                        <p:tgtEl>
                                          <p:spTgt spid="8"/>
                                        </p:tgtEl>
                                        <p:attrNameLst>
                                          <p:attrName>fill.type</p:attrName>
                                        </p:attrNameLst>
                                      </p:cBhvr>
                                      <p:to>
                                        <p:strVal val="solid"/>
                                      </p:to>
                                    </p:set>
                                  </p:childTnLst>
                                </p:cTn>
                              </p:par>
                              <p:par>
                                <p:cTn id="137" presetID="25" presetClass="emph" presetSubtype="0" repeatCount="3000" fill="hold" grpId="1" nodeType="withEffect">
                                  <p:stCondLst>
                                    <p:cond delay="0"/>
                                  </p:stCondLst>
                                  <p:childTnLst>
                                    <p:animClr clrSpc="hsl" dir="cw">
                                      <p:cBhvr override="childStyle">
                                        <p:cTn id="138" dur="500" fill="hold"/>
                                        <p:tgtEl>
                                          <p:spTgt spid="10"/>
                                        </p:tgtEl>
                                        <p:attrNameLst>
                                          <p:attrName>style.color</p:attrName>
                                        </p:attrNameLst>
                                      </p:cBhvr>
                                      <p:by>
                                        <p:hsl h="0" s="-70588" l="0"/>
                                      </p:by>
                                    </p:animClr>
                                    <p:animClr clrSpc="hsl" dir="cw">
                                      <p:cBhvr>
                                        <p:cTn id="139" dur="500" fill="hold"/>
                                        <p:tgtEl>
                                          <p:spTgt spid="10"/>
                                        </p:tgtEl>
                                        <p:attrNameLst>
                                          <p:attrName>fillcolor</p:attrName>
                                        </p:attrNameLst>
                                      </p:cBhvr>
                                      <p:by>
                                        <p:hsl h="0" s="-70588" l="0"/>
                                      </p:by>
                                    </p:animClr>
                                    <p:animClr clrSpc="hsl" dir="cw">
                                      <p:cBhvr>
                                        <p:cTn id="140" dur="500" fill="hold"/>
                                        <p:tgtEl>
                                          <p:spTgt spid="10"/>
                                        </p:tgtEl>
                                        <p:attrNameLst>
                                          <p:attrName>stroke.color</p:attrName>
                                        </p:attrNameLst>
                                      </p:cBhvr>
                                      <p:by>
                                        <p:hsl h="0" s="-70588" l="0"/>
                                      </p:by>
                                    </p:animClr>
                                    <p:set>
                                      <p:cBhvr>
                                        <p:cTn id="141" dur="500" fill="hold"/>
                                        <p:tgtEl>
                                          <p:spTgt spid="10"/>
                                        </p:tgtEl>
                                        <p:attrNameLst>
                                          <p:attrName>fill.type</p:attrName>
                                        </p:attrNameLst>
                                      </p:cBhvr>
                                      <p:to>
                                        <p:strVal val="solid"/>
                                      </p:to>
                                    </p:set>
                                  </p:childTnLst>
                                </p:cTn>
                              </p:par>
                              <p:par>
                                <p:cTn id="142" presetID="25" presetClass="emph" presetSubtype="0" fill="hold" grpId="1" nodeType="withEffect">
                                  <p:stCondLst>
                                    <p:cond delay="0"/>
                                  </p:stCondLst>
                                  <p:childTnLst>
                                    <p:animClr clrSpc="hsl" dir="cw">
                                      <p:cBhvr override="childStyle">
                                        <p:cTn id="143" dur="500" fill="hold"/>
                                        <p:tgtEl>
                                          <p:spTgt spid="5"/>
                                        </p:tgtEl>
                                        <p:attrNameLst>
                                          <p:attrName>style.color</p:attrName>
                                        </p:attrNameLst>
                                      </p:cBhvr>
                                      <p:by>
                                        <p:hsl h="0" s="-70588" l="0"/>
                                      </p:by>
                                    </p:animClr>
                                    <p:animClr clrSpc="hsl" dir="cw">
                                      <p:cBhvr>
                                        <p:cTn id="144" dur="500" fill="hold"/>
                                        <p:tgtEl>
                                          <p:spTgt spid="5"/>
                                        </p:tgtEl>
                                        <p:attrNameLst>
                                          <p:attrName>fillcolor</p:attrName>
                                        </p:attrNameLst>
                                      </p:cBhvr>
                                      <p:by>
                                        <p:hsl h="0" s="-70588" l="0"/>
                                      </p:by>
                                    </p:animClr>
                                    <p:animClr clrSpc="hsl" dir="cw">
                                      <p:cBhvr>
                                        <p:cTn id="145" dur="500" fill="hold"/>
                                        <p:tgtEl>
                                          <p:spTgt spid="5"/>
                                        </p:tgtEl>
                                        <p:attrNameLst>
                                          <p:attrName>stroke.color</p:attrName>
                                        </p:attrNameLst>
                                      </p:cBhvr>
                                      <p:by>
                                        <p:hsl h="0" s="-70588" l="0"/>
                                      </p:by>
                                    </p:animClr>
                                    <p:set>
                                      <p:cBhvr>
                                        <p:cTn id="146" dur="500" fill="hold"/>
                                        <p:tgtEl>
                                          <p:spTgt spid="5"/>
                                        </p:tgtEl>
                                        <p:attrNameLst>
                                          <p:attrName>fill.type</p:attrName>
                                        </p:attrNameLst>
                                      </p:cBhvr>
                                      <p:to>
                                        <p:strVal val="solid"/>
                                      </p:to>
                                    </p:set>
                                  </p:childTnLst>
                                </p:cTn>
                              </p:par>
                              <p:par>
                                <p:cTn id="147" presetID="25" presetClass="emph" presetSubtype="0" fill="hold" nodeType="withEffect">
                                  <p:stCondLst>
                                    <p:cond delay="0"/>
                                  </p:stCondLst>
                                  <p:childTnLst>
                                    <p:animClr clrSpc="hsl" dir="cw">
                                      <p:cBhvr override="childStyle">
                                        <p:cTn id="148" dur="500" fill="hold"/>
                                        <p:tgtEl>
                                          <p:spTgt spid="24"/>
                                        </p:tgtEl>
                                        <p:attrNameLst>
                                          <p:attrName>style.color</p:attrName>
                                        </p:attrNameLst>
                                      </p:cBhvr>
                                      <p:by>
                                        <p:hsl h="0" s="-70588" l="0"/>
                                      </p:by>
                                    </p:animClr>
                                    <p:animClr clrSpc="hsl" dir="cw">
                                      <p:cBhvr>
                                        <p:cTn id="149" dur="500" fill="hold"/>
                                        <p:tgtEl>
                                          <p:spTgt spid="24"/>
                                        </p:tgtEl>
                                        <p:attrNameLst>
                                          <p:attrName>fillcolor</p:attrName>
                                        </p:attrNameLst>
                                      </p:cBhvr>
                                      <p:by>
                                        <p:hsl h="0" s="-70588" l="0"/>
                                      </p:by>
                                    </p:animClr>
                                    <p:animClr clrSpc="hsl" dir="cw">
                                      <p:cBhvr>
                                        <p:cTn id="150" dur="500" fill="hold"/>
                                        <p:tgtEl>
                                          <p:spTgt spid="24"/>
                                        </p:tgtEl>
                                        <p:attrNameLst>
                                          <p:attrName>stroke.color</p:attrName>
                                        </p:attrNameLst>
                                      </p:cBhvr>
                                      <p:by>
                                        <p:hsl h="0" s="-70588" l="0"/>
                                      </p:by>
                                    </p:animClr>
                                    <p:set>
                                      <p:cBhvr>
                                        <p:cTn id="151" dur="500" fill="hold"/>
                                        <p:tgtEl>
                                          <p:spTgt spid="24"/>
                                        </p:tgtEl>
                                        <p:attrNameLst>
                                          <p:attrName>fill.type</p:attrName>
                                        </p:attrNameLst>
                                      </p:cBhvr>
                                      <p:to>
                                        <p:strVal val="solid"/>
                                      </p:to>
                                    </p:set>
                                  </p:childTnLst>
                                </p:cTn>
                              </p:par>
                              <p:par>
                                <p:cTn id="152" presetID="25" presetClass="emph" presetSubtype="0" fill="hold" grpId="1" nodeType="withEffect">
                                  <p:stCondLst>
                                    <p:cond delay="0"/>
                                  </p:stCondLst>
                                  <p:childTnLst>
                                    <p:animClr clrSpc="hsl" dir="cw">
                                      <p:cBhvr override="childStyle">
                                        <p:cTn id="153" dur="500" fill="hold"/>
                                        <p:tgtEl>
                                          <p:spTgt spid="11"/>
                                        </p:tgtEl>
                                        <p:attrNameLst>
                                          <p:attrName>style.color</p:attrName>
                                        </p:attrNameLst>
                                      </p:cBhvr>
                                      <p:by>
                                        <p:hsl h="0" s="-70588" l="0"/>
                                      </p:by>
                                    </p:animClr>
                                    <p:animClr clrSpc="hsl" dir="cw">
                                      <p:cBhvr>
                                        <p:cTn id="154" dur="500" fill="hold"/>
                                        <p:tgtEl>
                                          <p:spTgt spid="11"/>
                                        </p:tgtEl>
                                        <p:attrNameLst>
                                          <p:attrName>fillcolor</p:attrName>
                                        </p:attrNameLst>
                                      </p:cBhvr>
                                      <p:by>
                                        <p:hsl h="0" s="-70588" l="0"/>
                                      </p:by>
                                    </p:animClr>
                                    <p:animClr clrSpc="hsl" dir="cw">
                                      <p:cBhvr>
                                        <p:cTn id="155" dur="500" fill="hold"/>
                                        <p:tgtEl>
                                          <p:spTgt spid="11"/>
                                        </p:tgtEl>
                                        <p:attrNameLst>
                                          <p:attrName>stroke.color</p:attrName>
                                        </p:attrNameLst>
                                      </p:cBhvr>
                                      <p:by>
                                        <p:hsl h="0" s="-70588" l="0"/>
                                      </p:by>
                                    </p:animClr>
                                    <p:set>
                                      <p:cBhvr>
                                        <p:cTn id="156" dur="500" fill="hold"/>
                                        <p:tgtEl>
                                          <p:spTgt spid="11"/>
                                        </p:tgtEl>
                                        <p:attrNameLst>
                                          <p:attrName>fill.type</p:attrName>
                                        </p:attrNameLst>
                                      </p:cBhvr>
                                      <p:to>
                                        <p:strVal val="solid"/>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1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2"/>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4"/>
                                        </p:tgtEl>
                                        <p:attrNameLst>
                                          <p:attrName>style.visibility</p:attrName>
                                        </p:attrNameLst>
                                      </p:cBhvr>
                                      <p:to>
                                        <p:strVal val="visible"/>
                                      </p:to>
                                    </p:set>
                                  </p:childTnLst>
                                </p:cTn>
                              </p:par>
                              <p:par>
                                <p:cTn id="167" presetID="24" presetClass="emph" presetSubtype="0" repeatCount="3000" fill="hold" nodeType="withEffect">
                                  <p:stCondLst>
                                    <p:cond delay="0"/>
                                  </p:stCondLst>
                                  <p:childTnLst>
                                    <p:animClr clrSpc="hsl" dir="cw">
                                      <p:cBhvr override="childStyle">
                                        <p:cTn id="168" dur="500" fill="hold"/>
                                        <p:tgtEl>
                                          <p:spTgt spid="24"/>
                                        </p:tgtEl>
                                        <p:attrNameLst>
                                          <p:attrName>style.color</p:attrName>
                                        </p:attrNameLst>
                                      </p:cBhvr>
                                      <p:by>
                                        <p:hsl h="0" s="-12549" l="-25098"/>
                                      </p:by>
                                    </p:animClr>
                                    <p:animClr clrSpc="hsl" dir="cw">
                                      <p:cBhvr>
                                        <p:cTn id="169" dur="500" fill="hold"/>
                                        <p:tgtEl>
                                          <p:spTgt spid="24"/>
                                        </p:tgtEl>
                                        <p:attrNameLst>
                                          <p:attrName>fillcolor</p:attrName>
                                        </p:attrNameLst>
                                      </p:cBhvr>
                                      <p:by>
                                        <p:hsl h="0" s="-12549" l="-25098"/>
                                      </p:by>
                                    </p:animClr>
                                    <p:animClr clrSpc="hsl" dir="cw">
                                      <p:cBhvr>
                                        <p:cTn id="170" dur="500" fill="hold"/>
                                        <p:tgtEl>
                                          <p:spTgt spid="24"/>
                                        </p:tgtEl>
                                        <p:attrNameLst>
                                          <p:attrName>stroke.color</p:attrName>
                                        </p:attrNameLst>
                                      </p:cBhvr>
                                      <p:by>
                                        <p:hsl h="0" s="-12549" l="-25098"/>
                                      </p:by>
                                    </p:animClr>
                                    <p:set>
                                      <p:cBhvr>
                                        <p:cTn id="171" dur="500" fill="hold"/>
                                        <p:tgtEl>
                                          <p:spTgt spid="2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8" grpId="0" animBg="1"/>
      <p:bldP spid="8" grpId="1" animBg="1"/>
      <p:bldP spid="10" grpId="0" animBg="1"/>
      <p:bldP spid="10" grpId="1" animBg="1"/>
      <p:bldP spid="12" grpId="0" animBg="1"/>
      <p:bldP spid="13" grpId="0" animBg="1"/>
      <p:bldP spid="13" grpId="1" animBg="1"/>
      <p:bldP spid="22" grpId="0" animBg="1"/>
      <p:bldP spid="22" grpId="1" animBg="1"/>
      <p:bldP spid="26" grpId="0"/>
      <p:bldP spid="28" grpId="0"/>
      <p:bldP spid="19" grpId="0" animBg="1"/>
      <p:bldP spid="19" grpId="1" animBg="1"/>
      <p:bldP spid="21" grpId="0" animBg="1"/>
      <p:bldP spid="21" grpId="1" animBg="1"/>
      <p:bldP spid="5" grpId="0" animBg="1"/>
      <p:bldP spid="5" grpId="1" animBg="1"/>
      <p:bldP spid="7" grpId="0" animBg="1"/>
      <p:bldP spid="7" grpId="1" animBg="1"/>
      <p:bldP spid="11" grpId="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Overlay Architectures</a:t>
            </a:r>
            <a:endParaRPr lang="en-US" dirty="0"/>
          </a:p>
        </p:txBody>
      </p:sp>
      <p:sp>
        <p:nvSpPr>
          <p:cNvPr id="13" name="TextBox 12"/>
          <p:cNvSpPr txBox="1"/>
          <p:nvPr/>
        </p:nvSpPr>
        <p:spPr>
          <a:xfrm>
            <a:off x="0" y="1371600"/>
            <a:ext cx="1479636" cy="307777"/>
          </a:xfrm>
          <a:prstGeom prst="rect">
            <a:avLst/>
          </a:prstGeom>
          <a:noFill/>
        </p:spPr>
        <p:txBody>
          <a:bodyPr wrap="none" rtlCol="0">
            <a:spAutoFit/>
          </a:bodyPr>
          <a:lstStyle/>
          <a:p>
            <a:r>
              <a:rPr lang="en-US" sz="1400" dirty="0" smtClean="0"/>
              <a:t>User Application</a:t>
            </a:r>
            <a:endParaRPr lang="en-US" sz="1400" dirty="0"/>
          </a:p>
        </p:txBody>
      </p:sp>
      <p:sp>
        <p:nvSpPr>
          <p:cNvPr id="14" name="Down Arrow 13"/>
          <p:cNvSpPr/>
          <p:nvPr/>
        </p:nvSpPr>
        <p:spPr bwMode="auto">
          <a:xfrm>
            <a:off x="2216772" y="2514600"/>
            <a:ext cx="381000" cy="609600"/>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5" name="Down Arrow 14"/>
          <p:cNvSpPr/>
          <p:nvPr/>
        </p:nvSpPr>
        <p:spPr bwMode="auto">
          <a:xfrm>
            <a:off x="2216772" y="4191000"/>
            <a:ext cx="381000" cy="609600"/>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 name="Parallelogram 6"/>
          <p:cNvSpPr/>
          <p:nvPr/>
        </p:nvSpPr>
        <p:spPr>
          <a:xfrm flipH="1">
            <a:off x="83172" y="1676400"/>
            <a:ext cx="4648200" cy="685800"/>
          </a:xfrm>
          <a:prstGeom prst="parallelogram">
            <a:avLst>
              <a:gd name="adj" fmla="val 182950"/>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p:cNvSpPr/>
          <p:nvPr/>
        </p:nvSpPr>
        <p:spPr>
          <a:xfrm>
            <a:off x="921372" y="1754088"/>
            <a:ext cx="1371600" cy="381000"/>
          </a:xfrm>
          <a:prstGeom prst="ellipse">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 name="Oval 10"/>
          <p:cNvSpPr/>
          <p:nvPr/>
        </p:nvSpPr>
        <p:spPr>
          <a:xfrm>
            <a:off x="2405972" y="1717476"/>
            <a:ext cx="914400" cy="341412"/>
          </a:xfrm>
          <a:prstGeom prst="ellipse">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 name="Oval 11"/>
          <p:cNvSpPr/>
          <p:nvPr/>
        </p:nvSpPr>
        <p:spPr>
          <a:xfrm>
            <a:off x="3283572" y="1981200"/>
            <a:ext cx="838200" cy="265212"/>
          </a:xfrm>
          <a:prstGeom prst="ellipse">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0" name="TextBox 19"/>
          <p:cNvSpPr txBox="1"/>
          <p:nvPr/>
        </p:nvSpPr>
        <p:spPr>
          <a:xfrm>
            <a:off x="2521572" y="1734294"/>
            <a:ext cx="683200" cy="307777"/>
          </a:xfrm>
          <a:prstGeom prst="rect">
            <a:avLst/>
          </a:prstGeom>
          <a:noFill/>
        </p:spPr>
        <p:txBody>
          <a:bodyPr wrap="none" rtlCol="0">
            <a:spAutoFit/>
          </a:bodyPr>
          <a:lstStyle/>
          <a:p>
            <a:pPr algn="ctr"/>
            <a:r>
              <a:rPr lang="en-US" sz="1400" dirty="0" err="1"/>
              <a:t>Netlist</a:t>
            </a:r>
            <a:endParaRPr lang="en-US" sz="1400" dirty="0"/>
          </a:p>
        </p:txBody>
      </p:sp>
      <p:sp>
        <p:nvSpPr>
          <p:cNvPr id="24" name="TextBox 23"/>
          <p:cNvSpPr txBox="1"/>
          <p:nvPr/>
        </p:nvSpPr>
        <p:spPr>
          <a:xfrm>
            <a:off x="927338" y="1790700"/>
            <a:ext cx="1359668" cy="307777"/>
          </a:xfrm>
          <a:prstGeom prst="rect">
            <a:avLst/>
          </a:prstGeom>
          <a:noFill/>
        </p:spPr>
        <p:txBody>
          <a:bodyPr wrap="none" rtlCol="0">
            <a:spAutoFit/>
          </a:bodyPr>
          <a:lstStyle/>
          <a:p>
            <a:r>
              <a:rPr lang="en-US" sz="1400" dirty="0"/>
              <a:t>C/C++/Java</a:t>
            </a:r>
            <a:r>
              <a:rPr lang="en-US" sz="1400" dirty="0" smtClean="0"/>
              <a:t>/…</a:t>
            </a:r>
            <a:endParaRPr lang="en-US" sz="1400" dirty="0"/>
          </a:p>
        </p:txBody>
      </p:sp>
      <p:sp>
        <p:nvSpPr>
          <p:cNvPr id="26" name="TextBox 25"/>
          <p:cNvSpPr txBox="1"/>
          <p:nvPr/>
        </p:nvSpPr>
        <p:spPr>
          <a:xfrm>
            <a:off x="3430803" y="1959918"/>
            <a:ext cx="543739" cy="307777"/>
          </a:xfrm>
          <a:prstGeom prst="rect">
            <a:avLst/>
          </a:prstGeom>
          <a:noFill/>
        </p:spPr>
        <p:txBody>
          <a:bodyPr wrap="none" rtlCol="0">
            <a:spAutoFit/>
          </a:bodyPr>
          <a:lstStyle/>
          <a:p>
            <a:r>
              <a:rPr lang="en-US" sz="1400" dirty="0" smtClean="0"/>
              <a:t>HDL</a:t>
            </a:r>
            <a:endParaRPr lang="en-US" sz="1400" dirty="0"/>
          </a:p>
        </p:txBody>
      </p:sp>
      <p:sp>
        <p:nvSpPr>
          <p:cNvPr id="27" name="Parallelogram 26"/>
          <p:cNvSpPr/>
          <p:nvPr/>
        </p:nvSpPr>
        <p:spPr>
          <a:xfrm flipH="1">
            <a:off x="76200" y="3200400"/>
            <a:ext cx="4648200" cy="685800"/>
          </a:xfrm>
          <a:prstGeom prst="parallelogram">
            <a:avLst>
              <a:gd name="adj" fmla="val 182950"/>
            </a:avLst>
          </a:prstGeom>
          <a:solidFill>
            <a:srgbClr val="C2F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Oval 15"/>
          <p:cNvSpPr/>
          <p:nvPr/>
        </p:nvSpPr>
        <p:spPr>
          <a:xfrm>
            <a:off x="685800" y="3276600"/>
            <a:ext cx="1371600" cy="304800"/>
          </a:xfrm>
          <a:prstGeom prst="ellipse">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 name="TextBox 16"/>
          <p:cNvSpPr txBox="1"/>
          <p:nvPr/>
        </p:nvSpPr>
        <p:spPr>
          <a:xfrm>
            <a:off x="762000" y="3276600"/>
            <a:ext cx="1371600" cy="307777"/>
          </a:xfrm>
          <a:prstGeom prst="rect">
            <a:avLst/>
          </a:prstGeom>
          <a:noFill/>
        </p:spPr>
        <p:txBody>
          <a:bodyPr wrap="square" rtlCol="0">
            <a:spAutoFit/>
          </a:bodyPr>
          <a:lstStyle/>
          <a:p>
            <a:r>
              <a:rPr lang="en-US" sz="1400" dirty="0" smtClean="0"/>
              <a:t>Virtual FPGA</a:t>
            </a:r>
            <a:endParaRPr lang="en-US" sz="1400" dirty="0"/>
          </a:p>
        </p:txBody>
      </p:sp>
      <p:sp>
        <p:nvSpPr>
          <p:cNvPr id="29" name="Oval 28"/>
          <p:cNvSpPr/>
          <p:nvPr/>
        </p:nvSpPr>
        <p:spPr>
          <a:xfrm>
            <a:off x="1856170" y="3526482"/>
            <a:ext cx="838200" cy="265212"/>
          </a:xfrm>
          <a:prstGeom prst="ellipse">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0" name="TextBox 29"/>
          <p:cNvSpPr txBox="1"/>
          <p:nvPr/>
        </p:nvSpPr>
        <p:spPr>
          <a:xfrm>
            <a:off x="1988172" y="3505200"/>
            <a:ext cx="574196" cy="307777"/>
          </a:xfrm>
          <a:prstGeom prst="rect">
            <a:avLst/>
          </a:prstGeom>
          <a:noFill/>
        </p:spPr>
        <p:txBody>
          <a:bodyPr wrap="none" rtlCol="0">
            <a:spAutoFit/>
          </a:bodyPr>
          <a:lstStyle/>
          <a:p>
            <a:r>
              <a:rPr lang="en-US" sz="1400" dirty="0" smtClean="0"/>
              <a:t>GPU</a:t>
            </a:r>
            <a:endParaRPr lang="en-US" sz="1400" dirty="0"/>
          </a:p>
        </p:txBody>
      </p:sp>
      <p:sp>
        <p:nvSpPr>
          <p:cNvPr id="31" name="Oval 30"/>
          <p:cNvSpPr/>
          <p:nvPr/>
        </p:nvSpPr>
        <p:spPr>
          <a:xfrm>
            <a:off x="2216772" y="3200400"/>
            <a:ext cx="838200" cy="265212"/>
          </a:xfrm>
          <a:prstGeom prst="ellipse">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TextBox 31"/>
          <p:cNvSpPr txBox="1"/>
          <p:nvPr/>
        </p:nvSpPr>
        <p:spPr>
          <a:xfrm>
            <a:off x="2283853" y="3179118"/>
            <a:ext cx="704039" cy="307777"/>
          </a:xfrm>
          <a:prstGeom prst="rect">
            <a:avLst/>
          </a:prstGeom>
          <a:noFill/>
        </p:spPr>
        <p:txBody>
          <a:bodyPr wrap="none" rtlCol="0">
            <a:spAutoFit/>
          </a:bodyPr>
          <a:lstStyle/>
          <a:p>
            <a:r>
              <a:rPr lang="en-US" sz="1400" dirty="0" smtClean="0"/>
              <a:t>CGRA</a:t>
            </a:r>
            <a:endParaRPr lang="en-US" sz="1400" dirty="0"/>
          </a:p>
        </p:txBody>
      </p:sp>
      <p:sp>
        <p:nvSpPr>
          <p:cNvPr id="33" name="Oval 32"/>
          <p:cNvSpPr/>
          <p:nvPr/>
        </p:nvSpPr>
        <p:spPr>
          <a:xfrm>
            <a:off x="2755482" y="3488382"/>
            <a:ext cx="1524000" cy="341412"/>
          </a:xfrm>
          <a:prstGeom prst="ellipse">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 name="TextBox 20"/>
          <p:cNvSpPr txBox="1"/>
          <p:nvPr/>
        </p:nvSpPr>
        <p:spPr>
          <a:xfrm>
            <a:off x="2743200" y="3505200"/>
            <a:ext cx="1548565" cy="307777"/>
          </a:xfrm>
          <a:prstGeom prst="rect">
            <a:avLst/>
          </a:prstGeom>
          <a:noFill/>
        </p:spPr>
        <p:txBody>
          <a:bodyPr wrap="none" rtlCol="0">
            <a:spAutoFit/>
          </a:bodyPr>
          <a:lstStyle/>
          <a:p>
            <a:r>
              <a:rPr lang="en-US" sz="1400" dirty="0" smtClean="0"/>
              <a:t>Vector Processor</a:t>
            </a:r>
            <a:endParaRPr lang="en-US" sz="1400" dirty="0"/>
          </a:p>
        </p:txBody>
      </p:sp>
      <p:sp>
        <p:nvSpPr>
          <p:cNvPr id="28" name="Parallelogram 27"/>
          <p:cNvSpPr/>
          <p:nvPr/>
        </p:nvSpPr>
        <p:spPr>
          <a:xfrm flipH="1">
            <a:off x="0" y="4876800"/>
            <a:ext cx="4648200" cy="685800"/>
          </a:xfrm>
          <a:prstGeom prst="parallelogram">
            <a:avLst>
              <a:gd name="adj" fmla="val 182950"/>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Oval 33"/>
          <p:cNvSpPr/>
          <p:nvPr/>
        </p:nvSpPr>
        <p:spPr>
          <a:xfrm>
            <a:off x="616572" y="4953000"/>
            <a:ext cx="838200" cy="265212"/>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solidFill>
                <a:schemeClr val="tx1"/>
              </a:solidFill>
            </a:endParaRPr>
          </a:p>
        </p:txBody>
      </p:sp>
      <p:sp>
        <p:nvSpPr>
          <p:cNvPr id="19" name="TextBox 18"/>
          <p:cNvSpPr txBox="1"/>
          <p:nvPr/>
        </p:nvSpPr>
        <p:spPr>
          <a:xfrm>
            <a:off x="743765" y="4931718"/>
            <a:ext cx="583814" cy="307777"/>
          </a:xfrm>
          <a:prstGeom prst="rect">
            <a:avLst/>
          </a:prstGeom>
          <a:noFill/>
        </p:spPr>
        <p:txBody>
          <a:bodyPr wrap="none" rtlCol="0">
            <a:spAutoFit/>
          </a:bodyPr>
          <a:lstStyle/>
          <a:p>
            <a:r>
              <a:rPr lang="en-US" sz="1400" dirty="0" smtClean="0"/>
              <a:t>RAM</a:t>
            </a:r>
            <a:endParaRPr lang="en-US" sz="1400" dirty="0"/>
          </a:p>
        </p:txBody>
      </p:sp>
      <p:sp>
        <p:nvSpPr>
          <p:cNvPr id="35" name="Oval 34"/>
          <p:cNvSpPr/>
          <p:nvPr/>
        </p:nvSpPr>
        <p:spPr>
          <a:xfrm>
            <a:off x="3484721" y="5279082"/>
            <a:ext cx="838200" cy="265212"/>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solidFill>
                <a:schemeClr val="tx1"/>
              </a:solidFill>
            </a:endParaRPr>
          </a:p>
        </p:txBody>
      </p:sp>
      <p:sp>
        <p:nvSpPr>
          <p:cNvPr id="36" name="Oval 35"/>
          <p:cNvSpPr/>
          <p:nvPr/>
        </p:nvSpPr>
        <p:spPr>
          <a:xfrm>
            <a:off x="1662836" y="4898082"/>
            <a:ext cx="838200" cy="265212"/>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solidFill>
                <a:schemeClr val="tx1"/>
              </a:solidFill>
            </a:endParaRPr>
          </a:p>
        </p:txBody>
      </p:sp>
      <p:sp>
        <p:nvSpPr>
          <p:cNvPr id="37" name="Oval 36"/>
          <p:cNvSpPr/>
          <p:nvPr/>
        </p:nvSpPr>
        <p:spPr>
          <a:xfrm>
            <a:off x="2743200" y="4953000"/>
            <a:ext cx="838200" cy="265212"/>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solidFill>
                <a:schemeClr val="tx1"/>
              </a:solidFill>
            </a:endParaRPr>
          </a:p>
        </p:txBody>
      </p:sp>
      <p:sp>
        <p:nvSpPr>
          <p:cNvPr id="39" name="TextBox 38"/>
          <p:cNvSpPr txBox="1"/>
          <p:nvPr/>
        </p:nvSpPr>
        <p:spPr>
          <a:xfrm>
            <a:off x="2895600" y="4953000"/>
            <a:ext cx="522900" cy="307777"/>
          </a:xfrm>
          <a:prstGeom prst="rect">
            <a:avLst/>
          </a:prstGeom>
          <a:noFill/>
        </p:spPr>
        <p:txBody>
          <a:bodyPr wrap="none" rtlCol="0">
            <a:spAutoFit/>
          </a:bodyPr>
          <a:lstStyle/>
          <a:p>
            <a:r>
              <a:rPr lang="en-US" sz="1400" dirty="0" smtClean="0"/>
              <a:t>LUT</a:t>
            </a:r>
            <a:endParaRPr lang="en-US" sz="1400" dirty="0"/>
          </a:p>
        </p:txBody>
      </p:sp>
      <p:sp>
        <p:nvSpPr>
          <p:cNvPr id="40" name="TextBox 39"/>
          <p:cNvSpPr txBox="1"/>
          <p:nvPr/>
        </p:nvSpPr>
        <p:spPr>
          <a:xfrm>
            <a:off x="1759572" y="4876800"/>
            <a:ext cx="644728" cy="307777"/>
          </a:xfrm>
          <a:prstGeom prst="rect">
            <a:avLst/>
          </a:prstGeom>
          <a:noFill/>
        </p:spPr>
        <p:txBody>
          <a:bodyPr wrap="none" rtlCol="0">
            <a:spAutoFit/>
          </a:bodyPr>
          <a:lstStyle/>
          <a:p>
            <a:r>
              <a:rPr lang="en-US" sz="1400" dirty="0" smtClean="0"/>
              <a:t>DSPs</a:t>
            </a:r>
            <a:endParaRPr lang="en-US" sz="1400" dirty="0"/>
          </a:p>
        </p:txBody>
      </p:sp>
      <p:sp>
        <p:nvSpPr>
          <p:cNvPr id="41" name="TextBox 40"/>
          <p:cNvSpPr txBox="1"/>
          <p:nvPr/>
        </p:nvSpPr>
        <p:spPr>
          <a:xfrm>
            <a:off x="3657600" y="5257800"/>
            <a:ext cx="492443" cy="307777"/>
          </a:xfrm>
          <a:prstGeom prst="rect">
            <a:avLst/>
          </a:prstGeom>
          <a:noFill/>
        </p:spPr>
        <p:txBody>
          <a:bodyPr wrap="none" rtlCol="0">
            <a:spAutoFit/>
          </a:bodyPr>
          <a:lstStyle/>
          <a:p>
            <a:r>
              <a:rPr lang="en-US" sz="1400" dirty="0" smtClean="0"/>
              <a:t>FFs</a:t>
            </a:r>
            <a:endParaRPr lang="en-US" sz="1400" dirty="0"/>
          </a:p>
        </p:txBody>
      </p:sp>
      <p:sp>
        <p:nvSpPr>
          <p:cNvPr id="45" name="Oval 44"/>
          <p:cNvSpPr/>
          <p:nvPr/>
        </p:nvSpPr>
        <p:spPr>
          <a:xfrm>
            <a:off x="1607172" y="5297388"/>
            <a:ext cx="1219200" cy="228600"/>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solidFill>
                <a:schemeClr val="tx1"/>
              </a:solidFill>
            </a:endParaRPr>
          </a:p>
        </p:txBody>
      </p:sp>
      <p:sp>
        <p:nvSpPr>
          <p:cNvPr id="42" name="TextBox 41"/>
          <p:cNvSpPr txBox="1"/>
          <p:nvPr/>
        </p:nvSpPr>
        <p:spPr>
          <a:xfrm>
            <a:off x="1676400" y="5257800"/>
            <a:ext cx="1080745" cy="307777"/>
          </a:xfrm>
          <a:prstGeom prst="rect">
            <a:avLst/>
          </a:prstGeom>
          <a:noFill/>
        </p:spPr>
        <p:txBody>
          <a:bodyPr wrap="none" rtlCol="0">
            <a:spAutoFit/>
          </a:bodyPr>
          <a:lstStyle/>
          <a:p>
            <a:r>
              <a:rPr lang="en-US" sz="1400" dirty="0" smtClean="0"/>
              <a:t>Processors</a:t>
            </a:r>
            <a:endParaRPr lang="en-US" sz="1400" dirty="0"/>
          </a:p>
        </p:txBody>
      </p:sp>
      <p:sp>
        <p:nvSpPr>
          <p:cNvPr id="46" name="TextBox 45"/>
          <p:cNvSpPr txBox="1"/>
          <p:nvPr/>
        </p:nvSpPr>
        <p:spPr>
          <a:xfrm>
            <a:off x="6972" y="2895600"/>
            <a:ext cx="801823" cy="307777"/>
          </a:xfrm>
          <a:prstGeom prst="rect">
            <a:avLst/>
          </a:prstGeom>
          <a:noFill/>
        </p:spPr>
        <p:txBody>
          <a:bodyPr wrap="none" rtlCol="0">
            <a:spAutoFit/>
          </a:bodyPr>
          <a:lstStyle/>
          <a:p>
            <a:r>
              <a:rPr lang="en-US" sz="1400" dirty="0" smtClean="0"/>
              <a:t>Overlay</a:t>
            </a:r>
            <a:endParaRPr lang="en-US" sz="1400" dirty="0"/>
          </a:p>
        </p:txBody>
      </p:sp>
      <p:sp>
        <p:nvSpPr>
          <p:cNvPr id="47" name="TextBox 46"/>
          <p:cNvSpPr txBox="1"/>
          <p:nvPr/>
        </p:nvSpPr>
        <p:spPr>
          <a:xfrm>
            <a:off x="6972" y="4572000"/>
            <a:ext cx="673582" cy="307777"/>
          </a:xfrm>
          <a:prstGeom prst="rect">
            <a:avLst/>
          </a:prstGeom>
          <a:noFill/>
        </p:spPr>
        <p:txBody>
          <a:bodyPr wrap="none" rtlCol="0">
            <a:spAutoFit/>
          </a:bodyPr>
          <a:lstStyle/>
          <a:p>
            <a:r>
              <a:rPr lang="en-US" sz="1400" dirty="0" smtClean="0"/>
              <a:t>FPGA</a:t>
            </a:r>
            <a:endParaRPr lang="en-US" sz="1400" dirty="0"/>
          </a:p>
        </p:txBody>
      </p:sp>
      <p:sp>
        <p:nvSpPr>
          <p:cNvPr id="52" name="TextBox 51"/>
          <p:cNvSpPr txBox="1"/>
          <p:nvPr/>
        </p:nvSpPr>
        <p:spPr>
          <a:xfrm>
            <a:off x="838200" y="2514600"/>
            <a:ext cx="2848857" cy="400110"/>
          </a:xfrm>
          <a:prstGeom prst="rect">
            <a:avLst/>
          </a:prstGeom>
          <a:noFill/>
        </p:spPr>
        <p:txBody>
          <a:bodyPr wrap="none" rtlCol="0">
            <a:spAutoFit/>
          </a:bodyPr>
          <a:lstStyle/>
          <a:p>
            <a:r>
              <a:rPr lang="en-US" sz="2000" dirty="0" smtClean="0">
                <a:solidFill>
                  <a:srgbClr val="FF0000"/>
                </a:solidFill>
              </a:rPr>
              <a:t>Application      Mapping</a:t>
            </a:r>
            <a:endParaRPr lang="en-US" sz="2000" dirty="0">
              <a:solidFill>
                <a:srgbClr val="FF0000"/>
              </a:solidFill>
            </a:endParaRPr>
          </a:p>
        </p:txBody>
      </p:sp>
      <p:sp>
        <p:nvSpPr>
          <p:cNvPr id="57" name="TextBox 56"/>
          <p:cNvSpPr txBox="1"/>
          <p:nvPr/>
        </p:nvSpPr>
        <p:spPr>
          <a:xfrm>
            <a:off x="1295400" y="4191000"/>
            <a:ext cx="2334293" cy="400110"/>
          </a:xfrm>
          <a:prstGeom prst="rect">
            <a:avLst/>
          </a:prstGeom>
          <a:noFill/>
        </p:spPr>
        <p:txBody>
          <a:bodyPr wrap="none" rtlCol="0">
            <a:spAutoFit/>
          </a:bodyPr>
          <a:lstStyle/>
          <a:p>
            <a:r>
              <a:rPr lang="en-US" sz="2000" dirty="0" smtClean="0">
                <a:solidFill>
                  <a:srgbClr val="FF0000"/>
                </a:solidFill>
              </a:rPr>
              <a:t>Overlay    Mapping</a:t>
            </a:r>
            <a:endParaRPr lang="en-US" sz="2000" dirty="0">
              <a:solidFill>
                <a:srgbClr val="FF0000"/>
              </a:solidFill>
            </a:endParaRPr>
          </a:p>
        </p:txBody>
      </p:sp>
      <p:sp>
        <p:nvSpPr>
          <p:cNvPr id="67" name="TextBox 66"/>
          <p:cNvSpPr txBox="1"/>
          <p:nvPr/>
        </p:nvSpPr>
        <p:spPr>
          <a:xfrm>
            <a:off x="6310182" y="1295400"/>
            <a:ext cx="1296749" cy="461665"/>
          </a:xfrm>
          <a:prstGeom prst="rect">
            <a:avLst/>
          </a:prstGeom>
          <a:noFill/>
        </p:spPr>
        <p:txBody>
          <a:bodyPr wrap="none" rtlCol="0">
            <a:spAutoFit/>
          </a:bodyPr>
          <a:lstStyle/>
          <a:p>
            <a:pPr algn="ctr"/>
            <a:r>
              <a:rPr lang="en-US" dirty="0" smtClean="0">
                <a:solidFill>
                  <a:srgbClr val="FF0000"/>
                </a:solidFill>
              </a:rPr>
              <a:t>Benefits</a:t>
            </a:r>
            <a:endParaRPr lang="en-US" dirty="0">
              <a:solidFill>
                <a:srgbClr val="FF0000"/>
              </a:solidFill>
            </a:endParaRPr>
          </a:p>
        </p:txBody>
      </p:sp>
      <p:sp>
        <p:nvSpPr>
          <p:cNvPr id="68" name="Rounded Rectangle 67"/>
          <p:cNvSpPr/>
          <p:nvPr/>
        </p:nvSpPr>
        <p:spPr bwMode="auto">
          <a:xfrm>
            <a:off x="4773112" y="4724400"/>
            <a:ext cx="4370888"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1" compatLnSpc="1">
            <a:prstTxWarp prst="textNoShape">
              <a:avLst/>
            </a:prstTxWarp>
          </a:bodyPr>
          <a:lstStyle/>
          <a:p>
            <a:pPr marL="273050" lvl="1" indent="-271463">
              <a:lnSpc>
                <a:spcPct val="150000"/>
              </a:lnSpc>
              <a:buFont typeface="Wingdings" panose="05000000000000000000" pitchFamily="2" charset="2"/>
              <a:buChar char="q"/>
            </a:pPr>
            <a:r>
              <a:rPr lang="en-US" altLang="zh-TW" sz="2000" dirty="0"/>
              <a:t>Larger resource consumption</a:t>
            </a:r>
          </a:p>
          <a:p>
            <a:pPr marL="273050" lvl="1" indent="-271463">
              <a:lnSpc>
                <a:spcPct val="150000"/>
              </a:lnSpc>
              <a:buFont typeface="Wingdings" panose="05000000000000000000" pitchFamily="2" charset="2"/>
              <a:buChar char="q"/>
            </a:pPr>
            <a:r>
              <a:rPr lang="en-US" altLang="zh-TW" sz="2000" dirty="0"/>
              <a:t>Possible performance degradation</a:t>
            </a:r>
          </a:p>
          <a:p>
            <a:pPr marL="273050" marR="0" indent="-271463"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0" name="TextBox 69"/>
          <p:cNvSpPr txBox="1"/>
          <p:nvPr/>
        </p:nvSpPr>
        <p:spPr>
          <a:xfrm>
            <a:off x="6096256" y="4224992"/>
            <a:ext cx="1724601" cy="461665"/>
          </a:xfrm>
          <a:prstGeom prst="rect">
            <a:avLst/>
          </a:prstGeom>
          <a:noFill/>
        </p:spPr>
        <p:txBody>
          <a:bodyPr wrap="none" rtlCol="0">
            <a:spAutoFit/>
          </a:bodyPr>
          <a:lstStyle/>
          <a:p>
            <a:pPr algn="ctr"/>
            <a:r>
              <a:rPr lang="en-US" dirty="0" smtClean="0">
                <a:solidFill>
                  <a:srgbClr val="FF0000"/>
                </a:solidFill>
              </a:rPr>
              <a:t>Challenges</a:t>
            </a:r>
            <a:endParaRPr lang="en-US" dirty="0">
              <a:solidFill>
                <a:srgbClr val="FF0000"/>
              </a:solidFill>
            </a:endParaRPr>
          </a:p>
        </p:txBody>
      </p:sp>
      <p:sp>
        <p:nvSpPr>
          <p:cNvPr id="43" name="Rounded Rectangle 42"/>
          <p:cNvSpPr/>
          <p:nvPr/>
        </p:nvSpPr>
        <p:spPr bwMode="auto">
          <a:xfrm>
            <a:off x="4786856" y="1812032"/>
            <a:ext cx="4343400" cy="2014736"/>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1" compatLnSpc="1">
            <a:prstTxWarp prst="textNoShape">
              <a:avLst/>
            </a:prstTxWarp>
            <a:spAutoFit/>
          </a:bodyPr>
          <a:lstStyle/>
          <a:p>
            <a:pPr marL="252413" lvl="1" indent="-252413">
              <a:lnSpc>
                <a:spcPct val="150000"/>
              </a:lnSpc>
              <a:buFont typeface="Wingdings" panose="05000000000000000000" pitchFamily="2" charset="2"/>
              <a:buChar char="q"/>
            </a:pPr>
            <a:r>
              <a:rPr lang="en-US" altLang="zh-TW" sz="2000" dirty="0"/>
              <a:t>Higher abstraction level </a:t>
            </a:r>
          </a:p>
          <a:p>
            <a:pPr marL="252413" lvl="1" indent="-252413">
              <a:lnSpc>
                <a:spcPct val="150000"/>
              </a:lnSpc>
              <a:buFont typeface="Wingdings" panose="05000000000000000000" pitchFamily="2" charset="2"/>
              <a:buChar char="q"/>
            </a:pPr>
            <a:r>
              <a:rPr lang="en-US" altLang="zh-TW" sz="2000" dirty="0"/>
              <a:t>Virtualization </a:t>
            </a:r>
            <a:r>
              <a:rPr lang="en-US" altLang="zh-TW" sz="2000" dirty="0">
                <a:sym typeface="Wingdings" panose="05000000000000000000" pitchFamily="2" charset="2"/>
              </a:rPr>
              <a:t> </a:t>
            </a:r>
            <a:r>
              <a:rPr lang="en-US" altLang="zh-TW" sz="2000" dirty="0"/>
              <a:t>better portability</a:t>
            </a:r>
          </a:p>
          <a:p>
            <a:pPr marL="252413" lvl="1" indent="-252413">
              <a:lnSpc>
                <a:spcPct val="150000"/>
              </a:lnSpc>
              <a:buFont typeface="Wingdings" panose="05000000000000000000" pitchFamily="2" charset="2"/>
              <a:buChar char="q"/>
            </a:pPr>
            <a:r>
              <a:rPr lang="en-US" altLang="zh-TW" sz="2000" dirty="0"/>
              <a:t>Improved debugging capability</a:t>
            </a:r>
          </a:p>
          <a:p>
            <a:pPr marL="252413" lvl="1" indent="-252413">
              <a:lnSpc>
                <a:spcPct val="150000"/>
              </a:lnSpc>
              <a:buFont typeface="Wingdings" panose="05000000000000000000" pitchFamily="2" charset="2"/>
              <a:buChar char="q"/>
            </a:pPr>
            <a:r>
              <a:rPr lang="en-US" altLang="zh-TW" sz="2000" dirty="0"/>
              <a:t>Separation of HW/SW concern</a:t>
            </a:r>
            <a:endParaRPr lang="en-US" altLang="zh-TW" sz="2000" dirty="0"/>
          </a:p>
        </p:txBody>
      </p:sp>
    </p:spTree>
    <p:extLst>
      <p:ext uri="{BB962C8B-B14F-4D97-AF65-F5344CB8AC3E}">
        <p14:creationId xmlns:p14="http://schemas.microsoft.com/office/powerpoint/2010/main" val="38089350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7" grpId="0" animBg="1"/>
      <p:bldP spid="8" grpId="0" animBg="1"/>
      <p:bldP spid="11" grpId="0" animBg="1"/>
      <p:bldP spid="12" grpId="0" animBg="1"/>
      <p:bldP spid="20" grpId="0"/>
      <p:bldP spid="24" grpId="0"/>
      <p:bldP spid="26" grpId="0"/>
      <p:bldP spid="27" grpId="0" animBg="1"/>
      <p:bldP spid="16" grpId="0" animBg="1"/>
      <p:bldP spid="17" grpId="0"/>
      <p:bldP spid="29" grpId="0" animBg="1"/>
      <p:bldP spid="30" grpId="0"/>
      <p:bldP spid="31" grpId="0" animBg="1"/>
      <p:bldP spid="32" grpId="0"/>
      <p:bldP spid="33" grpId="0" animBg="1"/>
      <p:bldP spid="21" grpId="0"/>
      <p:bldP spid="28" grpId="0" animBg="1"/>
      <p:bldP spid="34" grpId="0" animBg="1"/>
      <p:bldP spid="19" grpId="0"/>
      <p:bldP spid="35" grpId="0" animBg="1"/>
      <p:bldP spid="36" grpId="0" animBg="1"/>
      <p:bldP spid="37" grpId="0" animBg="1"/>
      <p:bldP spid="39" grpId="0"/>
      <p:bldP spid="40" grpId="0"/>
      <p:bldP spid="41" grpId="0"/>
      <p:bldP spid="45" grpId="0" animBg="1"/>
      <p:bldP spid="42" grpId="0"/>
      <p:bldP spid="46" grpId="0"/>
      <p:bldP spid="47" grpId="0"/>
      <p:bldP spid="52" grpId="0"/>
      <p:bldP spid="57" grpId="0"/>
      <p:bldP spid="67" grpId="0"/>
      <p:bldP spid="68" grpId="0" animBg="1"/>
      <p:bldP spid="70" grpId="0"/>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QuickDough Overview </a:t>
            </a:r>
            <a:endParaRPr lang="en-US" dirty="0"/>
          </a:p>
        </p:txBody>
      </p:sp>
      <p:sp>
        <p:nvSpPr>
          <p:cNvPr id="4" name="Content Placeholder 12"/>
          <p:cNvSpPr>
            <a:spLocks noGrp="1"/>
          </p:cNvSpPr>
          <p:nvPr>
            <p:ph idx="1"/>
          </p:nvPr>
        </p:nvSpPr>
        <p:spPr>
          <a:xfrm>
            <a:off x="304800" y="838200"/>
            <a:ext cx="8567057" cy="4953000"/>
          </a:xfrm>
        </p:spPr>
        <p:txBody>
          <a:bodyPr/>
          <a:lstStyle/>
          <a:p>
            <a:r>
              <a:rPr lang="en-US" altLang="zh-TW" dirty="0" smtClean="0"/>
              <a:t>A </a:t>
            </a:r>
            <a:r>
              <a:rPr lang="en-US" altLang="zh-TW" b="1" dirty="0" smtClean="0">
                <a:solidFill>
                  <a:srgbClr val="0099CC"/>
                </a:solidFill>
              </a:rPr>
              <a:t>high productivity compilation framework</a:t>
            </a:r>
            <a:r>
              <a:rPr lang="en-US" altLang="zh-TW" dirty="0" smtClean="0"/>
              <a:t> for high-level applications on CPU-FPGA computers.</a:t>
            </a:r>
          </a:p>
          <a:p>
            <a:pPr lvl="1"/>
            <a:r>
              <a:rPr lang="en-US" altLang="zh-TW" dirty="0" smtClean="0"/>
              <a:t>Compiles </a:t>
            </a:r>
            <a:r>
              <a:rPr lang="en-US" altLang="zh-TW" b="1" dirty="0" smtClean="0">
                <a:solidFill>
                  <a:srgbClr val="0099CC"/>
                </a:solidFill>
              </a:rPr>
              <a:t>software </a:t>
            </a:r>
            <a:r>
              <a:rPr lang="en-US" altLang="zh-TW" dirty="0" smtClean="0"/>
              <a:t>and </a:t>
            </a:r>
            <a:r>
              <a:rPr lang="en-US" altLang="zh-TW" b="1" dirty="0" smtClean="0">
                <a:solidFill>
                  <a:srgbClr val="0099CC"/>
                </a:solidFill>
              </a:rPr>
              <a:t>FPGA accelerator</a:t>
            </a:r>
            <a:r>
              <a:rPr lang="en-US" altLang="zh-TW" dirty="0" smtClean="0"/>
              <a:t> design within the </a:t>
            </a:r>
            <a:r>
              <a:rPr lang="en-US" altLang="zh-TW" b="1" dirty="0" smtClean="0">
                <a:solidFill>
                  <a:srgbClr val="0099CC"/>
                </a:solidFill>
              </a:rPr>
              <a:t>same framework</a:t>
            </a:r>
          </a:p>
          <a:p>
            <a:pPr lvl="1"/>
            <a:r>
              <a:rPr lang="en-US" altLang="zh-TW" dirty="0" smtClean="0"/>
              <a:t>Overall </a:t>
            </a:r>
            <a:r>
              <a:rPr lang="en-US" altLang="zh-TW" b="1" dirty="0" smtClean="0">
                <a:solidFill>
                  <a:srgbClr val="0099CC"/>
                </a:solidFill>
              </a:rPr>
              <a:t>SW-like compile speed</a:t>
            </a:r>
          </a:p>
          <a:p>
            <a:pPr lvl="1"/>
            <a:r>
              <a:rPr lang="en-US" altLang="zh-TW" dirty="0" smtClean="0"/>
              <a:t>Increase # of debug-cycle-per-day</a:t>
            </a:r>
          </a:p>
          <a:p>
            <a:pPr lvl="1"/>
            <a:r>
              <a:rPr lang="en-US" altLang="zh-TW" dirty="0" smtClean="0"/>
              <a:t>Promising performance speedup</a:t>
            </a:r>
          </a:p>
        </p:txBody>
      </p:sp>
      <p:pic>
        <p:nvPicPr>
          <p:cNvPr id="5" name="Picture 4"/>
          <p:cNvPicPr>
            <a:picLocks noChangeAspect="1"/>
          </p:cNvPicPr>
          <p:nvPr/>
        </p:nvPicPr>
        <p:blipFill>
          <a:blip r:embed="rId3"/>
          <a:stretch>
            <a:fillRect/>
          </a:stretch>
        </p:blipFill>
        <p:spPr>
          <a:xfrm>
            <a:off x="7896001" y="0"/>
            <a:ext cx="1247999" cy="9905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962400"/>
            <a:ext cx="7736602" cy="2534859"/>
          </a:xfrm>
          <a:prstGeom prst="rect">
            <a:avLst/>
          </a:prstGeom>
        </p:spPr>
      </p:pic>
    </p:spTree>
    <p:extLst>
      <p:ext uri="{BB962C8B-B14F-4D97-AF65-F5344CB8AC3E}">
        <p14:creationId xmlns:p14="http://schemas.microsoft.com/office/powerpoint/2010/main" val="208697621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219200"/>
            <a:ext cx="5791200" cy="4620258"/>
          </a:xfrm>
          <a:prstGeom prst="rect">
            <a:avLst/>
          </a:prstGeom>
        </p:spPr>
      </p:pic>
      <p:sp>
        <p:nvSpPr>
          <p:cNvPr id="2" name="Title 1"/>
          <p:cNvSpPr>
            <a:spLocks noGrp="1"/>
          </p:cNvSpPr>
          <p:nvPr>
            <p:ph type="title"/>
          </p:nvPr>
        </p:nvSpPr>
        <p:spPr/>
        <p:txBody>
          <a:bodyPr/>
          <a:lstStyle/>
          <a:p>
            <a:r>
              <a:rPr lang="en-US" dirty="0" smtClean="0"/>
              <a:t>QuickDough Design </a:t>
            </a:r>
            <a:r>
              <a:rPr lang="en-US" dirty="0"/>
              <a:t>F</a:t>
            </a:r>
            <a:r>
              <a:rPr lang="en-US" dirty="0" smtClean="0"/>
              <a:t>low</a:t>
            </a:r>
            <a:endParaRPr lang="en-US" dirty="0"/>
          </a:p>
        </p:txBody>
      </p:sp>
      <p:grpSp>
        <p:nvGrpSpPr>
          <p:cNvPr id="21" name="Group 20"/>
          <p:cNvGrpSpPr/>
          <p:nvPr/>
        </p:nvGrpSpPr>
        <p:grpSpPr>
          <a:xfrm>
            <a:off x="3657600" y="2438401"/>
            <a:ext cx="2133600" cy="2362200"/>
            <a:chOff x="3810000" y="2514600"/>
            <a:chExt cx="2133600" cy="2819400"/>
          </a:xfrm>
          <a:effectLst>
            <a:outerShdw blurRad="50800" dist="50800" dir="5400000" algn="ctr" rotWithShape="0">
              <a:srgbClr val="000000">
                <a:alpha val="0"/>
              </a:srgbClr>
            </a:outerShdw>
          </a:effectLst>
        </p:grpSpPr>
        <p:sp>
          <p:nvSpPr>
            <p:cNvPr id="18" name="Bent Arrow 17"/>
            <p:cNvSpPr/>
            <p:nvPr/>
          </p:nvSpPr>
          <p:spPr>
            <a:xfrm flipV="1">
              <a:off x="3810000" y="4952999"/>
              <a:ext cx="2133600" cy="381001"/>
            </a:xfrm>
            <a:prstGeom prst="bentArrow">
              <a:avLst/>
            </a:prstGeom>
            <a:solidFill>
              <a:srgbClr val="FF9966"/>
            </a:solidFill>
            <a:ln>
              <a:noFill/>
            </a:ln>
            <a:effectLst>
              <a:outerShdw blurRad="40000" dist="20000" dir="5400000" rotWithShape="0">
                <a:srgbClr val="FF9966">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9" name="Rectangle 18"/>
            <p:cNvSpPr/>
            <p:nvPr/>
          </p:nvSpPr>
          <p:spPr>
            <a:xfrm>
              <a:off x="3810000" y="2514600"/>
              <a:ext cx="95250" cy="2438401"/>
            </a:xfrm>
            <a:prstGeom prst="rect">
              <a:avLst/>
            </a:prstGeom>
            <a:solidFill>
              <a:srgbClr val="FF9966"/>
            </a:solidFill>
            <a:ln>
              <a:noFill/>
            </a:ln>
            <a:effectLst>
              <a:outerShdw blurRad="40000" dist="20000" dir="5400000" rotWithShape="0">
                <a:srgbClr val="FF9933">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5" name="Group 24"/>
          <p:cNvGrpSpPr/>
          <p:nvPr/>
        </p:nvGrpSpPr>
        <p:grpSpPr>
          <a:xfrm>
            <a:off x="2590800" y="4114800"/>
            <a:ext cx="2133600" cy="1524000"/>
            <a:chOff x="2732315" y="4732880"/>
            <a:chExt cx="2133600" cy="1569949"/>
          </a:xfrm>
        </p:grpSpPr>
        <p:sp>
          <p:nvSpPr>
            <p:cNvPr id="23" name="Bent Arrow 22"/>
            <p:cNvSpPr/>
            <p:nvPr/>
          </p:nvSpPr>
          <p:spPr>
            <a:xfrm flipV="1">
              <a:off x="2732315" y="5921828"/>
              <a:ext cx="2133600" cy="381001"/>
            </a:xfrm>
            <a:prstGeom prst="bentArrow">
              <a:avLst/>
            </a:prstGeom>
            <a:solidFill>
              <a:srgbClr val="FF99FF"/>
            </a:solidFill>
            <a:ln>
              <a:noFill/>
            </a:ln>
            <a:effectLst>
              <a:outerShdw blurRad="40000" dist="20000" dir="5400000" rotWithShape="0">
                <a:srgbClr val="FF9966">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24" name="Rectangle 23"/>
            <p:cNvSpPr/>
            <p:nvPr/>
          </p:nvSpPr>
          <p:spPr>
            <a:xfrm>
              <a:off x="2732315" y="4732880"/>
              <a:ext cx="95250" cy="1376414"/>
            </a:xfrm>
            <a:prstGeom prst="rect">
              <a:avLst/>
            </a:prstGeom>
            <a:solidFill>
              <a:srgbClr val="FF99FF"/>
            </a:solidFill>
            <a:ln>
              <a:noFill/>
            </a:ln>
            <a:effectLst>
              <a:outerShdw blurRad="40000" dist="20000" dir="5400000" rotWithShape="0">
                <a:srgbClr val="FF9933">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6" name="TextBox 25"/>
          <p:cNvSpPr txBox="1"/>
          <p:nvPr/>
        </p:nvSpPr>
        <p:spPr>
          <a:xfrm>
            <a:off x="5791200" y="4495800"/>
            <a:ext cx="3090911" cy="400110"/>
          </a:xfrm>
          <a:prstGeom prst="rect">
            <a:avLst/>
          </a:prstGeom>
          <a:noFill/>
        </p:spPr>
        <p:txBody>
          <a:bodyPr wrap="none" rtlCol="0">
            <a:spAutoFit/>
          </a:bodyPr>
          <a:lstStyle/>
          <a:p>
            <a:r>
              <a:rPr lang="en-US" sz="2000" b="1" dirty="0" smtClean="0">
                <a:solidFill>
                  <a:srgbClr val="FF9966"/>
                </a:solidFill>
              </a:rPr>
              <a:t>Fast and common route</a:t>
            </a:r>
            <a:endParaRPr lang="en-US" sz="2000" b="1" dirty="0">
              <a:solidFill>
                <a:srgbClr val="FF9966"/>
              </a:solidFill>
            </a:endParaRPr>
          </a:p>
        </p:txBody>
      </p:sp>
      <p:sp>
        <p:nvSpPr>
          <p:cNvPr id="27" name="TextBox 26"/>
          <p:cNvSpPr txBox="1"/>
          <p:nvPr/>
        </p:nvSpPr>
        <p:spPr>
          <a:xfrm>
            <a:off x="4800600" y="5334000"/>
            <a:ext cx="3600666" cy="400110"/>
          </a:xfrm>
          <a:prstGeom prst="rect">
            <a:avLst/>
          </a:prstGeom>
          <a:noFill/>
        </p:spPr>
        <p:txBody>
          <a:bodyPr wrap="none" rtlCol="0">
            <a:spAutoFit/>
          </a:bodyPr>
          <a:lstStyle/>
          <a:p>
            <a:r>
              <a:rPr lang="en-US" sz="2000" b="1" dirty="0" smtClean="0">
                <a:solidFill>
                  <a:srgbClr val="FF99FF"/>
                </a:solidFill>
              </a:rPr>
              <a:t>Slow yet less frequent route</a:t>
            </a:r>
            <a:endParaRPr lang="en-US" sz="2000" b="1" dirty="0">
              <a:solidFill>
                <a:srgbClr val="FF99FF"/>
              </a:solidFill>
            </a:endParaRPr>
          </a:p>
        </p:txBody>
      </p:sp>
      <p:sp>
        <p:nvSpPr>
          <p:cNvPr id="13" name="TextBox 12"/>
          <p:cNvSpPr txBox="1"/>
          <p:nvPr/>
        </p:nvSpPr>
        <p:spPr>
          <a:xfrm>
            <a:off x="-87267" y="1905000"/>
            <a:ext cx="2278188" cy="1323439"/>
          </a:xfrm>
          <a:prstGeom prst="rect">
            <a:avLst/>
          </a:prstGeom>
          <a:noFill/>
        </p:spPr>
        <p:txBody>
          <a:bodyPr wrap="none" rtlCol="0">
            <a:spAutoFit/>
          </a:bodyPr>
          <a:lstStyle/>
          <a:p>
            <a:pPr algn="ctr"/>
            <a:r>
              <a:rPr lang="en-US" sz="2000" b="1" dirty="0" smtClean="0">
                <a:solidFill>
                  <a:srgbClr val="00FFFF"/>
                </a:solidFill>
              </a:rPr>
              <a:t>Optimization for </a:t>
            </a:r>
          </a:p>
          <a:p>
            <a:pPr algn="ctr"/>
            <a:r>
              <a:rPr lang="en-US" sz="2000" b="1" dirty="0" smtClean="0">
                <a:solidFill>
                  <a:srgbClr val="00FFFF"/>
                </a:solidFill>
              </a:rPr>
              <a:t>performance/</a:t>
            </a:r>
          </a:p>
          <a:p>
            <a:pPr algn="ctr"/>
            <a:r>
              <a:rPr lang="en-US" sz="2000" b="1" dirty="0" smtClean="0">
                <a:solidFill>
                  <a:srgbClr val="00FFFF"/>
                </a:solidFill>
              </a:rPr>
              <a:t>power/</a:t>
            </a:r>
          </a:p>
          <a:p>
            <a:pPr algn="ctr"/>
            <a:r>
              <a:rPr lang="en-US" sz="2000" b="1" dirty="0" smtClean="0">
                <a:solidFill>
                  <a:srgbClr val="00FFFF"/>
                </a:solidFill>
              </a:rPr>
              <a:t>energy efficiency</a:t>
            </a:r>
            <a:endParaRPr lang="en-US" sz="2000" b="1" dirty="0">
              <a:solidFill>
                <a:srgbClr val="00FFFF"/>
              </a:solidFill>
            </a:endParaRPr>
          </a:p>
        </p:txBody>
      </p:sp>
    </p:spTree>
    <p:extLst>
      <p:ext uri="{BB962C8B-B14F-4D97-AF65-F5344CB8AC3E}">
        <p14:creationId xmlns:p14="http://schemas.microsoft.com/office/powerpoint/2010/main" val="363189487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lide7-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00" y="1143000"/>
            <a:ext cx="4241800" cy="2362200"/>
          </a:xfrm>
          <a:prstGeom prst="rect">
            <a:avLst/>
          </a:prstGeom>
        </p:spPr>
      </p:pic>
      <p:pic>
        <p:nvPicPr>
          <p:cNvPr id="5" name="Picture 4" descr="slide7-a.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238" y="914400"/>
            <a:ext cx="3672167" cy="2209800"/>
          </a:xfrm>
          <a:prstGeom prst="rect">
            <a:avLst/>
          </a:prstGeom>
        </p:spPr>
      </p:pic>
      <p:sp>
        <p:nvSpPr>
          <p:cNvPr id="2" name="Title 1"/>
          <p:cNvSpPr>
            <a:spLocks noGrp="1"/>
          </p:cNvSpPr>
          <p:nvPr>
            <p:ph type="title"/>
          </p:nvPr>
        </p:nvSpPr>
        <p:spPr/>
        <p:txBody>
          <a:bodyPr/>
          <a:lstStyle/>
          <a:p>
            <a:r>
              <a:rPr lang="en-US" dirty="0" smtClean="0"/>
              <a:t>QuickDough Soft CGRA Overlay</a:t>
            </a:r>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1784" y="4020340"/>
            <a:ext cx="2871216" cy="1476756"/>
          </a:xfrm>
          <a:prstGeom prst="rect">
            <a:avLst/>
          </a:prstGeom>
          <a:ln>
            <a:solidFill>
              <a:schemeClr val="accent1">
                <a:lumMod val="90000"/>
              </a:schemeClr>
            </a:solidFill>
          </a:ln>
        </p:spPr>
      </p:pic>
      <p:cxnSp>
        <p:nvCxnSpPr>
          <p:cNvPr id="8" name="Straight Arrow Connector 7"/>
          <p:cNvCxnSpPr/>
          <p:nvPr/>
        </p:nvCxnSpPr>
        <p:spPr>
          <a:xfrm>
            <a:off x="3986781" y="3124200"/>
            <a:ext cx="489857" cy="337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7"/>
          </p:cNvCxnSpPr>
          <p:nvPr/>
        </p:nvCxnSpPr>
        <p:spPr>
          <a:xfrm flipV="1">
            <a:off x="4013100" y="1077686"/>
            <a:ext cx="441767" cy="16777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62238" y="2699657"/>
            <a:ext cx="528218" cy="381000"/>
          </a:xfrm>
          <a:prstGeom prst="ellipse">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Oval 15"/>
          <p:cNvSpPr/>
          <p:nvPr/>
        </p:nvSpPr>
        <p:spPr>
          <a:xfrm>
            <a:off x="6806181" y="1426029"/>
            <a:ext cx="528218" cy="1295399"/>
          </a:xfrm>
          <a:prstGeom prst="ellipse">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7" name="Straight Arrow Connector 16"/>
          <p:cNvCxnSpPr>
            <a:stCxn id="16" idx="5"/>
          </p:cNvCxnSpPr>
          <p:nvPr/>
        </p:nvCxnSpPr>
        <p:spPr>
          <a:xfrm>
            <a:off x="7257043" y="2531721"/>
            <a:ext cx="1475909" cy="14524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902667" y="2612571"/>
            <a:ext cx="979717" cy="1426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924438" y="1415143"/>
            <a:ext cx="528218" cy="1556657"/>
          </a:xfrm>
          <a:prstGeom prst="ellipse">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0" name="Straight Arrow Connector 29"/>
          <p:cNvCxnSpPr/>
          <p:nvPr/>
        </p:nvCxnSpPr>
        <p:spPr>
          <a:xfrm flipH="1">
            <a:off x="4966495" y="2982686"/>
            <a:ext cx="1197429" cy="27105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988268" y="2884714"/>
            <a:ext cx="1088571" cy="849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85800" y="6172200"/>
            <a:ext cx="6310254" cy="369332"/>
          </a:xfrm>
          <a:prstGeom prst="rect">
            <a:avLst/>
          </a:prstGeom>
          <a:noFill/>
        </p:spPr>
        <p:txBody>
          <a:bodyPr wrap="none" rtlCol="0">
            <a:spAutoFit/>
          </a:bodyPr>
          <a:lstStyle/>
          <a:p>
            <a:r>
              <a:rPr lang="en-US" dirty="0" smtClean="0">
                <a:solidFill>
                  <a:srgbClr val="FF0000"/>
                </a:solidFill>
              </a:rPr>
              <a:t>Highly pipelined, good scalability, simple and easy to extend</a:t>
            </a:r>
            <a:endParaRPr lang="en-US" dirty="0">
              <a:solidFill>
                <a:srgbClr val="FF0000"/>
              </a:solidFill>
            </a:endParaRPr>
          </a:p>
        </p:txBody>
      </p:sp>
      <p:pic>
        <p:nvPicPr>
          <p:cNvPr id="13" name="Picture 12" descr="slide7-c.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3505200"/>
            <a:ext cx="4876800" cy="2298700"/>
          </a:xfrm>
          <a:prstGeom prst="rect">
            <a:avLst/>
          </a:prstGeom>
        </p:spPr>
      </p:pic>
    </p:spTree>
    <p:extLst>
      <p:ext uri="{BB962C8B-B14F-4D97-AF65-F5344CB8AC3E}">
        <p14:creationId xmlns:p14="http://schemas.microsoft.com/office/powerpoint/2010/main" val="330785779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2"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Execution on the Accelerator</a:t>
            </a:r>
            <a:endParaRPr lang="en-US" dirty="0"/>
          </a:p>
        </p:txBody>
      </p:sp>
      <p:pic>
        <p:nvPicPr>
          <p:cNvPr id="4" name="Picture 3" descr="slide8.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914400"/>
            <a:ext cx="7010400" cy="5544589"/>
          </a:xfrm>
          <a:prstGeom prst="rect">
            <a:avLst/>
          </a:prstGeom>
        </p:spPr>
      </p:pic>
    </p:spTree>
    <p:extLst>
      <p:ext uri="{BB962C8B-B14F-4D97-AF65-F5344CB8AC3E}">
        <p14:creationId xmlns:p14="http://schemas.microsoft.com/office/powerpoint/2010/main" val="36149882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Oval 217"/>
          <p:cNvSpPr/>
          <p:nvPr/>
        </p:nvSpPr>
        <p:spPr bwMode="auto">
          <a:xfrm>
            <a:off x="3505200" y="2819400"/>
            <a:ext cx="1219200" cy="5334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72" name="Oval 171"/>
          <p:cNvSpPr/>
          <p:nvPr/>
        </p:nvSpPr>
        <p:spPr bwMode="auto">
          <a:xfrm>
            <a:off x="558435" y="2895600"/>
            <a:ext cx="762000" cy="12954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16" name="Rounded Rectangle 115"/>
          <p:cNvSpPr/>
          <p:nvPr/>
        </p:nvSpPr>
        <p:spPr bwMode="auto">
          <a:xfrm>
            <a:off x="914400" y="1066800"/>
            <a:ext cx="8153400" cy="838200"/>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 name="Title 1"/>
          <p:cNvSpPr>
            <a:spLocks noGrp="1"/>
          </p:cNvSpPr>
          <p:nvPr>
            <p:ph type="title"/>
          </p:nvPr>
        </p:nvSpPr>
        <p:spPr/>
        <p:txBody>
          <a:bodyPr/>
          <a:lstStyle/>
          <a:p>
            <a:r>
              <a:rPr kumimoji="1" lang="en-US" altLang="zh-TW" dirty="0" smtClean="0"/>
              <a:t>Accelerator Selection</a:t>
            </a:r>
            <a:endParaRPr kumimoji="1" lang="zh-TW" altLang="en-US" dirty="0"/>
          </a:p>
        </p:txBody>
      </p:sp>
      <p:sp>
        <p:nvSpPr>
          <p:cNvPr id="7" name="Rounded Rectangle 6"/>
          <p:cNvSpPr/>
          <p:nvPr/>
        </p:nvSpPr>
        <p:spPr bwMode="auto">
          <a:xfrm>
            <a:off x="5153867" y="2209800"/>
            <a:ext cx="6858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9" name="TextBox 8"/>
          <p:cNvSpPr txBox="1"/>
          <p:nvPr/>
        </p:nvSpPr>
        <p:spPr>
          <a:xfrm>
            <a:off x="5230067" y="2286000"/>
            <a:ext cx="562975" cy="307777"/>
          </a:xfrm>
          <a:prstGeom prst="rect">
            <a:avLst/>
          </a:prstGeom>
          <a:noFill/>
        </p:spPr>
        <p:txBody>
          <a:bodyPr wrap="none" rtlCol="0">
            <a:spAutoFit/>
          </a:bodyPr>
          <a:lstStyle/>
          <a:p>
            <a:r>
              <a:rPr lang="en-US" sz="1400" dirty="0" smtClean="0"/>
              <a:t>DFG</a:t>
            </a:r>
            <a:endParaRPr lang="en-US" sz="1400" dirty="0"/>
          </a:p>
        </p:txBody>
      </p:sp>
      <p:sp>
        <p:nvSpPr>
          <p:cNvPr id="10" name="Rounded Rectangle 9"/>
          <p:cNvSpPr/>
          <p:nvPr/>
        </p:nvSpPr>
        <p:spPr bwMode="auto">
          <a:xfrm>
            <a:off x="6781800" y="1257300"/>
            <a:ext cx="9906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1" name="TextBox 10"/>
          <p:cNvSpPr txBox="1"/>
          <p:nvPr/>
        </p:nvSpPr>
        <p:spPr>
          <a:xfrm>
            <a:off x="6705600" y="1332012"/>
            <a:ext cx="1093313" cy="307777"/>
          </a:xfrm>
          <a:prstGeom prst="rect">
            <a:avLst/>
          </a:prstGeom>
          <a:noFill/>
        </p:spPr>
        <p:txBody>
          <a:bodyPr wrap="none" rtlCol="0">
            <a:spAutoFit/>
          </a:bodyPr>
          <a:lstStyle/>
          <a:p>
            <a:r>
              <a:rPr lang="en-US" sz="1400" dirty="0" smtClean="0"/>
              <a:t>CGRA Size</a:t>
            </a:r>
            <a:endParaRPr lang="en-US" sz="1400" dirty="0"/>
          </a:p>
        </p:txBody>
      </p:sp>
      <p:sp>
        <p:nvSpPr>
          <p:cNvPr id="12" name="Rounded Rectangle 11"/>
          <p:cNvSpPr/>
          <p:nvPr/>
        </p:nvSpPr>
        <p:spPr bwMode="auto">
          <a:xfrm>
            <a:off x="7924800" y="1257300"/>
            <a:ext cx="10668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3" name="TextBox 12"/>
          <p:cNvSpPr txBox="1"/>
          <p:nvPr/>
        </p:nvSpPr>
        <p:spPr>
          <a:xfrm>
            <a:off x="7924800" y="1295400"/>
            <a:ext cx="1039067" cy="307777"/>
          </a:xfrm>
          <a:prstGeom prst="rect">
            <a:avLst/>
          </a:prstGeom>
          <a:noFill/>
        </p:spPr>
        <p:txBody>
          <a:bodyPr wrap="none" rtlCol="0">
            <a:spAutoFit/>
          </a:bodyPr>
          <a:lstStyle/>
          <a:p>
            <a:r>
              <a:rPr lang="en-US" sz="1400" dirty="0" err="1" smtClean="0"/>
              <a:t>Impl</a:t>
            </a:r>
            <a:r>
              <a:rPr lang="en-US" sz="1400" dirty="0" smtClean="0"/>
              <a:t>. Freq.</a:t>
            </a:r>
            <a:endParaRPr lang="en-US" sz="1400" dirty="0"/>
          </a:p>
        </p:txBody>
      </p:sp>
      <p:sp>
        <p:nvSpPr>
          <p:cNvPr id="14" name="Rounded Rectangle 13"/>
          <p:cNvSpPr/>
          <p:nvPr/>
        </p:nvSpPr>
        <p:spPr bwMode="auto">
          <a:xfrm>
            <a:off x="3657600" y="1257300"/>
            <a:ext cx="9906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5" name="TextBox 14"/>
          <p:cNvSpPr txBox="1"/>
          <p:nvPr/>
        </p:nvSpPr>
        <p:spPr>
          <a:xfrm>
            <a:off x="3657600" y="1332012"/>
            <a:ext cx="947632" cy="307777"/>
          </a:xfrm>
          <a:prstGeom prst="rect">
            <a:avLst/>
          </a:prstGeom>
          <a:noFill/>
        </p:spPr>
        <p:txBody>
          <a:bodyPr wrap="none" rtlCol="0">
            <a:spAutoFit/>
          </a:bodyPr>
          <a:lstStyle/>
          <a:p>
            <a:r>
              <a:rPr lang="en-US" sz="1400" dirty="0" smtClean="0"/>
              <a:t>I/O Buffer</a:t>
            </a:r>
            <a:endParaRPr lang="en-US" sz="1400" dirty="0"/>
          </a:p>
        </p:txBody>
      </p:sp>
      <p:sp>
        <p:nvSpPr>
          <p:cNvPr id="16" name="Rounded Rectangle 15"/>
          <p:cNvSpPr/>
          <p:nvPr/>
        </p:nvSpPr>
        <p:spPr bwMode="auto">
          <a:xfrm>
            <a:off x="4984719" y="1257300"/>
            <a:ext cx="16002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7" name="TextBox 16"/>
          <p:cNvSpPr txBox="1"/>
          <p:nvPr/>
        </p:nvSpPr>
        <p:spPr>
          <a:xfrm>
            <a:off x="4984719" y="1332012"/>
            <a:ext cx="1644681" cy="307777"/>
          </a:xfrm>
          <a:prstGeom prst="rect">
            <a:avLst/>
          </a:prstGeom>
          <a:noFill/>
        </p:spPr>
        <p:txBody>
          <a:bodyPr wrap="none" rtlCol="0">
            <a:spAutoFit/>
          </a:bodyPr>
          <a:lstStyle/>
          <a:p>
            <a:r>
              <a:rPr lang="en-US" sz="1400" dirty="0" smtClean="0"/>
              <a:t>I/O Address Buffer</a:t>
            </a:r>
            <a:endParaRPr lang="en-US" sz="1400" dirty="0"/>
          </a:p>
        </p:txBody>
      </p:sp>
      <p:sp>
        <p:nvSpPr>
          <p:cNvPr id="18" name="Rounded Rectangle 17"/>
          <p:cNvSpPr/>
          <p:nvPr/>
        </p:nvSpPr>
        <p:spPr bwMode="auto">
          <a:xfrm>
            <a:off x="1066800" y="1257300"/>
            <a:ext cx="9906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9" name="TextBox 18"/>
          <p:cNvSpPr txBox="1"/>
          <p:nvPr/>
        </p:nvSpPr>
        <p:spPr>
          <a:xfrm>
            <a:off x="1066800" y="1332012"/>
            <a:ext cx="1010213" cy="307777"/>
          </a:xfrm>
          <a:prstGeom prst="rect">
            <a:avLst/>
          </a:prstGeom>
          <a:noFill/>
        </p:spPr>
        <p:txBody>
          <a:bodyPr wrap="none" rtlCol="0">
            <a:spAutoFit/>
          </a:bodyPr>
          <a:lstStyle/>
          <a:p>
            <a:r>
              <a:rPr lang="en-US" sz="1400" dirty="0" smtClean="0"/>
              <a:t>Data </a:t>
            </a:r>
            <a:r>
              <a:rPr lang="en-US" sz="1400" dirty="0" err="1" smtClean="0"/>
              <a:t>Mem</a:t>
            </a:r>
            <a:endParaRPr lang="en-US" sz="1400" dirty="0"/>
          </a:p>
        </p:txBody>
      </p:sp>
      <p:sp>
        <p:nvSpPr>
          <p:cNvPr id="20" name="Rounded Rectangle 19"/>
          <p:cNvSpPr/>
          <p:nvPr/>
        </p:nvSpPr>
        <p:spPr bwMode="auto">
          <a:xfrm>
            <a:off x="2286000" y="1257300"/>
            <a:ext cx="9906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1" name="TextBox 20"/>
          <p:cNvSpPr txBox="1"/>
          <p:nvPr/>
        </p:nvSpPr>
        <p:spPr>
          <a:xfrm>
            <a:off x="2286000" y="1332012"/>
            <a:ext cx="970137" cy="307777"/>
          </a:xfrm>
          <a:prstGeom prst="rect">
            <a:avLst/>
          </a:prstGeom>
          <a:noFill/>
        </p:spPr>
        <p:txBody>
          <a:bodyPr wrap="none" rtlCol="0">
            <a:spAutoFit/>
          </a:bodyPr>
          <a:lstStyle/>
          <a:p>
            <a:r>
              <a:rPr lang="en-US" sz="1400" dirty="0" smtClean="0"/>
              <a:t>Inst. </a:t>
            </a:r>
            <a:r>
              <a:rPr lang="en-US" sz="1400" dirty="0" err="1" smtClean="0"/>
              <a:t>Mem</a:t>
            </a:r>
            <a:endParaRPr lang="en-US" sz="1400" dirty="0"/>
          </a:p>
        </p:txBody>
      </p:sp>
      <p:sp>
        <p:nvSpPr>
          <p:cNvPr id="22" name="Oval 21"/>
          <p:cNvSpPr/>
          <p:nvPr/>
        </p:nvSpPr>
        <p:spPr bwMode="auto">
          <a:xfrm>
            <a:off x="5687267" y="2895600"/>
            <a:ext cx="1219200" cy="533400"/>
          </a:xfrm>
          <a:prstGeom prst="ellipse">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3" name="TextBox 22"/>
          <p:cNvSpPr txBox="1"/>
          <p:nvPr/>
        </p:nvSpPr>
        <p:spPr>
          <a:xfrm>
            <a:off x="5763467" y="2895600"/>
            <a:ext cx="1071127" cy="523220"/>
          </a:xfrm>
          <a:prstGeom prst="rect">
            <a:avLst/>
          </a:prstGeom>
          <a:noFill/>
        </p:spPr>
        <p:txBody>
          <a:bodyPr wrap="none" rtlCol="0">
            <a:spAutoFit/>
          </a:bodyPr>
          <a:lstStyle/>
          <a:p>
            <a:pPr algn="ctr"/>
            <a:r>
              <a:rPr lang="en-US" sz="1400" dirty="0" smtClean="0"/>
              <a:t>Operation</a:t>
            </a:r>
          </a:p>
          <a:p>
            <a:pPr algn="ctr"/>
            <a:r>
              <a:rPr lang="en-US" sz="1400" dirty="0" smtClean="0"/>
              <a:t>Scheduling</a:t>
            </a:r>
            <a:endParaRPr lang="en-US" sz="1400" dirty="0"/>
          </a:p>
        </p:txBody>
      </p:sp>
      <p:cxnSp>
        <p:nvCxnSpPr>
          <p:cNvPr id="25" name="Straight Arrow Connector 24"/>
          <p:cNvCxnSpPr>
            <a:stCxn id="10" idx="2"/>
            <a:endCxn id="22" idx="0"/>
          </p:cNvCxnSpPr>
          <p:nvPr/>
        </p:nvCxnSpPr>
        <p:spPr bwMode="auto">
          <a:xfrm flipH="1">
            <a:off x="6296867" y="1714500"/>
            <a:ext cx="980233" cy="1181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Straight Arrow Connector 26"/>
          <p:cNvCxnSpPr>
            <a:stCxn id="7" idx="3"/>
            <a:endCxn id="23" idx="0"/>
          </p:cNvCxnSpPr>
          <p:nvPr/>
        </p:nvCxnSpPr>
        <p:spPr bwMode="auto">
          <a:xfrm>
            <a:off x="5839667" y="2438400"/>
            <a:ext cx="459364" cy="457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8" name="Rounded Rectangle 27"/>
          <p:cNvSpPr/>
          <p:nvPr/>
        </p:nvSpPr>
        <p:spPr bwMode="auto">
          <a:xfrm>
            <a:off x="5915867" y="3924300"/>
            <a:ext cx="1600200" cy="5334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9" name="TextBox 28"/>
          <p:cNvSpPr txBox="1"/>
          <p:nvPr/>
        </p:nvSpPr>
        <p:spPr>
          <a:xfrm>
            <a:off x="5915867" y="3929390"/>
            <a:ext cx="1617751" cy="523220"/>
          </a:xfrm>
          <a:prstGeom prst="rect">
            <a:avLst/>
          </a:prstGeom>
          <a:noFill/>
        </p:spPr>
        <p:txBody>
          <a:bodyPr wrap="square" rtlCol="0">
            <a:spAutoFit/>
          </a:bodyPr>
          <a:lstStyle/>
          <a:p>
            <a:pPr algn="ctr"/>
            <a:r>
              <a:rPr lang="en-US" sz="1400" dirty="0" smtClean="0"/>
              <a:t># of cycles</a:t>
            </a:r>
          </a:p>
          <a:p>
            <a:pPr algn="ctr"/>
            <a:r>
              <a:rPr lang="en-US" sz="1400" dirty="0" smtClean="0"/>
              <a:t>Of DFG execution</a:t>
            </a:r>
            <a:endParaRPr lang="en-US" sz="1400" dirty="0"/>
          </a:p>
        </p:txBody>
      </p:sp>
      <p:cxnSp>
        <p:nvCxnSpPr>
          <p:cNvPr id="31" name="Straight Arrow Connector 30"/>
          <p:cNvCxnSpPr>
            <a:stCxn id="12" idx="2"/>
            <a:endCxn id="34" idx="0"/>
          </p:cNvCxnSpPr>
          <p:nvPr/>
        </p:nvCxnSpPr>
        <p:spPr bwMode="auto">
          <a:xfrm flipH="1">
            <a:off x="7363667" y="1714500"/>
            <a:ext cx="1094533" cy="33909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Straight Arrow Connector 32"/>
          <p:cNvCxnSpPr>
            <a:stCxn id="22" idx="4"/>
            <a:endCxn id="29" idx="0"/>
          </p:cNvCxnSpPr>
          <p:nvPr/>
        </p:nvCxnSpPr>
        <p:spPr bwMode="auto">
          <a:xfrm>
            <a:off x="6296867" y="3429000"/>
            <a:ext cx="427876" cy="5003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Rounded Rectangle 33"/>
          <p:cNvSpPr/>
          <p:nvPr/>
        </p:nvSpPr>
        <p:spPr bwMode="auto">
          <a:xfrm>
            <a:off x="6601667" y="5105400"/>
            <a:ext cx="15240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5" name="TextBox 34"/>
          <p:cNvSpPr txBox="1"/>
          <p:nvPr/>
        </p:nvSpPr>
        <p:spPr>
          <a:xfrm>
            <a:off x="6677867" y="5148590"/>
            <a:ext cx="1398140" cy="523220"/>
          </a:xfrm>
          <a:prstGeom prst="rect">
            <a:avLst/>
          </a:prstGeom>
          <a:noFill/>
        </p:spPr>
        <p:txBody>
          <a:bodyPr wrap="none" rtlCol="0">
            <a:spAutoFit/>
          </a:bodyPr>
          <a:lstStyle/>
          <a:p>
            <a:pPr algn="ctr"/>
            <a:r>
              <a:rPr lang="en-US" sz="1400" dirty="0" smtClean="0"/>
              <a:t>Loop </a:t>
            </a:r>
          </a:p>
          <a:p>
            <a:pPr algn="ctr"/>
            <a:r>
              <a:rPr lang="en-US" sz="1400" dirty="0" smtClean="0"/>
              <a:t>computing time</a:t>
            </a:r>
            <a:endParaRPr lang="en-US" sz="1400" dirty="0"/>
          </a:p>
        </p:txBody>
      </p:sp>
      <p:cxnSp>
        <p:nvCxnSpPr>
          <p:cNvPr id="42" name="Straight Arrow Connector 41"/>
          <p:cNvCxnSpPr>
            <a:stCxn id="28" idx="2"/>
            <a:endCxn id="34" idx="0"/>
          </p:cNvCxnSpPr>
          <p:nvPr/>
        </p:nvCxnSpPr>
        <p:spPr bwMode="auto">
          <a:xfrm>
            <a:off x="6715967" y="4457700"/>
            <a:ext cx="647700" cy="6477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0" name="Rounded Rectangle 49"/>
          <p:cNvSpPr/>
          <p:nvPr/>
        </p:nvSpPr>
        <p:spPr bwMode="auto">
          <a:xfrm>
            <a:off x="4391867" y="5143500"/>
            <a:ext cx="1600200" cy="5334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1" name="TextBox 50"/>
          <p:cNvSpPr txBox="1"/>
          <p:nvPr/>
        </p:nvSpPr>
        <p:spPr>
          <a:xfrm>
            <a:off x="4163267" y="5148590"/>
            <a:ext cx="2057400" cy="523220"/>
          </a:xfrm>
          <a:prstGeom prst="rect">
            <a:avLst/>
          </a:prstGeom>
          <a:noFill/>
        </p:spPr>
        <p:txBody>
          <a:bodyPr wrap="square" rtlCol="0">
            <a:spAutoFit/>
          </a:bodyPr>
          <a:lstStyle/>
          <a:p>
            <a:pPr algn="ctr"/>
            <a:r>
              <a:rPr lang="en-US" sz="1400" dirty="0" smtClean="0"/>
              <a:t>Loop data </a:t>
            </a:r>
          </a:p>
          <a:p>
            <a:pPr algn="ctr"/>
            <a:r>
              <a:rPr lang="en-US" sz="1400" dirty="0" smtClean="0"/>
              <a:t>transmission time</a:t>
            </a:r>
            <a:endParaRPr lang="en-US" sz="1400" dirty="0"/>
          </a:p>
        </p:txBody>
      </p:sp>
      <p:sp>
        <p:nvSpPr>
          <p:cNvPr id="53" name="TextBox 52"/>
          <p:cNvSpPr txBox="1"/>
          <p:nvPr/>
        </p:nvSpPr>
        <p:spPr>
          <a:xfrm>
            <a:off x="3581400" y="2819400"/>
            <a:ext cx="1080744" cy="523220"/>
          </a:xfrm>
          <a:prstGeom prst="rect">
            <a:avLst/>
          </a:prstGeom>
          <a:noFill/>
        </p:spPr>
        <p:txBody>
          <a:bodyPr wrap="none" rtlCol="0">
            <a:spAutoFit/>
          </a:bodyPr>
          <a:lstStyle/>
          <a:p>
            <a:pPr algn="ctr"/>
            <a:r>
              <a:rPr lang="en-US" sz="1400" dirty="0" smtClean="0"/>
              <a:t>Analyze</a:t>
            </a:r>
          </a:p>
          <a:p>
            <a:pPr algn="ctr"/>
            <a:r>
              <a:rPr lang="en-US" sz="1400" dirty="0" smtClean="0"/>
              <a:t>Group Size</a:t>
            </a:r>
            <a:endParaRPr lang="en-US" sz="1400" dirty="0"/>
          </a:p>
        </p:txBody>
      </p:sp>
      <p:cxnSp>
        <p:nvCxnSpPr>
          <p:cNvPr id="55" name="Straight Arrow Connector 54"/>
          <p:cNvCxnSpPr>
            <a:stCxn id="16" idx="2"/>
          </p:cNvCxnSpPr>
          <p:nvPr/>
        </p:nvCxnSpPr>
        <p:spPr bwMode="auto">
          <a:xfrm flipH="1">
            <a:off x="4048967" y="1714500"/>
            <a:ext cx="1735852" cy="11049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7" name="Straight Arrow Connector 56"/>
          <p:cNvCxnSpPr>
            <a:stCxn id="14" idx="2"/>
          </p:cNvCxnSpPr>
          <p:nvPr/>
        </p:nvCxnSpPr>
        <p:spPr bwMode="auto">
          <a:xfrm flipH="1">
            <a:off x="4048967" y="1714500"/>
            <a:ext cx="103933" cy="11049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8" name="Rounded Rectangle 57"/>
          <p:cNvSpPr/>
          <p:nvPr/>
        </p:nvSpPr>
        <p:spPr bwMode="auto">
          <a:xfrm>
            <a:off x="2895600" y="2057400"/>
            <a:ext cx="6858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9" name="TextBox 58"/>
          <p:cNvSpPr txBox="1"/>
          <p:nvPr/>
        </p:nvSpPr>
        <p:spPr>
          <a:xfrm>
            <a:off x="2971800" y="2133600"/>
            <a:ext cx="582211" cy="307777"/>
          </a:xfrm>
          <a:prstGeom prst="rect">
            <a:avLst/>
          </a:prstGeom>
          <a:noFill/>
        </p:spPr>
        <p:txBody>
          <a:bodyPr wrap="none" rtlCol="0">
            <a:spAutoFit/>
          </a:bodyPr>
          <a:lstStyle/>
          <a:p>
            <a:r>
              <a:rPr lang="en-US" sz="1400" dirty="0" smtClean="0"/>
              <a:t>Loop</a:t>
            </a:r>
            <a:endParaRPr lang="en-US" sz="1400" dirty="0"/>
          </a:p>
        </p:txBody>
      </p:sp>
      <p:cxnSp>
        <p:nvCxnSpPr>
          <p:cNvPr id="61" name="Straight Arrow Connector 60"/>
          <p:cNvCxnSpPr>
            <a:stCxn id="58" idx="3"/>
          </p:cNvCxnSpPr>
          <p:nvPr/>
        </p:nvCxnSpPr>
        <p:spPr bwMode="auto">
          <a:xfrm>
            <a:off x="3581400" y="2286000"/>
            <a:ext cx="467567" cy="533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Straight Arrow Connector 62"/>
          <p:cNvCxnSpPr>
            <a:endCxn id="51" idx="0"/>
          </p:cNvCxnSpPr>
          <p:nvPr/>
        </p:nvCxnSpPr>
        <p:spPr bwMode="auto">
          <a:xfrm>
            <a:off x="4696667" y="4343400"/>
            <a:ext cx="495300" cy="8051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9" name="Oval 68"/>
          <p:cNvSpPr/>
          <p:nvPr/>
        </p:nvSpPr>
        <p:spPr bwMode="auto">
          <a:xfrm>
            <a:off x="3934667" y="3924300"/>
            <a:ext cx="1219200" cy="5334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0" name="TextBox 69"/>
          <p:cNvSpPr txBox="1"/>
          <p:nvPr/>
        </p:nvSpPr>
        <p:spPr>
          <a:xfrm>
            <a:off x="4239467" y="3929390"/>
            <a:ext cx="671979" cy="523220"/>
          </a:xfrm>
          <a:prstGeom prst="rect">
            <a:avLst/>
          </a:prstGeom>
          <a:noFill/>
        </p:spPr>
        <p:txBody>
          <a:bodyPr wrap="none" rtlCol="0">
            <a:spAutoFit/>
          </a:bodyPr>
          <a:lstStyle/>
          <a:p>
            <a:pPr algn="ctr"/>
            <a:r>
              <a:rPr lang="en-US" sz="1400" dirty="0" smtClean="0"/>
              <a:t>DMA </a:t>
            </a:r>
          </a:p>
          <a:p>
            <a:pPr algn="ctr"/>
            <a:r>
              <a:rPr lang="en-US" sz="1400" dirty="0" smtClean="0"/>
              <a:t>Model</a:t>
            </a:r>
            <a:endParaRPr lang="en-US" sz="1400" dirty="0"/>
          </a:p>
        </p:txBody>
      </p:sp>
      <p:cxnSp>
        <p:nvCxnSpPr>
          <p:cNvPr id="72" name="Straight Arrow Connector 71"/>
          <p:cNvCxnSpPr>
            <a:stCxn id="218" idx="4"/>
            <a:endCxn id="69" idx="0"/>
          </p:cNvCxnSpPr>
          <p:nvPr/>
        </p:nvCxnSpPr>
        <p:spPr bwMode="auto">
          <a:xfrm>
            <a:off x="4114800" y="3352800"/>
            <a:ext cx="429467" cy="5715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85" name="Group 84"/>
          <p:cNvGrpSpPr/>
          <p:nvPr/>
        </p:nvGrpSpPr>
        <p:grpSpPr>
          <a:xfrm>
            <a:off x="6172200" y="5257800"/>
            <a:ext cx="304800" cy="342900"/>
            <a:chOff x="2667000" y="4191000"/>
            <a:chExt cx="533400" cy="533400"/>
          </a:xfrm>
        </p:grpSpPr>
        <p:cxnSp>
          <p:nvCxnSpPr>
            <p:cNvPr id="82" name="Straight Connector 81"/>
            <p:cNvCxnSpPr/>
            <p:nvPr/>
          </p:nvCxnSpPr>
          <p:spPr bwMode="auto">
            <a:xfrm>
              <a:off x="2667000" y="4457700"/>
              <a:ext cx="533400" cy="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rot="5400000">
              <a:off x="2667000" y="4457700"/>
              <a:ext cx="533400" cy="0"/>
            </a:xfrm>
            <a:prstGeom prst="line">
              <a:avLst/>
            </a:prstGeom>
            <a:solidFill>
              <a:schemeClr val="accent1"/>
            </a:solidFill>
            <a:ln w="50800" cap="flat" cmpd="sng" algn="ctr">
              <a:solidFill>
                <a:schemeClr val="tx1"/>
              </a:solidFill>
              <a:prstDash val="solid"/>
              <a:round/>
              <a:headEnd type="none" w="med" len="med"/>
              <a:tailEnd type="none" w="med" len="med"/>
            </a:ln>
            <a:effectLst/>
          </p:spPr>
        </p:cxnSp>
      </p:grpSp>
      <p:sp>
        <p:nvSpPr>
          <p:cNvPr id="86" name="Rounded Rectangle 85"/>
          <p:cNvSpPr/>
          <p:nvPr/>
        </p:nvSpPr>
        <p:spPr bwMode="auto">
          <a:xfrm>
            <a:off x="2057400" y="5143500"/>
            <a:ext cx="1752600" cy="5334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87" name="TextBox 86"/>
          <p:cNvSpPr txBox="1"/>
          <p:nvPr/>
        </p:nvSpPr>
        <p:spPr>
          <a:xfrm>
            <a:off x="1905000" y="5256312"/>
            <a:ext cx="2057400" cy="307777"/>
          </a:xfrm>
          <a:prstGeom prst="rect">
            <a:avLst/>
          </a:prstGeom>
          <a:noFill/>
        </p:spPr>
        <p:txBody>
          <a:bodyPr wrap="square" rtlCol="0">
            <a:spAutoFit/>
          </a:bodyPr>
          <a:lstStyle/>
          <a:p>
            <a:pPr algn="ctr"/>
            <a:r>
              <a:rPr lang="en-US" sz="1400" dirty="0" smtClean="0"/>
              <a:t>Loop performance</a:t>
            </a:r>
          </a:p>
        </p:txBody>
      </p:sp>
      <p:cxnSp>
        <p:nvCxnSpPr>
          <p:cNvPr id="89" name="Straight Arrow Connector 88"/>
          <p:cNvCxnSpPr/>
          <p:nvPr/>
        </p:nvCxnSpPr>
        <p:spPr bwMode="auto">
          <a:xfrm flipH="1">
            <a:off x="3837709" y="5410200"/>
            <a:ext cx="55418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2" name="Rounded Rectangle 91"/>
          <p:cNvSpPr/>
          <p:nvPr/>
        </p:nvSpPr>
        <p:spPr bwMode="auto">
          <a:xfrm>
            <a:off x="1752600" y="2819400"/>
            <a:ext cx="1371600" cy="838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93" name="TextBox 92"/>
          <p:cNvSpPr txBox="1"/>
          <p:nvPr/>
        </p:nvSpPr>
        <p:spPr>
          <a:xfrm>
            <a:off x="1717791" y="2895600"/>
            <a:ext cx="1507143" cy="738664"/>
          </a:xfrm>
          <a:prstGeom prst="rect">
            <a:avLst/>
          </a:prstGeom>
          <a:noFill/>
        </p:spPr>
        <p:txBody>
          <a:bodyPr wrap="none" rtlCol="0">
            <a:spAutoFit/>
          </a:bodyPr>
          <a:lstStyle/>
          <a:p>
            <a:pPr algn="ctr"/>
            <a:r>
              <a:rPr lang="en-US" sz="1400" dirty="0" smtClean="0"/>
              <a:t>Minimum data </a:t>
            </a:r>
          </a:p>
          <a:p>
            <a:pPr algn="ctr"/>
            <a:r>
              <a:rPr lang="en-US" sz="1400" dirty="0" err="1" smtClean="0"/>
              <a:t>mem</a:t>
            </a:r>
            <a:r>
              <a:rPr lang="en-US" sz="1400" dirty="0" smtClean="0"/>
              <a:t>, inst. </a:t>
            </a:r>
            <a:r>
              <a:rPr lang="en-US" sz="1400" dirty="0" err="1" smtClean="0"/>
              <a:t>mem</a:t>
            </a:r>
            <a:r>
              <a:rPr lang="en-US" sz="1400" dirty="0" smtClean="0"/>
              <a:t> </a:t>
            </a:r>
          </a:p>
          <a:p>
            <a:pPr algn="ctr"/>
            <a:r>
              <a:rPr lang="en-US" sz="1400" dirty="0" smtClean="0"/>
              <a:t>requirements.</a:t>
            </a:r>
            <a:endParaRPr lang="en-US" sz="1400" dirty="0"/>
          </a:p>
        </p:txBody>
      </p:sp>
      <p:cxnSp>
        <p:nvCxnSpPr>
          <p:cNvPr id="107" name="Straight Arrow Connector 106"/>
          <p:cNvCxnSpPr>
            <a:stCxn id="18" idx="2"/>
            <a:endCxn id="172" idx="7"/>
          </p:cNvCxnSpPr>
          <p:nvPr/>
        </p:nvCxnSpPr>
        <p:spPr bwMode="auto">
          <a:xfrm flipH="1">
            <a:off x="1208843" y="1714500"/>
            <a:ext cx="353257" cy="13708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0" name="Straight Arrow Connector 109"/>
          <p:cNvCxnSpPr>
            <a:stCxn id="20" idx="2"/>
          </p:cNvCxnSpPr>
          <p:nvPr/>
        </p:nvCxnSpPr>
        <p:spPr bwMode="auto">
          <a:xfrm flipH="1">
            <a:off x="1219200" y="1714500"/>
            <a:ext cx="1562100" cy="14859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5" name="Straight Arrow Connector 114"/>
          <p:cNvCxnSpPr>
            <a:stCxn id="22" idx="4"/>
          </p:cNvCxnSpPr>
          <p:nvPr/>
        </p:nvCxnSpPr>
        <p:spPr bwMode="auto">
          <a:xfrm flipH="1">
            <a:off x="3124200" y="3429000"/>
            <a:ext cx="3172667" cy="76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7" name="TextBox 116"/>
          <p:cNvSpPr txBox="1"/>
          <p:nvPr/>
        </p:nvSpPr>
        <p:spPr>
          <a:xfrm>
            <a:off x="-76200" y="1143000"/>
            <a:ext cx="997389" cy="707886"/>
          </a:xfrm>
          <a:prstGeom prst="rect">
            <a:avLst/>
          </a:prstGeom>
          <a:noFill/>
        </p:spPr>
        <p:txBody>
          <a:bodyPr wrap="none" rtlCol="0">
            <a:spAutoFit/>
          </a:bodyPr>
          <a:lstStyle/>
          <a:p>
            <a:pPr algn="ctr"/>
            <a:r>
              <a:rPr lang="en-US" sz="2000" dirty="0" err="1" smtClean="0"/>
              <a:t>Accel</a:t>
            </a:r>
            <a:r>
              <a:rPr lang="en-US" sz="2000" dirty="0" smtClean="0"/>
              <a:t>. </a:t>
            </a:r>
          </a:p>
          <a:p>
            <a:pPr algn="ctr"/>
            <a:r>
              <a:rPr lang="en-US" sz="2000" dirty="0" smtClean="0"/>
              <a:t>Config.</a:t>
            </a:r>
            <a:endParaRPr lang="en-US" sz="2000" dirty="0"/>
          </a:p>
        </p:txBody>
      </p:sp>
      <p:sp>
        <p:nvSpPr>
          <p:cNvPr id="118" name="Rounded Rectangle 117"/>
          <p:cNvSpPr/>
          <p:nvPr/>
        </p:nvSpPr>
        <p:spPr bwMode="auto">
          <a:xfrm>
            <a:off x="2209800" y="3924300"/>
            <a:ext cx="1447800" cy="5334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19" name="TextBox 118"/>
          <p:cNvSpPr txBox="1"/>
          <p:nvPr/>
        </p:nvSpPr>
        <p:spPr>
          <a:xfrm>
            <a:off x="1905000" y="3929390"/>
            <a:ext cx="2057400" cy="523220"/>
          </a:xfrm>
          <a:prstGeom prst="rect">
            <a:avLst/>
          </a:prstGeom>
          <a:noFill/>
        </p:spPr>
        <p:txBody>
          <a:bodyPr wrap="square" rtlCol="0">
            <a:spAutoFit/>
          </a:bodyPr>
          <a:lstStyle/>
          <a:p>
            <a:pPr algn="ctr"/>
            <a:r>
              <a:rPr lang="en-US" sz="1400" dirty="0" smtClean="0"/>
              <a:t>Communication</a:t>
            </a:r>
          </a:p>
          <a:p>
            <a:pPr algn="ctr"/>
            <a:r>
              <a:rPr lang="en-US" sz="1400" dirty="0" smtClean="0"/>
              <a:t>drivers</a:t>
            </a:r>
          </a:p>
        </p:txBody>
      </p:sp>
      <p:cxnSp>
        <p:nvCxnSpPr>
          <p:cNvPr id="121" name="Straight Arrow Connector 120"/>
          <p:cNvCxnSpPr>
            <a:stCxn id="53" idx="2"/>
            <a:endCxn id="118" idx="0"/>
          </p:cNvCxnSpPr>
          <p:nvPr/>
        </p:nvCxnSpPr>
        <p:spPr bwMode="auto">
          <a:xfrm flipH="1">
            <a:off x="2933700" y="3342620"/>
            <a:ext cx="1188072" cy="5816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8" name="TextBox 127"/>
          <p:cNvSpPr txBox="1"/>
          <p:nvPr/>
        </p:nvSpPr>
        <p:spPr>
          <a:xfrm>
            <a:off x="538524" y="3352800"/>
            <a:ext cx="801823" cy="523220"/>
          </a:xfrm>
          <a:prstGeom prst="rect">
            <a:avLst/>
          </a:prstGeom>
          <a:noFill/>
        </p:spPr>
        <p:txBody>
          <a:bodyPr wrap="none" rtlCol="0">
            <a:spAutoFit/>
          </a:bodyPr>
          <a:lstStyle/>
          <a:p>
            <a:pPr algn="ctr"/>
            <a:r>
              <a:rPr lang="en-US" sz="1400" dirty="0" smtClean="0"/>
              <a:t>Config. </a:t>
            </a:r>
          </a:p>
          <a:p>
            <a:pPr algn="ctr"/>
            <a:r>
              <a:rPr lang="en-US" sz="1400" dirty="0" smtClean="0"/>
              <a:t>filter</a:t>
            </a:r>
            <a:endParaRPr lang="en-US" sz="1400" dirty="0"/>
          </a:p>
        </p:txBody>
      </p:sp>
      <p:cxnSp>
        <p:nvCxnSpPr>
          <p:cNvPr id="144" name="Straight Arrow Connector 143"/>
          <p:cNvCxnSpPr>
            <a:stCxn id="93" idx="1"/>
          </p:cNvCxnSpPr>
          <p:nvPr/>
        </p:nvCxnSpPr>
        <p:spPr bwMode="auto">
          <a:xfrm flipH="1">
            <a:off x="1295400" y="3264932"/>
            <a:ext cx="422391" cy="878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5" name="TextBox 144"/>
          <p:cNvSpPr txBox="1"/>
          <p:nvPr/>
        </p:nvSpPr>
        <p:spPr>
          <a:xfrm>
            <a:off x="6629400" y="2362200"/>
            <a:ext cx="1425390" cy="707886"/>
          </a:xfrm>
          <a:prstGeom prst="rect">
            <a:avLst/>
          </a:prstGeom>
          <a:noFill/>
        </p:spPr>
        <p:txBody>
          <a:bodyPr wrap="none" rtlCol="0">
            <a:spAutoFit/>
          </a:bodyPr>
          <a:lstStyle/>
          <a:p>
            <a:pPr algn="ctr"/>
            <a:r>
              <a:rPr lang="en-US" sz="2000" dirty="0" smtClean="0">
                <a:solidFill>
                  <a:srgbClr val="FF0000"/>
                </a:solidFill>
              </a:rPr>
              <a:t>Most time-</a:t>
            </a:r>
          </a:p>
          <a:p>
            <a:pPr algn="ctr"/>
            <a:r>
              <a:rPr lang="en-US" sz="2000" dirty="0" smtClean="0">
                <a:solidFill>
                  <a:srgbClr val="FF0000"/>
                </a:solidFill>
              </a:rPr>
              <a:t>consuming</a:t>
            </a:r>
            <a:endParaRPr lang="en-US" sz="2000" dirty="0">
              <a:solidFill>
                <a:srgbClr val="FF0000"/>
              </a:solidFill>
            </a:endParaRPr>
          </a:p>
        </p:txBody>
      </p:sp>
      <p:sp>
        <p:nvSpPr>
          <p:cNvPr id="147" name="Flowchart: Magnetic Disk 146"/>
          <p:cNvSpPr/>
          <p:nvPr/>
        </p:nvSpPr>
        <p:spPr bwMode="auto">
          <a:xfrm>
            <a:off x="406035" y="4419600"/>
            <a:ext cx="1066800" cy="838200"/>
          </a:xfrm>
          <a:prstGeom prst="flowChartMagneticDisk">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cxnSp>
        <p:nvCxnSpPr>
          <p:cNvPr id="156" name="Straight Arrow Connector 155"/>
          <p:cNvCxnSpPr/>
          <p:nvPr/>
        </p:nvCxnSpPr>
        <p:spPr bwMode="auto">
          <a:xfrm flipH="1" flipV="1">
            <a:off x="1295400" y="3429000"/>
            <a:ext cx="914400" cy="762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8" name="Straight Arrow Connector 157"/>
          <p:cNvCxnSpPr>
            <a:endCxn id="128" idx="3"/>
          </p:cNvCxnSpPr>
          <p:nvPr/>
        </p:nvCxnSpPr>
        <p:spPr bwMode="auto">
          <a:xfrm flipH="1" flipV="1">
            <a:off x="1340347" y="3614410"/>
            <a:ext cx="717054" cy="17957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2" name="TextBox 161"/>
          <p:cNvSpPr txBox="1"/>
          <p:nvPr/>
        </p:nvSpPr>
        <p:spPr>
          <a:xfrm>
            <a:off x="473603" y="4724400"/>
            <a:ext cx="931665" cy="523220"/>
          </a:xfrm>
          <a:prstGeom prst="rect">
            <a:avLst/>
          </a:prstGeom>
          <a:noFill/>
        </p:spPr>
        <p:txBody>
          <a:bodyPr wrap="none" rtlCol="0">
            <a:spAutoFit/>
          </a:bodyPr>
          <a:lstStyle/>
          <a:p>
            <a:pPr algn="ctr"/>
            <a:r>
              <a:rPr lang="en-US" sz="1400" dirty="0" smtClean="0"/>
              <a:t>Potential </a:t>
            </a:r>
          </a:p>
          <a:p>
            <a:pPr algn="ctr"/>
            <a:r>
              <a:rPr lang="en-US" sz="1400" dirty="0" smtClean="0"/>
              <a:t>Config.</a:t>
            </a:r>
            <a:endParaRPr lang="en-US" sz="1400" dirty="0"/>
          </a:p>
        </p:txBody>
      </p:sp>
      <p:cxnSp>
        <p:nvCxnSpPr>
          <p:cNvPr id="164" name="Straight Arrow Connector 163"/>
          <p:cNvCxnSpPr/>
          <p:nvPr/>
        </p:nvCxnSpPr>
        <p:spPr bwMode="auto">
          <a:xfrm>
            <a:off x="939435" y="4191000"/>
            <a:ext cx="0" cy="228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5" name="Straight Arrow Connector 184"/>
          <p:cNvCxnSpPr>
            <a:stCxn id="58" idx="3"/>
            <a:endCxn id="7" idx="1"/>
          </p:cNvCxnSpPr>
          <p:nvPr/>
        </p:nvCxnSpPr>
        <p:spPr bwMode="auto">
          <a:xfrm>
            <a:off x="3581400" y="2286000"/>
            <a:ext cx="1572467" cy="152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1" name="Rounded Rectangle 210"/>
          <p:cNvSpPr/>
          <p:nvPr/>
        </p:nvSpPr>
        <p:spPr bwMode="auto">
          <a:xfrm>
            <a:off x="444135" y="5562600"/>
            <a:ext cx="9906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12" name="TextBox 211"/>
          <p:cNvSpPr txBox="1"/>
          <p:nvPr/>
        </p:nvSpPr>
        <p:spPr>
          <a:xfrm>
            <a:off x="419100" y="5562600"/>
            <a:ext cx="1040670" cy="523220"/>
          </a:xfrm>
          <a:prstGeom prst="rect">
            <a:avLst/>
          </a:prstGeom>
          <a:noFill/>
        </p:spPr>
        <p:txBody>
          <a:bodyPr wrap="none" rtlCol="0">
            <a:spAutoFit/>
          </a:bodyPr>
          <a:lstStyle/>
          <a:p>
            <a:pPr algn="ctr"/>
            <a:r>
              <a:rPr lang="en-US" sz="1400" dirty="0" smtClean="0"/>
              <a:t>Optimized </a:t>
            </a:r>
          </a:p>
          <a:p>
            <a:pPr algn="ctr"/>
            <a:r>
              <a:rPr lang="en-US" sz="1400" dirty="0" smtClean="0"/>
              <a:t>Config.</a:t>
            </a:r>
            <a:endParaRPr lang="en-US" sz="1400" dirty="0"/>
          </a:p>
        </p:txBody>
      </p:sp>
      <p:cxnSp>
        <p:nvCxnSpPr>
          <p:cNvPr id="214" name="Straight Arrow Connector 213"/>
          <p:cNvCxnSpPr>
            <a:endCxn id="212" idx="0"/>
          </p:cNvCxnSpPr>
          <p:nvPr/>
        </p:nvCxnSpPr>
        <p:spPr bwMode="auto">
          <a:xfrm>
            <a:off x="939435" y="5257800"/>
            <a:ext cx="0" cy="304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7" name="Straight Arrow Connector 216"/>
          <p:cNvCxnSpPr>
            <a:stCxn id="22" idx="2"/>
            <a:endCxn id="218" idx="6"/>
          </p:cNvCxnSpPr>
          <p:nvPr/>
        </p:nvCxnSpPr>
        <p:spPr bwMode="auto">
          <a:xfrm flipH="1" flipV="1">
            <a:off x="4724400" y="3086100"/>
            <a:ext cx="962867" cy="76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027935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2-proofs">
  <a:themeElements>
    <a:clrScheme name="melonblue">
      <a:dk1>
        <a:srgbClr val="000000"/>
      </a:dk1>
      <a:lt1>
        <a:srgbClr val="FFFFFF"/>
      </a:lt1>
      <a:dk2>
        <a:srgbClr val="003366"/>
      </a:dk2>
      <a:lt2>
        <a:srgbClr val="5490A8"/>
      </a:lt2>
      <a:accent1>
        <a:srgbClr val="0099CC"/>
      </a:accent1>
      <a:accent2>
        <a:srgbClr val="FFCC66"/>
      </a:accent2>
      <a:accent3>
        <a:srgbClr val="CCFF66"/>
      </a:accent3>
      <a:accent4>
        <a:srgbClr val="008000"/>
      </a:accent4>
      <a:accent5>
        <a:srgbClr val="AACAE2"/>
      </a:accent5>
      <a:accent6>
        <a:srgbClr val="2D5CB9"/>
      </a:accent6>
      <a:hlink>
        <a:srgbClr val="99CCFF"/>
      </a:hlink>
      <a:folHlink>
        <a:srgbClr val="E1E1B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2-proofs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2-proofs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2-proof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proofs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2-proofs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2-proofs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fpt2015-qatom.pptx</Template>
  <TotalTime>47978</TotalTime>
  <Words>1309</Words>
  <Application>Microsoft Macintosh PowerPoint</Application>
  <PresentationFormat>On-screen Show (4:3)</PresentationFormat>
  <Paragraphs>337</Paragraphs>
  <Slides>22</Slides>
  <Notes>12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2-proofs</vt:lpstr>
      <vt:lpstr>QuickDough:  A Rapid FPGA Loop Accelerator Design Framework Using Soft CGRA Overlay</vt:lpstr>
      <vt:lpstr>Background: Hardware Accelerators</vt:lpstr>
      <vt:lpstr>Background: Why not FPGA Accelerator?</vt:lpstr>
      <vt:lpstr>Background: Overlay Architectures</vt:lpstr>
      <vt:lpstr>QuickDough Overview </vt:lpstr>
      <vt:lpstr>QuickDough Design Flow</vt:lpstr>
      <vt:lpstr>QuickDough Soft CGRA Overlay</vt:lpstr>
      <vt:lpstr>Loop Execution on the Accelerator</vt:lpstr>
      <vt:lpstr>Accelerator Selection</vt:lpstr>
      <vt:lpstr>Accelerator Selection</vt:lpstr>
      <vt:lpstr>Accelerator Library Pre-build</vt:lpstr>
      <vt:lpstr>Benchmark</vt:lpstr>
      <vt:lpstr>Common Operations of the Benchmark</vt:lpstr>
      <vt:lpstr>Experiment Setup</vt:lpstr>
      <vt:lpstr>Accelerator Library Pre-build</vt:lpstr>
      <vt:lpstr>Resulting Accelerator Configurations</vt:lpstr>
      <vt:lpstr>Accelerator Generation Time</vt:lpstr>
      <vt:lpstr>Accelerator Performance</vt:lpstr>
      <vt:lpstr>Accelerator Performance</vt:lpstr>
      <vt:lpstr>Accelerator Implementation</vt:lpstr>
      <vt:lpstr>Conclusion</vt:lpstr>
      <vt:lpstr>PowerPoint Presentation</vt:lpstr>
    </vt:vector>
  </TitlesOfParts>
  <Company>HKU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Audio/Video Compression</dc:title>
  <dc:creator>Dr. H. So</dc:creator>
  <cp:lastModifiedBy>Hayden So</cp:lastModifiedBy>
  <cp:revision>1032</cp:revision>
  <cp:lastPrinted>2010-09-04T08:59:16Z</cp:lastPrinted>
  <dcterms:created xsi:type="dcterms:W3CDTF">2010-09-13T02:34:35Z</dcterms:created>
  <dcterms:modified xsi:type="dcterms:W3CDTF">2015-12-05T01:54:48Z</dcterms:modified>
</cp:coreProperties>
</file>