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3" r:id="rId2"/>
    <p:sldMasterId id="2147483744" r:id="rId3"/>
    <p:sldMasterId id="2147483753" r:id="rId4"/>
    <p:sldMasterId id="2147483763" r:id="rId5"/>
    <p:sldMasterId id="2147483773" r:id="rId6"/>
  </p:sldMasterIdLst>
  <p:notesMasterIdLst>
    <p:notesMasterId r:id="rId19"/>
  </p:notesMasterIdLst>
  <p:handoutMasterIdLst>
    <p:handoutMasterId r:id="rId20"/>
  </p:handoutMasterIdLst>
  <p:sldIdLst>
    <p:sldId id="342" r:id="rId7"/>
    <p:sldId id="569" r:id="rId8"/>
    <p:sldId id="570" r:id="rId9"/>
    <p:sldId id="571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le Castaings" initials="ECA" lastIdx="20" clrIdx="0">
    <p:extLst>
      <p:ext uri="{19B8F6BF-5375-455C-9EA6-DF929625EA0E}">
        <p15:presenceInfo xmlns:p15="http://schemas.microsoft.com/office/powerpoint/2012/main" userId="Emmanuelle Castaing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0C"/>
    <a:srgbClr val="FFFFFF"/>
    <a:srgbClr val="FF6600"/>
    <a:srgbClr val="F9F9F9"/>
    <a:srgbClr val="5B7D96"/>
    <a:srgbClr val="446174"/>
    <a:srgbClr val="595959"/>
    <a:srgbClr val="058FFE"/>
    <a:srgbClr val="89898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1657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26" y="6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18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0D5B-FA55-4EFF-A3F3-0609288880A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9898C-5F32-4B28-95C9-8010E840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3DE286-B060-1443-B64D-5D3E5B39C6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6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3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9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6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925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585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269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26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6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44704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6791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2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918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530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95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54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7" y="1508760"/>
            <a:ext cx="11074087" cy="459028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681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506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287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83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8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7120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4727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  <a:prstGeom prst="rect">
            <a:avLst/>
          </a:prstGeom>
        </p:spPr>
        <p:txBody>
          <a:bodyPr/>
          <a:lstStyle/>
          <a:p>
            <a:fld id="{82A741BF-3B2B-D247-8C55-2CB6AFEF6FB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i="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409388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6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538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665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78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83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1710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674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  <a:prstGeom prst="rect">
            <a:avLst/>
          </a:prstGeom>
        </p:spPr>
        <p:txBody>
          <a:bodyPr/>
          <a:lstStyle/>
          <a:p>
            <a:fld id="{82A741BF-3B2B-D247-8C55-2CB6AFEF6FB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i="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2333325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9600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46250"/>
            <a:ext cx="10871200" cy="46609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1122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1"/>
            <a:ext cx="12192000" cy="1302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02325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07491"/>
            <a:ext cx="10871200" cy="39186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60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452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27" b="18968"/>
          <a:stretch/>
        </p:blipFill>
        <p:spPr>
          <a:xfrm>
            <a:off x="0" y="1447799"/>
            <a:ext cx="12192000" cy="5410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1447801"/>
            <a:ext cx="6578602" cy="5410199"/>
          </a:xfrm>
          <a:prstGeom prst="rect">
            <a:avLst/>
          </a:prstGeom>
          <a:solidFill>
            <a:schemeClr val="tx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609599"/>
            <a:ext cx="121920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6232"/>
            <a:ext cx="10972800" cy="63976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700" y="1879600"/>
            <a:ext cx="5641975" cy="466090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288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381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CH_Symbol_Greyscaled_H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49" y="342900"/>
            <a:ext cx="692690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AST_white_1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943" y="305126"/>
            <a:ext cx="1828800" cy="216242"/>
          </a:xfrm>
          <a:prstGeom prst="rect">
            <a:avLst/>
          </a:prstGeom>
        </p:spPr>
      </p:pic>
      <p:pic>
        <p:nvPicPr>
          <p:cNvPr id="9" name="Picture 3" descr="CH_Logo_Tagline_KO_H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7" y="196679"/>
            <a:ext cx="2133600" cy="43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17" y="2314116"/>
            <a:ext cx="8876633" cy="130232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rgbClr val="FFC60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0317" y="4781550"/>
            <a:ext cx="9041734" cy="16256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005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00355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02334"/>
            <a:ext cx="11653523" cy="2334357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88710" y="6536996"/>
            <a:ext cx="2742188" cy="191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/>
                </a:solidFill>
              </a:defRPr>
            </a:lvl1pPr>
          </a:lstStyle>
          <a:p>
            <a:fld id="{181750B2-C378-4896-80E6-341FDC8E0F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52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1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1" r:id="rId7"/>
    <p:sldLayoutId id="2147483762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1" r:id="rId7"/>
    <p:sldLayoutId id="2147483772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0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0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3242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92075"/>
            <a:ext cx="2133785" cy="432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9" y="171001"/>
            <a:ext cx="2249101" cy="2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1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 Light" panose="020B030603050402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New Violations Report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599" y="5556165"/>
            <a:ext cx="8806250" cy="952500"/>
          </a:xfrm>
        </p:spPr>
        <p:txBody>
          <a:bodyPr anchor="ctr"/>
          <a:lstStyle/>
          <a:p>
            <a:r>
              <a:rPr lang="en-US" dirty="0">
                <a:solidFill>
                  <a:srgbClr val="595959"/>
                </a:solidFill>
              </a:rPr>
              <a:t>March 2019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E5EC0B-A2D5-439F-8460-091C8B3088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2977902"/>
            <a:ext cx="10972800" cy="651626"/>
          </a:xfrm>
        </p:spPr>
        <p:txBody>
          <a:bodyPr>
            <a:noAutofit/>
          </a:bodyPr>
          <a:lstStyle/>
          <a:p>
            <a:r>
              <a:rPr lang="fr-FR" sz="2800" i="1" dirty="0" err="1"/>
              <a:t>Continuous</a:t>
            </a:r>
            <a:r>
              <a:rPr lang="fr-FR" sz="2800" i="1" dirty="0"/>
              <a:t> Improvement </a:t>
            </a:r>
            <a:r>
              <a:rPr lang="fr-FR" sz="2800" i="1" dirty="0" err="1"/>
              <a:t>Review</a:t>
            </a:r>
            <a:r>
              <a:rPr lang="fr-FR" sz="2800" i="1" dirty="0"/>
              <a:t> Report for Scrum Masters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Report -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555826"/>
          </a:xfrm>
        </p:spPr>
        <p:txBody>
          <a:bodyPr>
            <a:normAutofit/>
          </a:bodyPr>
          <a:lstStyle/>
          <a:p>
            <a:r>
              <a:rPr lang="en-US" sz="2400" dirty="0"/>
              <a:t>The New Violations Report generates:</a:t>
            </a:r>
          </a:p>
          <a:p>
            <a:pPr lvl="1"/>
            <a:r>
              <a:rPr lang="en-US" sz="2400" dirty="0"/>
              <a:t>5 CSV files in a zip file (intermediate files)</a:t>
            </a:r>
          </a:p>
          <a:p>
            <a:pPr lvl="1"/>
            <a:r>
              <a:rPr lang="en-US" sz="2400" dirty="0"/>
              <a:t>1 Excel file (main report)</a:t>
            </a:r>
          </a:p>
          <a:p>
            <a:pPr lvl="1"/>
            <a:endParaRPr lang="en-US" sz="2400" dirty="0"/>
          </a:p>
          <a:p>
            <a:r>
              <a:rPr lang="en-US" sz="2400" dirty="0"/>
              <a:t>The New Violations Excel file contains 2 sheets: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Summary on the new and fixed violations for the all rules checked by CAST AIP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List of new and fixed violations for the all the rules with a link to the violation in the Engineering Dashboard</a:t>
            </a:r>
          </a:p>
        </p:txBody>
      </p:sp>
    </p:spTree>
    <p:extLst>
      <p:ext uri="{BB962C8B-B14F-4D97-AF65-F5344CB8AC3E}">
        <p14:creationId xmlns:p14="http://schemas.microsoft.com/office/powerpoint/2010/main" val="404279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-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A7DD0-257F-4891-8129-73FA54CB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72" y="1325658"/>
            <a:ext cx="9632515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– List of New and Fixed Violations</a:t>
            </a:r>
          </a:p>
        </p:txBody>
      </p:sp>
      <p:pic>
        <p:nvPicPr>
          <p:cNvPr id="7170" name="Picture 2" descr="C:\Users\NBI\AppData\Local\Temp\SNAGHTMLef21aeb0.PNG">
            <a:extLst>
              <a:ext uri="{FF2B5EF4-FFF2-40B4-BE49-F238E27FC236}">
                <a16:creationId xmlns:a16="http://schemas.microsoft.com/office/drawing/2014/main" id="{95379564-4158-487A-9319-25F29A1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5" y="1594348"/>
            <a:ext cx="11549270" cy="41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CAST for Continuous Improvement</a:t>
            </a:r>
            <a:br>
              <a:rPr lang="en-US" sz="2400" dirty="0"/>
            </a:br>
            <a:r>
              <a:rPr lang="en-US" sz="1800" b="0" i="1" dirty="0"/>
              <a:t>Prevention and Reduction of defects (Shift Left paradigm)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8" name="Pentagon 117"/>
          <p:cNvSpPr/>
          <p:nvPr/>
        </p:nvSpPr>
        <p:spPr bwMode="auto">
          <a:xfrm>
            <a:off x="1838694" y="3908426"/>
            <a:ext cx="6558668" cy="2882900"/>
          </a:xfrm>
          <a:prstGeom prst="homePlate">
            <a:avLst>
              <a:gd name="adj" fmla="val 14441"/>
            </a:avLst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267694" y="4399321"/>
            <a:ext cx="1422400" cy="2329482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2700">
            <a:solidFill>
              <a:sysClr val="window" lastClr="FFFFFF">
                <a:lumMod val="75000"/>
              </a:sysClr>
            </a:solidFill>
            <a:prstDash val="dash"/>
          </a:ln>
        </p:spPr>
        <p:txBody>
          <a:bodyPr vert="horz" wrap="square" lIns="45720" tIns="45720" rIns="4572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37380" y="3965895"/>
            <a:ext cx="265176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Proposed Solution</a:t>
            </a:r>
          </a:p>
        </p:txBody>
      </p:sp>
      <p:sp>
        <p:nvSpPr>
          <p:cNvPr id="121" name="Left Brace 120"/>
          <p:cNvSpPr/>
          <p:nvPr/>
        </p:nvSpPr>
        <p:spPr bwMode="auto">
          <a:xfrm rot="5400000">
            <a:off x="6586645" y="2979039"/>
            <a:ext cx="108948" cy="2696040"/>
          </a:xfrm>
          <a:prstGeom prst="leftBrace">
            <a:avLst>
              <a:gd name="adj1" fmla="val 55709"/>
              <a:gd name="adj2" fmla="val 50000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2" name="Chevron 121"/>
          <p:cNvSpPr/>
          <p:nvPr/>
        </p:nvSpPr>
        <p:spPr bwMode="auto">
          <a:xfrm>
            <a:off x="4741073" y="4226129"/>
            <a:ext cx="408222" cy="2247328"/>
          </a:xfrm>
          <a:prstGeom prst="chevron">
            <a:avLst>
              <a:gd name="adj" fmla="val 91421"/>
            </a:avLst>
          </a:prstGeom>
          <a:solidFill>
            <a:sysClr val="window" lastClr="FFFFFF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163814" y="3965895"/>
            <a:ext cx="265176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Compelling Events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133334" y="1080451"/>
            <a:ext cx="3327400" cy="242117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defPPr>
              <a:defRPr lang="en-US"/>
            </a:defPPr>
            <a:lvl1pPr marL="287337" indent="-285750"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defRPr sz="1600">
                <a:solidFill>
                  <a:srgbClr val="00B0F0"/>
                </a:solidFill>
                <a:latin typeface="+mj-lt"/>
                <a:cs typeface="Arial" pitchFamily="34" charset="0"/>
              </a:defRPr>
            </a:lvl1pPr>
          </a:lstStyle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Change team behavior and introduce less defects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Focus on most impactful defects and give feedback to the team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eorgia"/>
                <a:ea typeface="+mn-ea"/>
                <a:cs typeface="Arial" pitchFamily="34" charset="0"/>
              </a:rPr>
              <a:t>Less defects throughout the SDLC cycle and delivery pipeline</a:t>
            </a: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orgia"/>
              <a:ea typeface="+mn-ea"/>
              <a:cs typeface="Arial" pitchFamily="34" charset="0"/>
            </a:endParaRPr>
          </a:p>
          <a:p>
            <a:pPr marL="287337" marR="0" lvl="0" indent="-28575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B0F0"/>
              </a:buClr>
              <a:buSzPct val="105000"/>
              <a:buFont typeface="Arial" panose="020B0604020202020204" pitchFamily="34" charset="0"/>
              <a:buChar char="►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eorgia"/>
              <a:ea typeface="+mn-ea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84924" y="4711248"/>
            <a:ext cx="2651760" cy="1379865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Significant workload is spent for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Rework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Increase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post-production incidents</a:t>
            </a:r>
          </a:p>
          <a:p>
            <a:pPr marL="344487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High number of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defect leakage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from QA and long SDLC process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121236" y="4900313"/>
            <a:ext cx="1087713" cy="937683"/>
            <a:chOff x="4739072" y="3974042"/>
            <a:chExt cx="1087713" cy="937683"/>
          </a:xfrm>
        </p:grpSpPr>
        <p:sp>
          <p:nvSpPr>
            <p:cNvPr id="127" name="Hexagon 126"/>
            <p:cNvSpPr/>
            <p:nvPr/>
          </p:nvSpPr>
          <p:spPr bwMode="auto">
            <a:xfrm>
              <a:off x="4739072" y="3974042"/>
              <a:ext cx="1087713" cy="937683"/>
            </a:xfrm>
            <a:prstGeom prst="hexagon">
              <a:avLst/>
            </a:prstGeom>
            <a:solidFill>
              <a:srgbClr val="3366CC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CAST Application Intelligence Platform</a:t>
              </a:r>
            </a:p>
          </p:txBody>
        </p:sp>
        <p:sp>
          <p:nvSpPr>
            <p:cNvPr id="128" name="Trapezoid 127"/>
            <p:cNvSpPr/>
            <p:nvPr/>
          </p:nvSpPr>
          <p:spPr bwMode="auto">
            <a:xfrm>
              <a:off x="4739072" y="3974042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442155" y="4442028"/>
            <a:ext cx="1087713" cy="937683"/>
            <a:chOff x="3828568" y="3484880"/>
            <a:chExt cx="1087713" cy="937683"/>
          </a:xfrm>
        </p:grpSpPr>
        <p:sp>
          <p:nvSpPr>
            <p:cNvPr id="130" name="Hexagon 129"/>
            <p:cNvSpPr/>
            <p:nvPr/>
          </p:nvSpPr>
          <p:spPr bwMode="auto">
            <a:xfrm>
              <a:off x="3828568" y="3484880"/>
              <a:ext cx="1087713" cy="937683"/>
            </a:xfrm>
            <a:prstGeom prst="hexagon">
              <a:avLst/>
            </a:prstGeom>
            <a:solidFill>
              <a:srgbClr val="008000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 &amp; QA Solution</a:t>
              </a:r>
            </a:p>
          </p:txBody>
        </p:sp>
        <p:sp>
          <p:nvSpPr>
            <p:cNvPr id="131" name="Trapezoid 130"/>
            <p:cNvSpPr/>
            <p:nvPr/>
          </p:nvSpPr>
          <p:spPr bwMode="auto">
            <a:xfrm>
              <a:off x="3828568" y="3484880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42154" y="5556953"/>
            <a:ext cx="1087713" cy="937683"/>
            <a:chOff x="3828567" y="4467729"/>
            <a:chExt cx="1087713" cy="937683"/>
          </a:xfrm>
        </p:grpSpPr>
        <p:sp>
          <p:nvSpPr>
            <p:cNvPr id="133" name="Hexagon 132"/>
            <p:cNvSpPr/>
            <p:nvPr/>
          </p:nvSpPr>
          <p:spPr bwMode="auto">
            <a:xfrm>
              <a:off x="3828567" y="4467729"/>
              <a:ext cx="1087713" cy="937683"/>
            </a:xfrm>
            <a:prstGeom prst="hexagon">
              <a:avLst/>
            </a:prstGeom>
            <a:solidFill>
              <a:srgbClr val="008000"/>
            </a:solidFill>
            <a:ln>
              <a:noFill/>
            </a:ln>
          </p:spPr>
          <p:txBody>
            <a:bodyPr vert="horz" wrap="square" lIns="0" tIns="45720" rIns="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Agile/WF Application Develop-</a:t>
              </a: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ment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34" name="Trapezoid 133"/>
            <p:cNvSpPr/>
            <p:nvPr/>
          </p:nvSpPr>
          <p:spPr bwMode="auto">
            <a:xfrm>
              <a:off x="3828567" y="4467729"/>
              <a:ext cx="1087713" cy="475635"/>
            </a:xfrm>
            <a:prstGeom prst="trapezoid">
              <a:avLst>
                <a:gd name="adj" fmla="val 49286"/>
              </a:avLst>
            </a:prstGeom>
            <a:solidFill>
              <a:srgbClr val="F8F8F8">
                <a:alpha val="15000"/>
              </a:srgb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SzTx/>
                <a:buFont typeface="Webdings" pitchFamily="18" charset="2"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29336" y="5195904"/>
            <a:ext cx="591922" cy="30777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571821" y="4442028"/>
            <a:ext cx="2276073" cy="220829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Significantly reduce defects, mainly post-production defects.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Increase QA efficiency and better Time-to-Market.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Feedback to the ADM teams on bad and good practices, thus continuous skills improvement.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75000"/>
                  <a:lumOff val="25000"/>
                </a:srgbClr>
              </a:buClr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Track progress with facts.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60431" y="2896225"/>
            <a:ext cx="1016000" cy="27699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Partnerships</a:t>
            </a: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2163813" y="3173224"/>
            <a:ext cx="33274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0" name="Rectangle 53"/>
          <p:cNvSpPr>
            <a:spLocks noChangeArrowheads="1"/>
          </p:cNvSpPr>
          <p:nvPr/>
        </p:nvSpPr>
        <p:spPr bwMode="invGray">
          <a:xfrm>
            <a:off x="8928094" y="2634824"/>
            <a:ext cx="1956610" cy="11449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BBE0E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Source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: Capers Jones. Data collected from 1984 through 2011; About 675 companies (150 clients in Fortune 500 set); About 35 government/military groups; About 13,500 total projects; </a:t>
            </a:r>
            <a:b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</a:b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New data =  about 50-75 projects per month; Data collected from 24 countries; Observations during more than 15 lawsuits.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96735" y="2192156"/>
            <a:ext cx="188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Severity 1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 total stoppage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Severity 2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 major disruption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5610594" y="960494"/>
            <a:ext cx="3221328" cy="2756459"/>
          </a:xfrm>
          <a:prstGeom prst="rect">
            <a:avLst/>
          </a:prstGeom>
          <a:solidFill>
            <a:srgbClr val="4B7FC9">
              <a:lumMod val="40000"/>
              <a:lumOff val="60000"/>
            </a:srgb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5839225" y="2233785"/>
            <a:ext cx="2657592" cy="317896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solidFill>
              <a:srgbClr val="FF4A01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5843411" y="3420542"/>
            <a:ext cx="2653406" cy="224741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solidFill>
              <a:srgbClr val="FF4A01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5906029" y="2092971"/>
            <a:ext cx="2969323" cy="169277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Design defects	    17.00%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Code defects	    15.00%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Structural defects	    13.00%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Data defects  	    11.00%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Requirements creep  	    10.00%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Requirements defects	      9.00%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Web site defects	      8.00%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Security defects	      7.00%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Bad fix defects	      4.00%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Test case defects  	      2.00%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Document defects	      2.00%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Architecture Defects	      2.00%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gray">
          <a:xfrm>
            <a:off x="5874119" y="1862336"/>
            <a:ext cx="1565471" cy="3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90000" rIns="72000" bIns="90000">
            <a:spAutoFit/>
          </a:bodyPr>
          <a:lstStyle/>
          <a:p>
            <a:pPr marL="0" marR="0" lvl="0" indent="0" algn="ctr" defTabSz="8016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Defect Origin</a:t>
            </a:r>
          </a:p>
        </p:txBody>
      </p:sp>
      <p:sp>
        <p:nvSpPr>
          <p:cNvPr id="147" name="Text Box 27"/>
          <p:cNvSpPr txBox="1">
            <a:spLocks noChangeArrowheads="1"/>
          </p:cNvSpPr>
          <p:nvPr/>
        </p:nvSpPr>
        <p:spPr bwMode="gray">
          <a:xfrm>
            <a:off x="7610251" y="1865920"/>
            <a:ext cx="1108616" cy="3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90000" rIns="72000" bIns="90000">
            <a:spAutoFit/>
          </a:bodyPr>
          <a:lstStyle/>
          <a:p>
            <a:pPr marL="0" marR="0" lvl="0" indent="0" algn="ctr" defTabSz="8016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Sev 1 + 2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>
            <a:off x="5737594" y="2100886"/>
            <a:ext cx="2981273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Elbow Connector 148"/>
          <p:cNvCxnSpPr>
            <a:stCxn id="147" idx="3"/>
          </p:cNvCxnSpPr>
          <p:nvPr/>
        </p:nvCxnSpPr>
        <p:spPr bwMode="auto">
          <a:xfrm>
            <a:off x="8718867" y="2033743"/>
            <a:ext cx="467066" cy="352489"/>
          </a:xfrm>
          <a:prstGeom prst="bentConnector3">
            <a:avLst/>
          </a:prstGeom>
          <a:solidFill>
            <a:srgbClr val="4B7FC9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sp>
        <p:nvSpPr>
          <p:cNvPr id="150" name="Oval 149"/>
          <p:cNvSpPr/>
          <p:nvPr/>
        </p:nvSpPr>
        <p:spPr bwMode="auto">
          <a:xfrm>
            <a:off x="8617693" y="1951237"/>
            <a:ext cx="178321" cy="178321"/>
          </a:xfrm>
          <a:prstGeom prst="ellipse">
            <a:avLst/>
          </a:prstGeom>
          <a:solidFill>
            <a:srgbClr val="FF0000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45018" y="5352116"/>
            <a:ext cx="690880" cy="2308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AND/OR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554454" y="3965895"/>
            <a:ext cx="2082800" cy="33855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2223A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Benefits</a:t>
            </a:r>
          </a:p>
        </p:txBody>
      </p:sp>
      <p:cxnSp>
        <p:nvCxnSpPr>
          <p:cNvPr id="153" name="Straight Connector 152"/>
          <p:cNvCxnSpPr/>
          <p:nvPr/>
        </p:nvCxnSpPr>
        <p:spPr bwMode="auto">
          <a:xfrm>
            <a:off x="8554454" y="4367949"/>
            <a:ext cx="20828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rgbClr val="12223A">
                <a:lumMod val="75000"/>
                <a:lumOff val="2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4" name="Picture 2" descr="C:\Users\jca\Pictures\png\checkboxmark.png"/>
          <p:cNvPicPr>
            <a:picLocks noChangeAspect="1" noChangeArrowheads="1"/>
          </p:cNvPicPr>
          <p:nvPr/>
        </p:nvPicPr>
        <p:blipFill>
          <a:blip r:embed="rId3" cstate="email">
            <a:duotone>
              <a:srgbClr val="FF99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5876" y="4007359"/>
            <a:ext cx="334962" cy="2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/>
          <p:cNvSpPr/>
          <p:nvPr/>
        </p:nvSpPr>
        <p:spPr>
          <a:xfrm>
            <a:off x="5410316" y="6536995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PARTNER SOLUTIONS</a:t>
            </a: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3" y="1006031"/>
            <a:ext cx="1811675" cy="914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7" name="Elbow Connector 156"/>
          <p:cNvCxnSpPr/>
          <p:nvPr/>
        </p:nvCxnSpPr>
        <p:spPr bwMode="auto">
          <a:xfrm>
            <a:off x="8718867" y="1220650"/>
            <a:ext cx="467066" cy="260156"/>
          </a:xfrm>
          <a:prstGeom prst="bentConnector3">
            <a:avLst/>
          </a:prstGeom>
          <a:solidFill>
            <a:srgbClr val="4B7FC9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sp>
        <p:nvSpPr>
          <p:cNvPr id="158" name="Oval 157"/>
          <p:cNvSpPr/>
          <p:nvPr/>
        </p:nvSpPr>
        <p:spPr bwMode="auto">
          <a:xfrm>
            <a:off x="8617693" y="1137129"/>
            <a:ext cx="178321" cy="178321"/>
          </a:xfrm>
          <a:prstGeom prst="ellipse">
            <a:avLst/>
          </a:prstGeom>
          <a:solidFill>
            <a:srgbClr val="FF0000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9220925" y="1142364"/>
            <a:ext cx="866246" cy="706649"/>
            <a:chOff x="7382231" y="929638"/>
            <a:chExt cx="866246" cy="706649"/>
          </a:xfrm>
        </p:grpSpPr>
        <p:grpSp>
          <p:nvGrpSpPr>
            <p:cNvPr id="160" name="Group 159"/>
            <p:cNvGrpSpPr/>
            <p:nvPr/>
          </p:nvGrpSpPr>
          <p:grpSpPr>
            <a:xfrm>
              <a:off x="7382231" y="929638"/>
              <a:ext cx="237060" cy="706649"/>
              <a:chOff x="7444787" y="947147"/>
              <a:chExt cx="237060" cy="706649"/>
            </a:xfrm>
          </p:grpSpPr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flipH="1" flipV="1">
                <a:off x="7460878" y="994816"/>
                <a:ext cx="200341" cy="620104"/>
              </a:xfrm>
              <a:prstGeom prst="rect">
                <a:avLst/>
              </a:prstGeom>
            </p:spPr>
          </p:pic>
          <p:sp>
            <p:nvSpPr>
              <p:cNvPr id="166" name="TextBox 165"/>
              <p:cNvSpPr txBox="1"/>
              <p:nvPr/>
            </p:nvSpPr>
            <p:spPr>
              <a:xfrm>
                <a:off x="7446748" y="947147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4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446748" y="1116042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3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7453247" y="1268080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2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444787" y="1422964"/>
                <a:ext cx="228600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1</a:t>
                </a:r>
                <a:endPara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7600390" y="1431983"/>
              <a:ext cx="637034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Very high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609841" y="1273752"/>
              <a:ext cx="441468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High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09841" y="1114771"/>
              <a:ext cx="638636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Moderate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614416" y="962700"/>
              <a:ext cx="422231" cy="200055"/>
            </a:xfrm>
            <a:prstGeom prst="rect">
              <a:avLst/>
            </a:prstGeom>
          </p:spPr>
          <p:txBody>
            <a:bodyPr vert="horz" wrap="none" lIns="45720" tIns="45720" rIns="45720" bIns="45720" rtlCol="0">
              <a:spAutoFit/>
            </a:bodyPr>
            <a:lstStyle/>
            <a:p>
              <a:pPr marL="1587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400"/>
                </a:spcAft>
                <a:buClr>
                  <a:srgbClr val="000000">
                    <a:lumMod val="65000"/>
                    <a:lumOff val="35000"/>
                  </a:srgbClr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Low risk</a:t>
              </a:r>
              <a:endParaRPr kumimoji="0" lang="fr-FR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60" name="Picture 2" descr="http://www.cognizant.com/dotcom-images/cognizant-logo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72" y="3266676"/>
            <a:ext cx="852705" cy="31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 bwMode="auto">
          <a:xfrm>
            <a:off x="2184405" y="3667617"/>
            <a:ext cx="3327400" cy="0"/>
          </a:xfrm>
          <a:prstGeom prst="line">
            <a:avLst/>
          </a:prstGeom>
          <a:solidFill>
            <a:srgbClr val="4B7FC9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695" y="3243681"/>
            <a:ext cx="573895" cy="35372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630" y="3303423"/>
            <a:ext cx="629195" cy="2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64592"/>
            <a:ext cx="10515600" cy="400110"/>
          </a:xfrm>
        </p:spPr>
        <p:txBody>
          <a:bodyPr/>
          <a:lstStyle/>
          <a:p>
            <a:r>
              <a:rPr lang="en-IN" sz="2400" dirty="0"/>
              <a:t>CAST Role in AD/AM Life Cycle</a:t>
            </a:r>
            <a:br>
              <a:rPr lang="en-IN" sz="2400" dirty="0"/>
            </a:br>
            <a:r>
              <a:rPr lang="en-IN" sz="1800" b="0" i="1" dirty="0"/>
              <a:t>Where AIP can be plugged into SDLC</a:t>
            </a:r>
            <a:endParaRPr lang="en-US" sz="1800" b="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61" y="1213328"/>
            <a:ext cx="8468078" cy="5432007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2120900" y="5684448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AD: Waterfall &amp; Agile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clipart_drawncirclered">
            <a:extLst>
              <a:ext uri="{FF2B5EF4-FFF2-40B4-BE49-F238E27FC236}">
                <a16:creationId xmlns:a16="http://schemas.microsoft.com/office/drawing/2014/main" id="{AAE849B7-70F2-49AC-9C85-FFFA71B22D0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435665" y="901673"/>
            <a:ext cx="2013790" cy="182305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9BAE0C"/>
          </a:solidFill>
          <a:ln w="6350">
            <a:solidFill>
              <a:srgbClr val="9BAE0C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endParaRPr 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316086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IN" sz="2400" dirty="0"/>
              <a:t>Waterfall, Agile and beyond …</a:t>
            </a:r>
            <a:br>
              <a:rPr lang="en-IN" sz="2400" dirty="0"/>
            </a:br>
            <a:r>
              <a:rPr lang="en-IN" sz="1800" b="0" i="1" dirty="0"/>
              <a:t>CAST AIP plugged in Continuous Integration Platform and DevOps value chain (CI/CD)</a:t>
            </a:r>
            <a:endParaRPr lang="en-US" sz="1800" b="0" i="1" dirty="0"/>
          </a:p>
        </p:txBody>
      </p:sp>
      <p:sp>
        <p:nvSpPr>
          <p:cNvPr id="4" name="Right Arrow 3"/>
          <p:cNvSpPr/>
          <p:nvPr/>
        </p:nvSpPr>
        <p:spPr>
          <a:xfrm>
            <a:off x="2543175" y="1326301"/>
            <a:ext cx="3625850" cy="2708274"/>
          </a:xfrm>
          <a:prstGeom prst="rightArrow">
            <a:avLst>
              <a:gd name="adj1" fmla="val 73791"/>
              <a:gd name="adj2" fmla="val 50000"/>
            </a:avLst>
          </a:prstGeom>
          <a:solidFill>
            <a:srgbClr val="00B0F0">
              <a:lumMod val="20000"/>
              <a:lumOff val="80000"/>
            </a:srgbClr>
          </a:solidFill>
          <a:ln w="9525" cap="flat" cmpd="sng" algn="ctr">
            <a:solidFill>
              <a:srgbClr val="556A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663700" y="931294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Agile Sprints</a:t>
            </a:r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 flipV="1">
            <a:off x="1663700" y="1303014"/>
            <a:ext cx="8915400" cy="18244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7" name="Rectangle 3"/>
          <p:cNvSpPr/>
          <p:nvPr/>
        </p:nvSpPr>
        <p:spPr>
          <a:xfrm>
            <a:off x="1663700" y="4131696"/>
            <a:ext cx="3429000" cy="389964"/>
          </a:xfrm>
          <a:custGeom>
            <a:avLst/>
            <a:gdLst>
              <a:gd name="connsiteX0" fmla="*/ 0 w 3429000"/>
              <a:gd name="connsiteY0" fmla="*/ 0 h 510988"/>
              <a:gd name="connsiteX1" fmla="*/ 3429000 w 3429000"/>
              <a:gd name="connsiteY1" fmla="*/ 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  <a:gd name="connsiteX0" fmla="*/ 0 w 3429000"/>
              <a:gd name="connsiteY0" fmla="*/ 0 h 510988"/>
              <a:gd name="connsiteX1" fmla="*/ 3032760 w 3429000"/>
              <a:gd name="connsiteY1" fmla="*/ 7620 h 510988"/>
              <a:gd name="connsiteX2" fmla="*/ 3429000 w 3429000"/>
              <a:gd name="connsiteY2" fmla="*/ 510988 h 510988"/>
              <a:gd name="connsiteX3" fmla="*/ 0 w 3429000"/>
              <a:gd name="connsiteY3" fmla="*/ 510988 h 510988"/>
              <a:gd name="connsiteX4" fmla="*/ 0 w 3429000"/>
              <a:gd name="connsiteY4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0988">
                <a:moveTo>
                  <a:pt x="0" y="0"/>
                </a:moveTo>
                <a:lnTo>
                  <a:pt x="3032760" y="7620"/>
                </a:lnTo>
                <a:lnTo>
                  <a:pt x="3429000" y="510988"/>
                </a:lnTo>
                <a:lnTo>
                  <a:pt x="0" y="510988"/>
                </a:lnTo>
                <a:lnTo>
                  <a:pt x="0" y="0"/>
                </a:lnTo>
                <a:close/>
              </a:path>
            </a:pathLst>
          </a:custGeom>
          <a:solidFill>
            <a:srgbClr val="FF4A01"/>
          </a:solidFill>
          <a:ln w="9525" cap="flat" cmpd="sng" algn="ctr">
            <a:solidFill>
              <a:srgbClr val="FF4A0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Automated Deployment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V="1">
            <a:off x="1663700" y="4503416"/>
            <a:ext cx="8915400" cy="18244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829842" y="4668032"/>
            <a:ext cx="8844871" cy="1941629"/>
          </a:xfrm>
          <a:prstGeom prst="rect">
            <a:avLst/>
          </a:prstGeom>
          <a:solidFill>
            <a:srgbClr val="556A8E">
              <a:alpha val="20000"/>
            </a:srgbClr>
          </a:solidFill>
          <a:ln w="3175" cap="flat" cmpd="sng" algn="ctr">
            <a:solidFill>
              <a:srgbClr val="556A8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37"/>
          <p:cNvSpPr/>
          <p:nvPr/>
        </p:nvSpPr>
        <p:spPr>
          <a:xfrm>
            <a:off x="1921817" y="5239385"/>
            <a:ext cx="992864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11" name="Rounded Rectangle 38"/>
          <p:cNvSpPr/>
          <p:nvPr/>
        </p:nvSpPr>
        <p:spPr>
          <a:xfrm>
            <a:off x="1921817" y="5451184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Middleware</a:t>
            </a:r>
          </a:p>
        </p:txBody>
      </p:sp>
      <p:sp>
        <p:nvSpPr>
          <p:cNvPr id="12" name="Rounded Rectangle 39"/>
          <p:cNvSpPr/>
          <p:nvPr/>
        </p:nvSpPr>
        <p:spPr>
          <a:xfrm>
            <a:off x="1921817" y="5662983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Infrastructure</a:t>
            </a:r>
          </a:p>
        </p:txBody>
      </p:sp>
      <p:sp>
        <p:nvSpPr>
          <p:cNvPr id="13" name="Rounded Rectangle 40"/>
          <p:cNvSpPr/>
          <p:nvPr/>
        </p:nvSpPr>
        <p:spPr>
          <a:xfrm>
            <a:off x="1921816" y="5874783"/>
            <a:ext cx="99286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14" name="Curved Up Arrow 13"/>
          <p:cNvSpPr/>
          <p:nvPr/>
        </p:nvSpPr>
        <p:spPr>
          <a:xfrm>
            <a:off x="3363714" y="5754625"/>
            <a:ext cx="210882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4432" y="6094481"/>
            <a:ext cx="964508" cy="2510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Auto Trigger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5762" y="6343001"/>
            <a:ext cx="1043203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MAVEN / ANT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2683" y="6343001"/>
            <a:ext cx="1085132" cy="17714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JENKINS / MS TFS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7658" y="6343001"/>
            <a:ext cx="869925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32464" y="6343001"/>
            <a:ext cx="1235056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CHEF / PUPPET </a:t>
            </a:r>
          </a:p>
        </p:txBody>
      </p:sp>
      <p:sp>
        <p:nvSpPr>
          <p:cNvPr id="20" name="TextBox 58"/>
          <p:cNvSpPr txBox="1">
            <a:spLocks noChangeArrowheads="1"/>
          </p:cNvSpPr>
          <p:nvPr/>
        </p:nvSpPr>
        <p:spPr bwMode="auto">
          <a:xfrm>
            <a:off x="1727555" y="6220948"/>
            <a:ext cx="649772" cy="26673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112713" indent="-1127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Tools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56521" y="6220849"/>
            <a:ext cx="284566" cy="266936"/>
            <a:chOff x="1063337" y="2552781"/>
            <a:chExt cx="441045" cy="413721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063337" y="2552781"/>
              <a:ext cx="441045" cy="413721"/>
            </a:xfrm>
            <a:prstGeom prst="ellipse">
              <a:avLst/>
            </a:prstGeom>
            <a:gradFill flip="none" rotWithShape="1">
              <a:gsLst>
                <a:gs pos="0">
                  <a:srgbClr val="AAABB8">
                    <a:shade val="30000"/>
                    <a:satMod val="115000"/>
                  </a:srgbClr>
                </a:gs>
                <a:gs pos="50000">
                  <a:srgbClr val="AAABB8">
                    <a:shade val="67500"/>
                    <a:satMod val="115000"/>
                  </a:srgbClr>
                </a:gs>
                <a:gs pos="100000">
                  <a:srgbClr val="AAABB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Gill Sans" pitchFamily="34" charset="-79"/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1148490" y="2651994"/>
              <a:ext cx="270739" cy="215294"/>
            </a:xfrm>
            <a:custGeom>
              <a:avLst/>
              <a:gdLst/>
              <a:ahLst/>
              <a:cxnLst>
                <a:cxn ang="0">
                  <a:pos x="10222" y="2530"/>
                </a:cxn>
                <a:cxn ang="0">
                  <a:pos x="10398" y="3472"/>
                </a:cxn>
                <a:cxn ang="0">
                  <a:pos x="9969" y="4224"/>
                </a:cxn>
                <a:cxn ang="0">
                  <a:pos x="8964" y="5864"/>
                </a:cxn>
                <a:cxn ang="0">
                  <a:pos x="7708" y="5494"/>
                </a:cxn>
                <a:cxn ang="0">
                  <a:pos x="6377" y="4564"/>
                </a:cxn>
                <a:cxn ang="0">
                  <a:pos x="5211" y="3750"/>
                </a:cxn>
                <a:cxn ang="0">
                  <a:pos x="5713" y="2544"/>
                </a:cxn>
                <a:cxn ang="0">
                  <a:pos x="6733" y="1717"/>
                </a:cxn>
                <a:cxn ang="0">
                  <a:pos x="8041" y="1595"/>
                </a:cxn>
                <a:cxn ang="0">
                  <a:pos x="7865" y="1271"/>
                </a:cxn>
                <a:cxn ang="0">
                  <a:pos x="6429" y="400"/>
                </a:cxn>
                <a:cxn ang="0">
                  <a:pos x="5019" y="437"/>
                </a:cxn>
                <a:cxn ang="0">
                  <a:pos x="3689" y="1888"/>
                </a:cxn>
                <a:cxn ang="0">
                  <a:pos x="3227" y="2377"/>
                </a:cxn>
                <a:cxn ang="0">
                  <a:pos x="2607" y="2505"/>
                </a:cxn>
                <a:cxn ang="0">
                  <a:pos x="1971" y="3528"/>
                </a:cxn>
                <a:cxn ang="0">
                  <a:pos x="2126" y="4328"/>
                </a:cxn>
                <a:cxn ang="0">
                  <a:pos x="1592" y="5281"/>
                </a:cxn>
                <a:cxn ang="0">
                  <a:pos x="566" y="5817"/>
                </a:cxn>
                <a:cxn ang="0">
                  <a:pos x="118" y="6888"/>
                </a:cxn>
                <a:cxn ang="0">
                  <a:pos x="1885" y="8185"/>
                </a:cxn>
                <a:cxn ang="0">
                  <a:pos x="2902" y="7905"/>
                </a:cxn>
                <a:cxn ang="0">
                  <a:pos x="3414" y="6955"/>
                </a:cxn>
                <a:cxn ang="0">
                  <a:pos x="3177" y="6542"/>
                </a:cxn>
                <a:cxn ang="0">
                  <a:pos x="4579" y="6207"/>
                </a:cxn>
                <a:cxn ang="0">
                  <a:pos x="6011" y="7296"/>
                </a:cxn>
                <a:cxn ang="0">
                  <a:pos x="7322" y="8335"/>
                </a:cxn>
                <a:cxn ang="0">
                  <a:pos x="5890" y="10710"/>
                </a:cxn>
                <a:cxn ang="0">
                  <a:pos x="5417" y="10858"/>
                </a:cxn>
                <a:cxn ang="0">
                  <a:pos x="4181" y="11431"/>
                </a:cxn>
                <a:cxn ang="0">
                  <a:pos x="3530" y="12377"/>
                </a:cxn>
                <a:cxn ang="0">
                  <a:pos x="3708" y="14306"/>
                </a:cxn>
                <a:cxn ang="0">
                  <a:pos x="4833" y="12594"/>
                </a:cxn>
                <a:cxn ang="0">
                  <a:pos x="6806" y="13767"/>
                </a:cxn>
                <a:cxn ang="0">
                  <a:pos x="6353" y="14504"/>
                </a:cxn>
                <a:cxn ang="0">
                  <a:pos x="5826" y="15822"/>
                </a:cxn>
                <a:cxn ang="0">
                  <a:pos x="7022" y="15474"/>
                </a:cxn>
                <a:cxn ang="0">
                  <a:pos x="7714" y="14665"/>
                </a:cxn>
                <a:cxn ang="0">
                  <a:pos x="7999" y="13864"/>
                </a:cxn>
                <a:cxn ang="0">
                  <a:pos x="7861" y="12645"/>
                </a:cxn>
                <a:cxn ang="0">
                  <a:pos x="7975" y="11991"/>
                </a:cxn>
                <a:cxn ang="0">
                  <a:pos x="9020" y="10350"/>
                </a:cxn>
                <a:cxn ang="0">
                  <a:pos x="11165" y="11253"/>
                </a:cxn>
                <a:cxn ang="0">
                  <a:pos x="14638" y="13902"/>
                </a:cxn>
                <a:cxn ang="0">
                  <a:pos x="15284" y="13225"/>
                </a:cxn>
                <a:cxn ang="0">
                  <a:pos x="16240" y="11700"/>
                </a:cxn>
                <a:cxn ang="0">
                  <a:pos x="15806" y="11092"/>
                </a:cxn>
                <a:cxn ang="0">
                  <a:pos x="12559" y="8890"/>
                </a:cxn>
                <a:cxn ang="0">
                  <a:pos x="10774" y="7609"/>
                </a:cxn>
                <a:cxn ang="0">
                  <a:pos x="11520" y="6354"/>
                </a:cxn>
                <a:cxn ang="0">
                  <a:pos x="12774" y="4951"/>
                </a:cxn>
                <a:cxn ang="0">
                  <a:pos x="13904" y="4585"/>
                </a:cxn>
                <a:cxn ang="0">
                  <a:pos x="14718" y="3488"/>
                </a:cxn>
                <a:cxn ang="0">
                  <a:pos x="14854" y="2302"/>
                </a:cxn>
                <a:cxn ang="0">
                  <a:pos x="12920" y="3361"/>
                </a:cxn>
                <a:cxn ang="0">
                  <a:pos x="11715" y="2410"/>
                </a:cxn>
                <a:cxn ang="0">
                  <a:pos x="11476" y="1997"/>
                </a:cxn>
                <a:cxn ang="0">
                  <a:pos x="12183" y="842"/>
                </a:cxn>
                <a:cxn ang="0">
                  <a:pos x="12560" y="65"/>
                </a:cxn>
                <a:cxn ang="0">
                  <a:pos x="11794" y="122"/>
                </a:cxn>
                <a:cxn ang="0">
                  <a:pos x="10750" y="813"/>
                </a:cxn>
                <a:cxn ang="0">
                  <a:pos x="10286" y="1695"/>
                </a:cxn>
              </a:cxnLst>
              <a:rect l="0" t="0" r="r" b="b"/>
              <a:pathLst>
                <a:path w="16308" h="15822">
                  <a:moveTo>
                    <a:pt x="2650" y="3450"/>
                  </a:moveTo>
                  <a:lnTo>
                    <a:pt x="2643" y="3480"/>
                  </a:lnTo>
                  <a:lnTo>
                    <a:pt x="2640" y="3500"/>
                  </a:lnTo>
                  <a:lnTo>
                    <a:pt x="2637" y="3512"/>
                  </a:lnTo>
                  <a:lnTo>
                    <a:pt x="2635" y="3518"/>
                  </a:lnTo>
                  <a:lnTo>
                    <a:pt x="2630" y="3523"/>
                  </a:lnTo>
                  <a:lnTo>
                    <a:pt x="2620" y="3528"/>
                  </a:lnTo>
                  <a:lnTo>
                    <a:pt x="2605" y="3537"/>
                  </a:lnTo>
                  <a:lnTo>
                    <a:pt x="2582" y="3554"/>
                  </a:lnTo>
                  <a:lnTo>
                    <a:pt x="2582" y="3450"/>
                  </a:lnTo>
                  <a:lnTo>
                    <a:pt x="2650" y="3450"/>
                  </a:lnTo>
                  <a:close/>
                  <a:moveTo>
                    <a:pt x="2892" y="3003"/>
                  </a:moveTo>
                  <a:lnTo>
                    <a:pt x="2892" y="2981"/>
                  </a:lnTo>
                  <a:lnTo>
                    <a:pt x="2894" y="2964"/>
                  </a:lnTo>
                  <a:lnTo>
                    <a:pt x="2897" y="2952"/>
                  </a:lnTo>
                  <a:lnTo>
                    <a:pt x="2901" y="2942"/>
                  </a:lnTo>
                  <a:lnTo>
                    <a:pt x="2905" y="2931"/>
                  </a:lnTo>
                  <a:lnTo>
                    <a:pt x="2911" y="2915"/>
                  </a:lnTo>
                  <a:lnTo>
                    <a:pt x="2918" y="2895"/>
                  </a:lnTo>
                  <a:lnTo>
                    <a:pt x="2926" y="2866"/>
                  </a:lnTo>
                  <a:lnTo>
                    <a:pt x="3025" y="2940"/>
                  </a:lnTo>
                  <a:lnTo>
                    <a:pt x="2926" y="3072"/>
                  </a:lnTo>
                  <a:lnTo>
                    <a:pt x="2892" y="3003"/>
                  </a:lnTo>
                  <a:close/>
                  <a:moveTo>
                    <a:pt x="10223" y="2351"/>
                  </a:moveTo>
                  <a:lnTo>
                    <a:pt x="10223" y="2410"/>
                  </a:lnTo>
                  <a:lnTo>
                    <a:pt x="10223" y="2470"/>
                  </a:lnTo>
                  <a:lnTo>
                    <a:pt x="10222" y="2530"/>
                  </a:lnTo>
                  <a:lnTo>
                    <a:pt x="10222" y="2591"/>
                  </a:lnTo>
                  <a:lnTo>
                    <a:pt x="10222" y="2652"/>
                  </a:lnTo>
                  <a:lnTo>
                    <a:pt x="10223" y="2714"/>
                  </a:lnTo>
                  <a:lnTo>
                    <a:pt x="10225" y="2775"/>
                  </a:lnTo>
                  <a:lnTo>
                    <a:pt x="10229" y="2836"/>
                  </a:lnTo>
                  <a:lnTo>
                    <a:pt x="10234" y="2897"/>
                  </a:lnTo>
                  <a:lnTo>
                    <a:pt x="10241" y="2957"/>
                  </a:lnTo>
                  <a:lnTo>
                    <a:pt x="10246" y="2988"/>
                  </a:lnTo>
                  <a:lnTo>
                    <a:pt x="10251" y="3017"/>
                  </a:lnTo>
                  <a:lnTo>
                    <a:pt x="10256" y="3047"/>
                  </a:lnTo>
                  <a:lnTo>
                    <a:pt x="10262" y="3076"/>
                  </a:lnTo>
                  <a:lnTo>
                    <a:pt x="10269" y="3106"/>
                  </a:lnTo>
                  <a:lnTo>
                    <a:pt x="10276" y="3134"/>
                  </a:lnTo>
                  <a:lnTo>
                    <a:pt x="10285" y="3164"/>
                  </a:lnTo>
                  <a:lnTo>
                    <a:pt x="10293" y="3191"/>
                  </a:lnTo>
                  <a:lnTo>
                    <a:pt x="10304" y="3220"/>
                  </a:lnTo>
                  <a:lnTo>
                    <a:pt x="10315" y="3247"/>
                  </a:lnTo>
                  <a:lnTo>
                    <a:pt x="10326" y="3275"/>
                  </a:lnTo>
                  <a:lnTo>
                    <a:pt x="10338" y="3302"/>
                  </a:lnTo>
                  <a:lnTo>
                    <a:pt x="10359" y="3346"/>
                  </a:lnTo>
                  <a:lnTo>
                    <a:pt x="10374" y="3384"/>
                  </a:lnTo>
                  <a:lnTo>
                    <a:pt x="10381" y="3401"/>
                  </a:lnTo>
                  <a:lnTo>
                    <a:pt x="10386" y="3416"/>
                  </a:lnTo>
                  <a:lnTo>
                    <a:pt x="10390" y="3431"/>
                  </a:lnTo>
                  <a:lnTo>
                    <a:pt x="10394" y="3446"/>
                  </a:lnTo>
                  <a:lnTo>
                    <a:pt x="10396" y="3459"/>
                  </a:lnTo>
                  <a:lnTo>
                    <a:pt x="10398" y="3472"/>
                  </a:lnTo>
                  <a:lnTo>
                    <a:pt x="10399" y="3484"/>
                  </a:lnTo>
                  <a:lnTo>
                    <a:pt x="10399" y="3496"/>
                  </a:lnTo>
                  <a:lnTo>
                    <a:pt x="10398" y="3507"/>
                  </a:lnTo>
                  <a:lnTo>
                    <a:pt x="10397" y="3518"/>
                  </a:lnTo>
                  <a:lnTo>
                    <a:pt x="10395" y="3528"/>
                  </a:lnTo>
                  <a:lnTo>
                    <a:pt x="10392" y="3539"/>
                  </a:lnTo>
                  <a:lnTo>
                    <a:pt x="10384" y="3561"/>
                  </a:lnTo>
                  <a:lnTo>
                    <a:pt x="10374" y="3583"/>
                  </a:lnTo>
                  <a:lnTo>
                    <a:pt x="10362" y="3606"/>
                  </a:lnTo>
                  <a:lnTo>
                    <a:pt x="10346" y="3632"/>
                  </a:lnTo>
                  <a:lnTo>
                    <a:pt x="10330" y="3661"/>
                  </a:lnTo>
                  <a:lnTo>
                    <a:pt x="10313" y="3694"/>
                  </a:lnTo>
                  <a:lnTo>
                    <a:pt x="10293" y="3732"/>
                  </a:lnTo>
                  <a:lnTo>
                    <a:pt x="10273" y="3774"/>
                  </a:lnTo>
                  <a:lnTo>
                    <a:pt x="10258" y="3807"/>
                  </a:lnTo>
                  <a:lnTo>
                    <a:pt x="10241" y="3837"/>
                  </a:lnTo>
                  <a:lnTo>
                    <a:pt x="10225" y="3867"/>
                  </a:lnTo>
                  <a:lnTo>
                    <a:pt x="10209" y="3894"/>
                  </a:lnTo>
                  <a:lnTo>
                    <a:pt x="10191" y="3922"/>
                  </a:lnTo>
                  <a:lnTo>
                    <a:pt x="10173" y="3948"/>
                  </a:lnTo>
                  <a:lnTo>
                    <a:pt x="10156" y="3974"/>
                  </a:lnTo>
                  <a:lnTo>
                    <a:pt x="10137" y="3998"/>
                  </a:lnTo>
                  <a:lnTo>
                    <a:pt x="10100" y="4048"/>
                  </a:lnTo>
                  <a:lnTo>
                    <a:pt x="10061" y="4098"/>
                  </a:lnTo>
                  <a:lnTo>
                    <a:pt x="10021" y="4150"/>
                  </a:lnTo>
                  <a:lnTo>
                    <a:pt x="9982" y="4206"/>
                  </a:lnTo>
                  <a:lnTo>
                    <a:pt x="9969" y="4224"/>
                  </a:lnTo>
                  <a:lnTo>
                    <a:pt x="9959" y="4240"/>
                  </a:lnTo>
                  <a:lnTo>
                    <a:pt x="9950" y="4257"/>
                  </a:lnTo>
                  <a:lnTo>
                    <a:pt x="9942" y="4272"/>
                  </a:lnTo>
                  <a:lnTo>
                    <a:pt x="9927" y="4300"/>
                  </a:lnTo>
                  <a:lnTo>
                    <a:pt x="9916" y="4328"/>
                  </a:lnTo>
                  <a:lnTo>
                    <a:pt x="9904" y="4356"/>
                  </a:lnTo>
                  <a:lnTo>
                    <a:pt x="9892" y="4386"/>
                  </a:lnTo>
                  <a:lnTo>
                    <a:pt x="9877" y="4420"/>
                  </a:lnTo>
                  <a:lnTo>
                    <a:pt x="9856" y="4458"/>
                  </a:lnTo>
                  <a:lnTo>
                    <a:pt x="9833" y="4499"/>
                  </a:lnTo>
                  <a:lnTo>
                    <a:pt x="9807" y="4540"/>
                  </a:lnTo>
                  <a:lnTo>
                    <a:pt x="9781" y="4579"/>
                  </a:lnTo>
                  <a:lnTo>
                    <a:pt x="9752" y="4619"/>
                  </a:lnTo>
                  <a:lnTo>
                    <a:pt x="9695" y="4696"/>
                  </a:lnTo>
                  <a:lnTo>
                    <a:pt x="9637" y="4773"/>
                  </a:lnTo>
                  <a:lnTo>
                    <a:pt x="9607" y="4811"/>
                  </a:lnTo>
                  <a:lnTo>
                    <a:pt x="9578" y="4850"/>
                  </a:lnTo>
                  <a:lnTo>
                    <a:pt x="9549" y="4889"/>
                  </a:lnTo>
                  <a:lnTo>
                    <a:pt x="9522" y="4927"/>
                  </a:lnTo>
                  <a:lnTo>
                    <a:pt x="9495" y="4967"/>
                  </a:lnTo>
                  <a:lnTo>
                    <a:pt x="9470" y="5008"/>
                  </a:lnTo>
                  <a:lnTo>
                    <a:pt x="9445" y="5048"/>
                  </a:lnTo>
                  <a:lnTo>
                    <a:pt x="9423" y="5090"/>
                  </a:lnTo>
                  <a:lnTo>
                    <a:pt x="9017" y="5785"/>
                  </a:lnTo>
                  <a:lnTo>
                    <a:pt x="9000" y="5812"/>
                  </a:lnTo>
                  <a:lnTo>
                    <a:pt x="8983" y="5838"/>
                  </a:lnTo>
                  <a:lnTo>
                    <a:pt x="8964" y="5864"/>
                  </a:lnTo>
                  <a:lnTo>
                    <a:pt x="8945" y="5888"/>
                  </a:lnTo>
                  <a:lnTo>
                    <a:pt x="8926" y="5913"/>
                  </a:lnTo>
                  <a:lnTo>
                    <a:pt x="8904" y="5938"/>
                  </a:lnTo>
                  <a:lnTo>
                    <a:pt x="8883" y="5962"/>
                  </a:lnTo>
                  <a:lnTo>
                    <a:pt x="8861" y="5986"/>
                  </a:lnTo>
                  <a:lnTo>
                    <a:pt x="8817" y="6032"/>
                  </a:lnTo>
                  <a:lnTo>
                    <a:pt x="8770" y="6077"/>
                  </a:lnTo>
                  <a:lnTo>
                    <a:pt x="8723" y="6122"/>
                  </a:lnTo>
                  <a:lnTo>
                    <a:pt x="8675" y="6165"/>
                  </a:lnTo>
                  <a:lnTo>
                    <a:pt x="8662" y="6162"/>
                  </a:lnTo>
                  <a:lnTo>
                    <a:pt x="8648" y="6158"/>
                  </a:lnTo>
                  <a:lnTo>
                    <a:pt x="8635" y="6153"/>
                  </a:lnTo>
                  <a:lnTo>
                    <a:pt x="8621" y="6146"/>
                  </a:lnTo>
                  <a:lnTo>
                    <a:pt x="8592" y="6133"/>
                  </a:lnTo>
                  <a:lnTo>
                    <a:pt x="8564" y="6118"/>
                  </a:lnTo>
                  <a:lnTo>
                    <a:pt x="8534" y="6101"/>
                  </a:lnTo>
                  <a:lnTo>
                    <a:pt x="8504" y="6081"/>
                  </a:lnTo>
                  <a:lnTo>
                    <a:pt x="8473" y="6061"/>
                  </a:lnTo>
                  <a:lnTo>
                    <a:pt x="8442" y="6039"/>
                  </a:lnTo>
                  <a:lnTo>
                    <a:pt x="8382" y="5994"/>
                  </a:lnTo>
                  <a:lnTo>
                    <a:pt x="8323" y="5948"/>
                  </a:lnTo>
                  <a:lnTo>
                    <a:pt x="8268" y="5904"/>
                  </a:lnTo>
                  <a:lnTo>
                    <a:pt x="8217" y="5866"/>
                  </a:lnTo>
                  <a:lnTo>
                    <a:pt x="7775" y="5551"/>
                  </a:lnTo>
                  <a:lnTo>
                    <a:pt x="7748" y="5530"/>
                  </a:lnTo>
                  <a:lnTo>
                    <a:pt x="7728" y="5511"/>
                  </a:lnTo>
                  <a:lnTo>
                    <a:pt x="7708" y="5494"/>
                  </a:lnTo>
                  <a:lnTo>
                    <a:pt x="7681" y="5473"/>
                  </a:lnTo>
                  <a:lnTo>
                    <a:pt x="7664" y="5461"/>
                  </a:lnTo>
                  <a:lnTo>
                    <a:pt x="7648" y="5450"/>
                  </a:lnTo>
                  <a:lnTo>
                    <a:pt x="7633" y="5442"/>
                  </a:lnTo>
                  <a:lnTo>
                    <a:pt x="7620" y="5434"/>
                  </a:lnTo>
                  <a:lnTo>
                    <a:pt x="7590" y="5417"/>
                  </a:lnTo>
                  <a:lnTo>
                    <a:pt x="7554" y="5393"/>
                  </a:lnTo>
                  <a:lnTo>
                    <a:pt x="7498" y="5355"/>
                  </a:lnTo>
                  <a:lnTo>
                    <a:pt x="7443" y="5315"/>
                  </a:lnTo>
                  <a:lnTo>
                    <a:pt x="7389" y="5275"/>
                  </a:lnTo>
                  <a:lnTo>
                    <a:pt x="7335" y="5235"/>
                  </a:lnTo>
                  <a:lnTo>
                    <a:pt x="7281" y="5193"/>
                  </a:lnTo>
                  <a:lnTo>
                    <a:pt x="7226" y="5152"/>
                  </a:lnTo>
                  <a:lnTo>
                    <a:pt x="7173" y="5111"/>
                  </a:lnTo>
                  <a:lnTo>
                    <a:pt x="7119" y="5070"/>
                  </a:lnTo>
                  <a:lnTo>
                    <a:pt x="7065" y="5029"/>
                  </a:lnTo>
                  <a:lnTo>
                    <a:pt x="7010" y="4988"/>
                  </a:lnTo>
                  <a:lnTo>
                    <a:pt x="6955" y="4950"/>
                  </a:lnTo>
                  <a:lnTo>
                    <a:pt x="6899" y="4911"/>
                  </a:lnTo>
                  <a:lnTo>
                    <a:pt x="6842" y="4873"/>
                  </a:lnTo>
                  <a:lnTo>
                    <a:pt x="6785" y="4837"/>
                  </a:lnTo>
                  <a:lnTo>
                    <a:pt x="6726" y="4802"/>
                  </a:lnTo>
                  <a:lnTo>
                    <a:pt x="6666" y="4769"/>
                  </a:lnTo>
                  <a:lnTo>
                    <a:pt x="6446" y="4610"/>
                  </a:lnTo>
                  <a:lnTo>
                    <a:pt x="6416" y="4589"/>
                  </a:lnTo>
                  <a:lnTo>
                    <a:pt x="6398" y="4577"/>
                  </a:lnTo>
                  <a:lnTo>
                    <a:pt x="6377" y="4564"/>
                  </a:lnTo>
                  <a:lnTo>
                    <a:pt x="6345" y="4539"/>
                  </a:lnTo>
                  <a:lnTo>
                    <a:pt x="6311" y="4512"/>
                  </a:lnTo>
                  <a:lnTo>
                    <a:pt x="6288" y="4492"/>
                  </a:lnTo>
                  <a:lnTo>
                    <a:pt x="6264" y="4471"/>
                  </a:lnTo>
                  <a:lnTo>
                    <a:pt x="6231" y="4446"/>
                  </a:lnTo>
                  <a:lnTo>
                    <a:pt x="6148" y="4388"/>
                  </a:lnTo>
                  <a:lnTo>
                    <a:pt x="6064" y="4330"/>
                  </a:lnTo>
                  <a:lnTo>
                    <a:pt x="5979" y="4273"/>
                  </a:lnTo>
                  <a:lnTo>
                    <a:pt x="5895" y="4215"/>
                  </a:lnTo>
                  <a:lnTo>
                    <a:pt x="5812" y="4157"/>
                  </a:lnTo>
                  <a:lnTo>
                    <a:pt x="5729" y="4098"/>
                  </a:lnTo>
                  <a:lnTo>
                    <a:pt x="5688" y="4067"/>
                  </a:lnTo>
                  <a:lnTo>
                    <a:pt x="5648" y="4037"/>
                  </a:lnTo>
                  <a:lnTo>
                    <a:pt x="5608" y="4005"/>
                  </a:lnTo>
                  <a:lnTo>
                    <a:pt x="5568" y="3974"/>
                  </a:lnTo>
                  <a:lnTo>
                    <a:pt x="5534" y="3945"/>
                  </a:lnTo>
                  <a:lnTo>
                    <a:pt x="5501" y="3920"/>
                  </a:lnTo>
                  <a:lnTo>
                    <a:pt x="5470" y="3896"/>
                  </a:lnTo>
                  <a:lnTo>
                    <a:pt x="5441" y="3875"/>
                  </a:lnTo>
                  <a:lnTo>
                    <a:pt x="5412" y="3856"/>
                  </a:lnTo>
                  <a:lnTo>
                    <a:pt x="5385" y="3837"/>
                  </a:lnTo>
                  <a:lnTo>
                    <a:pt x="5357" y="3821"/>
                  </a:lnTo>
                  <a:lnTo>
                    <a:pt x="5331" y="3806"/>
                  </a:lnTo>
                  <a:lnTo>
                    <a:pt x="5302" y="3792"/>
                  </a:lnTo>
                  <a:lnTo>
                    <a:pt x="5274" y="3777"/>
                  </a:lnTo>
                  <a:lnTo>
                    <a:pt x="5243" y="3763"/>
                  </a:lnTo>
                  <a:lnTo>
                    <a:pt x="5211" y="3750"/>
                  </a:lnTo>
                  <a:lnTo>
                    <a:pt x="5141" y="3721"/>
                  </a:lnTo>
                  <a:lnTo>
                    <a:pt x="5060" y="3691"/>
                  </a:lnTo>
                  <a:lnTo>
                    <a:pt x="5063" y="3665"/>
                  </a:lnTo>
                  <a:lnTo>
                    <a:pt x="5066" y="3641"/>
                  </a:lnTo>
                  <a:lnTo>
                    <a:pt x="5070" y="3617"/>
                  </a:lnTo>
                  <a:lnTo>
                    <a:pt x="5075" y="3593"/>
                  </a:lnTo>
                  <a:lnTo>
                    <a:pt x="5081" y="3570"/>
                  </a:lnTo>
                  <a:lnTo>
                    <a:pt x="5087" y="3547"/>
                  </a:lnTo>
                  <a:lnTo>
                    <a:pt x="5094" y="3525"/>
                  </a:lnTo>
                  <a:lnTo>
                    <a:pt x="5101" y="3504"/>
                  </a:lnTo>
                  <a:lnTo>
                    <a:pt x="5110" y="3482"/>
                  </a:lnTo>
                  <a:lnTo>
                    <a:pt x="5119" y="3462"/>
                  </a:lnTo>
                  <a:lnTo>
                    <a:pt x="5128" y="3442"/>
                  </a:lnTo>
                  <a:lnTo>
                    <a:pt x="5138" y="3421"/>
                  </a:lnTo>
                  <a:lnTo>
                    <a:pt x="5158" y="3383"/>
                  </a:lnTo>
                  <a:lnTo>
                    <a:pt x="5182" y="3345"/>
                  </a:lnTo>
                  <a:lnTo>
                    <a:pt x="5205" y="3308"/>
                  </a:lnTo>
                  <a:lnTo>
                    <a:pt x="5231" y="3272"/>
                  </a:lnTo>
                  <a:lnTo>
                    <a:pt x="5257" y="3236"/>
                  </a:lnTo>
                  <a:lnTo>
                    <a:pt x="5284" y="3201"/>
                  </a:lnTo>
                  <a:lnTo>
                    <a:pt x="5339" y="3132"/>
                  </a:lnTo>
                  <a:lnTo>
                    <a:pt x="5394" y="3062"/>
                  </a:lnTo>
                  <a:lnTo>
                    <a:pt x="5634" y="2648"/>
                  </a:lnTo>
                  <a:lnTo>
                    <a:pt x="5657" y="2613"/>
                  </a:lnTo>
                  <a:lnTo>
                    <a:pt x="5677" y="2586"/>
                  </a:lnTo>
                  <a:lnTo>
                    <a:pt x="5696" y="2563"/>
                  </a:lnTo>
                  <a:lnTo>
                    <a:pt x="5713" y="2544"/>
                  </a:lnTo>
                  <a:lnTo>
                    <a:pt x="5729" y="2525"/>
                  </a:lnTo>
                  <a:lnTo>
                    <a:pt x="5746" y="2504"/>
                  </a:lnTo>
                  <a:lnTo>
                    <a:pt x="5763" y="2481"/>
                  </a:lnTo>
                  <a:lnTo>
                    <a:pt x="5781" y="2452"/>
                  </a:lnTo>
                  <a:lnTo>
                    <a:pt x="5806" y="2415"/>
                  </a:lnTo>
                  <a:lnTo>
                    <a:pt x="5826" y="2382"/>
                  </a:lnTo>
                  <a:lnTo>
                    <a:pt x="5844" y="2354"/>
                  </a:lnTo>
                  <a:lnTo>
                    <a:pt x="5862" y="2329"/>
                  </a:lnTo>
                  <a:lnTo>
                    <a:pt x="5877" y="2308"/>
                  </a:lnTo>
                  <a:lnTo>
                    <a:pt x="5891" y="2289"/>
                  </a:lnTo>
                  <a:lnTo>
                    <a:pt x="5906" y="2271"/>
                  </a:lnTo>
                  <a:lnTo>
                    <a:pt x="5920" y="2256"/>
                  </a:lnTo>
                  <a:lnTo>
                    <a:pt x="5950" y="2226"/>
                  </a:lnTo>
                  <a:lnTo>
                    <a:pt x="5985" y="2193"/>
                  </a:lnTo>
                  <a:lnTo>
                    <a:pt x="6029" y="2153"/>
                  </a:lnTo>
                  <a:lnTo>
                    <a:pt x="6084" y="2100"/>
                  </a:lnTo>
                  <a:lnTo>
                    <a:pt x="6118" y="2070"/>
                  </a:lnTo>
                  <a:lnTo>
                    <a:pt x="6151" y="2041"/>
                  </a:lnTo>
                  <a:lnTo>
                    <a:pt x="6185" y="2016"/>
                  </a:lnTo>
                  <a:lnTo>
                    <a:pt x="6218" y="1991"/>
                  </a:lnTo>
                  <a:lnTo>
                    <a:pt x="6253" y="1968"/>
                  </a:lnTo>
                  <a:lnTo>
                    <a:pt x="6289" y="1946"/>
                  </a:lnTo>
                  <a:lnTo>
                    <a:pt x="6325" y="1923"/>
                  </a:lnTo>
                  <a:lnTo>
                    <a:pt x="6364" y="1900"/>
                  </a:lnTo>
                  <a:lnTo>
                    <a:pt x="6683" y="1737"/>
                  </a:lnTo>
                  <a:lnTo>
                    <a:pt x="6708" y="1727"/>
                  </a:lnTo>
                  <a:lnTo>
                    <a:pt x="6733" y="1717"/>
                  </a:lnTo>
                  <a:lnTo>
                    <a:pt x="6758" y="1708"/>
                  </a:lnTo>
                  <a:lnTo>
                    <a:pt x="6783" y="1699"/>
                  </a:lnTo>
                  <a:lnTo>
                    <a:pt x="6833" y="1683"/>
                  </a:lnTo>
                  <a:lnTo>
                    <a:pt x="6883" y="1669"/>
                  </a:lnTo>
                  <a:lnTo>
                    <a:pt x="6934" y="1657"/>
                  </a:lnTo>
                  <a:lnTo>
                    <a:pt x="6986" y="1645"/>
                  </a:lnTo>
                  <a:lnTo>
                    <a:pt x="7037" y="1635"/>
                  </a:lnTo>
                  <a:lnTo>
                    <a:pt x="7090" y="1627"/>
                  </a:lnTo>
                  <a:lnTo>
                    <a:pt x="7142" y="1619"/>
                  </a:lnTo>
                  <a:lnTo>
                    <a:pt x="7195" y="1612"/>
                  </a:lnTo>
                  <a:lnTo>
                    <a:pt x="7248" y="1605"/>
                  </a:lnTo>
                  <a:lnTo>
                    <a:pt x="7302" y="1599"/>
                  </a:lnTo>
                  <a:lnTo>
                    <a:pt x="7356" y="1593"/>
                  </a:lnTo>
                  <a:lnTo>
                    <a:pt x="7410" y="1586"/>
                  </a:lnTo>
                  <a:lnTo>
                    <a:pt x="7465" y="1579"/>
                  </a:lnTo>
                  <a:lnTo>
                    <a:pt x="7519" y="1572"/>
                  </a:lnTo>
                  <a:lnTo>
                    <a:pt x="7541" y="1570"/>
                  </a:lnTo>
                  <a:lnTo>
                    <a:pt x="7565" y="1569"/>
                  </a:lnTo>
                  <a:lnTo>
                    <a:pt x="7590" y="1569"/>
                  </a:lnTo>
                  <a:lnTo>
                    <a:pt x="7619" y="1570"/>
                  </a:lnTo>
                  <a:lnTo>
                    <a:pt x="7680" y="1575"/>
                  </a:lnTo>
                  <a:lnTo>
                    <a:pt x="7748" y="1580"/>
                  </a:lnTo>
                  <a:lnTo>
                    <a:pt x="7824" y="1586"/>
                  </a:lnTo>
                  <a:lnTo>
                    <a:pt x="7906" y="1593"/>
                  </a:lnTo>
                  <a:lnTo>
                    <a:pt x="7949" y="1594"/>
                  </a:lnTo>
                  <a:lnTo>
                    <a:pt x="7995" y="1595"/>
                  </a:lnTo>
                  <a:lnTo>
                    <a:pt x="8041" y="1595"/>
                  </a:lnTo>
                  <a:lnTo>
                    <a:pt x="8089" y="1594"/>
                  </a:lnTo>
                  <a:lnTo>
                    <a:pt x="8082" y="1578"/>
                  </a:lnTo>
                  <a:lnTo>
                    <a:pt x="8076" y="1563"/>
                  </a:lnTo>
                  <a:lnTo>
                    <a:pt x="8070" y="1549"/>
                  </a:lnTo>
                  <a:lnTo>
                    <a:pt x="8066" y="1537"/>
                  </a:lnTo>
                  <a:lnTo>
                    <a:pt x="8060" y="1513"/>
                  </a:lnTo>
                  <a:lnTo>
                    <a:pt x="8057" y="1493"/>
                  </a:lnTo>
                  <a:lnTo>
                    <a:pt x="8056" y="1460"/>
                  </a:lnTo>
                  <a:lnTo>
                    <a:pt x="8056" y="1434"/>
                  </a:lnTo>
                  <a:lnTo>
                    <a:pt x="8055" y="1422"/>
                  </a:lnTo>
                  <a:lnTo>
                    <a:pt x="8052" y="1410"/>
                  </a:lnTo>
                  <a:lnTo>
                    <a:pt x="8049" y="1404"/>
                  </a:lnTo>
                  <a:lnTo>
                    <a:pt x="8046" y="1398"/>
                  </a:lnTo>
                  <a:lnTo>
                    <a:pt x="8042" y="1392"/>
                  </a:lnTo>
                  <a:lnTo>
                    <a:pt x="8038" y="1386"/>
                  </a:lnTo>
                  <a:lnTo>
                    <a:pt x="8032" y="1379"/>
                  </a:lnTo>
                  <a:lnTo>
                    <a:pt x="8025" y="1372"/>
                  </a:lnTo>
                  <a:lnTo>
                    <a:pt x="8015" y="1365"/>
                  </a:lnTo>
                  <a:lnTo>
                    <a:pt x="8006" y="1356"/>
                  </a:lnTo>
                  <a:lnTo>
                    <a:pt x="7983" y="1339"/>
                  </a:lnTo>
                  <a:lnTo>
                    <a:pt x="7952" y="1319"/>
                  </a:lnTo>
                  <a:lnTo>
                    <a:pt x="7932" y="1306"/>
                  </a:lnTo>
                  <a:lnTo>
                    <a:pt x="7915" y="1297"/>
                  </a:lnTo>
                  <a:lnTo>
                    <a:pt x="7903" y="1291"/>
                  </a:lnTo>
                  <a:lnTo>
                    <a:pt x="7891" y="1286"/>
                  </a:lnTo>
                  <a:lnTo>
                    <a:pt x="7879" y="1280"/>
                  </a:lnTo>
                  <a:lnTo>
                    <a:pt x="7865" y="1271"/>
                  </a:lnTo>
                  <a:lnTo>
                    <a:pt x="7847" y="1259"/>
                  </a:lnTo>
                  <a:lnTo>
                    <a:pt x="7824" y="1240"/>
                  </a:lnTo>
                  <a:lnTo>
                    <a:pt x="7436" y="939"/>
                  </a:lnTo>
                  <a:lnTo>
                    <a:pt x="7390" y="908"/>
                  </a:lnTo>
                  <a:lnTo>
                    <a:pt x="7342" y="874"/>
                  </a:lnTo>
                  <a:lnTo>
                    <a:pt x="7296" y="839"/>
                  </a:lnTo>
                  <a:lnTo>
                    <a:pt x="7249" y="803"/>
                  </a:lnTo>
                  <a:lnTo>
                    <a:pt x="7202" y="767"/>
                  </a:lnTo>
                  <a:lnTo>
                    <a:pt x="7155" y="731"/>
                  </a:lnTo>
                  <a:lnTo>
                    <a:pt x="7107" y="695"/>
                  </a:lnTo>
                  <a:lnTo>
                    <a:pt x="7059" y="659"/>
                  </a:lnTo>
                  <a:lnTo>
                    <a:pt x="7010" y="625"/>
                  </a:lnTo>
                  <a:lnTo>
                    <a:pt x="6960" y="592"/>
                  </a:lnTo>
                  <a:lnTo>
                    <a:pt x="6935" y="576"/>
                  </a:lnTo>
                  <a:lnTo>
                    <a:pt x="6908" y="561"/>
                  </a:lnTo>
                  <a:lnTo>
                    <a:pt x="6882" y="546"/>
                  </a:lnTo>
                  <a:lnTo>
                    <a:pt x="6855" y="532"/>
                  </a:lnTo>
                  <a:lnTo>
                    <a:pt x="6828" y="519"/>
                  </a:lnTo>
                  <a:lnTo>
                    <a:pt x="6800" y="506"/>
                  </a:lnTo>
                  <a:lnTo>
                    <a:pt x="6773" y="494"/>
                  </a:lnTo>
                  <a:lnTo>
                    <a:pt x="6743" y="482"/>
                  </a:lnTo>
                  <a:lnTo>
                    <a:pt x="6715" y="472"/>
                  </a:lnTo>
                  <a:lnTo>
                    <a:pt x="6685" y="462"/>
                  </a:lnTo>
                  <a:lnTo>
                    <a:pt x="6655" y="454"/>
                  </a:lnTo>
                  <a:lnTo>
                    <a:pt x="6623" y="446"/>
                  </a:lnTo>
                  <a:lnTo>
                    <a:pt x="6526" y="423"/>
                  </a:lnTo>
                  <a:lnTo>
                    <a:pt x="6429" y="400"/>
                  </a:lnTo>
                  <a:lnTo>
                    <a:pt x="6333" y="379"/>
                  </a:lnTo>
                  <a:lnTo>
                    <a:pt x="6237" y="358"/>
                  </a:lnTo>
                  <a:lnTo>
                    <a:pt x="6189" y="348"/>
                  </a:lnTo>
                  <a:lnTo>
                    <a:pt x="6141" y="339"/>
                  </a:lnTo>
                  <a:lnTo>
                    <a:pt x="6093" y="331"/>
                  </a:lnTo>
                  <a:lnTo>
                    <a:pt x="6046" y="323"/>
                  </a:lnTo>
                  <a:lnTo>
                    <a:pt x="5998" y="315"/>
                  </a:lnTo>
                  <a:lnTo>
                    <a:pt x="5951" y="308"/>
                  </a:lnTo>
                  <a:lnTo>
                    <a:pt x="5903" y="303"/>
                  </a:lnTo>
                  <a:lnTo>
                    <a:pt x="5857" y="298"/>
                  </a:lnTo>
                  <a:lnTo>
                    <a:pt x="5810" y="294"/>
                  </a:lnTo>
                  <a:lnTo>
                    <a:pt x="5763" y="292"/>
                  </a:lnTo>
                  <a:lnTo>
                    <a:pt x="5716" y="290"/>
                  </a:lnTo>
                  <a:lnTo>
                    <a:pt x="5668" y="290"/>
                  </a:lnTo>
                  <a:lnTo>
                    <a:pt x="5621" y="291"/>
                  </a:lnTo>
                  <a:lnTo>
                    <a:pt x="5574" y="293"/>
                  </a:lnTo>
                  <a:lnTo>
                    <a:pt x="5527" y="296"/>
                  </a:lnTo>
                  <a:lnTo>
                    <a:pt x="5481" y="301"/>
                  </a:lnTo>
                  <a:lnTo>
                    <a:pt x="5434" y="307"/>
                  </a:lnTo>
                  <a:lnTo>
                    <a:pt x="5387" y="315"/>
                  </a:lnTo>
                  <a:lnTo>
                    <a:pt x="5340" y="326"/>
                  </a:lnTo>
                  <a:lnTo>
                    <a:pt x="5293" y="337"/>
                  </a:lnTo>
                  <a:lnTo>
                    <a:pt x="5246" y="350"/>
                  </a:lnTo>
                  <a:lnTo>
                    <a:pt x="5199" y="365"/>
                  </a:lnTo>
                  <a:lnTo>
                    <a:pt x="5151" y="383"/>
                  </a:lnTo>
                  <a:lnTo>
                    <a:pt x="5104" y="402"/>
                  </a:lnTo>
                  <a:lnTo>
                    <a:pt x="5019" y="437"/>
                  </a:lnTo>
                  <a:lnTo>
                    <a:pt x="4946" y="465"/>
                  </a:lnTo>
                  <a:lnTo>
                    <a:pt x="4883" y="490"/>
                  </a:lnTo>
                  <a:lnTo>
                    <a:pt x="4825" y="515"/>
                  </a:lnTo>
                  <a:lnTo>
                    <a:pt x="4797" y="529"/>
                  </a:lnTo>
                  <a:lnTo>
                    <a:pt x="4767" y="543"/>
                  </a:lnTo>
                  <a:lnTo>
                    <a:pt x="4737" y="561"/>
                  </a:lnTo>
                  <a:lnTo>
                    <a:pt x="4707" y="579"/>
                  </a:lnTo>
                  <a:lnTo>
                    <a:pt x="4674" y="600"/>
                  </a:lnTo>
                  <a:lnTo>
                    <a:pt x="4640" y="625"/>
                  </a:lnTo>
                  <a:lnTo>
                    <a:pt x="4602" y="652"/>
                  </a:lnTo>
                  <a:lnTo>
                    <a:pt x="4561" y="684"/>
                  </a:lnTo>
                  <a:lnTo>
                    <a:pt x="4544" y="699"/>
                  </a:lnTo>
                  <a:lnTo>
                    <a:pt x="4528" y="713"/>
                  </a:lnTo>
                  <a:lnTo>
                    <a:pt x="4511" y="728"/>
                  </a:lnTo>
                  <a:lnTo>
                    <a:pt x="4497" y="743"/>
                  </a:lnTo>
                  <a:lnTo>
                    <a:pt x="4468" y="773"/>
                  </a:lnTo>
                  <a:lnTo>
                    <a:pt x="4442" y="805"/>
                  </a:lnTo>
                  <a:lnTo>
                    <a:pt x="4415" y="836"/>
                  </a:lnTo>
                  <a:lnTo>
                    <a:pt x="4390" y="869"/>
                  </a:lnTo>
                  <a:lnTo>
                    <a:pt x="4362" y="904"/>
                  </a:lnTo>
                  <a:lnTo>
                    <a:pt x="4334" y="938"/>
                  </a:lnTo>
                  <a:lnTo>
                    <a:pt x="3853" y="1626"/>
                  </a:lnTo>
                  <a:lnTo>
                    <a:pt x="3822" y="1682"/>
                  </a:lnTo>
                  <a:lnTo>
                    <a:pt x="3790" y="1735"/>
                  </a:lnTo>
                  <a:lnTo>
                    <a:pt x="3757" y="1787"/>
                  </a:lnTo>
                  <a:lnTo>
                    <a:pt x="3723" y="1838"/>
                  </a:lnTo>
                  <a:lnTo>
                    <a:pt x="3689" y="1888"/>
                  </a:lnTo>
                  <a:lnTo>
                    <a:pt x="3655" y="1938"/>
                  </a:lnTo>
                  <a:lnTo>
                    <a:pt x="3620" y="1987"/>
                  </a:lnTo>
                  <a:lnTo>
                    <a:pt x="3586" y="2037"/>
                  </a:lnTo>
                  <a:lnTo>
                    <a:pt x="3552" y="2087"/>
                  </a:lnTo>
                  <a:lnTo>
                    <a:pt x="3518" y="2139"/>
                  </a:lnTo>
                  <a:lnTo>
                    <a:pt x="3486" y="2192"/>
                  </a:lnTo>
                  <a:lnTo>
                    <a:pt x="3454" y="2246"/>
                  </a:lnTo>
                  <a:lnTo>
                    <a:pt x="3439" y="2274"/>
                  </a:lnTo>
                  <a:lnTo>
                    <a:pt x="3424" y="2303"/>
                  </a:lnTo>
                  <a:lnTo>
                    <a:pt x="3408" y="2331"/>
                  </a:lnTo>
                  <a:lnTo>
                    <a:pt x="3394" y="2362"/>
                  </a:lnTo>
                  <a:lnTo>
                    <a:pt x="3380" y="2392"/>
                  </a:lnTo>
                  <a:lnTo>
                    <a:pt x="3366" y="2423"/>
                  </a:lnTo>
                  <a:lnTo>
                    <a:pt x="3352" y="2455"/>
                  </a:lnTo>
                  <a:lnTo>
                    <a:pt x="3339" y="2488"/>
                  </a:lnTo>
                  <a:lnTo>
                    <a:pt x="3311" y="2480"/>
                  </a:lnTo>
                  <a:lnTo>
                    <a:pt x="3287" y="2473"/>
                  </a:lnTo>
                  <a:lnTo>
                    <a:pt x="3270" y="2466"/>
                  </a:lnTo>
                  <a:lnTo>
                    <a:pt x="3255" y="2459"/>
                  </a:lnTo>
                  <a:lnTo>
                    <a:pt x="3250" y="2456"/>
                  </a:lnTo>
                  <a:lnTo>
                    <a:pt x="3246" y="2452"/>
                  </a:lnTo>
                  <a:lnTo>
                    <a:pt x="3242" y="2448"/>
                  </a:lnTo>
                  <a:lnTo>
                    <a:pt x="3239" y="2445"/>
                  </a:lnTo>
                  <a:lnTo>
                    <a:pt x="3235" y="2437"/>
                  </a:lnTo>
                  <a:lnTo>
                    <a:pt x="3233" y="2428"/>
                  </a:lnTo>
                  <a:lnTo>
                    <a:pt x="3231" y="2407"/>
                  </a:lnTo>
                  <a:lnTo>
                    <a:pt x="3227" y="2377"/>
                  </a:lnTo>
                  <a:lnTo>
                    <a:pt x="3223" y="2359"/>
                  </a:lnTo>
                  <a:lnTo>
                    <a:pt x="3218" y="2338"/>
                  </a:lnTo>
                  <a:lnTo>
                    <a:pt x="3209" y="2314"/>
                  </a:lnTo>
                  <a:lnTo>
                    <a:pt x="3195" y="2288"/>
                  </a:lnTo>
                  <a:lnTo>
                    <a:pt x="2960" y="2144"/>
                  </a:lnTo>
                  <a:lnTo>
                    <a:pt x="2947" y="2141"/>
                  </a:lnTo>
                  <a:lnTo>
                    <a:pt x="2932" y="2141"/>
                  </a:lnTo>
                  <a:lnTo>
                    <a:pt x="2918" y="2142"/>
                  </a:lnTo>
                  <a:lnTo>
                    <a:pt x="2904" y="2145"/>
                  </a:lnTo>
                  <a:lnTo>
                    <a:pt x="2890" y="2151"/>
                  </a:lnTo>
                  <a:lnTo>
                    <a:pt x="2875" y="2157"/>
                  </a:lnTo>
                  <a:lnTo>
                    <a:pt x="2861" y="2167"/>
                  </a:lnTo>
                  <a:lnTo>
                    <a:pt x="2847" y="2177"/>
                  </a:lnTo>
                  <a:lnTo>
                    <a:pt x="2832" y="2188"/>
                  </a:lnTo>
                  <a:lnTo>
                    <a:pt x="2819" y="2201"/>
                  </a:lnTo>
                  <a:lnTo>
                    <a:pt x="2805" y="2214"/>
                  </a:lnTo>
                  <a:lnTo>
                    <a:pt x="2792" y="2230"/>
                  </a:lnTo>
                  <a:lnTo>
                    <a:pt x="2777" y="2245"/>
                  </a:lnTo>
                  <a:lnTo>
                    <a:pt x="2764" y="2261"/>
                  </a:lnTo>
                  <a:lnTo>
                    <a:pt x="2751" y="2278"/>
                  </a:lnTo>
                  <a:lnTo>
                    <a:pt x="2739" y="2297"/>
                  </a:lnTo>
                  <a:lnTo>
                    <a:pt x="2713" y="2332"/>
                  </a:lnTo>
                  <a:lnTo>
                    <a:pt x="2690" y="2370"/>
                  </a:lnTo>
                  <a:lnTo>
                    <a:pt x="2666" y="2407"/>
                  </a:lnTo>
                  <a:lnTo>
                    <a:pt x="2645" y="2442"/>
                  </a:lnTo>
                  <a:lnTo>
                    <a:pt x="2626" y="2475"/>
                  </a:lnTo>
                  <a:lnTo>
                    <a:pt x="2607" y="2505"/>
                  </a:lnTo>
                  <a:lnTo>
                    <a:pt x="2591" y="2531"/>
                  </a:lnTo>
                  <a:lnTo>
                    <a:pt x="2577" y="2551"/>
                  </a:lnTo>
                  <a:lnTo>
                    <a:pt x="2556" y="2581"/>
                  </a:lnTo>
                  <a:lnTo>
                    <a:pt x="2538" y="2610"/>
                  </a:lnTo>
                  <a:lnTo>
                    <a:pt x="2523" y="2638"/>
                  </a:lnTo>
                  <a:lnTo>
                    <a:pt x="2507" y="2665"/>
                  </a:lnTo>
                  <a:lnTo>
                    <a:pt x="2492" y="2694"/>
                  </a:lnTo>
                  <a:lnTo>
                    <a:pt x="2475" y="2723"/>
                  </a:lnTo>
                  <a:lnTo>
                    <a:pt x="2456" y="2754"/>
                  </a:lnTo>
                  <a:lnTo>
                    <a:pt x="2434" y="2787"/>
                  </a:lnTo>
                  <a:lnTo>
                    <a:pt x="2132" y="3277"/>
                  </a:lnTo>
                  <a:lnTo>
                    <a:pt x="2118" y="3297"/>
                  </a:lnTo>
                  <a:lnTo>
                    <a:pt x="2106" y="3313"/>
                  </a:lnTo>
                  <a:lnTo>
                    <a:pt x="2096" y="3326"/>
                  </a:lnTo>
                  <a:lnTo>
                    <a:pt x="2086" y="3337"/>
                  </a:lnTo>
                  <a:lnTo>
                    <a:pt x="2077" y="3347"/>
                  </a:lnTo>
                  <a:lnTo>
                    <a:pt x="2067" y="3359"/>
                  </a:lnTo>
                  <a:lnTo>
                    <a:pt x="2056" y="3373"/>
                  </a:lnTo>
                  <a:lnTo>
                    <a:pt x="2042" y="3392"/>
                  </a:lnTo>
                  <a:lnTo>
                    <a:pt x="2022" y="3419"/>
                  </a:lnTo>
                  <a:lnTo>
                    <a:pt x="2011" y="3438"/>
                  </a:lnTo>
                  <a:lnTo>
                    <a:pt x="2004" y="3450"/>
                  </a:lnTo>
                  <a:lnTo>
                    <a:pt x="2001" y="3459"/>
                  </a:lnTo>
                  <a:lnTo>
                    <a:pt x="1998" y="3468"/>
                  </a:lnTo>
                  <a:lnTo>
                    <a:pt x="1994" y="3480"/>
                  </a:lnTo>
                  <a:lnTo>
                    <a:pt x="1985" y="3500"/>
                  </a:lnTo>
                  <a:lnTo>
                    <a:pt x="1971" y="3528"/>
                  </a:lnTo>
                  <a:lnTo>
                    <a:pt x="1956" y="3558"/>
                  </a:lnTo>
                  <a:lnTo>
                    <a:pt x="1939" y="3587"/>
                  </a:lnTo>
                  <a:lnTo>
                    <a:pt x="1920" y="3617"/>
                  </a:lnTo>
                  <a:lnTo>
                    <a:pt x="1902" y="3646"/>
                  </a:lnTo>
                  <a:lnTo>
                    <a:pt x="1861" y="3705"/>
                  </a:lnTo>
                  <a:lnTo>
                    <a:pt x="1819" y="3764"/>
                  </a:lnTo>
                  <a:lnTo>
                    <a:pt x="1777" y="3823"/>
                  </a:lnTo>
                  <a:lnTo>
                    <a:pt x="1733" y="3882"/>
                  </a:lnTo>
                  <a:lnTo>
                    <a:pt x="1692" y="3941"/>
                  </a:lnTo>
                  <a:lnTo>
                    <a:pt x="1652" y="4000"/>
                  </a:lnTo>
                  <a:lnTo>
                    <a:pt x="1752" y="4107"/>
                  </a:lnTo>
                  <a:lnTo>
                    <a:pt x="1772" y="4127"/>
                  </a:lnTo>
                  <a:lnTo>
                    <a:pt x="1794" y="4147"/>
                  </a:lnTo>
                  <a:lnTo>
                    <a:pt x="1814" y="4163"/>
                  </a:lnTo>
                  <a:lnTo>
                    <a:pt x="1836" y="4177"/>
                  </a:lnTo>
                  <a:lnTo>
                    <a:pt x="1858" y="4191"/>
                  </a:lnTo>
                  <a:lnTo>
                    <a:pt x="1879" y="4202"/>
                  </a:lnTo>
                  <a:lnTo>
                    <a:pt x="1902" y="4211"/>
                  </a:lnTo>
                  <a:lnTo>
                    <a:pt x="1924" y="4220"/>
                  </a:lnTo>
                  <a:lnTo>
                    <a:pt x="1948" y="4227"/>
                  </a:lnTo>
                  <a:lnTo>
                    <a:pt x="1972" y="4234"/>
                  </a:lnTo>
                  <a:lnTo>
                    <a:pt x="1997" y="4241"/>
                  </a:lnTo>
                  <a:lnTo>
                    <a:pt x="2022" y="4248"/>
                  </a:lnTo>
                  <a:lnTo>
                    <a:pt x="2076" y="4260"/>
                  </a:lnTo>
                  <a:lnTo>
                    <a:pt x="2134" y="4275"/>
                  </a:lnTo>
                  <a:lnTo>
                    <a:pt x="2131" y="4301"/>
                  </a:lnTo>
                  <a:lnTo>
                    <a:pt x="2126" y="4328"/>
                  </a:lnTo>
                  <a:lnTo>
                    <a:pt x="2119" y="4355"/>
                  </a:lnTo>
                  <a:lnTo>
                    <a:pt x="2111" y="4384"/>
                  </a:lnTo>
                  <a:lnTo>
                    <a:pt x="2102" y="4411"/>
                  </a:lnTo>
                  <a:lnTo>
                    <a:pt x="2090" y="4440"/>
                  </a:lnTo>
                  <a:lnTo>
                    <a:pt x="2077" y="4468"/>
                  </a:lnTo>
                  <a:lnTo>
                    <a:pt x="2064" y="4498"/>
                  </a:lnTo>
                  <a:lnTo>
                    <a:pt x="2049" y="4527"/>
                  </a:lnTo>
                  <a:lnTo>
                    <a:pt x="2033" y="4556"/>
                  </a:lnTo>
                  <a:lnTo>
                    <a:pt x="2016" y="4585"/>
                  </a:lnTo>
                  <a:lnTo>
                    <a:pt x="1999" y="4615"/>
                  </a:lnTo>
                  <a:lnTo>
                    <a:pt x="1962" y="4675"/>
                  </a:lnTo>
                  <a:lnTo>
                    <a:pt x="1922" y="4735"/>
                  </a:lnTo>
                  <a:lnTo>
                    <a:pt x="1883" y="4794"/>
                  </a:lnTo>
                  <a:lnTo>
                    <a:pt x="1842" y="4853"/>
                  </a:lnTo>
                  <a:lnTo>
                    <a:pt x="1802" y="4912"/>
                  </a:lnTo>
                  <a:lnTo>
                    <a:pt x="1763" y="4970"/>
                  </a:lnTo>
                  <a:lnTo>
                    <a:pt x="1727" y="5027"/>
                  </a:lnTo>
                  <a:lnTo>
                    <a:pt x="1693" y="5082"/>
                  </a:lnTo>
                  <a:lnTo>
                    <a:pt x="1678" y="5109"/>
                  </a:lnTo>
                  <a:lnTo>
                    <a:pt x="1663" y="5137"/>
                  </a:lnTo>
                  <a:lnTo>
                    <a:pt x="1650" y="5162"/>
                  </a:lnTo>
                  <a:lnTo>
                    <a:pt x="1638" y="5189"/>
                  </a:lnTo>
                  <a:lnTo>
                    <a:pt x="1625" y="5220"/>
                  </a:lnTo>
                  <a:lnTo>
                    <a:pt x="1616" y="5243"/>
                  </a:lnTo>
                  <a:lnTo>
                    <a:pt x="1607" y="5259"/>
                  </a:lnTo>
                  <a:lnTo>
                    <a:pt x="1600" y="5271"/>
                  </a:lnTo>
                  <a:lnTo>
                    <a:pt x="1592" y="5281"/>
                  </a:lnTo>
                  <a:lnTo>
                    <a:pt x="1581" y="5294"/>
                  </a:lnTo>
                  <a:lnTo>
                    <a:pt x="1565" y="5310"/>
                  </a:lnTo>
                  <a:lnTo>
                    <a:pt x="1542" y="5333"/>
                  </a:lnTo>
                  <a:lnTo>
                    <a:pt x="1530" y="5344"/>
                  </a:lnTo>
                  <a:lnTo>
                    <a:pt x="1515" y="5358"/>
                  </a:lnTo>
                  <a:lnTo>
                    <a:pt x="1498" y="5371"/>
                  </a:lnTo>
                  <a:lnTo>
                    <a:pt x="1487" y="5381"/>
                  </a:lnTo>
                  <a:lnTo>
                    <a:pt x="1412" y="5443"/>
                  </a:lnTo>
                  <a:lnTo>
                    <a:pt x="1033" y="5169"/>
                  </a:lnTo>
                  <a:lnTo>
                    <a:pt x="1017" y="5188"/>
                  </a:lnTo>
                  <a:lnTo>
                    <a:pt x="1000" y="5208"/>
                  </a:lnTo>
                  <a:lnTo>
                    <a:pt x="981" y="5230"/>
                  </a:lnTo>
                  <a:lnTo>
                    <a:pt x="960" y="5251"/>
                  </a:lnTo>
                  <a:lnTo>
                    <a:pt x="913" y="5300"/>
                  </a:lnTo>
                  <a:lnTo>
                    <a:pt x="861" y="5358"/>
                  </a:lnTo>
                  <a:lnTo>
                    <a:pt x="834" y="5389"/>
                  </a:lnTo>
                  <a:lnTo>
                    <a:pt x="805" y="5425"/>
                  </a:lnTo>
                  <a:lnTo>
                    <a:pt x="776" y="5464"/>
                  </a:lnTo>
                  <a:lnTo>
                    <a:pt x="745" y="5506"/>
                  </a:lnTo>
                  <a:lnTo>
                    <a:pt x="714" y="5552"/>
                  </a:lnTo>
                  <a:lnTo>
                    <a:pt x="683" y="5603"/>
                  </a:lnTo>
                  <a:lnTo>
                    <a:pt x="668" y="5629"/>
                  </a:lnTo>
                  <a:lnTo>
                    <a:pt x="651" y="5658"/>
                  </a:lnTo>
                  <a:lnTo>
                    <a:pt x="635" y="5686"/>
                  </a:lnTo>
                  <a:lnTo>
                    <a:pt x="619" y="5718"/>
                  </a:lnTo>
                  <a:lnTo>
                    <a:pt x="592" y="5769"/>
                  </a:lnTo>
                  <a:lnTo>
                    <a:pt x="566" y="5817"/>
                  </a:lnTo>
                  <a:lnTo>
                    <a:pt x="541" y="5862"/>
                  </a:lnTo>
                  <a:lnTo>
                    <a:pt x="518" y="5903"/>
                  </a:lnTo>
                  <a:lnTo>
                    <a:pt x="495" y="5942"/>
                  </a:lnTo>
                  <a:lnTo>
                    <a:pt x="474" y="5978"/>
                  </a:lnTo>
                  <a:lnTo>
                    <a:pt x="453" y="6011"/>
                  </a:lnTo>
                  <a:lnTo>
                    <a:pt x="433" y="6042"/>
                  </a:lnTo>
                  <a:lnTo>
                    <a:pt x="395" y="6099"/>
                  </a:lnTo>
                  <a:lnTo>
                    <a:pt x="360" y="6148"/>
                  </a:lnTo>
                  <a:lnTo>
                    <a:pt x="326" y="6195"/>
                  </a:lnTo>
                  <a:lnTo>
                    <a:pt x="293" y="6239"/>
                  </a:lnTo>
                  <a:lnTo>
                    <a:pt x="261" y="6284"/>
                  </a:lnTo>
                  <a:lnTo>
                    <a:pt x="228" y="6330"/>
                  </a:lnTo>
                  <a:lnTo>
                    <a:pt x="196" y="6379"/>
                  </a:lnTo>
                  <a:lnTo>
                    <a:pt x="161" y="6434"/>
                  </a:lnTo>
                  <a:lnTo>
                    <a:pt x="144" y="6465"/>
                  </a:lnTo>
                  <a:lnTo>
                    <a:pt x="125" y="6497"/>
                  </a:lnTo>
                  <a:lnTo>
                    <a:pt x="106" y="6531"/>
                  </a:lnTo>
                  <a:lnTo>
                    <a:pt x="87" y="6569"/>
                  </a:lnTo>
                  <a:lnTo>
                    <a:pt x="66" y="6609"/>
                  </a:lnTo>
                  <a:lnTo>
                    <a:pt x="45" y="6652"/>
                  </a:lnTo>
                  <a:lnTo>
                    <a:pt x="23" y="6699"/>
                  </a:lnTo>
                  <a:lnTo>
                    <a:pt x="0" y="6749"/>
                  </a:lnTo>
                  <a:lnTo>
                    <a:pt x="23" y="6781"/>
                  </a:lnTo>
                  <a:lnTo>
                    <a:pt x="46" y="6812"/>
                  </a:lnTo>
                  <a:lnTo>
                    <a:pt x="70" y="6839"/>
                  </a:lnTo>
                  <a:lnTo>
                    <a:pt x="94" y="6865"/>
                  </a:lnTo>
                  <a:lnTo>
                    <a:pt x="118" y="6888"/>
                  </a:lnTo>
                  <a:lnTo>
                    <a:pt x="144" y="6911"/>
                  </a:lnTo>
                  <a:lnTo>
                    <a:pt x="169" y="6932"/>
                  </a:lnTo>
                  <a:lnTo>
                    <a:pt x="195" y="6952"/>
                  </a:lnTo>
                  <a:lnTo>
                    <a:pt x="248" y="6991"/>
                  </a:lnTo>
                  <a:lnTo>
                    <a:pt x="303" y="7030"/>
                  </a:lnTo>
                  <a:lnTo>
                    <a:pt x="332" y="7050"/>
                  </a:lnTo>
                  <a:lnTo>
                    <a:pt x="361" y="7071"/>
                  </a:lnTo>
                  <a:lnTo>
                    <a:pt x="391" y="7095"/>
                  </a:lnTo>
                  <a:lnTo>
                    <a:pt x="422" y="7118"/>
                  </a:lnTo>
                  <a:lnTo>
                    <a:pt x="508" y="7186"/>
                  </a:lnTo>
                  <a:lnTo>
                    <a:pt x="593" y="7253"/>
                  </a:lnTo>
                  <a:lnTo>
                    <a:pt x="680" y="7317"/>
                  </a:lnTo>
                  <a:lnTo>
                    <a:pt x="767" y="7380"/>
                  </a:lnTo>
                  <a:lnTo>
                    <a:pt x="855" y="7442"/>
                  </a:lnTo>
                  <a:lnTo>
                    <a:pt x="943" y="7503"/>
                  </a:lnTo>
                  <a:lnTo>
                    <a:pt x="1030" y="7563"/>
                  </a:lnTo>
                  <a:lnTo>
                    <a:pt x="1119" y="7624"/>
                  </a:lnTo>
                  <a:lnTo>
                    <a:pt x="1207" y="7684"/>
                  </a:lnTo>
                  <a:lnTo>
                    <a:pt x="1295" y="7745"/>
                  </a:lnTo>
                  <a:lnTo>
                    <a:pt x="1383" y="7806"/>
                  </a:lnTo>
                  <a:lnTo>
                    <a:pt x="1471" y="7868"/>
                  </a:lnTo>
                  <a:lnTo>
                    <a:pt x="1558" y="7932"/>
                  </a:lnTo>
                  <a:lnTo>
                    <a:pt x="1645" y="7996"/>
                  </a:lnTo>
                  <a:lnTo>
                    <a:pt x="1731" y="8064"/>
                  </a:lnTo>
                  <a:lnTo>
                    <a:pt x="1816" y="8132"/>
                  </a:lnTo>
                  <a:lnTo>
                    <a:pt x="1855" y="8162"/>
                  </a:lnTo>
                  <a:lnTo>
                    <a:pt x="1885" y="8185"/>
                  </a:lnTo>
                  <a:lnTo>
                    <a:pt x="1915" y="8206"/>
                  </a:lnTo>
                  <a:lnTo>
                    <a:pt x="1955" y="8235"/>
                  </a:lnTo>
                  <a:lnTo>
                    <a:pt x="1963" y="8241"/>
                  </a:lnTo>
                  <a:lnTo>
                    <a:pt x="1974" y="8250"/>
                  </a:lnTo>
                  <a:lnTo>
                    <a:pt x="1985" y="8258"/>
                  </a:lnTo>
                  <a:lnTo>
                    <a:pt x="1994" y="8264"/>
                  </a:lnTo>
                  <a:lnTo>
                    <a:pt x="2444" y="8570"/>
                  </a:lnTo>
                  <a:lnTo>
                    <a:pt x="2473" y="8545"/>
                  </a:lnTo>
                  <a:lnTo>
                    <a:pt x="2500" y="8520"/>
                  </a:lnTo>
                  <a:lnTo>
                    <a:pt x="2525" y="8495"/>
                  </a:lnTo>
                  <a:lnTo>
                    <a:pt x="2548" y="8471"/>
                  </a:lnTo>
                  <a:lnTo>
                    <a:pt x="2571" y="8447"/>
                  </a:lnTo>
                  <a:lnTo>
                    <a:pt x="2591" y="8424"/>
                  </a:lnTo>
                  <a:lnTo>
                    <a:pt x="2610" y="8400"/>
                  </a:lnTo>
                  <a:lnTo>
                    <a:pt x="2628" y="8378"/>
                  </a:lnTo>
                  <a:lnTo>
                    <a:pt x="2644" y="8355"/>
                  </a:lnTo>
                  <a:lnTo>
                    <a:pt x="2660" y="8333"/>
                  </a:lnTo>
                  <a:lnTo>
                    <a:pt x="2675" y="8311"/>
                  </a:lnTo>
                  <a:lnTo>
                    <a:pt x="2688" y="8290"/>
                  </a:lnTo>
                  <a:lnTo>
                    <a:pt x="2713" y="8246"/>
                  </a:lnTo>
                  <a:lnTo>
                    <a:pt x="2737" y="8204"/>
                  </a:lnTo>
                  <a:lnTo>
                    <a:pt x="2778" y="8120"/>
                  </a:lnTo>
                  <a:lnTo>
                    <a:pt x="2821" y="8035"/>
                  </a:lnTo>
                  <a:lnTo>
                    <a:pt x="2846" y="7992"/>
                  </a:lnTo>
                  <a:lnTo>
                    <a:pt x="2872" y="7949"/>
                  </a:lnTo>
                  <a:lnTo>
                    <a:pt x="2887" y="7927"/>
                  </a:lnTo>
                  <a:lnTo>
                    <a:pt x="2902" y="7905"/>
                  </a:lnTo>
                  <a:lnTo>
                    <a:pt x="2918" y="7881"/>
                  </a:lnTo>
                  <a:lnTo>
                    <a:pt x="2935" y="7859"/>
                  </a:lnTo>
                  <a:lnTo>
                    <a:pt x="2954" y="7835"/>
                  </a:lnTo>
                  <a:lnTo>
                    <a:pt x="2978" y="7800"/>
                  </a:lnTo>
                  <a:lnTo>
                    <a:pt x="3007" y="7758"/>
                  </a:lnTo>
                  <a:lnTo>
                    <a:pt x="3039" y="7711"/>
                  </a:lnTo>
                  <a:lnTo>
                    <a:pt x="3076" y="7657"/>
                  </a:lnTo>
                  <a:lnTo>
                    <a:pt x="3114" y="7600"/>
                  </a:lnTo>
                  <a:lnTo>
                    <a:pt x="3153" y="7539"/>
                  </a:lnTo>
                  <a:lnTo>
                    <a:pt x="3191" y="7477"/>
                  </a:lnTo>
                  <a:lnTo>
                    <a:pt x="3230" y="7415"/>
                  </a:lnTo>
                  <a:lnTo>
                    <a:pt x="3268" y="7355"/>
                  </a:lnTo>
                  <a:lnTo>
                    <a:pt x="3302" y="7297"/>
                  </a:lnTo>
                  <a:lnTo>
                    <a:pt x="3333" y="7243"/>
                  </a:lnTo>
                  <a:lnTo>
                    <a:pt x="3360" y="7195"/>
                  </a:lnTo>
                  <a:lnTo>
                    <a:pt x="3383" y="7153"/>
                  </a:lnTo>
                  <a:lnTo>
                    <a:pt x="3391" y="7135"/>
                  </a:lnTo>
                  <a:lnTo>
                    <a:pt x="3398" y="7118"/>
                  </a:lnTo>
                  <a:lnTo>
                    <a:pt x="3404" y="7104"/>
                  </a:lnTo>
                  <a:lnTo>
                    <a:pt x="3408" y="7093"/>
                  </a:lnTo>
                  <a:lnTo>
                    <a:pt x="3413" y="7068"/>
                  </a:lnTo>
                  <a:lnTo>
                    <a:pt x="3418" y="7046"/>
                  </a:lnTo>
                  <a:lnTo>
                    <a:pt x="3420" y="7025"/>
                  </a:lnTo>
                  <a:lnTo>
                    <a:pt x="3421" y="7005"/>
                  </a:lnTo>
                  <a:lnTo>
                    <a:pt x="3420" y="6988"/>
                  </a:lnTo>
                  <a:lnTo>
                    <a:pt x="3418" y="6971"/>
                  </a:lnTo>
                  <a:lnTo>
                    <a:pt x="3414" y="6955"/>
                  </a:lnTo>
                  <a:lnTo>
                    <a:pt x="3409" y="6941"/>
                  </a:lnTo>
                  <a:lnTo>
                    <a:pt x="3404" y="6928"/>
                  </a:lnTo>
                  <a:lnTo>
                    <a:pt x="3397" y="6915"/>
                  </a:lnTo>
                  <a:lnTo>
                    <a:pt x="3389" y="6904"/>
                  </a:lnTo>
                  <a:lnTo>
                    <a:pt x="3380" y="6892"/>
                  </a:lnTo>
                  <a:lnTo>
                    <a:pt x="3371" y="6881"/>
                  </a:lnTo>
                  <a:lnTo>
                    <a:pt x="3360" y="6871"/>
                  </a:lnTo>
                  <a:lnTo>
                    <a:pt x="3350" y="6861"/>
                  </a:lnTo>
                  <a:lnTo>
                    <a:pt x="3339" y="6851"/>
                  </a:lnTo>
                  <a:lnTo>
                    <a:pt x="3315" y="6830"/>
                  </a:lnTo>
                  <a:lnTo>
                    <a:pt x="3290" y="6810"/>
                  </a:lnTo>
                  <a:lnTo>
                    <a:pt x="3278" y="6799"/>
                  </a:lnTo>
                  <a:lnTo>
                    <a:pt x="3266" y="6787"/>
                  </a:lnTo>
                  <a:lnTo>
                    <a:pt x="3253" y="6774"/>
                  </a:lnTo>
                  <a:lnTo>
                    <a:pt x="3242" y="6761"/>
                  </a:lnTo>
                  <a:lnTo>
                    <a:pt x="3230" y="6747"/>
                  </a:lnTo>
                  <a:lnTo>
                    <a:pt x="3219" y="6732"/>
                  </a:lnTo>
                  <a:lnTo>
                    <a:pt x="3209" y="6715"/>
                  </a:lnTo>
                  <a:lnTo>
                    <a:pt x="3198" y="6698"/>
                  </a:lnTo>
                  <a:lnTo>
                    <a:pt x="3189" y="6679"/>
                  </a:lnTo>
                  <a:lnTo>
                    <a:pt x="3181" y="6658"/>
                  </a:lnTo>
                  <a:lnTo>
                    <a:pt x="3173" y="6636"/>
                  </a:lnTo>
                  <a:lnTo>
                    <a:pt x="3167" y="6611"/>
                  </a:lnTo>
                  <a:lnTo>
                    <a:pt x="3168" y="6594"/>
                  </a:lnTo>
                  <a:lnTo>
                    <a:pt x="3170" y="6577"/>
                  </a:lnTo>
                  <a:lnTo>
                    <a:pt x="3172" y="6560"/>
                  </a:lnTo>
                  <a:lnTo>
                    <a:pt x="3177" y="6542"/>
                  </a:lnTo>
                  <a:lnTo>
                    <a:pt x="3182" y="6525"/>
                  </a:lnTo>
                  <a:lnTo>
                    <a:pt x="3188" y="6507"/>
                  </a:lnTo>
                  <a:lnTo>
                    <a:pt x="3195" y="6489"/>
                  </a:lnTo>
                  <a:lnTo>
                    <a:pt x="3202" y="6472"/>
                  </a:lnTo>
                  <a:lnTo>
                    <a:pt x="3212" y="6455"/>
                  </a:lnTo>
                  <a:lnTo>
                    <a:pt x="3221" y="6437"/>
                  </a:lnTo>
                  <a:lnTo>
                    <a:pt x="3231" y="6421"/>
                  </a:lnTo>
                  <a:lnTo>
                    <a:pt x="3242" y="6404"/>
                  </a:lnTo>
                  <a:lnTo>
                    <a:pt x="3265" y="6370"/>
                  </a:lnTo>
                  <a:lnTo>
                    <a:pt x="3289" y="6337"/>
                  </a:lnTo>
                  <a:lnTo>
                    <a:pt x="3316" y="6305"/>
                  </a:lnTo>
                  <a:lnTo>
                    <a:pt x="3342" y="6273"/>
                  </a:lnTo>
                  <a:lnTo>
                    <a:pt x="3369" y="6242"/>
                  </a:lnTo>
                  <a:lnTo>
                    <a:pt x="3394" y="6213"/>
                  </a:lnTo>
                  <a:lnTo>
                    <a:pt x="3420" y="6184"/>
                  </a:lnTo>
                  <a:lnTo>
                    <a:pt x="3444" y="6157"/>
                  </a:lnTo>
                  <a:lnTo>
                    <a:pt x="3466" y="6130"/>
                  </a:lnTo>
                  <a:lnTo>
                    <a:pt x="3486" y="6106"/>
                  </a:lnTo>
                  <a:lnTo>
                    <a:pt x="3787" y="5581"/>
                  </a:lnTo>
                  <a:lnTo>
                    <a:pt x="4207" y="5916"/>
                  </a:lnTo>
                  <a:lnTo>
                    <a:pt x="4275" y="5971"/>
                  </a:lnTo>
                  <a:lnTo>
                    <a:pt x="4341" y="6025"/>
                  </a:lnTo>
                  <a:lnTo>
                    <a:pt x="4408" y="6079"/>
                  </a:lnTo>
                  <a:lnTo>
                    <a:pt x="4476" y="6132"/>
                  </a:lnTo>
                  <a:lnTo>
                    <a:pt x="4510" y="6158"/>
                  </a:lnTo>
                  <a:lnTo>
                    <a:pt x="4545" y="6183"/>
                  </a:lnTo>
                  <a:lnTo>
                    <a:pt x="4579" y="6207"/>
                  </a:lnTo>
                  <a:lnTo>
                    <a:pt x="4615" y="6232"/>
                  </a:lnTo>
                  <a:lnTo>
                    <a:pt x="4651" y="6256"/>
                  </a:lnTo>
                  <a:lnTo>
                    <a:pt x="4688" y="6280"/>
                  </a:lnTo>
                  <a:lnTo>
                    <a:pt x="4724" y="6302"/>
                  </a:lnTo>
                  <a:lnTo>
                    <a:pt x="4762" y="6325"/>
                  </a:lnTo>
                  <a:lnTo>
                    <a:pt x="5074" y="6564"/>
                  </a:lnTo>
                  <a:lnTo>
                    <a:pt x="5115" y="6599"/>
                  </a:lnTo>
                  <a:lnTo>
                    <a:pt x="5156" y="6635"/>
                  </a:lnTo>
                  <a:lnTo>
                    <a:pt x="5199" y="6670"/>
                  </a:lnTo>
                  <a:lnTo>
                    <a:pt x="5242" y="6703"/>
                  </a:lnTo>
                  <a:lnTo>
                    <a:pt x="5330" y="6770"/>
                  </a:lnTo>
                  <a:lnTo>
                    <a:pt x="5419" y="6836"/>
                  </a:lnTo>
                  <a:lnTo>
                    <a:pt x="5508" y="6903"/>
                  </a:lnTo>
                  <a:lnTo>
                    <a:pt x="5598" y="6969"/>
                  </a:lnTo>
                  <a:lnTo>
                    <a:pt x="5642" y="7001"/>
                  </a:lnTo>
                  <a:lnTo>
                    <a:pt x="5686" y="7035"/>
                  </a:lnTo>
                  <a:lnTo>
                    <a:pt x="5729" y="7068"/>
                  </a:lnTo>
                  <a:lnTo>
                    <a:pt x="5773" y="7103"/>
                  </a:lnTo>
                  <a:lnTo>
                    <a:pt x="5801" y="7126"/>
                  </a:lnTo>
                  <a:lnTo>
                    <a:pt x="5827" y="7148"/>
                  </a:lnTo>
                  <a:lnTo>
                    <a:pt x="5853" y="7168"/>
                  </a:lnTo>
                  <a:lnTo>
                    <a:pt x="5878" y="7188"/>
                  </a:lnTo>
                  <a:lnTo>
                    <a:pt x="5902" y="7208"/>
                  </a:lnTo>
                  <a:lnTo>
                    <a:pt x="5928" y="7229"/>
                  </a:lnTo>
                  <a:lnTo>
                    <a:pt x="5953" y="7250"/>
                  </a:lnTo>
                  <a:lnTo>
                    <a:pt x="5982" y="7273"/>
                  </a:lnTo>
                  <a:lnTo>
                    <a:pt x="6011" y="7296"/>
                  </a:lnTo>
                  <a:lnTo>
                    <a:pt x="6038" y="7318"/>
                  </a:lnTo>
                  <a:lnTo>
                    <a:pt x="6062" y="7338"/>
                  </a:lnTo>
                  <a:lnTo>
                    <a:pt x="6086" y="7357"/>
                  </a:lnTo>
                  <a:lnTo>
                    <a:pt x="6109" y="7377"/>
                  </a:lnTo>
                  <a:lnTo>
                    <a:pt x="6134" y="7397"/>
                  </a:lnTo>
                  <a:lnTo>
                    <a:pt x="6159" y="7419"/>
                  </a:lnTo>
                  <a:lnTo>
                    <a:pt x="6188" y="7445"/>
                  </a:lnTo>
                  <a:lnTo>
                    <a:pt x="6214" y="7467"/>
                  </a:lnTo>
                  <a:lnTo>
                    <a:pt x="6242" y="7490"/>
                  </a:lnTo>
                  <a:lnTo>
                    <a:pt x="6270" y="7511"/>
                  </a:lnTo>
                  <a:lnTo>
                    <a:pt x="6299" y="7532"/>
                  </a:lnTo>
                  <a:lnTo>
                    <a:pt x="6357" y="7572"/>
                  </a:lnTo>
                  <a:lnTo>
                    <a:pt x="6417" y="7612"/>
                  </a:lnTo>
                  <a:lnTo>
                    <a:pt x="6477" y="7650"/>
                  </a:lnTo>
                  <a:lnTo>
                    <a:pt x="6537" y="7689"/>
                  </a:lnTo>
                  <a:lnTo>
                    <a:pt x="6597" y="7729"/>
                  </a:lnTo>
                  <a:lnTo>
                    <a:pt x="6654" y="7770"/>
                  </a:lnTo>
                  <a:lnTo>
                    <a:pt x="6685" y="7793"/>
                  </a:lnTo>
                  <a:lnTo>
                    <a:pt x="6716" y="7815"/>
                  </a:lnTo>
                  <a:lnTo>
                    <a:pt x="6745" y="7837"/>
                  </a:lnTo>
                  <a:lnTo>
                    <a:pt x="6774" y="7858"/>
                  </a:lnTo>
                  <a:lnTo>
                    <a:pt x="6802" y="7879"/>
                  </a:lnTo>
                  <a:lnTo>
                    <a:pt x="6831" y="7902"/>
                  </a:lnTo>
                  <a:lnTo>
                    <a:pt x="6860" y="7924"/>
                  </a:lnTo>
                  <a:lnTo>
                    <a:pt x="6889" y="7948"/>
                  </a:lnTo>
                  <a:lnTo>
                    <a:pt x="7331" y="8296"/>
                  </a:lnTo>
                  <a:lnTo>
                    <a:pt x="7322" y="8335"/>
                  </a:lnTo>
                  <a:lnTo>
                    <a:pt x="7311" y="8374"/>
                  </a:lnTo>
                  <a:lnTo>
                    <a:pt x="7300" y="8411"/>
                  </a:lnTo>
                  <a:lnTo>
                    <a:pt x="7287" y="8447"/>
                  </a:lnTo>
                  <a:lnTo>
                    <a:pt x="7273" y="8482"/>
                  </a:lnTo>
                  <a:lnTo>
                    <a:pt x="7259" y="8515"/>
                  </a:lnTo>
                  <a:lnTo>
                    <a:pt x="7244" y="8548"/>
                  </a:lnTo>
                  <a:lnTo>
                    <a:pt x="7229" y="8580"/>
                  </a:lnTo>
                  <a:lnTo>
                    <a:pt x="7211" y="8611"/>
                  </a:lnTo>
                  <a:lnTo>
                    <a:pt x="7193" y="8642"/>
                  </a:lnTo>
                  <a:lnTo>
                    <a:pt x="7175" y="8672"/>
                  </a:lnTo>
                  <a:lnTo>
                    <a:pt x="7155" y="8703"/>
                  </a:lnTo>
                  <a:lnTo>
                    <a:pt x="7134" y="8732"/>
                  </a:lnTo>
                  <a:lnTo>
                    <a:pt x="7112" y="8762"/>
                  </a:lnTo>
                  <a:lnTo>
                    <a:pt x="7090" y="8791"/>
                  </a:lnTo>
                  <a:lnTo>
                    <a:pt x="7066" y="8822"/>
                  </a:lnTo>
                  <a:lnTo>
                    <a:pt x="7044" y="8850"/>
                  </a:lnTo>
                  <a:lnTo>
                    <a:pt x="7020" y="8884"/>
                  </a:lnTo>
                  <a:lnTo>
                    <a:pt x="6994" y="8921"/>
                  </a:lnTo>
                  <a:lnTo>
                    <a:pt x="6966" y="8963"/>
                  </a:lnTo>
                  <a:lnTo>
                    <a:pt x="6907" y="9054"/>
                  </a:lnTo>
                  <a:lnTo>
                    <a:pt x="6847" y="9150"/>
                  </a:lnTo>
                  <a:lnTo>
                    <a:pt x="6787" y="9248"/>
                  </a:lnTo>
                  <a:lnTo>
                    <a:pt x="6732" y="9343"/>
                  </a:lnTo>
                  <a:lnTo>
                    <a:pt x="6683" y="9427"/>
                  </a:lnTo>
                  <a:lnTo>
                    <a:pt x="6643" y="9498"/>
                  </a:lnTo>
                  <a:lnTo>
                    <a:pt x="5908" y="10688"/>
                  </a:lnTo>
                  <a:lnTo>
                    <a:pt x="5890" y="10710"/>
                  </a:lnTo>
                  <a:lnTo>
                    <a:pt x="5874" y="10732"/>
                  </a:lnTo>
                  <a:lnTo>
                    <a:pt x="5859" y="10752"/>
                  </a:lnTo>
                  <a:lnTo>
                    <a:pt x="5842" y="10771"/>
                  </a:lnTo>
                  <a:lnTo>
                    <a:pt x="5826" y="10788"/>
                  </a:lnTo>
                  <a:lnTo>
                    <a:pt x="5809" y="10803"/>
                  </a:lnTo>
                  <a:lnTo>
                    <a:pt x="5791" y="10817"/>
                  </a:lnTo>
                  <a:lnTo>
                    <a:pt x="5772" y="10830"/>
                  </a:lnTo>
                  <a:lnTo>
                    <a:pt x="5763" y="10835"/>
                  </a:lnTo>
                  <a:lnTo>
                    <a:pt x="5753" y="10840"/>
                  </a:lnTo>
                  <a:lnTo>
                    <a:pt x="5741" y="10845"/>
                  </a:lnTo>
                  <a:lnTo>
                    <a:pt x="5731" y="10849"/>
                  </a:lnTo>
                  <a:lnTo>
                    <a:pt x="5719" y="10853"/>
                  </a:lnTo>
                  <a:lnTo>
                    <a:pt x="5708" y="10856"/>
                  </a:lnTo>
                  <a:lnTo>
                    <a:pt x="5696" y="10858"/>
                  </a:lnTo>
                  <a:lnTo>
                    <a:pt x="5682" y="10861"/>
                  </a:lnTo>
                  <a:lnTo>
                    <a:pt x="5669" y="10862"/>
                  </a:lnTo>
                  <a:lnTo>
                    <a:pt x="5655" y="10863"/>
                  </a:lnTo>
                  <a:lnTo>
                    <a:pt x="5641" y="10864"/>
                  </a:lnTo>
                  <a:lnTo>
                    <a:pt x="5625" y="10864"/>
                  </a:lnTo>
                  <a:lnTo>
                    <a:pt x="5593" y="10863"/>
                  </a:lnTo>
                  <a:lnTo>
                    <a:pt x="5557" y="10859"/>
                  </a:lnTo>
                  <a:lnTo>
                    <a:pt x="5537" y="10857"/>
                  </a:lnTo>
                  <a:lnTo>
                    <a:pt x="5515" y="10856"/>
                  </a:lnTo>
                  <a:lnTo>
                    <a:pt x="5492" y="10855"/>
                  </a:lnTo>
                  <a:lnTo>
                    <a:pt x="5468" y="10855"/>
                  </a:lnTo>
                  <a:lnTo>
                    <a:pt x="5443" y="10856"/>
                  </a:lnTo>
                  <a:lnTo>
                    <a:pt x="5417" y="10858"/>
                  </a:lnTo>
                  <a:lnTo>
                    <a:pt x="5390" y="10860"/>
                  </a:lnTo>
                  <a:lnTo>
                    <a:pt x="5362" y="10863"/>
                  </a:lnTo>
                  <a:lnTo>
                    <a:pt x="5306" y="10870"/>
                  </a:lnTo>
                  <a:lnTo>
                    <a:pt x="5247" y="10880"/>
                  </a:lnTo>
                  <a:lnTo>
                    <a:pt x="5187" y="10892"/>
                  </a:lnTo>
                  <a:lnTo>
                    <a:pt x="5127" y="10905"/>
                  </a:lnTo>
                  <a:lnTo>
                    <a:pt x="5067" y="10920"/>
                  </a:lnTo>
                  <a:lnTo>
                    <a:pt x="5008" y="10936"/>
                  </a:lnTo>
                  <a:lnTo>
                    <a:pt x="4952" y="10954"/>
                  </a:lnTo>
                  <a:lnTo>
                    <a:pt x="4896" y="10972"/>
                  </a:lnTo>
                  <a:lnTo>
                    <a:pt x="4847" y="10991"/>
                  </a:lnTo>
                  <a:lnTo>
                    <a:pt x="4800" y="11011"/>
                  </a:lnTo>
                  <a:lnTo>
                    <a:pt x="4778" y="11021"/>
                  </a:lnTo>
                  <a:lnTo>
                    <a:pt x="4758" y="11031"/>
                  </a:lnTo>
                  <a:lnTo>
                    <a:pt x="4738" y="11040"/>
                  </a:lnTo>
                  <a:lnTo>
                    <a:pt x="4721" y="11050"/>
                  </a:lnTo>
                  <a:lnTo>
                    <a:pt x="4630" y="11106"/>
                  </a:lnTo>
                  <a:lnTo>
                    <a:pt x="4547" y="11159"/>
                  </a:lnTo>
                  <a:lnTo>
                    <a:pt x="4469" y="11210"/>
                  </a:lnTo>
                  <a:lnTo>
                    <a:pt x="4398" y="11259"/>
                  </a:lnTo>
                  <a:lnTo>
                    <a:pt x="4364" y="11283"/>
                  </a:lnTo>
                  <a:lnTo>
                    <a:pt x="4331" y="11308"/>
                  </a:lnTo>
                  <a:lnTo>
                    <a:pt x="4299" y="11332"/>
                  </a:lnTo>
                  <a:lnTo>
                    <a:pt x="4269" y="11357"/>
                  </a:lnTo>
                  <a:lnTo>
                    <a:pt x="4239" y="11381"/>
                  </a:lnTo>
                  <a:lnTo>
                    <a:pt x="4210" y="11406"/>
                  </a:lnTo>
                  <a:lnTo>
                    <a:pt x="4181" y="11431"/>
                  </a:lnTo>
                  <a:lnTo>
                    <a:pt x="4153" y="11455"/>
                  </a:lnTo>
                  <a:lnTo>
                    <a:pt x="4126" y="11482"/>
                  </a:lnTo>
                  <a:lnTo>
                    <a:pt x="4099" y="11508"/>
                  </a:lnTo>
                  <a:lnTo>
                    <a:pt x="4073" y="11535"/>
                  </a:lnTo>
                  <a:lnTo>
                    <a:pt x="4046" y="11562"/>
                  </a:lnTo>
                  <a:lnTo>
                    <a:pt x="4021" y="11591"/>
                  </a:lnTo>
                  <a:lnTo>
                    <a:pt x="3994" y="11620"/>
                  </a:lnTo>
                  <a:lnTo>
                    <a:pt x="3969" y="11651"/>
                  </a:lnTo>
                  <a:lnTo>
                    <a:pt x="3943" y="11682"/>
                  </a:lnTo>
                  <a:lnTo>
                    <a:pt x="3917" y="11714"/>
                  </a:lnTo>
                  <a:lnTo>
                    <a:pt x="3890" y="11748"/>
                  </a:lnTo>
                  <a:lnTo>
                    <a:pt x="3864" y="11783"/>
                  </a:lnTo>
                  <a:lnTo>
                    <a:pt x="3837" y="11819"/>
                  </a:lnTo>
                  <a:lnTo>
                    <a:pt x="3782" y="11896"/>
                  </a:lnTo>
                  <a:lnTo>
                    <a:pt x="3724" y="11979"/>
                  </a:lnTo>
                  <a:lnTo>
                    <a:pt x="3695" y="12022"/>
                  </a:lnTo>
                  <a:lnTo>
                    <a:pt x="3670" y="12062"/>
                  </a:lnTo>
                  <a:lnTo>
                    <a:pt x="3648" y="12098"/>
                  </a:lnTo>
                  <a:lnTo>
                    <a:pt x="3629" y="12130"/>
                  </a:lnTo>
                  <a:lnTo>
                    <a:pt x="3611" y="12162"/>
                  </a:lnTo>
                  <a:lnTo>
                    <a:pt x="3597" y="12191"/>
                  </a:lnTo>
                  <a:lnTo>
                    <a:pt x="3584" y="12220"/>
                  </a:lnTo>
                  <a:lnTo>
                    <a:pt x="3571" y="12249"/>
                  </a:lnTo>
                  <a:lnTo>
                    <a:pt x="3561" y="12279"/>
                  </a:lnTo>
                  <a:lnTo>
                    <a:pt x="3550" y="12309"/>
                  </a:lnTo>
                  <a:lnTo>
                    <a:pt x="3540" y="12342"/>
                  </a:lnTo>
                  <a:lnTo>
                    <a:pt x="3530" y="12377"/>
                  </a:lnTo>
                  <a:lnTo>
                    <a:pt x="3506" y="12458"/>
                  </a:lnTo>
                  <a:lnTo>
                    <a:pt x="3477" y="12557"/>
                  </a:lnTo>
                  <a:lnTo>
                    <a:pt x="3459" y="12615"/>
                  </a:lnTo>
                  <a:lnTo>
                    <a:pt x="3443" y="12676"/>
                  </a:lnTo>
                  <a:lnTo>
                    <a:pt x="3428" y="12737"/>
                  </a:lnTo>
                  <a:lnTo>
                    <a:pt x="3414" y="12799"/>
                  </a:lnTo>
                  <a:lnTo>
                    <a:pt x="3401" y="12861"/>
                  </a:lnTo>
                  <a:lnTo>
                    <a:pt x="3390" y="12924"/>
                  </a:lnTo>
                  <a:lnTo>
                    <a:pt x="3381" y="12987"/>
                  </a:lnTo>
                  <a:lnTo>
                    <a:pt x="3373" y="13051"/>
                  </a:lnTo>
                  <a:lnTo>
                    <a:pt x="3366" y="13114"/>
                  </a:lnTo>
                  <a:lnTo>
                    <a:pt x="3360" y="13178"/>
                  </a:lnTo>
                  <a:lnTo>
                    <a:pt x="3358" y="13242"/>
                  </a:lnTo>
                  <a:lnTo>
                    <a:pt x="3356" y="13305"/>
                  </a:lnTo>
                  <a:lnTo>
                    <a:pt x="3357" y="13337"/>
                  </a:lnTo>
                  <a:lnTo>
                    <a:pt x="3357" y="13369"/>
                  </a:lnTo>
                  <a:lnTo>
                    <a:pt x="3358" y="13400"/>
                  </a:lnTo>
                  <a:lnTo>
                    <a:pt x="3360" y="13432"/>
                  </a:lnTo>
                  <a:lnTo>
                    <a:pt x="3364" y="13462"/>
                  </a:lnTo>
                  <a:lnTo>
                    <a:pt x="3366" y="13493"/>
                  </a:lnTo>
                  <a:lnTo>
                    <a:pt x="3370" y="13523"/>
                  </a:lnTo>
                  <a:lnTo>
                    <a:pt x="3374" y="13554"/>
                  </a:lnTo>
                  <a:lnTo>
                    <a:pt x="3614" y="14379"/>
                  </a:lnTo>
                  <a:lnTo>
                    <a:pt x="3640" y="14362"/>
                  </a:lnTo>
                  <a:lnTo>
                    <a:pt x="3663" y="14343"/>
                  </a:lnTo>
                  <a:lnTo>
                    <a:pt x="3686" y="14325"/>
                  </a:lnTo>
                  <a:lnTo>
                    <a:pt x="3708" y="14306"/>
                  </a:lnTo>
                  <a:lnTo>
                    <a:pt x="3728" y="14286"/>
                  </a:lnTo>
                  <a:lnTo>
                    <a:pt x="3748" y="14266"/>
                  </a:lnTo>
                  <a:lnTo>
                    <a:pt x="3767" y="14246"/>
                  </a:lnTo>
                  <a:lnTo>
                    <a:pt x="3785" y="14224"/>
                  </a:lnTo>
                  <a:lnTo>
                    <a:pt x="3803" y="14203"/>
                  </a:lnTo>
                  <a:lnTo>
                    <a:pt x="3819" y="14182"/>
                  </a:lnTo>
                  <a:lnTo>
                    <a:pt x="3835" y="14159"/>
                  </a:lnTo>
                  <a:lnTo>
                    <a:pt x="3851" y="14137"/>
                  </a:lnTo>
                  <a:lnTo>
                    <a:pt x="3879" y="14091"/>
                  </a:lnTo>
                  <a:lnTo>
                    <a:pt x="3907" y="14045"/>
                  </a:lnTo>
                  <a:lnTo>
                    <a:pt x="3960" y="13950"/>
                  </a:lnTo>
                  <a:lnTo>
                    <a:pt x="4012" y="13852"/>
                  </a:lnTo>
                  <a:lnTo>
                    <a:pt x="4039" y="13803"/>
                  </a:lnTo>
                  <a:lnTo>
                    <a:pt x="4068" y="13753"/>
                  </a:lnTo>
                  <a:lnTo>
                    <a:pt x="4082" y="13730"/>
                  </a:lnTo>
                  <a:lnTo>
                    <a:pt x="4097" y="13705"/>
                  </a:lnTo>
                  <a:lnTo>
                    <a:pt x="4114" y="13681"/>
                  </a:lnTo>
                  <a:lnTo>
                    <a:pt x="4131" y="13656"/>
                  </a:lnTo>
                  <a:lnTo>
                    <a:pt x="4154" y="13625"/>
                  </a:lnTo>
                  <a:lnTo>
                    <a:pt x="4174" y="13601"/>
                  </a:lnTo>
                  <a:lnTo>
                    <a:pt x="4194" y="13574"/>
                  </a:lnTo>
                  <a:lnTo>
                    <a:pt x="4219" y="13538"/>
                  </a:lnTo>
                  <a:lnTo>
                    <a:pt x="4734" y="12748"/>
                  </a:lnTo>
                  <a:lnTo>
                    <a:pt x="4774" y="12684"/>
                  </a:lnTo>
                  <a:lnTo>
                    <a:pt x="4806" y="12634"/>
                  </a:lnTo>
                  <a:lnTo>
                    <a:pt x="4820" y="12613"/>
                  </a:lnTo>
                  <a:lnTo>
                    <a:pt x="4833" y="12594"/>
                  </a:lnTo>
                  <a:lnTo>
                    <a:pt x="4847" y="12576"/>
                  </a:lnTo>
                  <a:lnTo>
                    <a:pt x="4860" y="12560"/>
                  </a:lnTo>
                  <a:lnTo>
                    <a:pt x="4874" y="12542"/>
                  </a:lnTo>
                  <a:lnTo>
                    <a:pt x="4889" y="12525"/>
                  </a:lnTo>
                  <a:lnTo>
                    <a:pt x="4906" y="12508"/>
                  </a:lnTo>
                  <a:lnTo>
                    <a:pt x="4924" y="12488"/>
                  </a:lnTo>
                  <a:lnTo>
                    <a:pt x="4969" y="12442"/>
                  </a:lnTo>
                  <a:lnTo>
                    <a:pt x="5026" y="12385"/>
                  </a:lnTo>
                  <a:lnTo>
                    <a:pt x="6157" y="13180"/>
                  </a:lnTo>
                  <a:lnTo>
                    <a:pt x="6202" y="13216"/>
                  </a:lnTo>
                  <a:lnTo>
                    <a:pt x="6245" y="13249"/>
                  </a:lnTo>
                  <a:lnTo>
                    <a:pt x="6288" y="13281"/>
                  </a:lnTo>
                  <a:lnTo>
                    <a:pt x="6330" y="13312"/>
                  </a:lnTo>
                  <a:lnTo>
                    <a:pt x="6411" y="13371"/>
                  </a:lnTo>
                  <a:lnTo>
                    <a:pt x="6492" y="13428"/>
                  </a:lnTo>
                  <a:lnTo>
                    <a:pt x="6531" y="13456"/>
                  </a:lnTo>
                  <a:lnTo>
                    <a:pt x="6571" y="13486"/>
                  </a:lnTo>
                  <a:lnTo>
                    <a:pt x="6611" y="13516"/>
                  </a:lnTo>
                  <a:lnTo>
                    <a:pt x="6651" y="13548"/>
                  </a:lnTo>
                  <a:lnTo>
                    <a:pt x="6691" y="13580"/>
                  </a:lnTo>
                  <a:lnTo>
                    <a:pt x="6732" y="13615"/>
                  </a:lnTo>
                  <a:lnTo>
                    <a:pt x="6774" y="13652"/>
                  </a:lnTo>
                  <a:lnTo>
                    <a:pt x="6816" y="13691"/>
                  </a:lnTo>
                  <a:lnTo>
                    <a:pt x="6815" y="13710"/>
                  </a:lnTo>
                  <a:lnTo>
                    <a:pt x="6813" y="13730"/>
                  </a:lnTo>
                  <a:lnTo>
                    <a:pt x="6810" y="13749"/>
                  </a:lnTo>
                  <a:lnTo>
                    <a:pt x="6806" y="13767"/>
                  </a:lnTo>
                  <a:lnTo>
                    <a:pt x="6799" y="13787"/>
                  </a:lnTo>
                  <a:lnTo>
                    <a:pt x="6793" y="13805"/>
                  </a:lnTo>
                  <a:lnTo>
                    <a:pt x="6785" y="13824"/>
                  </a:lnTo>
                  <a:lnTo>
                    <a:pt x="6777" y="13843"/>
                  </a:lnTo>
                  <a:lnTo>
                    <a:pt x="6768" y="13861"/>
                  </a:lnTo>
                  <a:lnTo>
                    <a:pt x="6758" y="13880"/>
                  </a:lnTo>
                  <a:lnTo>
                    <a:pt x="6746" y="13899"/>
                  </a:lnTo>
                  <a:lnTo>
                    <a:pt x="6735" y="13917"/>
                  </a:lnTo>
                  <a:lnTo>
                    <a:pt x="6711" y="13955"/>
                  </a:lnTo>
                  <a:lnTo>
                    <a:pt x="6685" y="13991"/>
                  </a:lnTo>
                  <a:lnTo>
                    <a:pt x="6630" y="14066"/>
                  </a:lnTo>
                  <a:lnTo>
                    <a:pt x="6576" y="14140"/>
                  </a:lnTo>
                  <a:lnTo>
                    <a:pt x="6550" y="14178"/>
                  </a:lnTo>
                  <a:lnTo>
                    <a:pt x="6526" y="14215"/>
                  </a:lnTo>
                  <a:lnTo>
                    <a:pt x="6515" y="14233"/>
                  </a:lnTo>
                  <a:lnTo>
                    <a:pt x="6505" y="14253"/>
                  </a:lnTo>
                  <a:lnTo>
                    <a:pt x="6495" y="14271"/>
                  </a:lnTo>
                  <a:lnTo>
                    <a:pt x="6487" y="14290"/>
                  </a:lnTo>
                  <a:lnTo>
                    <a:pt x="6474" y="14315"/>
                  </a:lnTo>
                  <a:lnTo>
                    <a:pt x="6464" y="14336"/>
                  </a:lnTo>
                  <a:lnTo>
                    <a:pt x="6455" y="14356"/>
                  </a:lnTo>
                  <a:lnTo>
                    <a:pt x="6446" y="14373"/>
                  </a:lnTo>
                  <a:lnTo>
                    <a:pt x="6427" y="14400"/>
                  </a:lnTo>
                  <a:lnTo>
                    <a:pt x="6411" y="14425"/>
                  </a:lnTo>
                  <a:lnTo>
                    <a:pt x="6394" y="14448"/>
                  </a:lnTo>
                  <a:lnTo>
                    <a:pt x="6374" y="14474"/>
                  </a:lnTo>
                  <a:lnTo>
                    <a:pt x="6353" y="14504"/>
                  </a:lnTo>
                  <a:lnTo>
                    <a:pt x="6326" y="14544"/>
                  </a:lnTo>
                  <a:lnTo>
                    <a:pt x="6295" y="14594"/>
                  </a:lnTo>
                  <a:lnTo>
                    <a:pt x="6262" y="14643"/>
                  </a:lnTo>
                  <a:lnTo>
                    <a:pt x="6230" y="14692"/>
                  </a:lnTo>
                  <a:lnTo>
                    <a:pt x="6196" y="14741"/>
                  </a:lnTo>
                  <a:lnTo>
                    <a:pt x="6162" y="14789"/>
                  </a:lnTo>
                  <a:lnTo>
                    <a:pt x="6129" y="14838"/>
                  </a:lnTo>
                  <a:lnTo>
                    <a:pt x="6095" y="14886"/>
                  </a:lnTo>
                  <a:lnTo>
                    <a:pt x="6061" y="14935"/>
                  </a:lnTo>
                  <a:lnTo>
                    <a:pt x="6029" y="14982"/>
                  </a:lnTo>
                  <a:lnTo>
                    <a:pt x="5995" y="15031"/>
                  </a:lnTo>
                  <a:lnTo>
                    <a:pt x="5963" y="15080"/>
                  </a:lnTo>
                  <a:lnTo>
                    <a:pt x="5930" y="15129"/>
                  </a:lnTo>
                  <a:lnTo>
                    <a:pt x="5897" y="15179"/>
                  </a:lnTo>
                  <a:lnTo>
                    <a:pt x="5867" y="15229"/>
                  </a:lnTo>
                  <a:lnTo>
                    <a:pt x="5836" y="15279"/>
                  </a:lnTo>
                  <a:lnTo>
                    <a:pt x="5806" y="15329"/>
                  </a:lnTo>
                  <a:lnTo>
                    <a:pt x="5782" y="15371"/>
                  </a:lnTo>
                  <a:lnTo>
                    <a:pt x="5764" y="15407"/>
                  </a:lnTo>
                  <a:lnTo>
                    <a:pt x="5749" y="15436"/>
                  </a:lnTo>
                  <a:lnTo>
                    <a:pt x="5734" y="15463"/>
                  </a:lnTo>
                  <a:lnTo>
                    <a:pt x="5720" y="15490"/>
                  </a:lnTo>
                  <a:lnTo>
                    <a:pt x="5703" y="15519"/>
                  </a:lnTo>
                  <a:lnTo>
                    <a:pt x="5680" y="15552"/>
                  </a:lnTo>
                  <a:lnTo>
                    <a:pt x="5652" y="15592"/>
                  </a:lnTo>
                  <a:lnTo>
                    <a:pt x="5714" y="15822"/>
                  </a:lnTo>
                  <a:lnTo>
                    <a:pt x="5826" y="15822"/>
                  </a:lnTo>
                  <a:lnTo>
                    <a:pt x="5921" y="15822"/>
                  </a:lnTo>
                  <a:lnTo>
                    <a:pt x="6000" y="15821"/>
                  </a:lnTo>
                  <a:lnTo>
                    <a:pt x="6067" y="15819"/>
                  </a:lnTo>
                  <a:lnTo>
                    <a:pt x="6124" y="15816"/>
                  </a:lnTo>
                  <a:lnTo>
                    <a:pt x="6172" y="15812"/>
                  </a:lnTo>
                  <a:lnTo>
                    <a:pt x="6193" y="15809"/>
                  </a:lnTo>
                  <a:lnTo>
                    <a:pt x="6214" y="15806"/>
                  </a:lnTo>
                  <a:lnTo>
                    <a:pt x="6234" y="15802"/>
                  </a:lnTo>
                  <a:lnTo>
                    <a:pt x="6253" y="15798"/>
                  </a:lnTo>
                  <a:lnTo>
                    <a:pt x="6292" y="15787"/>
                  </a:lnTo>
                  <a:lnTo>
                    <a:pt x="6331" y="15774"/>
                  </a:lnTo>
                  <a:lnTo>
                    <a:pt x="6374" y="15759"/>
                  </a:lnTo>
                  <a:lnTo>
                    <a:pt x="6423" y="15741"/>
                  </a:lnTo>
                  <a:lnTo>
                    <a:pt x="6480" y="15718"/>
                  </a:lnTo>
                  <a:lnTo>
                    <a:pt x="6549" y="15693"/>
                  </a:lnTo>
                  <a:lnTo>
                    <a:pt x="6629" y="15663"/>
                  </a:lnTo>
                  <a:lnTo>
                    <a:pt x="6726" y="15630"/>
                  </a:lnTo>
                  <a:lnTo>
                    <a:pt x="6755" y="15618"/>
                  </a:lnTo>
                  <a:lnTo>
                    <a:pt x="6783" y="15607"/>
                  </a:lnTo>
                  <a:lnTo>
                    <a:pt x="6813" y="15594"/>
                  </a:lnTo>
                  <a:lnTo>
                    <a:pt x="6842" y="15580"/>
                  </a:lnTo>
                  <a:lnTo>
                    <a:pt x="6872" y="15565"/>
                  </a:lnTo>
                  <a:lnTo>
                    <a:pt x="6901" y="15548"/>
                  </a:lnTo>
                  <a:lnTo>
                    <a:pt x="6932" y="15531"/>
                  </a:lnTo>
                  <a:lnTo>
                    <a:pt x="6961" y="15513"/>
                  </a:lnTo>
                  <a:lnTo>
                    <a:pt x="6992" y="15493"/>
                  </a:lnTo>
                  <a:lnTo>
                    <a:pt x="7022" y="15474"/>
                  </a:lnTo>
                  <a:lnTo>
                    <a:pt x="7051" y="15453"/>
                  </a:lnTo>
                  <a:lnTo>
                    <a:pt x="7082" y="15431"/>
                  </a:lnTo>
                  <a:lnTo>
                    <a:pt x="7111" y="15409"/>
                  </a:lnTo>
                  <a:lnTo>
                    <a:pt x="7141" y="15386"/>
                  </a:lnTo>
                  <a:lnTo>
                    <a:pt x="7170" y="15363"/>
                  </a:lnTo>
                  <a:lnTo>
                    <a:pt x="7199" y="15339"/>
                  </a:lnTo>
                  <a:lnTo>
                    <a:pt x="7256" y="15290"/>
                  </a:lnTo>
                  <a:lnTo>
                    <a:pt x="7311" y="15240"/>
                  </a:lnTo>
                  <a:lnTo>
                    <a:pt x="7364" y="15189"/>
                  </a:lnTo>
                  <a:lnTo>
                    <a:pt x="7415" y="15138"/>
                  </a:lnTo>
                  <a:lnTo>
                    <a:pt x="7462" y="15086"/>
                  </a:lnTo>
                  <a:lnTo>
                    <a:pt x="7507" y="15036"/>
                  </a:lnTo>
                  <a:lnTo>
                    <a:pt x="7527" y="15012"/>
                  </a:lnTo>
                  <a:lnTo>
                    <a:pt x="7548" y="14988"/>
                  </a:lnTo>
                  <a:lnTo>
                    <a:pt x="7566" y="14963"/>
                  </a:lnTo>
                  <a:lnTo>
                    <a:pt x="7584" y="14940"/>
                  </a:lnTo>
                  <a:lnTo>
                    <a:pt x="7606" y="14909"/>
                  </a:lnTo>
                  <a:lnTo>
                    <a:pt x="7624" y="14883"/>
                  </a:lnTo>
                  <a:lnTo>
                    <a:pt x="7638" y="14858"/>
                  </a:lnTo>
                  <a:lnTo>
                    <a:pt x="7652" y="14836"/>
                  </a:lnTo>
                  <a:lnTo>
                    <a:pt x="7662" y="14816"/>
                  </a:lnTo>
                  <a:lnTo>
                    <a:pt x="7670" y="14796"/>
                  </a:lnTo>
                  <a:lnTo>
                    <a:pt x="7677" y="14778"/>
                  </a:lnTo>
                  <a:lnTo>
                    <a:pt x="7683" y="14761"/>
                  </a:lnTo>
                  <a:lnTo>
                    <a:pt x="7693" y="14725"/>
                  </a:lnTo>
                  <a:lnTo>
                    <a:pt x="7706" y="14686"/>
                  </a:lnTo>
                  <a:lnTo>
                    <a:pt x="7714" y="14665"/>
                  </a:lnTo>
                  <a:lnTo>
                    <a:pt x="7723" y="14642"/>
                  </a:lnTo>
                  <a:lnTo>
                    <a:pt x="7733" y="14616"/>
                  </a:lnTo>
                  <a:lnTo>
                    <a:pt x="7747" y="14587"/>
                  </a:lnTo>
                  <a:lnTo>
                    <a:pt x="7759" y="14564"/>
                  </a:lnTo>
                  <a:lnTo>
                    <a:pt x="7770" y="14547"/>
                  </a:lnTo>
                  <a:lnTo>
                    <a:pt x="7779" y="14533"/>
                  </a:lnTo>
                  <a:lnTo>
                    <a:pt x="7787" y="14520"/>
                  </a:lnTo>
                  <a:lnTo>
                    <a:pt x="7797" y="14506"/>
                  </a:lnTo>
                  <a:lnTo>
                    <a:pt x="7807" y="14489"/>
                  </a:lnTo>
                  <a:lnTo>
                    <a:pt x="7820" y="14466"/>
                  </a:lnTo>
                  <a:lnTo>
                    <a:pt x="7834" y="14434"/>
                  </a:lnTo>
                  <a:lnTo>
                    <a:pt x="7851" y="14393"/>
                  </a:lnTo>
                  <a:lnTo>
                    <a:pt x="7868" y="14355"/>
                  </a:lnTo>
                  <a:lnTo>
                    <a:pt x="7883" y="14316"/>
                  </a:lnTo>
                  <a:lnTo>
                    <a:pt x="7897" y="14278"/>
                  </a:lnTo>
                  <a:lnTo>
                    <a:pt x="7910" y="14242"/>
                  </a:lnTo>
                  <a:lnTo>
                    <a:pt x="7923" y="14205"/>
                  </a:lnTo>
                  <a:lnTo>
                    <a:pt x="7934" y="14169"/>
                  </a:lnTo>
                  <a:lnTo>
                    <a:pt x="7944" y="14135"/>
                  </a:lnTo>
                  <a:lnTo>
                    <a:pt x="7953" y="14100"/>
                  </a:lnTo>
                  <a:lnTo>
                    <a:pt x="7962" y="14066"/>
                  </a:lnTo>
                  <a:lnTo>
                    <a:pt x="7970" y="14032"/>
                  </a:lnTo>
                  <a:lnTo>
                    <a:pt x="7977" y="13997"/>
                  </a:lnTo>
                  <a:lnTo>
                    <a:pt x="7984" y="13965"/>
                  </a:lnTo>
                  <a:lnTo>
                    <a:pt x="7989" y="13931"/>
                  </a:lnTo>
                  <a:lnTo>
                    <a:pt x="7994" y="13898"/>
                  </a:lnTo>
                  <a:lnTo>
                    <a:pt x="7999" y="13864"/>
                  </a:lnTo>
                  <a:lnTo>
                    <a:pt x="8006" y="13798"/>
                  </a:lnTo>
                  <a:lnTo>
                    <a:pt x="8011" y="13730"/>
                  </a:lnTo>
                  <a:lnTo>
                    <a:pt x="8015" y="13662"/>
                  </a:lnTo>
                  <a:lnTo>
                    <a:pt x="8018" y="13590"/>
                  </a:lnTo>
                  <a:lnTo>
                    <a:pt x="8019" y="13517"/>
                  </a:lnTo>
                  <a:lnTo>
                    <a:pt x="8020" y="13442"/>
                  </a:lnTo>
                  <a:lnTo>
                    <a:pt x="8020" y="13362"/>
                  </a:lnTo>
                  <a:lnTo>
                    <a:pt x="8020" y="13279"/>
                  </a:lnTo>
                  <a:lnTo>
                    <a:pt x="8019" y="13239"/>
                  </a:lnTo>
                  <a:lnTo>
                    <a:pt x="8017" y="13204"/>
                  </a:lnTo>
                  <a:lnTo>
                    <a:pt x="8015" y="13170"/>
                  </a:lnTo>
                  <a:lnTo>
                    <a:pt x="8011" y="13140"/>
                  </a:lnTo>
                  <a:lnTo>
                    <a:pt x="8006" y="13111"/>
                  </a:lnTo>
                  <a:lnTo>
                    <a:pt x="8000" y="13085"/>
                  </a:lnTo>
                  <a:lnTo>
                    <a:pt x="7994" y="13060"/>
                  </a:lnTo>
                  <a:lnTo>
                    <a:pt x="7987" y="13036"/>
                  </a:lnTo>
                  <a:lnTo>
                    <a:pt x="7971" y="12989"/>
                  </a:lnTo>
                  <a:lnTo>
                    <a:pt x="7952" y="12942"/>
                  </a:lnTo>
                  <a:lnTo>
                    <a:pt x="7933" y="12892"/>
                  </a:lnTo>
                  <a:lnTo>
                    <a:pt x="7913" y="12836"/>
                  </a:lnTo>
                  <a:lnTo>
                    <a:pt x="7905" y="12811"/>
                  </a:lnTo>
                  <a:lnTo>
                    <a:pt x="7898" y="12784"/>
                  </a:lnTo>
                  <a:lnTo>
                    <a:pt x="7891" y="12756"/>
                  </a:lnTo>
                  <a:lnTo>
                    <a:pt x="7884" y="12727"/>
                  </a:lnTo>
                  <a:lnTo>
                    <a:pt x="7877" y="12699"/>
                  </a:lnTo>
                  <a:lnTo>
                    <a:pt x="7869" y="12671"/>
                  </a:lnTo>
                  <a:lnTo>
                    <a:pt x="7861" y="12645"/>
                  </a:lnTo>
                  <a:lnTo>
                    <a:pt x="7852" y="12622"/>
                  </a:lnTo>
                  <a:lnTo>
                    <a:pt x="7827" y="12567"/>
                  </a:lnTo>
                  <a:lnTo>
                    <a:pt x="7804" y="12519"/>
                  </a:lnTo>
                  <a:lnTo>
                    <a:pt x="7785" y="12477"/>
                  </a:lnTo>
                  <a:lnTo>
                    <a:pt x="7770" y="12441"/>
                  </a:lnTo>
                  <a:lnTo>
                    <a:pt x="7764" y="12425"/>
                  </a:lnTo>
                  <a:lnTo>
                    <a:pt x="7759" y="12409"/>
                  </a:lnTo>
                  <a:lnTo>
                    <a:pt x="7754" y="12395"/>
                  </a:lnTo>
                  <a:lnTo>
                    <a:pt x="7750" y="12380"/>
                  </a:lnTo>
                  <a:lnTo>
                    <a:pt x="7748" y="12367"/>
                  </a:lnTo>
                  <a:lnTo>
                    <a:pt x="7747" y="12354"/>
                  </a:lnTo>
                  <a:lnTo>
                    <a:pt x="7747" y="12342"/>
                  </a:lnTo>
                  <a:lnTo>
                    <a:pt x="7748" y="12329"/>
                  </a:lnTo>
                  <a:lnTo>
                    <a:pt x="7750" y="12316"/>
                  </a:lnTo>
                  <a:lnTo>
                    <a:pt x="7753" y="12304"/>
                  </a:lnTo>
                  <a:lnTo>
                    <a:pt x="7758" y="12291"/>
                  </a:lnTo>
                  <a:lnTo>
                    <a:pt x="7763" y="12278"/>
                  </a:lnTo>
                  <a:lnTo>
                    <a:pt x="7770" y="12264"/>
                  </a:lnTo>
                  <a:lnTo>
                    <a:pt x="7778" y="12250"/>
                  </a:lnTo>
                  <a:lnTo>
                    <a:pt x="7787" y="12236"/>
                  </a:lnTo>
                  <a:lnTo>
                    <a:pt x="7797" y="12221"/>
                  </a:lnTo>
                  <a:lnTo>
                    <a:pt x="7822" y="12186"/>
                  </a:lnTo>
                  <a:lnTo>
                    <a:pt x="7851" y="12147"/>
                  </a:lnTo>
                  <a:lnTo>
                    <a:pt x="7887" y="12104"/>
                  </a:lnTo>
                  <a:lnTo>
                    <a:pt x="7928" y="12053"/>
                  </a:lnTo>
                  <a:lnTo>
                    <a:pt x="7951" y="12022"/>
                  </a:lnTo>
                  <a:lnTo>
                    <a:pt x="7975" y="11991"/>
                  </a:lnTo>
                  <a:lnTo>
                    <a:pt x="7998" y="11959"/>
                  </a:lnTo>
                  <a:lnTo>
                    <a:pt x="8020" y="11927"/>
                  </a:lnTo>
                  <a:lnTo>
                    <a:pt x="8065" y="11859"/>
                  </a:lnTo>
                  <a:lnTo>
                    <a:pt x="8110" y="11791"/>
                  </a:lnTo>
                  <a:lnTo>
                    <a:pt x="8153" y="11720"/>
                  </a:lnTo>
                  <a:lnTo>
                    <a:pt x="8196" y="11649"/>
                  </a:lnTo>
                  <a:lnTo>
                    <a:pt x="8238" y="11575"/>
                  </a:lnTo>
                  <a:lnTo>
                    <a:pt x="8279" y="11502"/>
                  </a:lnTo>
                  <a:lnTo>
                    <a:pt x="8321" y="11429"/>
                  </a:lnTo>
                  <a:lnTo>
                    <a:pt x="8362" y="11357"/>
                  </a:lnTo>
                  <a:lnTo>
                    <a:pt x="8404" y="11284"/>
                  </a:lnTo>
                  <a:lnTo>
                    <a:pt x="8446" y="11214"/>
                  </a:lnTo>
                  <a:lnTo>
                    <a:pt x="8487" y="11145"/>
                  </a:lnTo>
                  <a:lnTo>
                    <a:pt x="8529" y="11078"/>
                  </a:lnTo>
                  <a:lnTo>
                    <a:pt x="8550" y="11045"/>
                  </a:lnTo>
                  <a:lnTo>
                    <a:pt x="8572" y="11014"/>
                  </a:lnTo>
                  <a:lnTo>
                    <a:pt x="8593" y="10982"/>
                  </a:lnTo>
                  <a:lnTo>
                    <a:pt x="8615" y="10952"/>
                  </a:lnTo>
                  <a:lnTo>
                    <a:pt x="8662" y="10887"/>
                  </a:lnTo>
                  <a:lnTo>
                    <a:pt x="8708" y="10821"/>
                  </a:lnTo>
                  <a:lnTo>
                    <a:pt x="8753" y="10755"/>
                  </a:lnTo>
                  <a:lnTo>
                    <a:pt x="8799" y="10688"/>
                  </a:lnTo>
                  <a:lnTo>
                    <a:pt x="8844" y="10621"/>
                  </a:lnTo>
                  <a:lnTo>
                    <a:pt x="8889" y="10554"/>
                  </a:lnTo>
                  <a:lnTo>
                    <a:pt x="8933" y="10487"/>
                  </a:lnTo>
                  <a:lnTo>
                    <a:pt x="8977" y="10418"/>
                  </a:lnTo>
                  <a:lnTo>
                    <a:pt x="9020" y="10350"/>
                  </a:lnTo>
                  <a:lnTo>
                    <a:pt x="9064" y="10282"/>
                  </a:lnTo>
                  <a:lnTo>
                    <a:pt x="9108" y="10215"/>
                  </a:lnTo>
                  <a:lnTo>
                    <a:pt x="9152" y="10147"/>
                  </a:lnTo>
                  <a:lnTo>
                    <a:pt x="9196" y="10079"/>
                  </a:lnTo>
                  <a:lnTo>
                    <a:pt x="9240" y="10011"/>
                  </a:lnTo>
                  <a:lnTo>
                    <a:pt x="9284" y="9943"/>
                  </a:lnTo>
                  <a:lnTo>
                    <a:pt x="9328" y="9877"/>
                  </a:lnTo>
                  <a:lnTo>
                    <a:pt x="10043" y="10400"/>
                  </a:lnTo>
                  <a:lnTo>
                    <a:pt x="10100" y="10446"/>
                  </a:lnTo>
                  <a:lnTo>
                    <a:pt x="10158" y="10491"/>
                  </a:lnTo>
                  <a:lnTo>
                    <a:pt x="10216" y="10535"/>
                  </a:lnTo>
                  <a:lnTo>
                    <a:pt x="10275" y="10579"/>
                  </a:lnTo>
                  <a:lnTo>
                    <a:pt x="10335" y="10622"/>
                  </a:lnTo>
                  <a:lnTo>
                    <a:pt x="10396" y="10666"/>
                  </a:lnTo>
                  <a:lnTo>
                    <a:pt x="10456" y="10708"/>
                  </a:lnTo>
                  <a:lnTo>
                    <a:pt x="10518" y="10751"/>
                  </a:lnTo>
                  <a:lnTo>
                    <a:pt x="10579" y="10794"/>
                  </a:lnTo>
                  <a:lnTo>
                    <a:pt x="10639" y="10838"/>
                  </a:lnTo>
                  <a:lnTo>
                    <a:pt x="10699" y="10880"/>
                  </a:lnTo>
                  <a:lnTo>
                    <a:pt x="10759" y="10924"/>
                  </a:lnTo>
                  <a:lnTo>
                    <a:pt x="10818" y="10968"/>
                  </a:lnTo>
                  <a:lnTo>
                    <a:pt x="10877" y="11013"/>
                  </a:lnTo>
                  <a:lnTo>
                    <a:pt x="10935" y="11057"/>
                  </a:lnTo>
                  <a:lnTo>
                    <a:pt x="10992" y="11102"/>
                  </a:lnTo>
                  <a:lnTo>
                    <a:pt x="11049" y="11150"/>
                  </a:lnTo>
                  <a:lnTo>
                    <a:pt x="11107" y="11201"/>
                  </a:lnTo>
                  <a:lnTo>
                    <a:pt x="11165" y="11253"/>
                  </a:lnTo>
                  <a:lnTo>
                    <a:pt x="11225" y="11305"/>
                  </a:lnTo>
                  <a:lnTo>
                    <a:pt x="11284" y="11356"/>
                  </a:lnTo>
                  <a:lnTo>
                    <a:pt x="11344" y="11404"/>
                  </a:lnTo>
                  <a:lnTo>
                    <a:pt x="11375" y="11428"/>
                  </a:lnTo>
                  <a:lnTo>
                    <a:pt x="11404" y="11449"/>
                  </a:lnTo>
                  <a:lnTo>
                    <a:pt x="11434" y="11471"/>
                  </a:lnTo>
                  <a:lnTo>
                    <a:pt x="11465" y="11490"/>
                  </a:lnTo>
                  <a:lnTo>
                    <a:pt x="12316" y="12118"/>
                  </a:lnTo>
                  <a:lnTo>
                    <a:pt x="12331" y="12130"/>
                  </a:lnTo>
                  <a:lnTo>
                    <a:pt x="12340" y="12137"/>
                  </a:lnTo>
                  <a:lnTo>
                    <a:pt x="12352" y="12145"/>
                  </a:lnTo>
                  <a:lnTo>
                    <a:pt x="12377" y="12161"/>
                  </a:lnTo>
                  <a:lnTo>
                    <a:pt x="12412" y="12183"/>
                  </a:lnTo>
                  <a:lnTo>
                    <a:pt x="12447" y="12206"/>
                  </a:lnTo>
                  <a:lnTo>
                    <a:pt x="12482" y="12230"/>
                  </a:lnTo>
                  <a:lnTo>
                    <a:pt x="12514" y="12254"/>
                  </a:lnTo>
                  <a:lnTo>
                    <a:pt x="12581" y="12303"/>
                  </a:lnTo>
                  <a:lnTo>
                    <a:pt x="12644" y="12354"/>
                  </a:lnTo>
                  <a:lnTo>
                    <a:pt x="12707" y="12406"/>
                  </a:lnTo>
                  <a:lnTo>
                    <a:pt x="12770" y="12459"/>
                  </a:lnTo>
                  <a:lnTo>
                    <a:pt x="12833" y="12513"/>
                  </a:lnTo>
                  <a:lnTo>
                    <a:pt x="12898" y="12568"/>
                  </a:lnTo>
                  <a:lnTo>
                    <a:pt x="14552" y="13840"/>
                  </a:lnTo>
                  <a:lnTo>
                    <a:pt x="14581" y="13864"/>
                  </a:lnTo>
                  <a:lnTo>
                    <a:pt x="14610" y="13884"/>
                  </a:lnTo>
                  <a:lnTo>
                    <a:pt x="14624" y="13894"/>
                  </a:lnTo>
                  <a:lnTo>
                    <a:pt x="14638" y="13902"/>
                  </a:lnTo>
                  <a:lnTo>
                    <a:pt x="14654" y="13908"/>
                  </a:lnTo>
                  <a:lnTo>
                    <a:pt x="14668" y="13913"/>
                  </a:lnTo>
                  <a:lnTo>
                    <a:pt x="14683" y="13916"/>
                  </a:lnTo>
                  <a:lnTo>
                    <a:pt x="14700" y="13917"/>
                  </a:lnTo>
                  <a:lnTo>
                    <a:pt x="14717" y="13917"/>
                  </a:lnTo>
                  <a:lnTo>
                    <a:pt x="14735" y="13915"/>
                  </a:lnTo>
                  <a:lnTo>
                    <a:pt x="14754" y="13910"/>
                  </a:lnTo>
                  <a:lnTo>
                    <a:pt x="14774" y="13904"/>
                  </a:lnTo>
                  <a:lnTo>
                    <a:pt x="14795" y="13895"/>
                  </a:lnTo>
                  <a:lnTo>
                    <a:pt x="14818" y="13883"/>
                  </a:lnTo>
                  <a:lnTo>
                    <a:pt x="14825" y="13879"/>
                  </a:lnTo>
                  <a:lnTo>
                    <a:pt x="14832" y="13873"/>
                  </a:lnTo>
                  <a:lnTo>
                    <a:pt x="14840" y="13867"/>
                  </a:lnTo>
                  <a:lnTo>
                    <a:pt x="14848" y="13860"/>
                  </a:lnTo>
                  <a:lnTo>
                    <a:pt x="14865" y="13843"/>
                  </a:lnTo>
                  <a:lnTo>
                    <a:pt x="14882" y="13821"/>
                  </a:lnTo>
                  <a:lnTo>
                    <a:pt x="14900" y="13798"/>
                  </a:lnTo>
                  <a:lnTo>
                    <a:pt x="14920" y="13773"/>
                  </a:lnTo>
                  <a:lnTo>
                    <a:pt x="14939" y="13745"/>
                  </a:lnTo>
                  <a:lnTo>
                    <a:pt x="14959" y="13717"/>
                  </a:lnTo>
                  <a:lnTo>
                    <a:pt x="14997" y="13658"/>
                  </a:lnTo>
                  <a:lnTo>
                    <a:pt x="15034" y="13600"/>
                  </a:lnTo>
                  <a:lnTo>
                    <a:pt x="15068" y="13548"/>
                  </a:lnTo>
                  <a:lnTo>
                    <a:pt x="15096" y="13504"/>
                  </a:lnTo>
                  <a:lnTo>
                    <a:pt x="15265" y="13261"/>
                  </a:lnTo>
                  <a:lnTo>
                    <a:pt x="15275" y="13241"/>
                  </a:lnTo>
                  <a:lnTo>
                    <a:pt x="15284" y="13225"/>
                  </a:lnTo>
                  <a:lnTo>
                    <a:pt x="15290" y="13210"/>
                  </a:lnTo>
                  <a:lnTo>
                    <a:pt x="15295" y="13194"/>
                  </a:lnTo>
                  <a:lnTo>
                    <a:pt x="15302" y="13180"/>
                  </a:lnTo>
                  <a:lnTo>
                    <a:pt x="15309" y="13163"/>
                  </a:lnTo>
                  <a:lnTo>
                    <a:pt x="15319" y="13145"/>
                  </a:lnTo>
                  <a:lnTo>
                    <a:pt x="15333" y="13122"/>
                  </a:lnTo>
                  <a:lnTo>
                    <a:pt x="15497" y="12873"/>
                  </a:lnTo>
                  <a:lnTo>
                    <a:pt x="15515" y="12835"/>
                  </a:lnTo>
                  <a:lnTo>
                    <a:pt x="15529" y="12812"/>
                  </a:lnTo>
                  <a:lnTo>
                    <a:pt x="15546" y="12785"/>
                  </a:lnTo>
                  <a:lnTo>
                    <a:pt x="15572" y="12743"/>
                  </a:lnTo>
                  <a:lnTo>
                    <a:pt x="15589" y="12714"/>
                  </a:lnTo>
                  <a:lnTo>
                    <a:pt x="15602" y="12692"/>
                  </a:lnTo>
                  <a:lnTo>
                    <a:pt x="15610" y="12674"/>
                  </a:lnTo>
                  <a:lnTo>
                    <a:pt x="15616" y="12660"/>
                  </a:lnTo>
                  <a:lnTo>
                    <a:pt x="15622" y="12646"/>
                  </a:lnTo>
                  <a:lnTo>
                    <a:pt x="15629" y="12630"/>
                  </a:lnTo>
                  <a:lnTo>
                    <a:pt x="15638" y="12609"/>
                  </a:lnTo>
                  <a:lnTo>
                    <a:pt x="15653" y="12582"/>
                  </a:lnTo>
                  <a:lnTo>
                    <a:pt x="15898" y="12208"/>
                  </a:lnTo>
                  <a:lnTo>
                    <a:pt x="15915" y="12184"/>
                  </a:lnTo>
                  <a:lnTo>
                    <a:pt x="15920" y="12178"/>
                  </a:lnTo>
                  <a:lnTo>
                    <a:pt x="15925" y="12172"/>
                  </a:lnTo>
                  <a:lnTo>
                    <a:pt x="15940" y="12147"/>
                  </a:lnTo>
                  <a:lnTo>
                    <a:pt x="16155" y="11846"/>
                  </a:lnTo>
                  <a:lnTo>
                    <a:pt x="16201" y="11767"/>
                  </a:lnTo>
                  <a:lnTo>
                    <a:pt x="16240" y="11700"/>
                  </a:lnTo>
                  <a:lnTo>
                    <a:pt x="16255" y="11669"/>
                  </a:lnTo>
                  <a:lnTo>
                    <a:pt x="16269" y="11642"/>
                  </a:lnTo>
                  <a:lnTo>
                    <a:pt x="16280" y="11615"/>
                  </a:lnTo>
                  <a:lnTo>
                    <a:pt x="16291" y="11592"/>
                  </a:lnTo>
                  <a:lnTo>
                    <a:pt x="16298" y="11570"/>
                  </a:lnTo>
                  <a:lnTo>
                    <a:pt x="16304" y="11550"/>
                  </a:lnTo>
                  <a:lnTo>
                    <a:pt x="16307" y="11531"/>
                  </a:lnTo>
                  <a:lnTo>
                    <a:pt x="16308" y="11512"/>
                  </a:lnTo>
                  <a:lnTo>
                    <a:pt x="16307" y="11496"/>
                  </a:lnTo>
                  <a:lnTo>
                    <a:pt x="16304" y="11481"/>
                  </a:lnTo>
                  <a:lnTo>
                    <a:pt x="16299" y="11466"/>
                  </a:lnTo>
                  <a:lnTo>
                    <a:pt x="16292" y="11450"/>
                  </a:lnTo>
                  <a:lnTo>
                    <a:pt x="16281" y="11436"/>
                  </a:lnTo>
                  <a:lnTo>
                    <a:pt x="16270" y="11422"/>
                  </a:lnTo>
                  <a:lnTo>
                    <a:pt x="16256" y="11409"/>
                  </a:lnTo>
                  <a:lnTo>
                    <a:pt x="16241" y="11393"/>
                  </a:lnTo>
                  <a:lnTo>
                    <a:pt x="16222" y="11379"/>
                  </a:lnTo>
                  <a:lnTo>
                    <a:pt x="16202" y="11364"/>
                  </a:lnTo>
                  <a:lnTo>
                    <a:pt x="16180" y="11348"/>
                  </a:lnTo>
                  <a:lnTo>
                    <a:pt x="16154" y="11331"/>
                  </a:lnTo>
                  <a:lnTo>
                    <a:pt x="16098" y="11294"/>
                  </a:lnTo>
                  <a:lnTo>
                    <a:pt x="16033" y="11251"/>
                  </a:lnTo>
                  <a:lnTo>
                    <a:pt x="15959" y="11200"/>
                  </a:lnTo>
                  <a:lnTo>
                    <a:pt x="15876" y="11141"/>
                  </a:lnTo>
                  <a:lnTo>
                    <a:pt x="15851" y="11124"/>
                  </a:lnTo>
                  <a:lnTo>
                    <a:pt x="15828" y="11107"/>
                  </a:lnTo>
                  <a:lnTo>
                    <a:pt x="15806" y="11092"/>
                  </a:lnTo>
                  <a:lnTo>
                    <a:pt x="15783" y="11077"/>
                  </a:lnTo>
                  <a:lnTo>
                    <a:pt x="15761" y="11063"/>
                  </a:lnTo>
                  <a:lnTo>
                    <a:pt x="15738" y="11047"/>
                  </a:lnTo>
                  <a:lnTo>
                    <a:pt x="15716" y="11032"/>
                  </a:lnTo>
                  <a:lnTo>
                    <a:pt x="15691" y="11016"/>
                  </a:lnTo>
                  <a:lnTo>
                    <a:pt x="13417" y="9437"/>
                  </a:lnTo>
                  <a:lnTo>
                    <a:pt x="13380" y="9416"/>
                  </a:lnTo>
                  <a:lnTo>
                    <a:pt x="13353" y="9403"/>
                  </a:lnTo>
                  <a:lnTo>
                    <a:pt x="13334" y="9394"/>
                  </a:lnTo>
                  <a:lnTo>
                    <a:pt x="13319" y="9387"/>
                  </a:lnTo>
                  <a:lnTo>
                    <a:pt x="13303" y="9378"/>
                  </a:lnTo>
                  <a:lnTo>
                    <a:pt x="13285" y="9366"/>
                  </a:lnTo>
                  <a:lnTo>
                    <a:pt x="13260" y="9348"/>
                  </a:lnTo>
                  <a:lnTo>
                    <a:pt x="13227" y="9318"/>
                  </a:lnTo>
                  <a:lnTo>
                    <a:pt x="13185" y="9284"/>
                  </a:lnTo>
                  <a:lnTo>
                    <a:pt x="13143" y="9251"/>
                  </a:lnTo>
                  <a:lnTo>
                    <a:pt x="13100" y="9220"/>
                  </a:lnTo>
                  <a:lnTo>
                    <a:pt x="13058" y="9190"/>
                  </a:lnTo>
                  <a:lnTo>
                    <a:pt x="13013" y="9161"/>
                  </a:lnTo>
                  <a:lnTo>
                    <a:pt x="12968" y="9133"/>
                  </a:lnTo>
                  <a:lnTo>
                    <a:pt x="12923" y="9106"/>
                  </a:lnTo>
                  <a:lnTo>
                    <a:pt x="12877" y="9079"/>
                  </a:lnTo>
                  <a:lnTo>
                    <a:pt x="12786" y="9026"/>
                  </a:lnTo>
                  <a:lnTo>
                    <a:pt x="12695" y="8973"/>
                  </a:lnTo>
                  <a:lnTo>
                    <a:pt x="12650" y="8946"/>
                  </a:lnTo>
                  <a:lnTo>
                    <a:pt x="12604" y="8918"/>
                  </a:lnTo>
                  <a:lnTo>
                    <a:pt x="12559" y="8890"/>
                  </a:lnTo>
                  <a:lnTo>
                    <a:pt x="12515" y="8859"/>
                  </a:lnTo>
                  <a:lnTo>
                    <a:pt x="12486" y="8838"/>
                  </a:lnTo>
                  <a:lnTo>
                    <a:pt x="12462" y="8820"/>
                  </a:lnTo>
                  <a:lnTo>
                    <a:pt x="12443" y="8804"/>
                  </a:lnTo>
                  <a:lnTo>
                    <a:pt x="12426" y="8789"/>
                  </a:lnTo>
                  <a:lnTo>
                    <a:pt x="12409" y="8775"/>
                  </a:lnTo>
                  <a:lnTo>
                    <a:pt x="12391" y="8760"/>
                  </a:lnTo>
                  <a:lnTo>
                    <a:pt x="12370" y="8742"/>
                  </a:lnTo>
                  <a:lnTo>
                    <a:pt x="12342" y="8723"/>
                  </a:lnTo>
                  <a:lnTo>
                    <a:pt x="12312" y="8703"/>
                  </a:lnTo>
                  <a:lnTo>
                    <a:pt x="12287" y="8686"/>
                  </a:lnTo>
                  <a:lnTo>
                    <a:pt x="12267" y="8674"/>
                  </a:lnTo>
                  <a:lnTo>
                    <a:pt x="12249" y="8663"/>
                  </a:lnTo>
                  <a:lnTo>
                    <a:pt x="12232" y="8652"/>
                  </a:lnTo>
                  <a:lnTo>
                    <a:pt x="12213" y="8639"/>
                  </a:lnTo>
                  <a:lnTo>
                    <a:pt x="12189" y="8620"/>
                  </a:lnTo>
                  <a:lnTo>
                    <a:pt x="12159" y="8597"/>
                  </a:lnTo>
                  <a:lnTo>
                    <a:pt x="11813" y="8358"/>
                  </a:lnTo>
                  <a:lnTo>
                    <a:pt x="11791" y="8341"/>
                  </a:lnTo>
                  <a:lnTo>
                    <a:pt x="11770" y="8326"/>
                  </a:lnTo>
                  <a:lnTo>
                    <a:pt x="11751" y="8313"/>
                  </a:lnTo>
                  <a:lnTo>
                    <a:pt x="11733" y="8299"/>
                  </a:lnTo>
                  <a:lnTo>
                    <a:pt x="11715" y="8285"/>
                  </a:lnTo>
                  <a:lnTo>
                    <a:pt x="11696" y="8272"/>
                  </a:lnTo>
                  <a:lnTo>
                    <a:pt x="11676" y="8258"/>
                  </a:lnTo>
                  <a:lnTo>
                    <a:pt x="11653" y="8243"/>
                  </a:lnTo>
                  <a:lnTo>
                    <a:pt x="10774" y="7609"/>
                  </a:lnTo>
                  <a:lnTo>
                    <a:pt x="10774" y="7595"/>
                  </a:lnTo>
                  <a:lnTo>
                    <a:pt x="10776" y="7580"/>
                  </a:lnTo>
                  <a:lnTo>
                    <a:pt x="10778" y="7567"/>
                  </a:lnTo>
                  <a:lnTo>
                    <a:pt x="10780" y="7553"/>
                  </a:lnTo>
                  <a:lnTo>
                    <a:pt x="10783" y="7540"/>
                  </a:lnTo>
                  <a:lnTo>
                    <a:pt x="10787" y="7525"/>
                  </a:lnTo>
                  <a:lnTo>
                    <a:pt x="10791" y="7512"/>
                  </a:lnTo>
                  <a:lnTo>
                    <a:pt x="10796" y="7499"/>
                  </a:lnTo>
                  <a:lnTo>
                    <a:pt x="10807" y="7471"/>
                  </a:lnTo>
                  <a:lnTo>
                    <a:pt x="10821" y="7443"/>
                  </a:lnTo>
                  <a:lnTo>
                    <a:pt x="10837" y="7414"/>
                  </a:lnTo>
                  <a:lnTo>
                    <a:pt x="10854" y="7385"/>
                  </a:lnTo>
                  <a:lnTo>
                    <a:pt x="10895" y="7323"/>
                  </a:lnTo>
                  <a:lnTo>
                    <a:pt x="10940" y="7253"/>
                  </a:lnTo>
                  <a:lnTo>
                    <a:pt x="10964" y="7215"/>
                  </a:lnTo>
                  <a:lnTo>
                    <a:pt x="10990" y="7175"/>
                  </a:lnTo>
                  <a:lnTo>
                    <a:pt x="11016" y="7132"/>
                  </a:lnTo>
                  <a:lnTo>
                    <a:pt x="11043" y="7086"/>
                  </a:lnTo>
                  <a:lnTo>
                    <a:pt x="11091" y="7002"/>
                  </a:lnTo>
                  <a:lnTo>
                    <a:pt x="11142" y="6920"/>
                  </a:lnTo>
                  <a:lnTo>
                    <a:pt x="11194" y="6837"/>
                  </a:lnTo>
                  <a:lnTo>
                    <a:pt x="11247" y="6756"/>
                  </a:lnTo>
                  <a:lnTo>
                    <a:pt x="11301" y="6676"/>
                  </a:lnTo>
                  <a:lnTo>
                    <a:pt x="11356" y="6595"/>
                  </a:lnTo>
                  <a:lnTo>
                    <a:pt x="11411" y="6515"/>
                  </a:lnTo>
                  <a:lnTo>
                    <a:pt x="11466" y="6434"/>
                  </a:lnTo>
                  <a:lnTo>
                    <a:pt x="11520" y="6354"/>
                  </a:lnTo>
                  <a:lnTo>
                    <a:pt x="11574" y="6274"/>
                  </a:lnTo>
                  <a:lnTo>
                    <a:pt x="11627" y="6192"/>
                  </a:lnTo>
                  <a:lnTo>
                    <a:pt x="11678" y="6111"/>
                  </a:lnTo>
                  <a:lnTo>
                    <a:pt x="11727" y="6028"/>
                  </a:lnTo>
                  <a:lnTo>
                    <a:pt x="11775" y="5946"/>
                  </a:lnTo>
                  <a:lnTo>
                    <a:pt x="11799" y="5904"/>
                  </a:lnTo>
                  <a:lnTo>
                    <a:pt x="11822" y="5863"/>
                  </a:lnTo>
                  <a:lnTo>
                    <a:pt x="11844" y="5820"/>
                  </a:lnTo>
                  <a:lnTo>
                    <a:pt x="11866" y="5777"/>
                  </a:lnTo>
                  <a:lnTo>
                    <a:pt x="11882" y="5744"/>
                  </a:lnTo>
                  <a:lnTo>
                    <a:pt x="11901" y="5713"/>
                  </a:lnTo>
                  <a:lnTo>
                    <a:pt x="11920" y="5682"/>
                  </a:lnTo>
                  <a:lnTo>
                    <a:pt x="11939" y="5653"/>
                  </a:lnTo>
                  <a:lnTo>
                    <a:pt x="11979" y="5596"/>
                  </a:lnTo>
                  <a:lnTo>
                    <a:pt x="12021" y="5540"/>
                  </a:lnTo>
                  <a:lnTo>
                    <a:pt x="12063" y="5485"/>
                  </a:lnTo>
                  <a:lnTo>
                    <a:pt x="12105" y="5427"/>
                  </a:lnTo>
                  <a:lnTo>
                    <a:pt x="12124" y="5397"/>
                  </a:lnTo>
                  <a:lnTo>
                    <a:pt x="12143" y="5367"/>
                  </a:lnTo>
                  <a:lnTo>
                    <a:pt x="12163" y="5334"/>
                  </a:lnTo>
                  <a:lnTo>
                    <a:pt x="12181" y="5301"/>
                  </a:lnTo>
                  <a:lnTo>
                    <a:pt x="12392" y="4962"/>
                  </a:lnTo>
                  <a:lnTo>
                    <a:pt x="12481" y="4962"/>
                  </a:lnTo>
                  <a:lnTo>
                    <a:pt x="12563" y="4961"/>
                  </a:lnTo>
                  <a:lnTo>
                    <a:pt x="12639" y="4958"/>
                  </a:lnTo>
                  <a:lnTo>
                    <a:pt x="12709" y="4955"/>
                  </a:lnTo>
                  <a:lnTo>
                    <a:pt x="12774" y="4951"/>
                  </a:lnTo>
                  <a:lnTo>
                    <a:pt x="12836" y="4946"/>
                  </a:lnTo>
                  <a:lnTo>
                    <a:pt x="12896" y="4940"/>
                  </a:lnTo>
                  <a:lnTo>
                    <a:pt x="12952" y="4932"/>
                  </a:lnTo>
                  <a:lnTo>
                    <a:pt x="13008" y="4923"/>
                  </a:lnTo>
                  <a:lnTo>
                    <a:pt x="13062" y="4914"/>
                  </a:lnTo>
                  <a:lnTo>
                    <a:pt x="13117" y="4903"/>
                  </a:lnTo>
                  <a:lnTo>
                    <a:pt x="13173" y="4890"/>
                  </a:lnTo>
                  <a:lnTo>
                    <a:pt x="13231" y="4875"/>
                  </a:lnTo>
                  <a:lnTo>
                    <a:pt x="13292" y="4860"/>
                  </a:lnTo>
                  <a:lnTo>
                    <a:pt x="13356" y="4843"/>
                  </a:lnTo>
                  <a:lnTo>
                    <a:pt x="13425" y="4825"/>
                  </a:lnTo>
                  <a:lnTo>
                    <a:pt x="13458" y="4815"/>
                  </a:lnTo>
                  <a:lnTo>
                    <a:pt x="13491" y="4805"/>
                  </a:lnTo>
                  <a:lnTo>
                    <a:pt x="13523" y="4794"/>
                  </a:lnTo>
                  <a:lnTo>
                    <a:pt x="13556" y="4782"/>
                  </a:lnTo>
                  <a:lnTo>
                    <a:pt x="13587" y="4769"/>
                  </a:lnTo>
                  <a:lnTo>
                    <a:pt x="13618" y="4755"/>
                  </a:lnTo>
                  <a:lnTo>
                    <a:pt x="13649" y="4741"/>
                  </a:lnTo>
                  <a:lnTo>
                    <a:pt x="13678" y="4727"/>
                  </a:lnTo>
                  <a:lnTo>
                    <a:pt x="13708" y="4711"/>
                  </a:lnTo>
                  <a:lnTo>
                    <a:pt x="13737" y="4695"/>
                  </a:lnTo>
                  <a:lnTo>
                    <a:pt x="13766" y="4678"/>
                  </a:lnTo>
                  <a:lnTo>
                    <a:pt x="13795" y="4661"/>
                  </a:lnTo>
                  <a:lnTo>
                    <a:pt x="13822" y="4642"/>
                  </a:lnTo>
                  <a:lnTo>
                    <a:pt x="13850" y="4624"/>
                  </a:lnTo>
                  <a:lnTo>
                    <a:pt x="13877" y="4605"/>
                  </a:lnTo>
                  <a:lnTo>
                    <a:pt x="13904" y="4585"/>
                  </a:lnTo>
                  <a:lnTo>
                    <a:pt x="13930" y="4565"/>
                  </a:lnTo>
                  <a:lnTo>
                    <a:pt x="13957" y="4545"/>
                  </a:lnTo>
                  <a:lnTo>
                    <a:pt x="13982" y="4523"/>
                  </a:lnTo>
                  <a:lnTo>
                    <a:pt x="14008" y="4502"/>
                  </a:lnTo>
                  <a:lnTo>
                    <a:pt x="14057" y="4457"/>
                  </a:lnTo>
                  <a:lnTo>
                    <a:pt x="14106" y="4410"/>
                  </a:lnTo>
                  <a:lnTo>
                    <a:pt x="14153" y="4363"/>
                  </a:lnTo>
                  <a:lnTo>
                    <a:pt x="14200" y="4314"/>
                  </a:lnTo>
                  <a:lnTo>
                    <a:pt x="14246" y="4263"/>
                  </a:lnTo>
                  <a:lnTo>
                    <a:pt x="14291" y="4212"/>
                  </a:lnTo>
                  <a:lnTo>
                    <a:pt x="14321" y="4175"/>
                  </a:lnTo>
                  <a:lnTo>
                    <a:pt x="14349" y="4137"/>
                  </a:lnTo>
                  <a:lnTo>
                    <a:pt x="14377" y="4098"/>
                  </a:lnTo>
                  <a:lnTo>
                    <a:pt x="14402" y="4058"/>
                  </a:lnTo>
                  <a:lnTo>
                    <a:pt x="14425" y="4019"/>
                  </a:lnTo>
                  <a:lnTo>
                    <a:pt x="14449" y="3978"/>
                  </a:lnTo>
                  <a:lnTo>
                    <a:pt x="14471" y="3936"/>
                  </a:lnTo>
                  <a:lnTo>
                    <a:pt x="14493" y="3895"/>
                  </a:lnTo>
                  <a:lnTo>
                    <a:pt x="14537" y="3812"/>
                  </a:lnTo>
                  <a:lnTo>
                    <a:pt x="14579" y="3728"/>
                  </a:lnTo>
                  <a:lnTo>
                    <a:pt x="14602" y="3687"/>
                  </a:lnTo>
                  <a:lnTo>
                    <a:pt x="14625" y="3645"/>
                  </a:lnTo>
                  <a:lnTo>
                    <a:pt x="14650" y="3604"/>
                  </a:lnTo>
                  <a:lnTo>
                    <a:pt x="14675" y="3564"/>
                  </a:lnTo>
                  <a:lnTo>
                    <a:pt x="14689" y="3539"/>
                  </a:lnTo>
                  <a:lnTo>
                    <a:pt x="14704" y="3515"/>
                  </a:lnTo>
                  <a:lnTo>
                    <a:pt x="14718" y="3488"/>
                  </a:lnTo>
                  <a:lnTo>
                    <a:pt x="14730" y="3461"/>
                  </a:lnTo>
                  <a:lnTo>
                    <a:pt x="14742" y="3432"/>
                  </a:lnTo>
                  <a:lnTo>
                    <a:pt x="14754" y="3403"/>
                  </a:lnTo>
                  <a:lnTo>
                    <a:pt x="14765" y="3372"/>
                  </a:lnTo>
                  <a:lnTo>
                    <a:pt x="14775" y="3342"/>
                  </a:lnTo>
                  <a:lnTo>
                    <a:pt x="14784" y="3310"/>
                  </a:lnTo>
                  <a:lnTo>
                    <a:pt x="14793" y="3279"/>
                  </a:lnTo>
                  <a:lnTo>
                    <a:pt x="14802" y="3246"/>
                  </a:lnTo>
                  <a:lnTo>
                    <a:pt x="14809" y="3214"/>
                  </a:lnTo>
                  <a:lnTo>
                    <a:pt x="14816" y="3180"/>
                  </a:lnTo>
                  <a:lnTo>
                    <a:pt x="14823" y="3146"/>
                  </a:lnTo>
                  <a:lnTo>
                    <a:pt x="14829" y="3112"/>
                  </a:lnTo>
                  <a:lnTo>
                    <a:pt x="14834" y="3078"/>
                  </a:lnTo>
                  <a:lnTo>
                    <a:pt x="14844" y="3009"/>
                  </a:lnTo>
                  <a:lnTo>
                    <a:pt x="14851" y="2941"/>
                  </a:lnTo>
                  <a:lnTo>
                    <a:pt x="14859" y="2872"/>
                  </a:lnTo>
                  <a:lnTo>
                    <a:pt x="14863" y="2805"/>
                  </a:lnTo>
                  <a:lnTo>
                    <a:pt x="14867" y="2739"/>
                  </a:lnTo>
                  <a:lnTo>
                    <a:pt x="14869" y="2675"/>
                  </a:lnTo>
                  <a:lnTo>
                    <a:pt x="14870" y="2614"/>
                  </a:lnTo>
                  <a:lnTo>
                    <a:pt x="14870" y="2556"/>
                  </a:lnTo>
                  <a:lnTo>
                    <a:pt x="14870" y="2524"/>
                  </a:lnTo>
                  <a:lnTo>
                    <a:pt x="14869" y="2492"/>
                  </a:lnTo>
                  <a:lnTo>
                    <a:pt x="14868" y="2460"/>
                  </a:lnTo>
                  <a:lnTo>
                    <a:pt x="14866" y="2428"/>
                  </a:lnTo>
                  <a:lnTo>
                    <a:pt x="14861" y="2365"/>
                  </a:lnTo>
                  <a:lnTo>
                    <a:pt x="14854" y="2302"/>
                  </a:lnTo>
                  <a:lnTo>
                    <a:pt x="14845" y="2239"/>
                  </a:lnTo>
                  <a:lnTo>
                    <a:pt x="14835" y="2177"/>
                  </a:lnTo>
                  <a:lnTo>
                    <a:pt x="14824" y="2116"/>
                  </a:lnTo>
                  <a:lnTo>
                    <a:pt x="14812" y="2054"/>
                  </a:lnTo>
                  <a:lnTo>
                    <a:pt x="14798" y="1991"/>
                  </a:lnTo>
                  <a:lnTo>
                    <a:pt x="14784" y="1930"/>
                  </a:lnTo>
                  <a:lnTo>
                    <a:pt x="14770" y="1869"/>
                  </a:lnTo>
                  <a:lnTo>
                    <a:pt x="14756" y="1807"/>
                  </a:lnTo>
                  <a:lnTo>
                    <a:pt x="14741" y="1746"/>
                  </a:lnTo>
                  <a:lnTo>
                    <a:pt x="14726" y="1684"/>
                  </a:lnTo>
                  <a:lnTo>
                    <a:pt x="14712" y="1622"/>
                  </a:lnTo>
                  <a:lnTo>
                    <a:pt x="14699" y="1560"/>
                  </a:lnTo>
                  <a:lnTo>
                    <a:pt x="14492" y="1560"/>
                  </a:lnTo>
                  <a:lnTo>
                    <a:pt x="13322" y="3484"/>
                  </a:lnTo>
                  <a:lnTo>
                    <a:pt x="13288" y="3483"/>
                  </a:lnTo>
                  <a:lnTo>
                    <a:pt x="13255" y="3481"/>
                  </a:lnTo>
                  <a:lnTo>
                    <a:pt x="13223" y="3477"/>
                  </a:lnTo>
                  <a:lnTo>
                    <a:pt x="13190" y="3471"/>
                  </a:lnTo>
                  <a:lnTo>
                    <a:pt x="13159" y="3464"/>
                  </a:lnTo>
                  <a:lnTo>
                    <a:pt x="13128" y="3455"/>
                  </a:lnTo>
                  <a:lnTo>
                    <a:pt x="13097" y="3445"/>
                  </a:lnTo>
                  <a:lnTo>
                    <a:pt x="13067" y="3433"/>
                  </a:lnTo>
                  <a:lnTo>
                    <a:pt x="13036" y="3421"/>
                  </a:lnTo>
                  <a:lnTo>
                    <a:pt x="13007" y="3408"/>
                  </a:lnTo>
                  <a:lnTo>
                    <a:pt x="12977" y="3394"/>
                  </a:lnTo>
                  <a:lnTo>
                    <a:pt x="12949" y="3377"/>
                  </a:lnTo>
                  <a:lnTo>
                    <a:pt x="12920" y="3361"/>
                  </a:lnTo>
                  <a:lnTo>
                    <a:pt x="12891" y="3344"/>
                  </a:lnTo>
                  <a:lnTo>
                    <a:pt x="12863" y="3326"/>
                  </a:lnTo>
                  <a:lnTo>
                    <a:pt x="12835" y="3307"/>
                  </a:lnTo>
                  <a:lnTo>
                    <a:pt x="12808" y="3288"/>
                  </a:lnTo>
                  <a:lnTo>
                    <a:pt x="12781" y="3268"/>
                  </a:lnTo>
                  <a:lnTo>
                    <a:pt x="12754" y="3247"/>
                  </a:lnTo>
                  <a:lnTo>
                    <a:pt x="12727" y="3227"/>
                  </a:lnTo>
                  <a:lnTo>
                    <a:pt x="12674" y="3184"/>
                  </a:lnTo>
                  <a:lnTo>
                    <a:pt x="12622" y="3141"/>
                  </a:lnTo>
                  <a:lnTo>
                    <a:pt x="12571" y="3098"/>
                  </a:lnTo>
                  <a:lnTo>
                    <a:pt x="12521" y="3055"/>
                  </a:lnTo>
                  <a:lnTo>
                    <a:pt x="12472" y="3013"/>
                  </a:lnTo>
                  <a:lnTo>
                    <a:pt x="12422" y="2973"/>
                  </a:lnTo>
                  <a:lnTo>
                    <a:pt x="12382" y="2941"/>
                  </a:lnTo>
                  <a:lnTo>
                    <a:pt x="12338" y="2905"/>
                  </a:lnTo>
                  <a:lnTo>
                    <a:pt x="12291" y="2867"/>
                  </a:lnTo>
                  <a:lnTo>
                    <a:pt x="12241" y="2826"/>
                  </a:lnTo>
                  <a:lnTo>
                    <a:pt x="12189" y="2783"/>
                  </a:lnTo>
                  <a:lnTo>
                    <a:pt x="12135" y="2739"/>
                  </a:lnTo>
                  <a:lnTo>
                    <a:pt x="12081" y="2695"/>
                  </a:lnTo>
                  <a:lnTo>
                    <a:pt x="12026" y="2651"/>
                  </a:lnTo>
                  <a:lnTo>
                    <a:pt x="11971" y="2606"/>
                  </a:lnTo>
                  <a:lnTo>
                    <a:pt x="11917" y="2562"/>
                  </a:lnTo>
                  <a:lnTo>
                    <a:pt x="11863" y="2521"/>
                  </a:lnTo>
                  <a:lnTo>
                    <a:pt x="11812" y="2481"/>
                  </a:lnTo>
                  <a:lnTo>
                    <a:pt x="11762" y="2444"/>
                  </a:lnTo>
                  <a:lnTo>
                    <a:pt x="11715" y="2410"/>
                  </a:lnTo>
                  <a:lnTo>
                    <a:pt x="11671" y="2379"/>
                  </a:lnTo>
                  <a:lnTo>
                    <a:pt x="11632" y="2353"/>
                  </a:lnTo>
                  <a:lnTo>
                    <a:pt x="11602" y="2333"/>
                  </a:lnTo>
                  <a:lnTo>
                    <a:pt x="11575" y="2313"/>
                  </a:lnTo>
                  <a:lnTo>
                    <a:pt x="11550" y="2293"/>
                  </a:lnTo>
                  <a:lnTo>
                    <a:pt x="11527" y="2272"/>
                  </a:lnTo>
                  <a:lnTo>
                    <a:pt x="11517" y="2262"/>
                  </a:lnTo>
                  <a:lnTo>
                    <a:pt x="11507" y="2251"/>
                  </a:lnTo>
                  <a:lnTo>
                    <a:pt x="11498" y="2240"/>
                  </a:lnTo>
                  <a:lnTo>
                    <a:pt x="11490" y="2230"/>
                  </a:lnTo>
                  <a:lnTo>
                    <a:pt x="11483" y="2217"/>
                  </a:lnTo>
                  <a:lnTo>
                    <a:pt x="11476" y="2206"/>
                  </a:lnTo>
                  <a:lnTo>
                    <a:pt x="11470" y="2195"/>
                  </a:lnTo>
                  <a:lnTo>
                    <a:pt x="11465" y="2183"/>
                  </a:lnTo>
                  <a:lnTo>
                    <a:pt x="11460" y="2171"/>
                  </a:lnTo>
                  <a:lnTo>
                    <a:pt x="11456" y="2157"/>
                  </a:lnTo>
                  <a:lnTo>
                    <a:pt x="11453" y="2145"/>
                  </a:lnTo>
                  <a:lnTo>
                    <a:pt x="11452" y="2132"/>
                  </a:lnTo>
                  <a:lnTo>
                    <a:pt x="11451" y="2118"/>
                  </a:lnTo>
                  <a:lnTo>
                    <a:pt x="11450" y="2104"/>
                  </a:lnTo>
                  <a:lnTo>
                    <a:pt x="11451" y="2090"/>
                  </a:lnTo>
                  <a:lnTo>
                    <a:pt x="11453" y="2076"/>
                  </a:lnTo>
                  <a:lnTo>
                    <a:pt x="11455" y="2061"/>
                  </a:lnTo>
                  <a:lnTo>
                    <a:pt x="11459" y="2045"/>
                  </a:lnTo>
                  <a:lnTo>
                    <a:pt x="11464" y="2029"/>
                  </a:lnTo>
                  <a:lnTo>
                    <a:pt x="11469" y="2013"/>
                  </a:lnTo>
                  <a:lnTo>
                    <a:pt x="11476" y="1997"/>
                  </a:lnTo>
                  <a:lnTo>
                    <a:pt x="11483" y="1979"/>
                  </a:lnTo>
                  <a:lnTo>
                    <a:pt x="11491" y="1962"/>
                  </a:lnTo>
                  <a:lnTo>
                    <a:pt x="11501" y="1944"/>
                  </a:lnTo>
                  <a:lnTo>
                    <a:pt x="11789" y="1507"/>
                  </a:lnTo>
                  <a:lnTo>
                    <a:pt x="11806" y="1475"/>
                  </a:lnTo>
                  <a:lnTo>
                    <a:pt x="11819" y="1444"/>
                  </a:lnTo>
                  <a:lnTo>
                    <a:pt x="11831" y="1417"/>
                  </a:lnTo>
                  <a:lnTo>
                    <a:pt x="11842" y="1390"/>
                  </a:lnTo>
                  <a:lnTo>
                    <a:pt x="11853" y="1365"/>
                  </a:lnTo>
                  <a:lnTo>
                    <a:pt x="11866" y="1338"/>
                  </a:lnTo>
                  <a:lnTo>
                    <a:pt x="11874" y="1324"/>
                  </a:lnTo>
                  <a:lnTo>
                    <a:pt x="11883" y="1310"/>
                  </a:lnTo>
                  <a:lnTo>
                    <a:pt x="11894" y="1295"/>
                  </a:lnTo>
                  <a:lnTo>
                    <a:pt x="11905" y="1279"/>
                  </a:lnTo>
                  <a:lnTo>
                    <a:pt x="11942" y="1231"/>
                  </a:lnTo>
                  <a:lnTo>
                    <a:pt x="11977" y="1182"/>
                  </a:lnTo>
                  <a:lnTo>
                    <a:pt x="12013" y="1134"/>
                  </a:lnTo>
                  <a:lnTo>
                    <a:pt x="12048" y="1084"/>
                  </a:lnTo>
                  <a:lnTo>
                    <a:pt x="12065" y="1058"/>
                  </a:lnTo>
                  <a:lnTo>
                    <a:pt x="12081" y="1032"/>
                  </a:lnTo>
                  <a:lnTo>
                    <a:pt x="12097" y="1005"/>
                  </a:lnTo>
                  <a:lnTo>
                    <a:pt x="12114" y="978"/>
                  </a:lnTo>
                  <a:lnTo>
                    <a:pt x="12129" y="949"/>
                  </a:lnTo>
                  <a:lnTo>
                    <a:pt x="12144" y="921"/>
                  </a:lnTo>
                  <a:lnTo>
                    <a:pt x="12160" y="891"/>
                  </a:lnTo>
                  <a:lnTo>
                    <a:pt x="12174" y="861"/>
                  </a:lnTo>
                  <a:lnTo>
                    <a:pt x="12183" y="842"/>
                  </a:lnTo>
                  <a:lnTo>
                    <a:pt x="12193" y="822"/>
                  </a:lnTo>
                  <a:lnTo>
                    <a:pt x="12204" y="802"/>
                  </a:lnTo>
                  <a:lnTo>
                    <a:pt x="12217" y="782"/>
                  </a:lnTo>
                  <a:lnTo>
                    <a:pt x="12243" y="739"/>
                  </a:lnTo>
                  <a:lnTo>
                    <a:pt x="12273" y="694"/>
                  </a:lnTo>
                  <a:lnTo>
                    <a:pt x="12337" y="603"/>
                  </a:lnTo>
                  <a:lnTo>
                    <a:pt x="12403" y="513"/>
                  </a:lnTo>
                  <a:lnTo>
                    <a:pt x="12435" y="468"/>
                  </a:lnTo>
                  <a:lnTo>
                    <a:pt x="12465" y="424"/>
                  </a:lnTo>
                  <a:lnTo>
                    <a:pt x="12494" y="383"/>
                  </a:lnTo>
                  <a:lnTo>
                    <a:pt x="12519" y="343"/>
                  </a:lnTo>
                  <a:lnTo>
                    <a:pt x="12531" y="324"/>
                  </a:lnTo>
                  <a:lnTo>
                    <a:pt x="12541" y="305"/>
                  </a:lnTo>
                  <a:lnTo>
                    <a:pt x="12550" y="288"/>
                  </a:lnTo>
                  <a:lnTo>
                    <a:pt x="12558" y="271"/>
                  </a:lnTo>
                  <a:lnTo>
                    <a:pt x="12565" y="254"/>
                  </a:lnTo>
                  <a:lnTo>
                    <a:pt x="12570" y="239"/>
                  </a:lnTo>
                  <a:lnTo>
                    <a:pt x="12576" y="225"/>
                  </a:lnTo>
                  <a:lnTo>
                    <a:pt x="12578" y="212"/>
                  </a:lnTo>
                  <a:lnTo>
                    <a:pt x="12581" y="187"/>
                  </a:lnTo>
                  <a:lnTo>
                    <a:pt x="12582" y="165"/>
                  </a:lnTo>
                  <a:lnTo>
                    <a:pt x="12582" y="145"/>
                  </a:lnTo>
                  <a:lnTo>
                    <a:pt x="12580" y="125"/>
                  </a:lnTo>
                  <a:lnTo>
                    <a:pt x="12577" y="108"/>
                  </a:lnTo>
                  <a:lnTo>
                    <a:pt x="12572" y="92"/>
                  </a:lnTo>
                  <a:lnTo>
                    <a:pt x="12567" y="77"/>
                  </a:lnTo>
                  <a:lnTo>
                    <a:pt x="12560" y="65"/>
                  </a:lnTo>
                  <a:lnTo>
                    <a:pt x="12553" y="53"/>
                  </a:lnTo>
                  <a:lnTo>
                    <a:pt x="12544" y="43"/>
                  </a:lnTo>
                  <a:lnTo>
                    <a:pt x="12534" y="34"/>
                  </a:lnTo>
                  <a:lnTo>
                    <a:pt x="12524" y="26"/>
                  </a:lnTo>
                  <a:lnTo>
                    <a:pt x="12511" y="19"/>
                  </a:lnTo>
                  <a:lnTo>
                    <a:pt x="12499" y="14"/>
                  </a:lnTo>
                  <a:lnTo>
                    <a:pt x="12485" y="9"/>
                  </a:lnTo>
                  <a:lnTo>
                    <a:pt x="12471" y="6"/>
                  </a:lnTo>
                  <a:lnTo>
                    <a:pt x="12455" y="3"/>
                  </a:lnTo>
                  <a:lnTo>
                    <a:pt x="12440" y="1"/>
                  </a:lnTo>
                  <a:lnTo>
                    <a:pt x="12423" y="0"/>
                  </a:lnTo>
                  <a:lnTo>
                    <a:pt x="12406" y="0"/>
                  </a:lnTo>
                  <a:lnTo>
                    <a:pt x="12388" y="0"/>
                  </a:lnTo>
                  <a:lnTo>
                    <a:pt x="12370" y="1"/>
                  </a:lnTo>
                  <a:lnTo>
                    <a:pt x="12351" y="3"/>
                  </a:lnTo>
                  <a:lnTo>
                    <a:pt x="12332" y="5"/>
                  </a:lnTo>
                  <a:lnTo>
                    <a:pt x="12293" y="10"/>
                  </a:lnTo>
                  <a:lnTo>
                    <a:pt x="12253" y="17"/>
                  </a:lnTo>
                  <a:lnTo>
                    <a:pt x="12213" y="24"/>
                  </a:lnTo>
                  <a:lnTo>
                    <a:pt x="12171" y="33"/>
                  </a:lnTo>
                  <a:lnTo>
                    <a:pt x="12111" y="45"/>
                  </a:lnTo>
                  <a:lnTo>
                    <a:pt x="12054" y="57"/>
                  </a:lnTo>
                  <a:lnTo>
                    <a:pt x="11998" y="69"/>
                  </a:lnTo>
                  <a:lnTo>
                    <a:pt x="11944" y="81"/>
                  </a:lnTo>
                  <a:lnTo>
                    <a:pt x="11892" y="95"/>
                  </a:lnTo>
                  <a:lnTo>
                    <a:pt x="11842" y="108"/>
                  </a:lnTo>
                  <a:lnTo>
                    <a:pt x="11794" y="122"/>
                  </a:lnTo>
                  <a:lnTo>
                    <a:pt x="11747" y="136"/>
                  </a:lnTo>
                  <a:lnTo>
                    <a:pt x="11701" y="151"/>
                  </a:lnTo>
                  <a:lnTo>
                    <a:pt x="11657" y="166"/>
                  </a:lnTo>
                  <a:lnTo>
                    <a:pt x="11614" y="182"/>
                  </a:lnTo>
                  <a:lnTo>
                    <a:pt x="11573" y="199"/>
                  </a:lnTo>
                  <a:lnTo>
                    <a:pt x="11532" y="217"/>
                  </a:lnTo>
                  <a:lnTo>
                    <a:pt x="11492" y="235"/>
                  </a:lnTo>
                  <a:lnTo>
                    <a:pt x="11453" y="253"/>
                  </a:lnTo>
                  <a:lnTo>
                    <a:pt x="11415" y="274"/>
                  </a:lnTo>
                  <a:lnTo>
                    <a:pt x="11377" y="295"/>
                  </a:lnTo>
                  <a:lnTo>
                    <a:pt x="11340" y="316"/>
                  </a:lnTo>
                  <a:lnTo>
                    <a:pt x="11302" y="340"/>
                  </a:lnTo>
                  <a:lnTo>
                    <a:pt x="11266" y="364"/>
                  </a:lnTo>
                  <a:lnTo>
                    <a:pt x="11229" y="390"/>
                  </a:lnTo>
                  <a:lnTo>
                    <a:pt x="11192" y="416"/>
                  </a:lnTo>
                  <a:lnTo>
                    <a:pt x="11156" y="444"/>
                  </a:lnTo>
                  <a:lnTo>
                    <a:pt x="11119" y="473"/>
                  </a:lnTo>
                  <a:lnTo>
                    <a:pt x="11081" y="504"/>
                  </a:lnTo>
                  <a:lnTo>
                    <a:pt x="11044" y="535"/>
                  </a:lnTo>
                  <a:lnTo>
                    <a:pt x="11005" y="569"/>
                  </a:lnTo>
                  <a:lnTo>
                    <a:pt x="10965" y="603"/>
                  </a:lnTo>
                  <a:lnTo>
                    <a:pt x="10925" y="640"/>
                  </a:lnTo>
                  <a:lnTo>
                    <a:pt x="10885" y="679"/>
                  </a:lnTo>
                  <a:lnTo>
                    <a:pt x="10843" y="718"/>
                  </a:lnTo>
                  <a:lnTo>
                    <a:pt x="10800" y="760"/>
                  </a:lnTo>
                  <a:lnTo>
                    <a:pt x="10773" y="787"/>
                  </a:lnTo>
                  <a:lnTo>
                    <a:pt x="10750" y="813"/>
                  </a:lnTo>
                  <a:lnTo>
                    <a:pt x="10729" y="840"/>
                  </a:lnTo>
                  <a:lnTo>
                    <a:pt x="10708" y="866"/>
                  </a:lnTo>
                  <a:lnTo>
                    <a:pt x="10690" y="891"/>
                  </a:lnTo>
                  <a:lnTo>
                    <a:pt x="10674" y="918"/>
                  </a:lnTo>
                  <a:lnTo>
                    <a:pt x="10657" y="943"/>
                  </a:lnTo>
                  <a:lnTo>
                    <a:pt x="10642" y="970"/>
                  </a:lnTo>
                  <a:lnTo>
                    <a:pt x="10611" y="1023"/>
                  </a:lnTo>
                  <a:lnTo>
                    <a:pt x="10581" y="1078"/>
                  </a:lnTo>
                  <a:lnTo>
                    <a:pt x="10565" y="1105"/>
                  </a:lnTo>
                  <a:lnTo>
                    <a:pt x="10547" y="1133"/>
                  </a:lnTo>
                  <a:lnTo>
                    <a:pt x="10528" y="1162"/>
                  </a:lnTo>
                  <a:lnTo>
                    <a:pt x="10507" y="1191"/>
                  </a:lnTo>
                  <a:lnTo>
                    <a:pt x="10486" y="1222"/>
                  </a:lnTo>
                  <a:lnTo>
                    <a:pt x="10466" y="1254"/>
                  </a:lnTo>
                  <a:lnTo>
                    <a:pt x="10446" y="1285"/>
                  </a:lnTo>
                  <a:lnTo>
                    <a:pt x="10428" y="1317"/>
                  </a:lnTo>
                  <a:lnTo>
                    <a:pt x="10411" y="1349"/>
                  </a:lnTo>
                  <a:lnTo>
                    <a:pt x="10394" y="1383"/>
                  </a:lnTo>
                  <a:lnTo>
                    <a:pt x="10379" y="1416"/>
                  </a:lnTo>
                  <a:lnTo>
                    <a:pt x="10365" y="1450"/>
                  </a:lnTo>
                  <a:lnTo>
                    <a:pt x="10350" y="1484"/>
                  </a:lnTo>
                  <a:lnTo>
                    <a:pt x="10338" y="1518"/>
                  </a:lnTo>
                  <a:lnTo>
                    <a:pt x="10326" y="1553"/>
                  </a:lnTo>
                  <a:lnTo>
                    <a:pt x="10315" y="1587"/>
                  </a:lnTo>
                  <a:lnTo>
                    <a:pt x="10305" y="1623"/>
                  </a:lnTo>
                  <a:lnTo>
                    <a:pt x="10294" y="1659"/>
                  </a:lnTo>
                  <a:lnTo>
                    <a:pt x="10286" y="1695"/>
                  </a:lnTo>
                  <a:lnTo>
                    <a:pt x="10278" y="1732"/>
                  </a:lnTo>
                  <a:lnTo>
                    <a:pt x="10270" y="1769"/>
                  </a:lnTo>
                  <a:lnTo>
                    <a:pt x="10263" y="1805"/>
                  </a:lnTo>
                  <a:lnTo>
                    <a:pt x="10257" y="1843"/>
                  </a:lnTo>
                  <a:lnTo>
                    <a:pt x="10252" y="1880"/>
                  </a:lnTo>
                  <a:lnTo>
                    <a:pt x="10247" y="1918"/>
                  </a:lnTo>
                  <a:lnTo>
                    <a:pt x="10242" y="1956"/>
                  </a:lnTo>
                  <a:lnTo>
                    <a:pt x="10238" y="1995"/>
                  </a:lnTo>
                  <a:lnTo>
                    <a:pt x="10234" y="2033"/>
                  </a:lnTo>
                  <a:lnTo>
                    <a:pt x="10229" y="2111"/>
                  </a:lnTo>
                  <a:lnTo>
                    <a:pt x="10226" y="2190"/>
                  </a:lnTo>
                  <a:lnTo>
                    <a:pt x="10224" y="2269"/>
                  </a:lnTo>
                  <a:lnTo>
                    <a:pt x="10223" y="23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2932869" y="5545556"/>
            <a:ext cx="224899" cy="117427"/>
          </a:xfrm>
          <a:prstGeom prst="right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29727" y="4682521"/>
            <a:ext cx="22284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Feedback Loop</a:t>
            </a:r>
          </a:p>
        </p:txBody>
      </p:sp>
      <p:sp>
        <p:nvSpPr>
          <p:cNvPr id="26" name="Rounded Rectangle 38"/>
          <p:cNvSpPr/>
          <p:nvPr/>
        </p:nvSpPr>
        <p:spPr>
          <a:xfrm>
            <a:off x="3157769" y="5496691"/>
            <a:ext cx="535615" cy="18162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27" name="Rounded Rectangle 38"/>
          <p:cNvSpPr/>
          <p:nvPr/>
        </p:nvSpPr>
        <p:spPr>
          <a:xfrm>
            <a:off x="9221773" y="5239042"/>
            <a:ext cx="1278338" cy="212141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Prod Build</a:t>
            </a:r>
          </a:p>
        </p:txBody>
      </p:sp>
      <p:sp>
        <p:nvSpPr>
          <p:cNvPr id="28" name="Rounded Rectangle 38"/>
          <p:cNvSpPr/>
          <p:nvPr/>
        </p:nvSpPr>
        <p:spPr>
          <a:xfrm>
            <a:off x="9225067" y="5517108"/>
            <a:ext cx="611833" cy="204055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Deploy</a:t>
            </a:r>
          </a:p>
        </p:txBody>
      </p:sp>
      <p:sp>
        <p:nvSpPr>
          <p:cNvPr id="29" name="Rounded Rectangle 38"/>
          <p:cNvSpPr/>
          <p:nvPr/>
        </p:nvSpPr>
        <p:spPr>
          <a:xfrm>
            <a:off x="9888278" y="5517108"/>
            <a:ext cx="611833" cy="204055"/>
          </a:xfrm>
          <a:prstGeom prst="rect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Test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55893" y="5239042"/>
            <a:ext cx="2769816" cy="499673"/>
            <a:chOff x="2319764" y="1705198"/>
            <a:chExt cx="2018467" cy="490067"/>
          </a:xfrm>
        </p:grpSpPr>
        <p:grpSp>
          <p:nvGrpSpPr>
            <p:cNvPr id="31" name="Group 30"/>
            <p:cNvGrpSpPr/>
            <p:nvPr/>
          </p:nvGrpSpPr>
          <p:grpSpPr>
            <a:xfrm>
              <a:off x="2386650" y="1913261"/>
              <a:ext cx="1900992" cy="264789"/>
              <a:chOff x="2386650" y="1913261"/>
              <a:chExt cx="1664182" cy="178129"/>
            </a:xfrm>
          </p:grpSpPr>
          <p:sp>
            <p:nvSpPr>
              <p:cNvPr id="33" name="Rounded Rectangle 38"/>
              <p:cNvSpPr/>
              <p:nvPr/>
            </p:nvSpPr>
            <p:spPr>
              <a:xfrm>
                <a:off x="2386650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QA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Env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 Build</a:t>
                </a:r>
              </a:p>
            </p:txBody>
          </p:sp>
          <p:sp>
            <p:nvSpPr>
              <p:cNvPr id="34" name="Rounded Rectangle 38"/>
              <p:cNvSpPr/>
              <p:nvPr/>
            </p:nvSpPr>
            <p:spPr>
              <a:xfrm>
                <a:off x="2956082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Deploy</a:t>
                </a:r>
              </a:p>
            </p:txBody>
          </p:sp>
          <p:sp>
            <p:nvSpPr>
              <p:cNvPr id="35" name="Rounded Rectangle 38"/>
              <p:cNvSpPr/>
              <p:nvPr/>
            </p:nvSpPr>
            <p:spPr>
              <a:xfrm>
                <a:off x="3525514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Test</a:t>
                </a: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2319764" y="1705198"/>
              <a:ext cx="2018467" cy="49006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rgbClr val="AAABB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E5C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QA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00312" y="5239042"/>
            <a:ext cx="2058033" cy="499673"/>
            <a:chOff x="4547458" y="1705198"/>
            <a:chExt cx="2018467" cy="490067"/>
          </a:xfrm>
        </p:grpSpPr>
        <p:grpSp>
          <p:nvGrpSpPr>
            <p:cNvPr id="37" name="Group 36"/>
            <p:cNvGrpSpPr/>
            <p:nvPr/>
          </p:nvGrpSpPr>
          <p:grpSpPr>
            <a:xfrm>
              <a:off x="4611913" y="1913261"/>
              <a:ext cx="1900992" cy="264789"/>
              <a:chOff x="2386650" y="1913261"/>
              <a:chExt cx="1664182" cy="17812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386650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UAT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Env</a:t>
                </a: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 Build</a:t>
                </a:r>
              </a:p>
            </p:txBody>
          </p:sp>
          <p:sp>
            <p:nvSpPr>
              <p:cNvPr id="40" name="Rounded Rectangle 38"/>
              <p:cNvSpPr/>
              <p:nvPr/>
            </p:nvSpPr>
            <p:spPr>
              <a:xfrm>
                <a:off x="2956082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Deploy</a:t>
                </a:r>
              </a:p>
            </p:txBody>
          </p:sp>
          <p:sp>
            <p:nvSpPr>
              <p:cNvPr id="41" name="Rounded Rectangle 38"/>
              <p:cNvSpPr/>
              <p:nvPr/>
            </p:nvSpPr>
            <p:spPr>
              <a:xfrm>
                <a:off x="3525514" y="1913261"/>
                <a:ext cx="525318" cy="178129"/>
              </a:xfrm>
              <a:prstGeom prst="rect">
                <a:avLst/>
              </a:prstGeom>
              <a:solidFill>
                <a:srgbClr val="4D4E5C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Calibri" panose="020F0502020204030204" pitchFamily="34" charset="0"/>
                  </a:rPr>
                  <a:t>Test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547458" y="1705198"/>
              <a:ext cx="2018467" cy="49006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rgbClr val="AAABB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4D4E5C"/>
                  </a:solidFill>
                  <a:effectLst/>
                  <a:uLnTx/>
                  <a:uFillTx/>
                  <a:latin typeface="Arial"/>
                  <a:ea typeface="+mn-ea"/>
                  <a:cs typeface="Calibri" panose="020F0502020204030204" pitchFamily="34" charset="0"/>
                </a:rPr>
                <a:t>UAT</a:t>
              </a:r>
            </a:p>
          </p:txBody>
        </p:sp>
      </p:grpSp>
      <p:cxnSp>
        <p:nvCxnSpPr>
          <p:cNvPr id="42" name="Elbow Connector 41"/>
          <p:cNvCxnSpPr/>
          <p:nvPr/>
        </p:nvCxnSpPr>
        <p:spPr>
          <a:xfrm rot="5400000" flipH="1" flipV="1">
            <a:off x="6951436" y="4096154"/>
            <a:ext cx="12949" cy="2271362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43" name="Elbow Connector 42"/>
          <p:cNvCxnSpPr>
            <a:stCxn id="26" idx="0"/>
          </p:cNvCxnSpPr>
          <p:nvPr/>
        </p:nvCxnSpPr>
        <p:spPr>
          <a:xfrm rot="5400000" flipH="1" flipV="1">
            <a:off x="4394856" y="4036848"/>
            <a:ext cx="490565" cy="2429123"/>
          </a:xfrm>
          <a:prstGeom prst="bentConnector2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 rot="16200000">
            <a:off x="6434107" y="5082727"/>
            <a:ext cx="745593" cy="251047"/>
          </a:xfrm>
          <a:prstGeom prst="rect">
            <a:avLst/>
          </a:prstGeom>
          <a:noFill/>
          <a:effectLst/>
        </p:spPr>
        <p:txBody>
          <a:bodyPr vert="horz" wrap="squar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Approve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684924" y="5082727"/>
            <a:ext cx="745593" cy="251047"/>
          </a:xfrm>
          <a:prstGeom prst="rect">
            <a:avLst/>
          </a:prstGeom>
          <a:noFill/>
          <a:effectLst/>
        </p:spPr>
        <p:txBody>
          <a:bodyPr vert="horz" wrap="squar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Approve</a:t>
            </a:r>
          </a:p>
        </p:txBody>
      </p:sp>
      <p:sp>
        <p:nvSpPr>
          <p:cNvPr id="46" name="Oval 45"/>
          <p:cNvSpPr/>
          <p:nvPr/>
        </p:nvSpPr>
        <p:spPr>
          <a:xfrm>
            <a:off x="3810520" y="5788069"/>
            <a:ext cx="937294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Integration</a:t>
            </a:r>
          </a:p>
        </p:txBody>
      </p:sp>
      <p:sp>
        <p:nvSpPr>
          <p:cNvPr id="47" name="Oval 46"/>
          <p:cNvSpPr/>
          <p:nvPr/>
        </p:nvSpPr>
        <p:spPr>
          <a:xfrm>
            <a:off x="6012595" y="5788069"/>
            <a:ext cx="968645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Deployment</a:t>
            </a:r>
          </a:p>
        </p:txBody>
      </p:sp>
      <p:sp>
        <p:nvSpPr>
          <p:cNvPr id="48" name="Oval 47"/>
          <p:cNvSpPr/>
          <p:nvPr/>
        </p:nvSpPr>
        <p:spPr>
          <a:xfrm>
            <a:off x="8268801" y="5788069"/>
            <a:ext cx="968645" cy="316310"/>
          </a:xfrm>
          <a:prstGeom prst="ellipse">
            <a:avLst/>
          </a:prstGeom>
          <a:noFill/>
          <a:ln w="9525" cap="flat" cmpd="sng" algn="ctr">
            <a:solidFill>
              <a:srgbClr val="4D4E5C"/>
            </a:solidFill>
            <a:prstDash val="dash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 Deployment</a:t>
            </a:r>
          </a:p>
        </p:txBody>
      </p:sp>
      <p:cxnSp>
        <p:nvCxnSpPr>
          <p:cNvPr id="49" name="Straight Arrow Connector 48"/>
          <p:cNvCxnSpPr>
            <a:stCxn id="26" idx="3"/>
          </p:cNvCxnSpPr>
          <p:nvPr/>
        </p:nvCxnSpPr>
        <p:spPr>
          <a:xfrm flipV="1">
            <a:off x="3693384" y="5583709"/>
            <a:ext cx="243085" cy="3793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V="1">
            <a:off x="6725439" y="5583709"/>
            <a:ext cx="178763" cy="1138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>
            <a:off x="8952157" y="5575363"/>
            <a:ext cx="243085" cy="8345"/>
          </a:xfrm>
          <a:prstGeom prst="straightConnector1">
            <a:avLst/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2" name="Curved Up Arrow 51"/>
          <p:cNvSpPr/>
          <p:nvPr/>
        </p:nvSpPr>
        <p:spPr>
          <a:xfrm>
            <a:off x="5529727" y="5754625"/>
            <a:ext cx="230235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Curved Up Arrow 52"/>
          <p:cNvSpPr/>
          <p:nvPr/>
        </p:nvSpPr>
        <p:spPr>
          <a:xfrm>
            <a:off x="7853036" y="5754625"/>
            <a:ext cx="2302353" cy="401806"/>
          </a:xfrm>
          <a:prstGeom prst="curvedUpArrow">
            <a:avLst/>
          </a:prstGeom>
          <a:solidFill>
            <a:srgbClr val="4D4E5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62490" y="6094481"/>
            <a:ext cx="964508" cy="2510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Auto Trigger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320589" y="5719525"/>
            <a:ext cx="0" cy="62529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flipH="1" flipV="1">
            <a:off x="3811133" y="5945926"/>
            <a:ext cx="1" cy="41636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flipH="1" flipV="1">
            <a:off x="6038829" y="5721162"/>
            <a:ext cx="8416" cy="64605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19" idx="0"/>
          </p:cNvCxnSpPr>
          <p:nvPr/>
        </p:nvCxnSpPr>
        <p:spPr>
          <a:xfrm flipV="1">
            <a:off x="8749992" y="6128331"/>
            <a:ext cx="659" cy="214670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9" name="Elbow Connector 58"/>
          <p:cNvCxnSpPr/>
          <p:nvPr/>
        </p:nvCxnSpPr>
        <p:spPr>
          <a:xfrm>
            <a:off x="5813548" y="5006252"/>
            <a:ext cx="4106294" cy="215137"/>
          </a:xfrm>
          <a:prstGeom prst="bentConnector3">
            <a:avLst>
              <a:gd name="adj1" fmla="val 99950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>
          <a:xfrm>
            <a:off x="7235825" y="1316776"/>
            <a:ext cx="0" cy="306705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197725" y="1316776"/>
            <a:ext cx="3359150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Prevent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new technical debt by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“shift left”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and continuous team improvement</a:t>
            </a: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Segoe UI" pitchFamily="34" charset="0"/>
              <a:cs typeface="Segoe UI" pitchFamily="34" charset="0"/>
            </a:endParaRP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Allocate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up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10%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of sprint cycle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or have a dedicated refactoring sprint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) to fix technical debt that goes into the product backlog</a:t>
            </a: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Arial"/>
              <a:ea typeface="Segoe UI" pitchFamily="34" charset="0"/>
              <a:cs typeface="Segoe UI" pitchFamily="34" charset="0"/>
            </a:endParaRPr>
          </a:p>
          <a:p>
            <a:pPr marL="401638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Leverage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on CAST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REST API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to integrate with 3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Segoe UI" pitchFamily="34" charset="0"/>
                <a:cs typeface="Segoe UI" pitchFamily="34" charset="0"/>
              </a:rPr>
              <a:t> party deployment tools (DevOps, Jira, etc.)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245350" y="2307376"/>
            <a:ext cx="3359150" cy="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63" name="Rounded Rectangle 62"/>
          <p:cNvSpPr/>
          <p:nvPr/>
        </p:nvSpPr>
        <p:spPr>
          <a:xfrm>
            <a:off x="1907540" y="2314996"/>
            <a:ext cx="1219200" cy="746760"/>
          </a:xfrm>
          <a:prstGeom prst="roundRect">
            <a:avLst>
              <a:gd name="adj" fmla="val 0"/>
            </a:avLst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Backlog &amp; Release Planning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269865" y="3242941"/>
            <a:ext cx="1597660" cy="399840"/>
          </a:xfrm>
          <a:prstGeom prst="roundRect">
            <a:avLst>
              <a:gd name="adj" fmla="val 0"/>
            </a:avLst>
          </a:prstGeom>
          <a:solidFill>
            <a:srgbClr val="0070C0">
              <a:lumMod val="40000"/>
              <a:lumOff val="60000"/>
            </a:srgb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CAST Production / Quality Gate (n-1 sprint) 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35600" y="2417318"/>
            <a:ext cx="944880" cy="499657"/>
          </a:xfrm>
          <a:prstGeom prst="roundRect">
            <a:avLst>
              <a:gd name="adj" fmla="val 0"/>
            </a:avLst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RELEASE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719320" y="1861058"/>
            <a:ext cx="944880" cy="499657"/>
          </a:xfrm>
          <a:prstGeom prst="roundRect">
            <a:avLst>
              <a:gd name="adj" fmla="val 0"/>
            </a:avLst>
          </a:prstGeom>
          <a:solidFill>
            <a:srgbClr val="0070C0">
              <a:lumMod val="40000"/>
              <a:lumOff val="60000"/>
            </a:srgbClr>
          </a:solidFill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Gate (Current Sprint)</a:t>
            </a:r>
          </a:p>
        </p:txBody>
      </p:sp>
      <p:sp>
        <p:nvSpPr>
          <p:cNvPr id="67" name="Curved Right Arrow 66"/>
          <p:cNvSpPr/>
          <p:nvPr/>
        </p:nvSpPr>
        <p:spPr>
          <a:xfrm rot="16392027" flipH="1">
            <a:off x="3419921" y="92557"/>
            <a:ext cx="485775" cy="3159025"/>
          </a:xfrm>
          <a:prstGeom prst="curvedRightArrow">
            <a:avLst/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Curved Right Arrow 67"/>
          <p:cNvSpPr/>
          <p:nvPr/>
        </p:nvSpPr>
        <p:spPr>
          <a:xfrm rot="16392027" flipV="1">
            <a:off x="3486596" y="2111857"/>
            <a:ext cx="485775" cy="3159025"/>
          </a:xfrm>
          <a:prstGeom prst="curvedRightArrow">
            <a:avLst/>
          </a:prstGeom>
          <a:solidFill>
            <a:srgbClr val="556A8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Elbow Connector 68"/>
          <p:cNvCxnSpPr/>
          <p:nvPr/>
        </p:nvCxnSpPr>
        <p:spPr>
          <a:xfrm rot="16200000" flipH="1">
            <a:off x="4123668" y="2619977"/>
            <a:ext cx="803636" cy="6985"/>
          </a:xfrm>
          <a:prstGeom prst="bentConnector4">
            <a:avLst>
              <a:gd name="adj1" fmla="val 84"/>
              <a:gd name="adj2" fmla="val 1804538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diamond" w="med" len="med"/>
          </a:ln>
          <a:effectLst/>
        </p:spPr>
      </p:cxnSp>
      <p:sp>
        <p:nvSpPr>
          <p:cNvPr id="70" name="Rounded Rectangle 69"/>
          <p:cNvSpPr/>
          <p:nvPr/>
        </p:nvSpPr>
        <p:spPr>
          <a:xfrm>
            <a:off x="3596640" y="1967738"/>
            <a:ext cx="944880" cy="499657"/>
          </a:xfrm>
          <a:prstGeom prst="roundRect">
            <a:avLst>
              <a:gd name="adj" fmla="val 0"/>
            </a:avLst>
          </a:prstGeom>
          <a:solidFill>
            <a:srgbClr val="4D4E5C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Planning / Sprint Review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611880" y="2775458"/>
            <a:ext cx="944880" cy="499657"/>
          </a:xfrm>
          <a:prstGeom prst="roundRect">
            <a:avLst>
              <a:gd name="adj" fmla="val 0"/>
            </a:avLst>
          </a:prstGeom>
          <a:solidFill>
            <a:srgbClr val="4D4E5C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3596640" y="2217567"/>
            <a:ext cx="15240" cy="807720"/>
          </a:xfrm>
          <a:prstGeom prst="bentConnector3">
            <a:avLst>
              <a:gd name="adj1" fmla="val 1053123"/>
            </a:avLst>
          </a:prstGeom>
          <a:noFill/>
          <a:ln w="12700" cap="flat" cmpd="sng" algn="ctr">
            <a:solidFill>
              <a:srgbClr val="4D4E5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3763963" y="255312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Scrum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10418" y="252518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Weekly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10368" y="242675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Daily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01913" y="172127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Backlog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96917" y="2916975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709768" y="2107848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87396" y="6343001"/>
            <a:ext cx="800943" cy="17373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4D4E5C"/>
                </a:solidFill>
                <a:effectLst/>
                <a:uLnTx/>
                <a:uFillTx/>
                <a:latin typeface="Arial"/>
                <a:ea typeface="+mn-ea"/>
                <a:cs typeface="Calibri" panose="020F0502020204030204" pitchFamily="34" charset="0"/>
              </a:rPr>
              <a:t>CAST AIP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912353" y="5692007"/>
            <a:ext cx="6428" cy="670283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7235825" y="3415815"/>
            <a:ext cx="3359150" cy="0"/>
          </a:xfrm>
          <a:prstGeom prst="line">
            <a:avLst/>
          </a:prstGeom>
          <a:noFill/>
          <a:ln w="3175" cap="flat" cmpd="sng" algn="ctr">
            <a:solidFill>
              <a:srgbClr val="4D4E5C"/>
            </a:solidFill>
            <a:prstDash val="sysDot"/>
            <a:headEnd type="none" w="med" len="med"/>
            <a:tailEnd type="diamond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7826778" y="5911914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5534837" y="5924714"/>
            <a:ext cx="414295" cy="414295"/>
          </a:xfrm>
          <a:prstGeom prst="ellipse">
            <a:avLst/>
          </a:prstGeom>
          <a:solidFill>
            <a:srgbClr val="FF4A01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B8E21D">
                  <a:lumMod val="50000"/>
                </a:srgbClr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1C7896-8E11-4384-BFC5-C0974CDBC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12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/>
          <p:cNvSpPr/>
          <p:nvPr/>
        </p:nvSpPr>
        <p:spPr bwMode="auto">
          <a:xfrm>
            <a:off x="6399632" y="5080214"/>
            <a:ext cx="5032529" cy="134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“Shift Left” use case will drive core Value Realization</a:t>
            </a:r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610546" y="4101181"/>
            <a:ext cx="1605707" cy="530794"/>
            <a:chOff x="2441081" y="2448707"/>
            <a:chExt cx="4010026" cy="1325584"/>
          </a:xfrm>
        </p:grpSpPr>
        <p:sp>
          <p:nvSpPr>
            <p:cNvPr id="168" name="Chevron 167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173" name="Chevron 172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174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0" name="Chevron 169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171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5" name="Straight Connector 174"/>
          <p:cNvCxnSpPr/>
          <p:nvPr/>
        </p:nvCxnSpPr>
        <p:spPr bwMode="auto">
          <a:xfrm>
            <a:off x="3632228" y="3744245"/>
            <a:ext cx="7716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3632228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>
            <a:off x="5358869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4207775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4783322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/>
          <p:nvPr/>
        </p:nvCxnSpPr>
        <p:spPr bwMode="auto">
          <a:xfrm>
            <a:off x="5934416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>
            <a:off x="6509963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7085510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>
            <a:off x="7661057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8236604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>
            <a:off x="8812151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>
            <a:off x="9387698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9963245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>
            <a:off x="10538792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>
            <a:off x="11114339" y="3744245"/>
            <a:ext cx="0" cy="91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2856192" y="3837421"/>
            <a:ext cx="888611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WEEK</a:t>
            </a:r>
            <a:br>
              <a:rPr lang="en-US" sz="1050" dirty="0">
                <a:solidFill>
                  <a:srgbClr val="556A8E"/>
                </a:solidFill>
                <a:cs typeface="Arial" pitchFamily="34" charset="0"/>
              </a:rPr>
            </a:br>
            <a:r>
              <a:rPr lang="en-US" sz="1050" dirty="0">
                <a:solidFill>
                  <a:srgbClr val="556A8E"/>
                </a:solidFill>
                <a:cs typeface="Arial" pitchFamily="34" charset="0"/>
              </a:rPr>
              <a:t>(</a:t>
            </a:r>
            <a:r>
              <a:rPr lang="en-US" sz="1050" i="1" dirty="0">
                <a:solidFill>
                  <a:srgbClr val="556A8E"/>
                </a:solidFill>
                <a:cs typeface="Arial" pitchFamily="34" charset="0"/>
              </a:rPr>
              <a:t>Agile</a:t>
            </a:r>
            <a:r>
              <a:rPr lang="en-US" sz="1050" dirty="0">
                <a:solidFill>
                  <a:srgbClr val="556A8E"/>
                </a:solidFill>
                <a:cs typeface="Arial" pitchFamily="34" charset="0"/>
              </a:rPr>
              <a:t>)</a:t>
            </a:r>
            <a:endParaRPr lang="en-US" sz="1050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53616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3594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3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721098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4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287037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5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861830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6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427769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7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012924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8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857886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9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165093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9731032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0316187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12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0882126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13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74128" y="3850925"/>
            <a:ext cx="466238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1</a:t>
            </a:r>
          </a:p>
        </p:txBody>
      </p:sp>
      <p:sp>
        <p:nvSpPr>
          <p:cNvPr id="261" name="Freeform 260"/>
          <p:cNvSpPr/>
          <p:nvPr/>
        </p:nvSpPr>
        <p:spPr bwMode="auto">
          <a:xfrm>
            <a:off x="4801263" y="2677445"/>
            <a:ext cx="6296025" cy="857562"/>
          </a:xfrm>
          <a:custGeom>
            <a:avLst/>
            <a:gdLst>
              <a:gd name="connsiteX0" fmla="*/ 0 w 6296025"/>
              <a:gd name="connsiteY0" fmla="*/ 0 h 752475"/>
              <a:gd name="connsiteX1" fmla="*/ 1104900 w 6296025"/>
              <a:gd name="connsiteY1" fmla="*/ 247650 h 752475"/>
              <a:gd name="connsiteX2" fmla="*/ 2438400 w 6296025"/>
              <a:gd name="connsiteY2" fmla="*/ 514350 h 752475"/>
              <a:gd name="connsiteX3" fmla="*/ 3629025 w 6296025"/>
              <a:gd name="connsiteY3" fmla="*/ 647700 h 752475"/>
              <a:gd name="connsiteX4" fmla="*/ 4962525 w 6296025"/>
              <a:gd name="connsiteY4" fmla="*/ 742950 h 752475"/>
              <a:gd name="connsiteX5" fmla="*/ 6296025 w 6296025"/>
              <a:gd name="connsiteY5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025" h="752475">
                <a:moveTo>
                  <a:pt x="0" y="0"/>
                </a:moveTo>
                <a:lnTo>
                  <a:pt x="1104900" y="247650"/>
                </a:lnTo>
                <a:cubicBezTo>
                  <a:pt x="1511300" y="333375"/>
                  <a:pt x="2017713" y="447675"/>
                  <a:pt x="2438400" y="514350"/>
                </a:cubicBezTo>
                <a:cubicBezTo>
                  <a:pt x="2859088" y="581025"/>
                  <a:pt x="3208338" y="609600"/>
                  <a:pt x="3629025" y="647700"/>
                </a:cubicBezTo>
                <a:cubicBezTo>
                  <a:pt x="4049712" y="685800"/>
                  <a:pt x="4518025" y="725488"/>
                  <a:pt x="4962525" y="742950"/>
                </a:cubicBezTo>
                <a:cubicBezTo>
                  <a:pt x="5407025" y="760413"/>
                  <a:pt x="6067425" y="730250"/>
                  <a:pt x="6296025" y="752475"/>
                </a:cubicBezTo>
              </a:path>
            </a:pathLst>
          </a:custGeom>
          <a:noFill/>
          <a:ln w="19050">
            <a:solidFill>
              <a:srgbClr val="177B57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161699" y="3101473"/>
            <a:ext cx="1871175" cy="253916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177B57"/>
                </a:solidFill>
                <a:latin typeface="+mn-lt"/>
                <a:cs typeface="Arial" pitchFamily="34" charset="0"/>
              </a:rPr>
              <a:t>New Non-Functional Defects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0383711" y="1263720"/>
            <a:ext cx="1576229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  <a:t>Accumulated New</a:t>
            </a:r>
            <a:b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</a:br>
            <a:r>
              <a:rPr lang="en-US" sz="1050" dirty="0">
                <a:solidFill>
                  <a:srgbClr val="FFFFFF">
                    <a:lumMod val="50000"/>
                  </a:srgbClr>
                </a:solidFill>
                <a:latin typeface="+mn-lt"/>
                <a:cs typeface="Arial" pitchFamily="34" charset="0"/>
              </a:rPr>
              <a:t>Non-Functional Defects</a:t>
            </a:r>
          </a:p>
        </p:txBody>
      </p:sp>
      <p:cxnSp>
        <p:nvCxnSpPr>
          <p:cNvPr id="267" name="Straight Arrow Connector 266"/>
          <p:cNvCxnSpPr>
            <a:stCxn id="268" idx="3"/>
          </p:cNvCxnSpPr>
          <p:nvPr/>
        </p:nvCxnSpPr>
        <p:spPr bwMode="auto">
          <a:xfrm>
            <a:off x="4446962" y="2206240"/>
            <a:ext cx="241259" cy="357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68" name="TextBox 267"/>
          <p:cNvSpPr txBox="1"/>
          <p:nvPr/>
        </p:nvSpPr>
        <p:spPr>
          <a:xfrm>
            <a:off x="3556455" y="2021574"/>
            <a:ext cx="890507" cy="3693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1</a:t>
            </a:r>
            <a:r>
              <a:rPr lang="en-US" sz="9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st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 CAST</a:t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</a:b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rPr>
              <a:t>can (s)</a:t>
            </a:r>
          </a:p>
        </p:txBody>
      </p:sp>
      <p:cxnSp>
        <p:nvCxnSpPr>
          <p:cNvPr id="269" name="Straight Connector 268"/>
          <p:cNvCxnSpPr/>
          <p:nvPr/>
        </p:nvCxnSpPr>
        <p:spPr bwMode="auto">
          <a:xfrm flipV="1">
            <a:off x="4824835" y="2727138"/>
            <a:ext cx="0" cy="2116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1" name="Oval 270"/>
          <p:cNvSpPr/>
          <p:nvPr/>
        </p:nvSpPr>
        <p:spPr bwMode="auto">
          <a:xfrm>
            <a:off x="6163268" y="2927131"/>
            <a:ext cx="209221" cy="2092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272" name="Picture 4" descr="C:\Users\jca\Downloads\radar5.png"/>
          <p:cNvPicPr>
            <a:picLocks noChangeAspect="1" noChangeArrowheads="1"/>
          </p:cNvPicPr>
          <p:nvPr/>
        </p:nvPicPr>
        <p:blipFill>
          <a:blip r:embed="rId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268" y="2928083"/>
            <a:ext cx="209222" cy="2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3" name="Group 272"/>
          <p:cNvGrpSpPr/>
          <p:nvPr/>
        </p:nvGrpSpPr>
        <p:grpSpPr>
          <a:xfrm>
            <a:off x="7717730" y="3240874"/>
            <a:ext cx="209222" cy="210174"/>
            <a:chOff x="2285568" y="2009939"/>
            <a:chExt cx="209222" cy="210174"/>
          </a:xfrm>
        </p:grpSpPr>
        <p:sp>
          <p:nvSpPr>
            <p:cNvPr id="274" name="Oval 273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75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" name="Group 275"/>
          <p:cNvGrpSpPr/>
          <p:nvPr/>
        </p:nvGrpSpPr>
        <p:grpSpPr>
          <a:xfrm>
            <a:off x="9283087" y="3404556"/>
            <a:ext cx="209222" cy="210174"/>
            <a:chOff x="2285568" y="2009939"/>
            <a:chExt cx="209222" cy="210174"/>
          </a:xfrm>
        </p:grpSpPr>
        <p:sp>
          <p:nvSpPr>
            <p:cNvPr id="277" name="Oval 276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78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9" name="Group 278"/>
          <p:cNvGrpSpPr/>
          <p:nvPr/>
        </p:nvGrpSpPr>
        <p:grpSpPr>
          <a:xfrm>
            <a:off x="10962604" y="3410558"/>
            <a:ext cx="209222" cy="210174"/>
            <a:chOff x="2285568" y="2009939"/>
            <a:chExt cx="209222" cy="210174"/>
          </a:xfrm>
        </p:grpSpPr>
        <p:sp>
          <p:nvSpPr>
            <p:cNvPr id="280" name="Oval 279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1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2" name="Straight Connector 281"/>
          <p:cNvCxnSpPr/>
          <p:nvPr/>
        </p:nvCxnSpPr>
        <p:spPr bwMode="auto">
          <a:xfrm flipV="1">
            <a:off x="3632228" y="1402750"/>
            <a:ext cx="0" cy="23414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283" name="TextBox 282"/>
          <p:cNvSpPr txBox="1"/>
          <p:nvPr/>
        </p:nvSpPr>
        <p:spPr>
          <a:xfrm rot="16200000">
            <a:off x="2562846" y="2505098"/>
            <a:ext cx="1701313" cy="30777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400" dirty="0">
                <a:solidFill>
                  <a:srgbClr val="556A8E"/>
                </a:solidFill>
                <a:latin typeface="+mn-lt"/>
                <a:cs typeface="Arial" pitchFamily="34" charset="0"/>
              </a:rPr>
              <a:t>Number of Defects</a:t>
            </a:r>
          </a:p>
        </p:txBody>
      </p:sp>
      <p:grpSp>
        <p:nvGrpSpPr>
          <p:cNvPr id="284" name="Group 283"/>
          <p:cNvGrpSpPr/>
          <p:nvPr/>
        </p:nvGrpSpPr>
        <p:grpSpPr>
          <a:xfrm>
            <a:off x="5165453" y="4102277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2" name="Group 291"/>
          <p:cNvGrpSpPr/>
          <p:nvPr/>
        </p:nvGrpSpPr>
        <p:grpSpPr>
          <a:xfrm>
            <a:off x="6720442" y="4105189"/>
            <a:ext cx="1605707" cy="530794"/>
            <a:chOff x="2441081" y="2448707"/>
            <a:chExt cx="4010026" cy="1325584"/>
          </a:xfrm>
        </p:grpSpPr>
        <p:sp>
          <p:nvSpPr>
            <p:cNvPr id="293" name="Chevron 292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94" name="Group 293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8" name="Chevron 297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9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5" name="Chevron 294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96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0" name="Group 299"/>
          <p:cNvGrpSpPr/>
          <p:nvPr/>
        </p:nvGrpSpPr>
        <p:grpSpPr>
          <a:xfrm>
            <a:off x="8280312" y="4101181"/>
            <a:ext cx="1605707" cy="530794"/>
            <a:chOff x="2441081" y="2448707"/>
            <a:chExt cx="4010026" cy="1325584"/>
          </a:xfrm>
        </p:grpSpPr>
        <p:sp>
          <p:nvSpPr>
            <p:cNvPr id="301" name="Chevron 300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306" name="Chevron 305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307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3" name="Chevron 302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04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" name="Group 307"/>
          <p:cNvGrpSpPr/>
          <p:nvPr/>
        </p:nvGrpSpPr>
        <p:grpSpPr>
          <a:xfrm>
            <a:off x="9826454" y="4105189"/>
            <a:ext cx="1605707" cy="530794"/>
            <a:chOff x="2441081" y="2448707"/>
            <a:chExt cx="4010026" cy="1325584"/>
          </a:xfrm>
        </p:grpSpPr>
        <p:sp>
          <p:nvSpPr>
            <p:cNvPr id="309" name="Chevron 308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314" name="Chevron 313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315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1" name="Chevron 310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12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6" name="Rectangle 315"/>
          <p:cNvSpPr/>
          <p:nvPr/>
        </p:nvSpPr>
        <p:spPr>
          <a:xfrm>
            <a:off x="271335" y="1471469"/>
            <a:ext cx="2646036" cy="951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cs typeface="Arial" pitchFamily="34" charset="0"/>
              </a:rPr>
              <a:t>S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tart with 2/3 releases (upfront if possible) and focus on new non-functional defects detected by CAST, and how to avoid them </a:t>
            </a: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– Educate the team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for Critical Violations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r>
              <a:rPr lang="en-US" sz="1000" b="1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NO REMEDIATION PLAN”</a:t>
            </a:r>
          </a:p>
        </p:txBody>
      </p:sp>
      <p:sp>
        <p:nvSpPr>
          <p:cNvPr id="317" name="Oval 316"/>
          <p:cNvSpPr/>
          <p:nvPr/>
        </p:nvSpPr>
        <p:spPr bwMode="auto">
          <a:xfrm>
            <a:off x="4714348" y="1969895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A</a:t>
            </a:r>
          </a:p>
        </p:txBody>
      </p:sp>
      <p:sp>
        <p:nvSpPr>
          <p:cNvPr id="318" name="Oval 317"/>
          <p:cNvSpPr/>
          <p:nvPr/>
        </p:nvSpPr>
        <p:spPr bwMode="auto">
          <a:xfrm>
            <a:off x="6995332" y="2644545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19" name="Oval 318"/>
          <p:cNvSpPr/>
          <p:nvPr/>
        </p:nvSpPr>
        <p:spPr bwMode="auto">
          <a:xfrm>
            <a:off x="8822139" y="1933012"/>
            <a:ext cx="273228" cy="2732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C</a:t>
            </a:r>
          </a:p>
        </p:txBody>
      </p:sp>
      <p:sp>
        <p:nvSpPr>
          <p:cNvPr id="320" name="Right Arrow 319"/>
          <p:cNvSpPr/>
          <p:nvPr/>
        </p:nvSpPr>
        <p:spPr bwMode="auto">
          <a:xfrm rot="5400000">
            <a:off x="4703982" y="2293993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369503" y="1186312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A</a:t>
            </a:r>
          </a:p>
        </p:txBody>
      </p:sp>
      <p:sp>
        <p:nvSpPr>
          <p:cNvPr id="322" name="Rectangle 321"/>
          <p:cNvSpPr/>
          <p:nvPr/>
        </p:nvSpPr>
        <p:spPr>
          <a:xfrm>
            <a:off x="271335" y="2932239"/>
            <a:ext cx="2646036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Armed with new knowledge and suggestions, there is “</a:t>
            </a:r>
            <a:r>
              <a:rPr lang="en-US" sz="1000" b="1" i="1" dirty="0">
                <a:solidFill>
                  <a:srgbClr val="177B57"/>
                </a:solidFill>
                <a:latin typeface="+mn-lt"/>
                <a:cs typeface="Arial" pitchFamily="34" charset="0"/>
              </a:rPr>
              <a:t>CHANGE IN BEHAVIOR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” </a:t>
            </a:r>
            <a:r>
              <a:rPr lang="en-US" sz="1000" i="1" dirty="0">
                <a:solidFill>
                  <a:srgbClr val="556A8E"/>
                </a:solidFill>
                <a:cs typeface="Arial" pitchFamily="34" charset="0"/>
              </a:rPr>
              <a:t> and the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team will introduce fewer non-functional defects as the project progresses, eventually driving to zero.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b="1" i="1" dirty="0" err="1">
                <a:solidFill>
                  <a:srgbClr val="177B57"/>
                </a:solidFill>
                <a:cs typeface="Arial" pitchFamily="34" charset="0"/>
              </a:rPr>
              <a:t>Industrialization</a:t>
            </a:r>
            <a:r>
              <a:rPr lang="fr-FR" sz="1000" b="1" i="1" dirty="0">
                <a:solidFill>
                  <a:srgbClr val="177B57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will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help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improve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effectiveness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and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efficiency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.</a:t>
            </a:r>
            <a:endParaRPr lang="en-US" sz="1000" i="1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23" name="Oval 322"/>
          <p:cNvSpPr/>
          <p:nvPr/>
        </p:nvSpPr>
        <p:spPr bwMode="auto">
          <a:xfrm>
            <a:off x="369503" y="2628817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24" name="Right Arrow 323"/>
          <p:cNvSpPr/>
          <p:nvPr/>
        </p:nvSpPr>
        <p:spPr bwMode="auto">
          <a:xfrm rot="5400000">
            <a:off x="6995924" y="2979588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71335" y="5078948"/>
            <a:ext cx="26460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Some defects may be fixed only </a:t>
            </a:r>
            <a:r>
              <a:rPr lang="en-US" sz="1000" b="1" i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IF NEEDED AND FUNDED </a:t>
            </a: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as part of a refactoring plan or sprint, reducing accumulated defects in the project. Otherwise, proceed with B type of re-scans (No remediation plan, but team education and management empowerment)</a:t>
            </a:r>
          </a:p>
        </p:txBody>
      </p:sp>
      <p:sp>
        <p:nvSpPr>
          <p:cNvPr id="326" name="Oval 325"/>
          <p:cNvSpPr/>
          <p:nvPr/>
        </p:nvSpPr>
        <p:spPr bwMode="auto">
          <a:xfrm>
            <a:off x="363856" y="4757454"/>
            <a:ext cx="273228" cy="2732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C</a:t>
            </a:r>
          </a:p>
        </p:txBody>
      </p:sp>
      <p:sp>
        <p:nvSpPr>
          <p:cNvPr id="327" name="Right Arrow 326"/>
          <p:cNvSpPr/>
          <p:nvPr/>
        </p:nvSpPr>
        <p:spPr bwMode="auto">
          <a:xfrm rot="16200000" flipV="1">
            <a:off x="8821593" y="1689459"/>
            <a:ext cx="274320" cy="17962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3792517" y="4725198"/>
            <a:ext cx="2404318" cy="1698625"/>
            <a:chOff x="1082704" y="4514461"/>
            <a:chExt cx="2404318" cy="1698625"/>
          </a:xfrm>
        </p:grpSpPr>
        <p:grpSp>
          <p:nvGrpSpPr>
            <p:cNvPr id="205" name="Group 204"/>
            <p:cNvGrpSpPr/>
            <p:nvPr/>
          </p:nvGrpSpPr>
          <p:grpSpPr>
            <a:xfrm>
              <a:off x="1082704" y="4514461"/>
              <a:ext cx="2404318" cy="1698625"/>
              <a:chOff x="900620" y="4549775"/>
              <a:chExt cx="2404318" cy="1698625"/>
            </a:xfrm>
          </p:grpSpPr>
          <p:sp>
            <p:nvSpPr>
              <p:cNvPr id="207" name="Up Arrow Callout 206"/>
              <p:cNvSpPr/>
              <p:nvPr/>
            </p:nvSpPr>
            <p:spPr bwMode="auto">
              <a:xfrm>
                <a:off x="900620" y="4549775"/>
                <a:ext cx="2362366" cy="1698625"/>
              </a:xfrm>
              <a:prstGeom prst="upArrowCallout">
                <a:avLst>
                  <a:gd name="adj1" fmla="val 13079"/>
                  <a:gd name="adj2" fmla="val 13079"/>
                  <a:gd name="adj3" fmla="val 15066"/>
                  <a:gd name="adj4" fmla="val 78024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7" cstate="screen">
                <a:clrChange>
                  <a:clrFrom>
                    <a:srgbClr val="FFFFFE"/>
                  </a:clrFrom>
                  <a:clrTo>
                    <a:srgbClr val="FFFF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0956" y="5006846"/>
                <a:ext cx="946059" cy="175992"/>
              </a:xfrm>
              <a:prstGeom prst="rect">
                <a:avLst/>
              </a:prstGeom>
            </p:spPr>
          </p:pic>
          <p:sp>
            <p:nvSpPr>
              <p:cNvPr id="209" name="TextBox 208"/>
              <p:cNvSpPr txBox="1"/>
              <p:nvPr/>
            </p:nvSpPr>
            <p:spPr>
              <a:xfrm>
                <a:off x="935220" y="5238833"/>
                <a:ext cx="795345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900" b="1" dirty="0">
                    <a:solidFill>
                      <a:prstClr val="white">
                        <a:lumMod val="50000"/>
                      </a:prstClr>
                    </a:solidFill>
                    <a:latin typeface="+mn-lt"/>
                    <a:cs typeface="Arial" pitchFamily="34" charset="0"/>
                  </a:rPr>
                  <a:t>Riskiest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089094" y="5238833"/>
                <a:ext cx="1215844" cy="230832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900" b="1" dirty="0">
                    <a:solidFill>
                      <a:prstClr val="white">
                        <a:lumMod val="50000"/>
                      </a:prstClr>
                    </a:solidFill>
                    <a:latin typeface="+mn-lt"/>
                    <a:cs typeface="Arial" pitchFamily="34" charset="0"/>
                  </a:rPr>
                  <a:t>Most Common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971236" y="4959560"/>
                <a:ext cx="1309167" cy="215444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8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Arial" pitchFamily="34" charset="0"/>
                  </a:rPr>
                  <a:t>Focus on New Violations</a:t>
                </a:r>
              </a:p>
            </p:txBody>
          </p:sp>
          <p:sp>
            <p:nvSpPr>
              <p:cNvPr id="212" name="Isosceles Triangle 211"/>
              <p:cNvSpPr/>
              <p:nvPr/>
            </p:nvSpPr>
            <p:spPr bwMode="auto">
              <a:xfrm>
                <a:off x="1717791" y="5518867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788758" y="5431795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5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976984" y="5553075"/>
                <a:ext cx="675586" cy="0"/>
                <a:chOff x="981864" y="5553075"/>
                <a:chExt cx="675586" cy="0"/>
              </a:xfrm>
            </p:grpSpPr>
            <p:cxnSp>
              <p:nvCxnSpPr>
                <p:cNvPr id="257" name="Straight Connector 256"/>
                <p:cNvCxnSpPr/>
                <p:nvPr/>
              </p:nvCxnSpPr>
              <p:spPr bwMode="auto">
                <a:xfrm>
                  <a:off x="981864" y="5553075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Straight Connector 257"/>
                <p:cNvCxnSpPr/>
                <p:nvPr/>
              </p:nvCxnSpPr>
              <p:spPr bwMode="auto">
                <a:xfrm>
                  <a:off x="1428115" y="5553075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Straight Connector 258"/>
                <p:cNvCxnSpPr/>
                <p:nvPr/>
              </p:nvCxnSpPr>
              <p:spPr bwMode="auto">
                <a:xfrm>
                  <a:off x="1193692" y="5553075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5" name="Isosceles Triangle 214"/>
              <p:cNvSpPr/>
              <p:nvPr/>
            </p:nvSpPr>
            <p:spPr bwMode="auto">
              <a:xfrm>
                <a:off x="1717791" y="5705475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788758" y="5618403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13</a:t>
                </a:r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 rot="10800000">
                <a:off x="976984" y="5739683"/>
                <a:ext cx="675586" cy="0"/>
                <a:chOff x="978298" y="5739683"/>
                <a:chExt cx="675586" cy="0"/>
              </a:xfrm>
            </p:grpSpPr>
            <p:cxnSp>
              <p:nvCxnSpPr>
                <p:cNvPr id="254" name="Straight Connector 253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5" name="Straight Connector 254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6" name="Straight Connector 255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18" name="Isosceles Triangle 217"/>
              <p:cNvSpPr/>
              <p:nvPr/>
            </p:nvSpPr>
            <p:spPr bwMode="auto">
              <a:xfrm flipV="1">
                <a:off x="1717791" y="5889824"/>
                <a:ext cx="79362" cy="6841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788758" y="5802752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3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976984" y="5924032"/>
                <a:ext cx="675586" cy="0"/>
                <a:chOff x="976984" y="5924032"/>
                <a:chExt cx="675586" cy="0"/>
              </a:xfrm>
            </p:grpSpPr>
            <p:cxnSp>
              <p:nvCxnSpPr>
                <p:cNvPr id="251" name="Straight Connector 250"/>
                <p:cNvCxnSpPr/>
                <p:nvPr/>
              </p:nvCxnSpPr>
              <p:spPr bwMode="auto">
                <a:xfrm>
                  <a:off x="976984" y="5924032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2" name="Straight Connector 251"/>
                <p:cNvCxnSpPr/>
                <p:nvPr/>
              </p:nvCxnSpPr>
              <p:spPr bwMode="auto">
                <a:xfrm>
                  <a:off x="1423235" y="5924032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3" name="Straight Connector 252"/>
                <p:cNvCxnSpPr/>
                <p:nvPr/>
              </p:nvCxnSpPr>
              <p:spPr bwMode="auto">
                <a:xfrm>
                  <a:off x="1188812" y="5924032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1" name="Isosceles Triangle 220"/>
              <p:cNvSpPr/>
              <p:nvPr/>
            </p:nvSpPr>
            <p:spPr bwMode="auto">
              <a:xfrm>
                <a:off x="1717791" y="6073603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1788758" y="5986531"/>
                <a:ext cx="243312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6</a:t>
                </a:r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 rot="10800000">
                <a:off x="976984" y="6117254"/>
                <a:ext cx="675586" cy="0"/>
                <a:chOff x="978298" y="5739683"/>
                <a:chExt cx="675586" cy="0"/>
              </a:xfrm>
            </p:grpSpPr>
            <p:cxnSp>
              <p:nvCxnSpPr>
                <p:cNvPr id="248" name="Straight Connector 247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9" name="Straight Connector 248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0" name="Straight Connector 249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4" name="Isosceles Triangle 223"/>
              <p:cNvSpPr/>
              <p:nvPr/>
            </p:nvSpPr>
            <p:spPr bwMode="auto">
              <a:xfrm>
                <a:off x="2874259" y="5518867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913940" y="5431795"/>
                <a:ext cx="331756" cy="253916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932</a:t>
                </a:r>
              </a:p>
            </p:txBody>
          </p:sp>
          <p:grpSp>
            <p:nvGrpSpPr>
              <p:cNvPr id="226" name="Group 225"/>
              <p:cNvGrpSpPr/>
              <p:nvPr/>
            </p:nvGrpSpPr>
            <p:grpSpPr>
              <a:xfrm>
                <a:off x="2133452" y="5553075"/>
                <a:ext cx="675586" cy="0"/>
                <a:chOff x="981864" y="5553075"/>
                <a:chExt cx="675586" cy="0"/>
              </a:xfrm>
            </p:grpSpPr>
            <p:cxnSp>
              <p:nvCxnSpPr>
                <p:cNvPr id="245" name="Straight Connector 244"/>
                <p:cNvCxnSpPr/>
                <p:nvPr/>
              </p:nvCxnSpPr>
              <p:spPr bwMode="auto">
                <a:xfrm>
                  <a:off x="981864" y="5553075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6" name="Straight Connector 245"/>
                <p:cNvCxnSpPr/>
                <p:nvPr/>
              </p:nvCxnSpPr>
              <p:spPr bwMode="auto">
                <a:xfrm>
                  <a:off x="1428115" y="5553075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>
                  <a:off x="1193692" y="5553075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27" name="Isosceles Triangle 226"/>
              <p:cNvSpPr/>
              <p:nvPr/>
            </p:nvSpPr>
            <p:spPr bwMode="auto">
              <a:xfrm flipV="1">
                <a:off x="2874259" y="5705475"/>
                <a:ext cx="79362" cy="6841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913940" y="5618403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125</a:t>
                </a:r>
              </a:p>
            </p:txBody>
          </p:sp>
          <p:grpSp>
            <p:nvGrpSpPr>
              <p:cNvPr id="229" name="Group 228"/>
              <p:cNvGrpSpPr/>
              <p:nvPr/>
            </p:nvGrpSpPr>
            <p:grpSpPr>
              <a:xfrm rot="10800000">
                <a:off x="2133452" y="5739683"/>
                <a:ext cx="675586" cy="0"/>
                <a:chOff x="978298" y="5739683"/>
                <a:chExt cx="675586" cy="0"/>
              </a:xfrm>
            </p:grpSpPr>
            <p:cxnSp>
              <p:nvCxnSpPr>
                <p:cNvPr id="242" name="Straight Connector 241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3" name="Straight Connector 242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0" name="Isosceles Triangle 229"/>
              <p:cNvSpPr/>
              <p:nvPr/>
            </p:nvSpPr>
            <p:spPr bwMode="auto">
              <a:xfrm>
                <a:off x="2874259" y="5889824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913940" y="5802752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98</a:t>
                </a: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2133452" y="5924032"/>
                <a:ext cx="675586" cy="0"/>
                <a:chOff x="976984" y="5924032"/>
                <a:chExt cx="675586" cy="0"/>
              </a:xfrm>
            </p:grpSpPr>
            <p:cxnSp>
              <p:nvCxnSpPr>
                <p:cNvPr id="239" name="Straight Connector 238"/>
                <p:cNvCxnSpPr/>
                <p:nvPr/>
              </p:nvCxnSpPr>
              <p:spPr bwMode="auto">
                <a:xfrm>
                  <a:off x="976984" y="5924032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0" name="Straight Connector 239"/>
                <p:cNvCxnSpPr/>
                <p:nvPr/>
              </p:nvCxnSpPr>
              <p:spPr bwMode="auto">
                <a:xfrm>
                  <a:off x="1423235" y="5924032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1" name="Straight Connector 240"/>
                <p:cNvCxnSpPr/>
                <p:nvPr/>
              </p:nvCxnSpPr>
              <p:spPr bwMode="auto">
                <a:xfrm>
                  <a:off x="1188812" y="5924032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33" name="Isosceles Triangle 232"/>
              <p:cNvSpPr/>
              <p:nvPr/>
            </p:nvSpPr>
            <p:spPr bwMode="auto">
              <a:xfrm>
                <a:off x="2874259" y="6073603"/>
                <a:ext cx="79362" cy="684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2913940" y="5986531"/>
                <a:ext cx="331756" cy="261610"/>
              </a:xfrm>
              <a:prstGeom prst="rect">
                <a:avLst/>
              </a:prstGeom>
            </p:spPr>
            <p:txBody>
              <a:bodyPr vert="horz" wrap="square" lIns="45720" tIns="45720" rIns="45720" bIns="45720" rtlCol="0">
                <a:spAutoFit/>
              </a:bodyPr>
              <a:lstStyle/>
              <a:p>
                <a:pPr marL="1587" algn="r">
                  <a:spcBef>
                    <a:spcPts val="300"/>
                  </a:spcBef>
                  <a:spcAft>
                    <a:spcPts val="400"/>
                  </a:spcAft>
                  <a:buClr>
                    <a:srgbClr val="000000">
                      <a:lumMod val="65000"/>
                      <a:lumOff val="35000"/>
                    </a:srgbClr>
                  </a:buClr>
                  <a:buSzPct val="95000"/>
                </a:pPr>
                <a:r>
                  <a:rPr lang="en-US" sz="1050" b="1" dirty="0">
                    <a:solidFill>
                      <a:srgbClr val="4B7FC9">
                        <a:lumMod val="75000"/>
                      </a:srgbClr>
                    </a:solidFill>
                    <a:latin typeface="+mn-lt"/>
                    <a:cs typeface="Arial" pitchFamily="34" charset="0"/>
                  </a:rPr>
                  <a:t>91</a:t>
                </a: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 rot="10800000">
                <a:off x="2133452" y="6117254"/>
                <a:ext cx="675586" cy="0"/>
                <a:chOff x="978298" y="5739683"/>
                <a:chExt cx="675586" cy="0"/>
              </a:xfrm>
            </p:grpSpPr>
            <p:cxnSp>
              <p:nvCxnSpPr>
                <p:cNvPr id="236" name="Straight Connector 235"/>
                <p:cNvCxnSpPr/>
                <p:nvPr/>
              </p:nvCxnSpPr>
              <p:spPr bwMode="auto">
                <a:xfrm>
                  <a:off x="978298" y="5739683"/>
                  <a:ext cx="157572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7" name="Straight Connector 236"/>
                <p:cNvCxnSpPr/>
                <p:nvPr/>
              </p:nvCxnSpPr>
              <p:spPr bwMode="auto">
                <a:xfrm>
                  <a:off x="1424549" y="5739683"/>
                  <a:ext cx="229335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Straight Connector 237"/>
                <p:cNvCxnSpPr/>
                <p:nvPr/>
              </p:nvCxnSpPr>
              <p:spPr bwMode="auto">
                <a:xfrm>
                  <a:off x="1190126" y="5739683"/>
                  <a:ext cx="18288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206" name="Straight Connector 205"/>
            <p:cNvCxnSpPr/>
            <p:nvPr/>
          </p:nvCxnSpPr>
          <p:spPr bwMode="auto">
            <a:xfrm>
              <a:off x="2233204" y="5252259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Oval 333"/>
          <p:cNvSpPr/>
          <p:nvPr/>
        </p:nvSpPr>
        <p:spPr bwMode="auto">
          <a:xfrm>
            <a:off x="9778513" y="2918867"/>
            <a:ext cx="273228" cy="273228"/>
          </a:xfrm>
          <a:prstGeom prst="ellipse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r>
              <a:rPr lang="en-US" sz="1400" b="1" dirty="0">
                <a:solidFill>
                  <a:prstClr val="white"/>
                </a:solidFill>
                <a:latin typeface="+mn-lt"/>
                <a:cs typeface="Arial" pitchFamily="34" charset="0"/>
              </a:rPr>
              <a:t>B</a:t>
            </a:r>
          </a:p>
        </p:txBody>
      </p:sp>
      <p:sp>
        <p:nvSpPr>
          <p:cNvPr id="335" name="Right Arrow 334"/>
          <p:cNvSpPr/>
          <p:nvPr/>
        </p:nvSpPr>
        <p:spPr bwMode="auto">
          <a:xfrm rot="5400000">
            <a:off x="9779105" y="3253910"/>
            <a:ext cx="274320" cy="179623"/>
          </a:xfrm>
          <a:prstGeom prst="rightArrow">
            <a:avLst/>
          </a:prstGeom>
          <a:solidFill>
            <a:srgbClr val="556A8E"/>
          </a:solidFill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b="1" dirty="0" err="1">
              <a:solidFill>
                <a:srgbClr val="000000">
                  <a:lumMod val="65000"/>
                  <a:lumOff val="35000"/>
                </a:srgbClr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341" name="Straight Arrow Connector 340"/>
          <p:cNvCxnSpPr/>
          <p:nvPr/>
        </p:nvCxnSpPr>
        <p:spPr bwMode="auto">
          <a:xfrm flipH="1">
            <a:off x="4074683" y="2390906"/>
            <a:ext cx="321735" cy="413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49" name="Straight Connector 348"/>
          <p:cNvCxnSpPr/>
          <p:nvPr/>
        </p:nvCxnSpPr>
        <p:spPr>
          <a:xfrm flipH="1">
            <a:off x="3674046" y="1338523"/>
            <a:ext cx="3384787" cy="1908897"/>
          </a:xfrm>
          <a:prstGeom prst="line">
            <a:avLst/>
          </a:prstGeom>
          <a:ln w="19050">
            <a:solidFill>
              <a:srgbClr val="FF41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298697" y="3851275"/>
            <a:ext cx="888611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MONTH (</a:t>
            </a:r>
            <a:r>
              <a:rPr lang="en-US" sz="105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Waterfall</a:t>
            </a:r>
            <a:r>
              <a:rPr lang="en-US" sz="1050" dirty="0">
                <a:solidFill>
                  <a:srgbClr val="556A8E"/>
                </a:solidFill>
                <a:latin typeface="+mn-lt"/>
                <a:cs typeface="Arial" pitchFamily="34" charset="0"/>
              </a:rPr>
              <a:t>)</a:t>
            </a:r>
          </a:p>
        </p:txBody>
      </p:sp>
      <p:sp>
        <p:nvSpPr>
          <p:cNvPr id="260" name="Freeform 259"/>
          <p:cNvSpPr/>
          <p:nvPr/>
        </p:nvSpPr>
        <p:spPr bwMode="auto">
          <a:xfrm>
            <a:off x="4801262" y="1591930"/>
            <a:ext cx="6296025" cy="1085515"/>
          </a:xfrm>
          <a:custGeom>
            <a:avLst/>
            <a:gdLst>
              <a:gd name="connsiteX0" fmla="*/ 0 w 7524750"/>
              <a:gd name="connsiteY0" fmla="*/ 1259628 h 1259628"/>
              <a:gd name="connsiteX1" fmla="*/ 1162050 w 7524750"/>
              <a:gd name="connsiteY1" fmla="*/ 573828 h 1259628"/>
              <a:gd name="connsiteX2" fmla="*/ 2324100 w 7524750"/>
              <a:gd name="connsiteY2" fmla="*/ 240453 h 1259628"/>
              <a:gd name="connsiteX3" fmla="*/ 3686175 w 7524750"/>
              <a:gd name="connsiteY3" fmla="*/ 40428 h 1259628"/>
              <a:gd name="connsiteX4" fmla="*/ 4905375 w 7524750"/>
              <a:gd name="connsiteY4" fmla="*/ 2328 h 1259628"/>
              <a:gd name="connsiteX5" fmla="*/ 6200775 w 7524750"/>
              <a:gd name="connsiteY5" fmla="*/ 78528 h 1259628"/>
              <a:gd name="connsiteX6" fmla="*/ 7524750 w 7524750"/>
              <a:gd name="connsiteY6" fmla="*/ 116628 h 1259628"/>
              <a:gd name="connsiteX7" fmla="*/ 7524750 w 7524750"/>
              <a:gd name="connsiteY7" fmla="*/ 116628 h 125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0" h="1259628">
                <a:moveTo>
                  <a:pt x="0" y="1259628"/>
                </a:moveTo>
                <a:cubicBezTo>
                  <a:pt x="387350" y="1001659"/>
                  <a:pt x="774700" y="743690"/>
                  <a:pt x="1162050" y="573828"/>
                </a:cubicBezTo>
                <a:cubicBezTo>
                  <a:pt x="1549400" y="403965"/>
                  <a:pt x="1903413" y="329353"/>
                  <a:pt x="2324100" y="240453"/>
                </a:cubicBezTo>
                <a:cubicBezTo>
                  <a:pt x="2744787" y="151553"/>
                  <a:pt x="3255963" y="80115"/>
                  <a:pt x="3686175" y="40428"/>
                </a:cubicBezTo>
                <a:cubicBezTo>
                  <a:pt x="4116388" y="740"/>
                  <a:pt x="4486275" y="-4022"/>
                  <a:pt x="4905375" y="2328"/>
                </a:cubicBezTo>
                <a:cubicBezTo>
                  <a:pt x="5324475" y="8678"/>
                  <a:pt x="5764213" y="59478"/>
                  <a:pt x="6200775" y="78528"/>
                </a:cubicBezTo>
                <a:cubicBezTo>
                  <a:pt x="6637337" y="97578"/>
                  <a:pt x="7524750" y="116628"/>
                  <a:pt x="7524750" y="116628"/>
                </a:cubicBezTo>
                <a:lnTo>
                  <a:pt x="7524750" y="116628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4741233" y="2528949"/>
            <a:ext cx="209222" cy="210174"/>
            <a:chOff x="2285568" y="2009939"/>
            <a:chExt cx="209222" cy="210174"/>
          </a:xfrm>
        </p:grpSpPr>
        <p:sp>
          <p:nvSpPr>
            <p:cNvPr id="265" name="Oval 264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66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5" name="TextBox 354"/>
          <p:cNvSpPr txBox="1"/>
          <p:nvPr/>
        </p:nvSpPr>
        <p:spPr>
          <a:xfrm>
            <a:off x="5908240" y="1165688"/>
            <a:ext cx="978258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dirty="0">
                <a:solidFill>
                  <a:srgbClr val="FF0000"/>
                </a:solidFill>
                <a:latin typeface="+mn-lt"/>
                <a:cs typeface="Arial" pitchFamily="34" charset="0"/>
              </a:rPr>
              <a:t>Trending prior</a:t>
            </a:r>
            <a:r>
              <a:rPr lang="en-US" sz="105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+mn-lt"/>
                <a:cs typeface="Arial" pitchFamily="34" charset="0"/>
              </a:rPr>
              <a:t>to CAST</a:t>
            </a:r>
          </a:p>
        </p:txBody>
      </p:sp>
      <p:grpSp>
        <p:nvGrpSpPr>
          <p:cNvPr id="344" name="Group 343"/>
          <p:cNvGrpSpPr/>
          <p:nvPr/>
        </p:nvGrpSpPr>
        <p:grpSpPr>
          <a:xfrm>
            <a:off x="3865461" y="2960954"/>
            <a:ext cx="209222" cy="210174"/>
            <a:chOff x="2285568" y="2009939"/>
            <a:chExt cx="209222" cy="210174"/>
          </a:xfrm>
        </p:grpSpPr>
        <p:sp>
          <p:nvSpPr>
            <p:cNvPr id="345" name="Oval 344"/>
            <p:cNvSpPr/>
            <p:nvPr/>
          </p:nvSpPr>
          <p:spPr bwMode="auto">
            <a:xfrm>
              <a:off x="2285568" y="2009939"/>
              <a:ext cx="209221" cy="2092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346" name="Picture 4" descr="C:\Users\jca\Downloads\radar5.png"/>
            <p:cNvPicPr>
              <a:picLocks noChangeAspect="1" noChangeArrowheads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568" y="2010891"/>
              <a:ext cx="209222" cy="20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2" name="TextBox 361"/>
          <p:cNvSpPr txBox="1"/>
          <p:nvPr/>
        </p:nvSpPr>
        <p:spPr>
          <a:xfrm>
            <a:off x="6411110" y="5059257"/>
            <a:ext cx="5548830" cy="14182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400" dirty="0" err="1">
                <a:solidFill>
                  <a:srgbClr val="177B57"/>
                </a:solidFill>
              </a:rPr>
              <a:t>Core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savings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will</a:t>
            </a:r>
            <a:r>
              <a:rPr lang="fr-FR" sz="1400" dirty="0">
                <a:solidFill>
                  <a:srgbClr val="177B57"/>
                </a:solidFill>
              </a:rPr>
              <a:t> </a:t>
            </a:r>
            <a:r>
              <a:rPr lang="fr-FR" sz="1400" dirty="0" err="1">
                <a:solidFill>
                  <a:srgbClr val="177B57"/>
                </a:solidFill>
              </a:rPr>
              <a:t>result</a:t>
            </a:r>
            <a:r>
              <a:rPr lang="fr-FR" sz="1400" dirty="0">
                <a:solidFill>
                  <a:srgbClr val="177B57"/>
                </a:solidFill>
              </a:rPr>
              <a:t> from </a:t>
            </a:r>
            <a:r>
              <a:rPr lang="fr-FR" sz="1400" b="1" dirty="0" err="1">
                <a:solidFill>
                  <a:srgbClr val="177B57"/>
                </a:solidFill>
              </a:rPr>
              <a:t>defect</a:t>
            </a:r>
            <a:r>
              <a:rPr lang="fr-FR" sz="1400" b="1" dirty="0">
                <a:solidFill>
                  <a:srgbClr val="177B57"/>
                </a:solidFill>
              </a:rPr>
              <a:t> </a:t>
            </a:r>
            <a:r>
              <a:rPr lang="fr-FR" sz="1400" b="1" dirty="0" err="1">
                <a:solidFill>
                  <a:srgbClr val="177B57"/>
                </a:solidFill>
              </a:rPr>
              <a:t>avoidance</a:t>
            </a:r>
            <a:r>
              <a:rPr lang="fr-FR" sz="1400" b="1" dirty="0">
                <a:solidFill>
                  <a:srgbClr val="177B57"/>
                </a:solidFill>
              </a:rPr>
              <a:t>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defect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fixing) by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focusing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newly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introduced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violations release over release… by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educating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team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empowering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management 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during Sprint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Review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meetings, in Agile)</a:t>
            </a:r>
          </a:p>
          <a:p>
            <a:pPr algn="just"/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fr-FR" dirty="0" err="1">
                <a:solidFill>
                  <a:srgbClr val="FF0000"/>
                </a:solidFill>
              </a:rPr>
              <a:t>Core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savings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will</a:t>
            </a:r>
            <a:r>
              <a:rPr lang="fr-FR" dirty="0">
                <a:solidFill>
                  <a:srgbClr val="FF0000"/>
                </a:solidFill>
              </a:rPr>
              <a:t> not </a:t>
            </a:r>
            <a:r>
              <a:rPr lang="fr-FR" dirty="0" err="1">
                <a:solidFill>
                  <a:srgbClr val="FF0000"/>
                </a:solidFill>
              </a:rPr>
              <a:t>result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from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remediation</a:t>
            </a:r>
            <a:r>
              <a:rPr lang="fr-FR" b="1" dirty="0">
                <a:solidFill>
                  <a:srgbClr val="FF0000"/>
                </a:solidFill>
              </a:rPr>
              <a:t> Plans</a:t>
            </a:r>
            <a:r>
              <a:rPr lang="fr-FR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64" name="Straight Arrow Connector 363"/>
          <p:cNvCxnSpPr/>
          <p:nvPr/>
        </p:nvCxnSpPr>
        <p:spPr bwMode="auto">
          <a:xfrm flipH="1">
            <a:off x="3720831" y="2410226"/>
            <a:ext cx="533564" cy="550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66" name="Rectangle 365"/>
          <p:cNvSpPr/>
          <p:nvPr/>
        </p:nvSpPr>
        <p:spPr>
          <a:xfrm>
            <a:off x="642731" y="1213319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STARTING POINT - FIRST SCANS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42731" y="2644545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b="1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PERIODIC SCANS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42731" y="4784975"/>
            <a:ext cx="2646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OPTIONAL – ON DEMAND ONLY</a:t>
            </a:r>
            <a:endParaRPr lang="en-US" sz="1000" b="1" i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4866" y="6423823"/>
            <a:ext cx="2213585" cy="20835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fr-FR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slide 17 for </a:t>
            </a:r>
            <a:r>
              <a:rPr lang="fr-FR" sz="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rationale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370"/>
          <p:cNvSpPr/>
          <p:nvPr/>
        </p:nvSpPr>
        <p:spPr>
          <a:xfrm>
            <a:off x="9029599" y="5205505"/>
            <a:ext cx="1524848" cy="198763"/>
          </a:xfrm>
          <a:prstGeom prst="rect">
            <a:avLst/>
          </a:prstGeom>
          <a:solidFill>
            <a:srgbClr val="FF0000"/>
          </a:solidFill>
          <a:ln>
            <a:solidFill>
              <a:srgbClr val="FF4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40191" y="5211481"/>
            <a:ext cx="1570958" cy="198763"/>
          </a:xfrm>
          <a:prstGeom prst="rect">
            <a:avLst/>
          </a:prstGeom>
          <a:solidFill>
            <a:srgbClr val="177B57"/>
          </a:solidFill>
          <a:ln>
            <a:solidFill>
              <a:srgbClr val="177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 bwMode="auto">
          <a:xfrm>
            <a:off x="9008292" y="5176563"/>
            <a:ext cx="2629477" cy="1189334"/>
          </a:xfrm>
          <a:prstGeom prst="rect">
            <a:avLst/>
          </a:prstGeom>
          <a:noFill/>
          <a:ln>
            <a:solidFill>
              <a:srgbClr val="FF4132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5518196" y="5182541"/>
            <a:ext cx="2629477" cy="1170447"/>
          </a:xfrm>
          <a:prstGeom prst="rect">
            <a:avLst/>
          </a:prstGeom>
          <a:noFill/>
          <a:ln>
            <a:solidFill>
              <a:srgbClr val="177B5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532725"/>
              </a:solidFill>
              <a:latin typeface="Arial"/>
              <a:cs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>
            <a:off x="287894" y="2762128"/>
            <a:ext cx="2629477" cy="228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 fontAlgn="auto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fr-FR" sz="2200" dirty="0" err="1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3"/>
            <a:ext cx="10515600" cy="491005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… and benefits will be delivered when Management cares</a:t>
            </a:r>
            <a:endParaRPr lang="en-US" sz="1600" b="0" i="1" dirty="0"/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660425" y="3641314"/>
            <a:ext cx="1957707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SCRUM MASTER or PROJECT LEAD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3879154" y="3990921"/>
            <a:ext cx="1507067" cy="64633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900" dirty="0">
                <a:solidFill>
                  <a:srgbClr val="556A8E"/>
                </a:solidFill>
                <a:latin typeface="+mn-lt"/>
                <a:cs typeface="Arial" pitchFamily="34" charset="0"/>
              </a:rPr>
              <a:t>Tracks sizing, Quality, and Complexity trends.  Manages app quality through behavior change</a:t>
            </a:r>
          </a:p>
        </p:txBody>
      </p:sp>
      <p:pic>
        <p:nvPicPr>
          <p:cNvPr id="330" name="Picture 3" descr="C:\Users\jca\Downloads\laptop44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4131" y="2443144"/>
            <a:ext cx="1564500" cy="1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/>
          <p:cNvSpPr txBox="1"/>
          <p:nvPr/>
        </p:nvSpPr>
        <p:spPr>
          <a:xfrm>
            <a:off x="5851365" y="2076633"/>
            <a:ext cx="1446929" cy="60016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CAST Output focusing on deltas, release over release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767911" y="2083370"/>
            <a:ext cx="1548765" cy="600164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Educate Which</a:t>
            </a:r>
            <a:b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</a:b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Non-Functional Defects to Avoid 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9728356" y="2093418"/>
            <a:ext cx="1487804" cy="43088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Drive Quality Improvement</a:t>
            </a:r>
          </a:p>
        </p:txBody>
      </p:sp>
      <p:pic>
        <p:nvPicPr>
          <p:cNvPr id="339" name="Picture 3" descr="C:\Users\jca\Downloads\man279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45" y="2503717"/>
            <a:ext cx="1079226" cy="10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3" descr="C:\Users\jca\Downloads\man366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8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59" r="15159"/>
          <a:stretch/>
        </p:blipFill>
        <p:spPr bwMode="auto">
          <a:xfrm>
            <a:off x="4391388" y="2948741"/>
            <a:ext cx="482598" cy="6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495" y="2678007"/>
            <a:ext cx="1021080" cy="845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9448" y="2762128"/>
            <a:ext cx="1018181" cy="593662"/>
          </a:xfrm>
          <a:prstGeom prst="rect">
            <a:avLst/>
          </a:prstGeom>
        </p:spPr>
      </p:pic>
      <p:sp>
        <p:nvSpPr>
          <p:cNvPr id="343" name="Arc 342"/>
          <p:cNvSpPr/>
          <p:nvPr/>
        </p:nvSpPr>
        <p:spPr>
          <a:xfrm rot="8229806">
            <a:off x="6720725" y="754452"/>
            <a:ext cx="3820975" cy="3801755"/>
          </a:xfrm>
          <a:prstGeom prst="arc">
            <a:avLst>
              <a:gd name="adj1" fmla="val 15777128"/>
              <a:gd name="adj2" fmla="val 114448"/>
            </a:avLst>
          </a:prstGeom>
          <a:ln w="76200">
            <a:solidFill>
              <a:srgbClr val="53272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pic>
        <p:nvPicPr>
          <p:cNvPr id="347" name="Picture 3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8306" y="2982182"/>
            <a:ext cx="350050" cy="344494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195" y="2962335"/>
            <a:ext cx="350050" cy="344494"/>
          </a:xfrm>
          <a:prstGeom prst="rect">
            <a:avLst/>
          </a:prstGeom>
        </p:spPr>
      </p:pic>
      <p:sp>
        <p:nvSpPr>
          <p:cNvPr id="350" name="TextBox 349"/>
          <p:cNvSpPr txBox="1"/>
          <p:nvPr/>
        </p:nvSpPr>
        <p:spPr>
          <a:xfrm>
            <a:off x="5500778" y="5158637"/>
            <a:ext cx="2628387" cy="164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200" dirty="0" err="1">
                <a:solidFill>
                  <a:schemeClr val="bg1"/>
                </a:solidFill>
              </a:rPr>
              <a:t>Trending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good: </a:t>
            </a:r>
            <a:r>
              <a:rPr lang="fr-FR" sz="1200" dirty="0" err="1">
                <a:solidFill>
                  <a:srgbClr val="532725"/>
                </a:solidFill>
              </a:rPr>
              <a:t>less</a:t>
            </a:r>
            <a:r>
              <a:rPr lang="fr-FR" sz="1200" dirty="0">
                <a:solidFill>
                  <a:srgbClr val="532725"/>
                </a:solidFill>
              </a:rPr>
              <a:t> non-</a:t>
            </a:r>
            <a:r>
              <a:rPr lang="fr-FR" sz="1200" dirty="0" err="1">
                <a:solidFill>
                  <a:srgbClr val="532725"/>
                </a:solidFill>
              </a:rPr>
              <a:t>functional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defects</a:t>
            </a:r>
            <a:r>
              <a:rPr lang="fr-FR" sz="1200" dirty="0">
                <a:solidFill>
                  <a:srgbClr val="532725"/>
                </a:solidFill>
              </a:rPr>
              <a:t> are </a:t>
            </a:r>
            <a:r>
              <a:rPr lang="fr-FR" sz="1200" dirty="0" err="1">
                <a:solidFill>
                  <a:srgbClr val="532725"/>
                </a:solidFill>
              </a:rPr>
              <a:t>being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introduced</a:t>
            </a:r>
            <a:r>
              <a:rPr lang="fr-FR" sz="1200" dirty="0">
                <a:solidFill>
                  <a:srgbClr val="532725"/>
                </a:solidFill>
              </a:rPr>
              <a:t>, team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improving</a:t>
            </a:r>
            <a:r>
              <a:rPr lang="fr-FR" sz="1200" dirty="0">
                <a:solidFill>
                  <a:srgbClr val="532725"/>
                </a:solidFill>
              </a:rPr>
              <a:t> code </a:t>
            </a:r>
            <a:r>
              <a:rPr lang="fr-FR" sz="1200" dirty="0" err="1">
                <a:solidFill>
                  <a:srgbClr val="532725"/>
                </a:solidFill>
              </a:rPr>
              <a:t>quality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containing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technical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debt</a:t>
            </a:r>
            <a:r>
              <a:rPr lang="fr-FR" sz="1200" dirty="0">
                <a:solidFill>
                  <a:srgbClr val="532725"/>
                </a:solidFill>
              </a:rPr>
              <a:t>. </a:t>
            </a:r>
            <a:r>
              <a:rPr lang="fr-FR" sz="1200" dirty="0" err="1">
                <a:solidFill>
                  <a:srgbClr val="532725"/>
                </a:solidFill>
              </a:rPr>
              <a:t>Continuous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improvement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here</a:t>
            </a:r>
            <a:r>
              <a:rPr lang="fr-FR" sz="1200" dirty="0">
                <a:solidFill>
                  <a:srgbClr val="532725"/>
                </a:solidFill>
              </a:rPr>
              <a:t> to </a:t>
            </a:r>
            <a:r>
              <a:rPr lang="fr-FR" sz="1200" dirty="0" err="1">
                <a:solidFill>
                  <a:srgbClr val="532725"/>
                </a:solidFill>
              </a:rPr>
              <a:t>stay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we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can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prove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it</a:t>
            </a:r>
            <a:r>
              <a:rPr lang="fr-FR" sz="1200" dirty="0">
                <a:solidFill>
                  <a:srgbClr val="532725"/>
                </a:solidFill>
              </a:rPr>
              <a:t>.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8984228" y="5158637"/>
            <a:ext cx="2628387" cy="164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/>
            <a:r>
              <a:rPr lang="fr-FR" sz="1200" dirty="0" err="1">
                <a:solidFill>
                  <a:schemeClr val="bg1"/>
                </a:solidFill>
              </a:rPr>
              <a:t>Trending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bad</a:t>
            </a:r>
            <a:r>
              <a:rPr lang="fr-FR" sz="1200" dirty="0">
                <a:solidFill>
                  <a:schemeClr val="bg1"/>
                </a:solidFill>
              </a:rPr>
              <a:t>: </a:t>
            </a:r>
            <a:r>
              <a:rPr lang="fr-FR" sz="1200" dirty="0" err="1">
                <a:solidFill>
                  <a:srgbClr val="532725"/>
                </a:solidFill>
              </a:rPr>
              <a:t>same</a:t>
            </a:r>
            <a:r>
              <a:rPr lang="fr-FR" sz="1200" dirty="0">
                <a:solidFill>
                  <a:srgbClr val="532725"/>
                </a:solidFill>
              </a:rPr>
              <a:t> non-</a:t>
            </a:r>
            <a:r>
              <a:rPr lang="fr-FR" sz="1200" dirty="0" err="1">
                <a:solidFill>
                  <a:srgbClr val="532725"/>
                </a:solidFill>
              </a:rPr>
              <a:t>functional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defects</a:t>
            </a:r>
            <a:r>
              <a:rPr lang="fr-FR" sz="1200" dirty="0">
                <a:solidFill>
                  <a:srgbClr val="532725"/>
                </a:solidFill>
              </a:rPr>
              <a:t> are </a:t>
            </a:r>
            <a:r>
              <a:rPr lang="fr-FR" sz="1200" dirty="0" err="1">
                <a:solidFill>
                  <a:srgbClr val="532725"/>
                </a:solidFill>
              </a:rPr>
              <a:t>introduced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again</a:t>
            </a:r>
            <a:r>
              <a:rPr lang="fr-FR" sz="1200" dirty="0">
                <a:solidFill>
                  <a:srgbClr val="532725"/>
                </a:solidFill>
              </a:rPr>
              <a:t> and </a:t>
            </a:r>
            <a:r>
              <a:rPr lang="fr-FR" sz="1200" dirty="0" err="1">
                <a:solidFill>
                  <a:srgbClr val="532725"/>
                </a:solidFill>
              </a:rPr>
              <a:t>again</a:t>
            </a:r>
            <a:r>
              <a:rPr lang="fr-FR" sz="1200" dirty="0">
                <a:solidFill>
                  <a:srgbClr val="532725"/>
                </a:solidFill>
              </a:rPr>
              <a:t>, </a:t>
            </a:r>
            <a:r>
              <a:rPr lang="fr-FR" sz="1200" dirty="0" err="1">
                <a:solidFill>
                  <a:srgbClr val="532725"/>
                </a:solidFill>
              </a:rPr>
              <a:t>technical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debt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is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increasing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despite</a:t>
            </a:r>
            <a:r>
              <a:rPr lang="fr-FR" sz="1200" dirty="0">
                <a:solidFill>
                  <a:srgbClr val="532725"/>
                </a:solidFill>
              </a:rPr>
              <a:t> time </a:t>
            </a:r>
            <a:r>
              <a:rPr lang="fr-FR" sz="1200" dirty="0" err="1">
                <a:solidFill>
                  <a:srgbClr val="532725"/>
                </a:solidFill>
              </a:rPr>
              <a:t>spent</a:t>
            </a:r>
            <a:r>
              <a:rPr lang="fr-FR" sz="1200" dirty="0">
                <a:solidFill>
                  <a:srgbClr val="532725"/>
                </a:solidFill>
              </a:rPr>
              <a:t> by the team. Management must </a:t>
            </a:r>
            <a:r>
              <a:rPr lang="fr-FR" sz="1200" dirty="0" err="1">
                <a:solidFill>
                  <a:srgbClr val="532725"/>
                </a:solidFill>
              </a:rPr>
              <a:t>act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accordingly</a:t>
            </a:r>
            <a:r>
              <a:rPr lang="fr-FR" sz="1200" dirty="0">
                <a:solidFill>
                  <a:srgbClr val="532725"/>
                </a:solidFill>
              </a:rPr>
              <a:t>, </a:t>
            </a:r>
            <a:r>
              <a:rPr lang="fr-FR" sz="1200" dirty="0" err="1">
                <a:solidFill>
                  <a:srgbClr val="532725"/>
                </a:solidFill>
              </a:rPr>
              <a:t>supported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with</a:t>
            </a:r>
            <a:r>
              <a:rPr lang="fr-FR" sz="1200" dirty="0">
                <a:solidFill>
                  <a:srgbClr val="532725"/>
                </a:solidFill>
              </a:rPr>
              <a:t> </a:t>
            </a:r>
            <a:r>
              <a:rPr lang="fr-FR" sz="1200" dirty="0" err="1">
                <a:solidFill>
                  <a:srgbClr val="532725"/>
                </a:solidFill>
              </a:rPr>
              <a:t>facts</a:t>
            </a:r>
            <a:r>
              <a:rPr lang="fr-FR" sz="1200" dirty="0">
                <a:solidFill>
                  <a:srgbClr val="532725"/>
                </a:solidFill>
              </a:rPr>
              <a:t>.</a:t>
            </a:r>
          </a:p>
        </p:txBody>
      </p:sp>
      <p:sp>
        <p:nvSpPr>
          <p:cNvPr id="352" name="Shape 4498"/>
          <p:cNvSpPr/>
          <p:nvPr/>
        </p:nvSpPr>
        <p:spPr>
          <a:xfrm>
            <a:off x="11031572" y="4758409"/>
            <a:ext cx="473228" cy="27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72" extrusionOk="0">
                <a:moveTo>
                  <a:pt x="21150" y="257"/>
                </a:moveTo>
                <a:lnTo>
                  <a:pt x="16075" y="10636"/>
                </a:lnTo>
                <a:cubicBezTo>
                  <a:pt x="15886" y="11021"/>
                  <a:pt x="15517" y="11084"/>
                  <a:pt x="15255" y="10776"/>
                </a:cubicBezTo>
                <a:lnTo>
                  <a:pt x="12800" y="7890"/>
                </a:lnTo>
                <a:cubicBezTo>
                  <a:pt x="12537" y="7582"/>
                  <a:pt x="12160" y="7637"/>
                  <a:pt x="11960" y="8014"/>
                </a:cubicBezTo>
                <a:lnTo>
                  <a:pt x="8514" y="14538"/>
                </a:lnTo>
                <a:cubicBezTo>
                  <a:pt x="8316" y="14916"/>
                  <a:pt x="7936" y="14974"/>
                  <a:pt x="7669" y="14670"/>
                </a:cubicBezTo>
                <a:lnTo>
                  <a:pt x="6063" y="12832"/>
                </a:lnTo>
                <a:cubicBezTo>
                  <a:pt x="5798" y="12529"/>
                  <a:pt x="5397" y="12567"/>
                  <a:pt x="5171" y="12920"/>
                </a:cubicBezTo>
                <a:lnTo>
                  <a:pt x="116" y="20831"/>
                </a:lnTo>
                <a:cubicBezTo>
                  <a:pt x="-108" y="21184"/>
                  <a:pt x="3" y="21472"/>
                  <a:pt x="361" y="21472"/>
                </a:cubicBezTo>
                <a:lnTo>
                  <a:pt x="21492" y="21472"/>
                </a:lnTo>
                <a:lnTo>
                  <a:pt x="21492" y="379"/>
                </a:lnTo>
                <a:cubicBezTo>
                  <a:pt x="21492" y="-73"/>
                  <a:pt x="21338" y="-128"/>
                  <a:pt x="21150" y="257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353" name="Shape 4498"/>
          <p:cNvSpPr/>
          <p:nvPr/>
        </p:nvSpPr>
        <p:spPr>
          <a:xfrm flipH="1">
            <a:off x="5618132" y="4758409"/>
            <a:ext cx="473228" cy="27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72" extrusionOk="0">
                <a:moveTo>
                  <a:pt x="21150" y="257"/>
                </a:moveTo>
                <a:lnTo>
                  <a:pt x="16075" y="10636"/>
                </a:lnTo>
                <a:cubicBezTo>
                  <a:pt x="15886" y="11021"/>
                  <a:pt x="15517" y="11084"/>
                  <a:pt x="15255" y="10776"/>
                </a:cubicBezTo>
                <a:lnTo>
                  <a:pt x="12800" y="7890"/>
                </a:lnTo>
                <a:cubicBezTo>
                  <a:pt x="12537" y="7582"/>
                  <a:pt x="12160" y="7637"/>
                  <a:pt x="11960" y="8014"/>
                </a:cubicBezTo>
                <a:lnTo>
                  <a:pt x="8514" y="14538"/>
                </a:lnTo>
                <a:cubicBezTo>
                  <a:pt x="8316" y="14916"/>
                  <a:pt x="7936" y="14974"/>
                  <a:pt x="7669" y="14670"/>
                </a:cubicBezTo>
                <a:lnTo>
                  <a:pt x="6063" y="12832"/>
                </a:lnTo>
                <a:cubicBezTo>
                  <a:pt x="5798" y="12529"/>
                  <a:pt x="5397" y="12567"/>
                  <a:pt x="5171" y="12920"/>
                </a:cubicBezTo>
                <a:lnTo>
                  <a:pt x="116" y="20831"/>
                </a:lnTo>
                <a:cubicBezTo>
                  <a:pt x="-108" y="21184"/>
                  <a:pt x="3" y="21472"/>
                  <a:pt x="361" y="21472"/>
                </a:cubicBezTo>
                <a:lnTo>
                  <a:pt x="21492" y="21472"/>
                </a:lnTo>
                <a:lnTo>
                  <a:pt x="21492" y="379"/>
                </a:lnTo>
                <a:cubicBezTo>
                  <a:pt x="21492" y="-73"/>
                  <a:pt x="21338" y="-128"/>
                  <a:pt x="21150" y="257"/>
                </a:cubicBezTo>
                <a:close/>
              </a:path>
            </a:pathLst>
          </a:custGeom>
          <a:solidFill>
            <a:srgbClr val="177B5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1175" y="4990469"/>
            <a:ext cx="914400" cy="365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fr-FR" sz="1400" b="1" dirty="0">
                <a:solidFill>
                  <a:srgbClr val="532725"/>
                </a:solidFill>
              </a:rPr>
              <a:t>OR</a:t>
            </a:r>
            <a:endParaRPr lang="en-US" sz="1400" b="1" dirty="0">
              <a:solidFill>
                <a:srgbClr val="532725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71335" y="2788255"/>
            <a:ext cx="2646036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CAST outputs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will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be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leveraged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by the application lead (PM, AO, Manager, Scrum Master) to focus on deltas.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Each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scan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results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are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presented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to the team for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education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purposes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and in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order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to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avoid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introducing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same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defects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over and over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again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A positive feedback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loop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introduced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and management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is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empowered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to coach the team and </a:t>
            </a:r>
            <a:r>
              <a:rPr lang="fr-FR" sz="1000" i="1" dirty="0" err="1">
                <a:solidFill>
                  <a:srgbClr val="556A8E"/>
                </a:solidFill>
                <a:cs typeface="Arial" pitchFamily="34" charset="0"/>
              </a:rPr>
              <a:t>improve</a:t>
            </a:r>
            <a:r>
              <a:rPr lang="fr-FR" sz="1000" i="1" dirty="0">
                <a:solidFill>
                  <a:srgbClr val="556A8E"/>
                </a:solidFill>
                <a:cs typeface="Arial" pitchFamily="34" charset="0"/>
              </a:rPr>
              <a:t> performance.</a:t>
            </a:r>
          </a:p>
          <a:p>
            <a:pPr marL="1587" algn="just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be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leveraged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 in </a:t>
            </a:r>
            <a:r>
              <a:rPr lang="fr-FR" sz="1000" i="1" dirty="0" err="1">
                <a:solidFill>
                  <a:srgbClr val="556A8E"/>
                </a:solidFill>
                <a:latin typeface="+mn-lt"/>
                <a:cs typeface="Arial" pitchFamily="34" charset="0"/>
              </a:rPr>
              <a:t>Waterfall</a:t>
            </a:r>
            <a:r>
              <a:rPr lang="fr-FR" sz="1000" i="1" dirty="0">
                <a:solidFill>
                  <a:srgbClr val="556A8E"/>
                </a:solidFill>
                <a:latin typeface="+mn-lt"/>
                <a:cs typeface="Arial" pitchFamily="34" charset="0"/>
              </a:rPr>
              <a:t>, Agile and Devops.</a:t>
            </a:r>
            <a:endParaRPr lang="en-US" sz="1000" i="1" dirty="0">
              <a:solidFill>
                <a:srgbClr val="556A8E"/>
              </a:solidFill>
              <a:latin typeface="+mn-lt"/>
              <a:cs typeface="Arial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71336" y="2310845"/>
            <a:ext cx="2646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200" b="1" i="1" dirty="0">
                <a:solidFill>
                  <a:srgbClr val="532725"/>
                </a:solidFill>
                <a:latin typeface="+mn-lt"/>
                <a:cs typeface="Arial" pitchFamily="34" charset="0"/>
              </a:rPr>
              <a:t>POSITIVE FEEDBACK LOOP</a:t>
            </a:r>
            <a:br>
              <a:rPr lang="en-US" sz="1200" b="1" i="1" dirty="0">
                <a:solidFill>
                  <a:srgbClr val="532725"/>
                </a:solidFill>
                <a:cs typeface="Arial" pitchFamily="34" charset="0"/>
              </a:rPr>
            </a:br>
            <a:r>
              <a:rPr lang="en-US" sz="1200" i="1" dirty="0">
                <a:solidFill>
                  <a:srgbClr val="532725"/>
                </a:solidFill>
                <a:cs typeface="Arial" pitchFamily="34" charset="0"/>
              </a:rPr>
              <a:t>with management </a:t>
            </a:r>
            <a:r>
              <a:rPr lang="en-US" sz="1200" i="1" dirty="0" err="1">
                <a:solidFill>
                  <a:srgbClr val="532725"/>
                </a:solidFill>
                <a:cs typeface="Arial" pitchFamily="34" charset="0"/>
              </a:rPr>
              <a:t>empowerement</a:t>
            </a:r>
            <a:endParaRPr lang="en-US" sz="1200" i="1" dirty="0">
              <a:solidFill>
                <a:srgbClr val="532725"/>
              </a:solidFill>
              <a:cs typeface="Arial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5080154" y="1361629"/>
            <a:ext cx="1459968" cy="53645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3520716" y="1096232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0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/>
      <p:bldP spid="3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768" y="146304"/>
            <a:ext cx="10515600" cy="400110"/>
          </a:xfrm>
        </p:spPr>
        <p:txBody>
          <a:bodyPr/>
          <a:lstStyle/>
          <a:p>
            <a:r>
              <a:rPr lang="en-US" sz="2400" dirty="0"/>
              <a:t>Focus: Continuous Improvement Use Case</a:t>
            </a:r>
            <a:br>
              <a:rPr lang="en-US" sz="2400" b="0" dirty="0"/>
            </a:br>
            <a:r>
              <a:rPr lang="en-US" sz="1800" b="0" i="1" dirty="0"/>
              <a:t>Not all violations are born equal</a:t>
            </a:r>
            <a:endParaRPr lang="en-US" sz="1600" b="0" i="1" dirty="0"/>
          </a:p>
        </p:txBody>
      </p:sp>
      <p:sp>
        <p:nvSpPr>
          <p:cNvPr id="8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9200" y="6468761"/>
            <a:ext cx="2743200" cy="365125"/>
          </a:xfrm>
        </p:spPr>
        <p:txBody>
          <a:bodyPr/>
          <a:lstStyle/>
          <a:p>
            <a:fld id="{F71C7896-8E11-4384-BFC5-C0974CDBC83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284" name="Group 283"/>
          <p:cNvGrpSpPr/>
          <p:nvPr/>
        </p:nvGrpSpPr>
        <p:grpSpPr>
          <a:xfrm>
            <a:off x="3520716" y="1096232"/>
            <a:ext cx="1605707" cy="530794"/>
            <a:chOff x="2441081" y="2448707"/>
            <a:chExt cx="4010026" cy="1325584"/>
          </a:xfrm>
        </p:grpSpPr>
        <p:sp>
          <p:nvSpPr>
            <p:cNvPr id="285" name="Chevron 284"/>
            <p:cNvSpPr/>
            <p:nvPr/>
          </p:nvSpPr>
          <p:spPr bwMode="auto">
            <a:xfrm>
              <a:off x="2441081" y="2448711"/>
              <a:ext cx="1132831" cy="1325578"/>
            </a:xfrm>
            <a:prstGeom prst="chevron">
              <a:avLst>
                <a:gd name="adj" fmla="val 23962"/>
              </a:avLst>
            </a:prstGeom>
            <a:solidFill>
              <a:srgbClr val="556A8E"/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402137" y="2448709"/>
              <a:ext cx="2022952" cy="1325582"/>
              <a:chOff x="1282409" y="3580130"/>
              <a:chExt cx="1069848" cy="701040"/>
            </a:xfrm>
          </p:grpSpPr>
          <p:sp>
            <p:nvSpPr>
              <p:cNvPr id="290" name="Chevron 289"/>
              <p:cNvSpPr/>
              <p:nvPr/>
            </p:nvSpPr>
            <p:spPr bwMode="auto">
              <a:xfrm>
                <a:off x="1282409" y="3580130"/>
                <a:ext cx="1069848" cy="701040"/>
              </a:xfrm>
              <a:prstGeom prst="chevron">
                <a:avLst>
                  <a:gd name="adj" fmla="val 19801"/>
                </a:avLst>
              </a:prstGeom>
              <a:solidFill>
                <a:srgbClr val="FF4A01"/>
              </a:solidFill>
              <a:ln>
                <a:noFill/>
              </a:ln>
            </p:spPr>
            <p:txBody>
              <a:bodyPr vert="horz" wrap="square" lIns="45720" tIns="45720" rIns="45720" bIns="4572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400"/>
                  </a:spcAft>
                  <a:buClr>
                    <a:srgbClr val="12223A">
                      <a:lumMod val="50000"/>
                    </a:srgbClr>
                  </a:buClr>
                  <a:buFont typeface="Webdings" pitchFamily="18" charset="2"/>
                  <a:buNone/>
                </a:pPr>
                <a:endParaRPr lang="en-US" sz="2200" dirty="0" err="1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cs typeface="Arial" pitchFamily="34" charset="0"/>
                </a:endParaRPr>
              </a:p>
            </p:txBody>
          </p:sp>
          <p:pic>
            <p:nvPicPr>
              <p:cNvPr id="291" name="Picture 3" descr="C:\Users\jca\Downloads\runer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043" y="3748311"/>
                <a:ext cx="364678" cy="364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7" name="Chevron 286"/>
            <p:cNvSpPr/>
            <p:nvPr/>
          </p:nvSpPr>
          <p:spPr bwMode="auto">
            <a:xfrm>
              <a:off x="5269037" y="2448707"/>
              <a:ext cx="1182070" cy="1325582"/>
            </a:xfrm>
            <a:prstGeom prst="chevron">
              <a:avLst>
                <a:gd name="adj" fmla="val 198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45720" tIns="45720" rIns="45720" bIns="4572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400"/>
                </a:spcAft>
                <a:buClr>
                  <a:srgbClr val="12223A">
                    <a:lumMod val="50000"/>
                  </a:srgbClr>
                </a:buClr>
                <a:buFont typeface="Webdings" pitchFamily="18" charset="2"/>
                <a:buNone/>
              </a:pPr>
              <a:endParaRPr lang="en-US" sz="2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288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71" y="2848552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3" descr="C:\Users\jca\Downloads\game50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985" y="2835131"/>
              <a:ext cx="546244" cy="54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Elbow Connector 5"/>
          <p:cNvCxnSpPr>
            <a:stCxn id="287" idx="3"/>
            <a:endCxn id="5" idx="0"/>
          </p:cNvCxnSpPr>
          <p:nvPr/>
        </p:nvCxnSpPr>
        <p:spPr>
          <a:xfrm>
            <a:off x="5126423" y="1361629"/>
            <a:ext cx="3786780" cy="53645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ular Callout 94"/>
          <p:cNvSpPr/>
          <p:nvPr/>
        </p:nvSpPr>
        <p:spPr bwMode="auto">
          <a:xfrm>
            <a:off x="624601" y="3483765"/>
            <a:ext cx="2034417" cy="549532"/>
          </a:xfrm>
          <a:prstGeom prst="wedgeRoundRectCallout">
            <a:avLst>
              <a:gd name="adj1" fmla="val 69081"/>
              <a:gd name="adj2" fmla="val 7789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can we speed up future sprints?</a:t>
            </a: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24602" y="2582921"/>
            <a:ext cx="2034417" cy="701950"/>
          </a:xfrm>
          <a:prstGeom prst="wedgeRoundRectCallout">
            <a:avLst>
              <a:gd name="adj1" fmla="val 70939"/>
              <a:gd name="adj2" fmla="val -10786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t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do we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avoid creating the same defects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we introduced in the last sprint?</a:t>
            </a: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624599" y="5068922"/>
            <a:ext cx="2034417" cy="1024411"/>
          </a:xfrm>
          <a:prstGeom prst="wedgeRoundRectCallout">
            <a:avLst>
              <a:gd name="adj1" fmla="val 70050"/>
              <a:gd name="adj2" fmla="val -47495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How can we avoid coding that results in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security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 breaches,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performance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 issues, too many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outages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, and slow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time-to-market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? 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624600" y="4198752"/>
            <a:ext cx="2034417" cy="723311"/>
          </a:xfrm>
          <a:prstGeom prst="wedgeRoundRectCallout">
            <a:avLst>
              <a:gd name="adj1" fmla="val 71045"/>
              <a:gd name="adj2" fmla="val -12255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What kind of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architectural violations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should be avoided?</a:t>
            </a:r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642728" y="1494840"/>
            <a:ext cx="2016291" cy="908056"/>
          </a:xfrm>
          <a:prstGeom prst="wedgeRoundRectCallout">
            <a:avLst>
              <a:gd name="adj1" fmla="val 73576"/>
              <a:gd name="adj2" fmla="val -45004"/>
              <a:gd name="adj3" fmla="val 16667"/>
            </a:avLst>
          </a:prstGeom>
          <a:solidFill>
            <a:schemeClr val="bg1"/>
          </a:solidFill>
          <a:ln>
            <a:solidFill>
              <a:srgbClr val="556A8E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marL="57150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</a:pP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What </a:t>
            </a: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new structural defects </a:t>
            </a:r>
            <a:r>
              <a:rPr lang="en-US" sz="1100" dirty="0">
                <a:solidFill>
                  <a:srgbClr val="556A8E"/>
                </a:solidFill>
                <a:latin typeface="+mn-lt"/>
                <a:cs typeface="Arial" pitchFamily="34" charset="0"/>
              </a:rPr>
              <a:t>were introduced, and how could we have avoided them?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207821" y="3669150"/>
            <a:ext cx="961056" cy="261610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REVIEW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92573" y="2985948"/>
            <a:ext cx="521043" cy="523206"/>
            <a:chOff x="4423691" y="2582921"/>
            <a:chExt cx="521043" cy="523206"/>
          </a:xfrm>
        </p:grpSpPr>
        <p:pic>
          <p:nvPicPr>
            <p:cNvPr id="103" name="Picture 3" descr="C:\Users\jca\Downloads\male103 white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691" y="2648927"/>
              <a:ext cx="448442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jca\Downloads\projector4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330" y="2582921"/>
              <a:ext cx="504404" cy="50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/>
          <p:cNvSpPr txBox="1"/>
          <p:nvPr/>
        </p:nvSpPr>
        <p:spPr>
          <a:xfrm>
            <a:off x="3879395" y="4811638"/>
            <a:ext cx="1781175" cy="36933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fr-FR" b="1" dirty="0" err="1">
                <a:solidFill>
                  <a:srgbClr val="9BAE0C"/>
                </a:solidFill>
                <a:cs typeface="Arial" pitchFamily="34" charset="0"/>
              </a:rPr>
              <a:t>Educate</a:t>
            </a:r>
            <a:r>
              <a:rPr lang="fr-FR" b="1" dirty="0">
                <a:solidFill>
                  <a:srgbClr val="9BAE0C"/>
                </a:solidFill>
                <a:cs typeface="Arial" pitchFamily="34" charset="0"/>
              </a:rPr>
              <a:t> First</a:t>
            </a:r>
            <a:endParaRPr lang="en-US" b="1" dirty="0">
              <a:solidFill>
                <a:srgbClr val="9BAE0C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1401" y="1897777"/>
            <a:ext cx="3775400" cy="2728123"/>
            <a:chOff x="7025950" y="2621883"/>
            <a:chExt cx="3775400" cy="2728123"/>
          </a:xfrm>
        </p:grpSpPr>
        <p:grpSp>
          <p:nvGrpSpPr>
            <p:cNvPr id="38" name="Group 37"/>
            <p:cNvGrpSpPr/>
            <p:nvPr/>
          </p:nvGrpSpPr>
          <p:grpSpPr>
            <a:xfrm>
              <a:off x="7025950" y="2621883"/>
              <a:ext cx="3775400" cy="2728123"/>
              <a:chOff x="1082704" y="4514461"/>
              <a:chExt cx="2415173" cy="169862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82704" y="4514461"/>
                <a:ext cx="2415173" cy="1698625"/>
                <a:chOff x="900620" y="4549775"/>
                <a:chExt cx="2415173" cy="1698625"/>
              </a:xfrm>
            </p:grpSpPr>
            <p:sp>
              <p:nvSpPr>
                <p:cNvPr id="41" name="Up Arrow Callout 40"/>
                <p:cNvSpPr/>
                <p:nvPr/>
              </p:nvSpPr>
              <p:spPr bwMode="auto">
                <a:xfrm>
                  <a:off x="900620" y="4549775"/>
                  <a:ext cx="2362366" cy="1698625"/>
                </a:xfrm>
                <a:prstGeom prst="upArrowCallout">
                  <a:avLst>
                    <a:gd name="adj1" fmla="val 0"/>
                    <a:gd name="adj2" fmla="val 13079"/>
                    <a:gd name="adj3" fmla="val 15066"/>
                    <a:gd name="adj4" fmla="val 78024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9" cstate="screen">
                  <a:clrChange>
                    <a:clrFrom>
                      <a:srgbClr val="FFFFFE"/>
                    </a:clrFrom>
                    <a:clrTo>
                      <a:srgbClr val="FFFF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067" y="4989381"/>
                  <a:ext cx="946059" cy="175992"/>
                </a:xfrm>
                <a:prstGeom prst="rect">
                  <a:avLst/>
                </a:prstGeom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935220" y="5238833"/>
                  <a:ext cx="795345" cy="229959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900" b="1" dirty="0">
                      <a:solidFill>
                        <a:prstClr val="white">
                          <a:lumMod val="50000"/>
                        </a:prstClr>
                      </a:solidFill>
                      <a:latin typeface="+mn-lt"/>
                      <a:cs typeface="Arial" pitchFamily="34" charset="0"/>
                    </a:rPr>
                    <a:t>Riskiest (Criticality, PRI)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049615" y="5238833"/>
                  <a:ext cx="1215844" cy="143724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900" b="1" dirty="0">
                      <a:solidFill>
                        <a:prstClr val="white">
                          <a:lumMod val="50000"/>
                        </a:prstClr>
                      </a:solidFill>
                      <a:latin typeface="+mn-lt"/>
                      <a:cs typeface="Arial" pitchFamily="34" charset="0"/>
                    </a:rPr>
                    <a:t>Most Common Critical Violations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952958" y="4953629"/>
                  <a:ext cx="1362835" cy="249123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00" b="1" dirty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cs typeface="Arial" pitchFamily="34" charset="0"/>
                    </a:rPr>
                    <a:t>TOP Newly Introduced Critical Violations</a:t>
                  </a:r>
                </a:p>
              </p:txBody>
            </p:sp>
            <p:sp>
              <p:nvSpPr>
                <p:cNvPr id="46" name="Isosceles Triangle 45"/>
                <p:cNvSpPr/>
                <p:nvPr/>
              </p:nvSpPr>
              <p:spPr bwMode="auto">
                <a:xfrm>
                  <a:off x="1717791" y="5518867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788758" y="5431795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5</a:t>
                  </a: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976984" y="5553075"/>
                  <a:ext cx="675586" cy="0"/>
                  <a:chOff x="981864" y="5553075"/>
                  <a:chExt cx="675586" cy="0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 bwMode="auto">
                  <a:xfrm>
                    <a:off x="981864" y="5553075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>
                    <a:off x="1428115" y="5553075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 bwMode="auto">
                  <a:xfrm>
                    <a:off x="1193692" y="5553075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9" name="Isosceles Triangle 48"/>
                <p:cNvSpPr/>
                <p:nvPr/>
              </p:nvSpPr>
              <p:spPr bwMode="auto">
                <a:xfrm>
                  <a:off x="1717791" y="5705475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788758" y="5618403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13</a:t>
                  </a: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 rot="10800000">
                  <a:off x="976984" y="5739683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Straight Connector 89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" name="Straight Connector 90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2" name="Isosceles Triangle 51"/>
                <p:cNvSpPr/>
                <p:nvPr/>
              </p:nvSpPr>
              <p:spPr bwMode="auto">
                <a:xfrm flipV="1">
                  <a:off x="1717791" y="5889824"/>
                  <a:ext cx="79362" cy="6841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788758" y="5802752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3</a:t>
                  </a: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976984" y="5924032"/>
                  <a:ext cx="675586" cy="0"/>
                  <a:chOff x="976984" y="5924032"/>
                  <a:chExt cx="675586" cy="0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976984" y="5924032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1423235" y="5924032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1188812" y="5924032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5" name="Isosceles Triangle 54"/>
                <p:cNvSpPr/>
                <p:nvPr/>
              </p:nvSpPr>
              <p:spPr bwMode="auto">
                <a:xfrm>
                  <a:off x="1717791" y="6073603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788758" y="5986531"/>
                  <a:ext cx="243312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6</a:t>
                  </a:r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 rot="10800000">
                  <a:off x="976984" y="6117254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8" name="Isosceles Triangle 57"/>
                <p:cNvSpPr/>
                <p:nvPr/>
              </p:nvSpPr>
              <p:spPr bwMode="auto">
                <a:xfrm>
                  <a:off x="2874259" y="5518867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913940" y="5431795"/>
                  <a:ext cx="331756" cy="253916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932</a:t>
                  </a:r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2133452" y="5553075"/>
                  <a:ext cx="675586" cy="0"/>
                  <a:chOff x="981864" y="5553075"/>
                  <a:chExt cx="675586" cy="0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 bwMode="auto">
                  <a:xfrm>
                    <a:off x="981864" y="5553075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/>
                  <p:nvPr/>
                </p:nvCxnSpPr>
                <p:spPr bwMode="auto">
                  <a:xfrm>
                    <a:off x="1428115" y="5553075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1193692" y="5553075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" name="Isosceles Triangle 60"/>
                <p:cNvSpPr/>
                <p:nvPr/>
              </p:nvSpPr>
              <p:spPr bwMode="auto">
                <a:xfrm flipV="1">
                  <a:off x="2874259" y="5705475"/>
                  <a:ext cx="79362" cy="6841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2913940" y="5618403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125</a:t>
                  </a: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 rot="10800000">
                  <a:off x="2133452" y="5739683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7" name="Straight Connector 76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8" name="Straight Connector 77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4" name="Isosceles Triangle 63"/>
                <p:cNvSpPr/>
                <p:nvPr/>
              </p:nvSpPr>
              <p:spPr bwMode="auto">
                <a:xfrm>
                  <a:off x="2874259" y="5889824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913940" y="5802752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98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133452" y="5924032"/>
                  <a:ext cx="675586" cy="0"/>
                  <a:chOff x="976984" y="5924032"/>
                  <a:chExt cx="675586" cy="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976984" y="5924032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1423235" y="5924032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>
                    <a:off x="1188812" y="5924032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7" name="Isosceles Triangle 66"/>
                <p:cNvSpPr/>
                <p:nvPr/>
              </p:nvSpPr>
              <p:spPr bwMode="auto">
                <a:xfrm>
                  <a:off x="2874259" y="6073603"/>
                  <a:ext cx="79362" cy="6841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45720" tIns="45720" rIns="45720" bIns="4572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12223A">
                        <a:lumMod val="50000"/>
                      </a:srgbClr>
                    </a:buClr>
                    <a:buFont typeface="Webdings" pitchFamily="18" charset="2"/>
                    <a:buNone/>
                  </a:pPr>
                  <a:endParaRPr lang="en-US" sz="220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cs typeface="Arial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913940" y="5986531"/>
                  <a:ext cx="331756" cy="261610"/>
                </a:xfrm>
                <a:prstGeom prst="rect">
                  <a:avLst/>
                </a:prstGeom>
              </p:spPr>
              <p:txBody>
                <a:bodyPr vert="horz" wrap="square" lIns="45720" tIns="45720" rIns="45720" bIns="45720" rtlCol="0">
                  <a:spAutoFit/>
                </a:bodyPr>
                <a:lstStyle/>
                <a:p>
                  <a:pPr marL="1587" algn="r">
                    <a:spcBef>
                      <a:spcPts val="300"/>
                    </a:spcBef>
                    <a:spcAft>
                      <a:spcPts val="400"/>
                    </a:spcAft>
                    <a:buClr>
                      <a:srgbClr val="000000">
                        <a:lumMod val="65000"/>
                        <a:lumOff val="35000"/>
                      </a:srgbClr>
                    </a:buClr>
                    <a:buSzPct val="95000"/>
                  </a:pPr>
                  <a:r>
                    <a:rPr lang="en-US" sz="1050" b="1" dirty="0">
                      <a:solidFill>
                        <a:srgbClr val="4B7FC9">
                          <a:lumMod val="75000"/>
                        </a:srgbClr>
                      </a:solidFill>
                      <a:latin typeface="+mn-lt"/>
                      <a:cs typeface="Arial" pitchFamily="34" charset="0"/>
                    </a:rPr>
                    <a:t>91</a:t>
                  </a: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 rot="10800000">
                  <a:off x="2133452" y="6117254"/>
                  <a:ext cx="675586" cy="0"/>
                  <a:chOff x="978298" y="5739683"/>
                  <a:chExt cx="675586" cy="0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978298" y="5739683"/>
                    <a:ext cx="157572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1424549" y="5739683"/>
                    <a:ext cx="229335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1190126" y="5739683"/>
                    <a:ext cx="18288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cxnSp>
            <p:nvCxnSpPr>
              <p:cNvPr id="40" name="Straight Connector 39"/>
              <p:cNvCxnSpPr/>
              <p:nvPr/>
            </p:nvCxnSpPr>
            <p:spPr bwMode="auto">
              <a:xfrm>
                <a:off x="2233204" y="5252259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" name="Rectangle 4"/>
            <p:cNvSpPr/>
            <p:nvPr/>
          </p:nvSpPr>
          <p:spPr>
            <a:xfrm>
              <a:off x="8323321" y="2622191"/>
              <a:ext cx="1068861" cy="592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582897" y="2156304"/>
            <a:ext cx="4656861" cy="26161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10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CAST Output focusing on  deltas    , release over release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6099456" y="5077849"/>
            <a:ext cx="5627494" cy="1170447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556A8E"/>
                </a:solidFill>
              </a:rPr>
              <a:t>Example of levers are </a:t>
            </a:r>
            <a:r>
              <a:rPr lang="fr-FR" sz="1400" dirty="0" err="1">
                <a:solidFill>
                  <a:srgbClr val="556A8E"/>
                </a:solidFill>
              </a:rPr>
              <a:t>provided</a:t>
            </a:r>
            <a:r>
              <a:rPr lang="fr-FR" sz="1400" dirty="0">
                <a:solidFill>
                  <a:srgbClr val="556A8E"/>
                </a:solidFill>
              </a:rPr>
              <a:t> by CAST to </a:t>
            </a:r>
            <a:r>
              <a:rPr lang="fr-FR" sz="1400" b="1" dirty="0">
                <a:solidFill>
                  <a:srgbClr val="556A8E"/>
                </a:solidFill>
              </a:rPr>
              <a:t>focus</a:t>
            </a:r>
            <a:br>
              <a:rPr lang="fr-FR" sz="1400" dirty="0">
                <a:solidFill>
                  <a:srgbClr val="556A8E"/>
                </a:solidFill>
              </a:rPr>
            </a:br>
            <a:r>
              <a:rPr lang="fr-FR" sz="1400" dirty="0">
                <a:solidFill>
                  <a:srgbClr val="556A8E"/>
                </a:solidFill>
              </a:rPr>
              <a:t>on the </a:t>
            </a:r>
            <a:r>
              <a:rPr lang="fr-FR" sz="1400" b="1" dirty="0" err="1">
                <a:solidFill>
                  <a:srgbClr val="556A8E"/>
                </a:solidFill>
              </a:rPr>
              <a:t>most</a:t>
            </a:r>
            <a:r>
              <a:rPr lang="fr-FR" sz="1400" b="1" dirty="0">
                <a:solidFill>
                  <a:srgbClr val="556A8E"/>
                </a:solidFill>
              </a:rPr>
              <a:t> </a:t>
            </a:r>
            <a:r>
              <a:rPr lang="fr-FR" sz="1400" b="1" dirty="0" err="1">
                <a:solidFill>
                  <a:srgbClr val="556A8E"/>
                </a:solidFill>
              </a:rPr>
              <a:t>harmful</a:t>
            </a:r>
            <a:r>
              <a:rPr lang="fr-FR" sz="1400" b="1" dirty="0">
                <a:solidFill>
                  <a:srgbClr val="556A8E"/>
                </a:solidFill>
              </a:rPr>
              <a:t> </a:t>
            </a:r>
            <a:r>
              <a:rPr lang="fr-FR" sz="1400" dirty="0">
                <a:solidFill>
                  <a:srgbClr val="556A8E"/>
                </a:solidFill>
              </a:rPr>
              <a:t>violations </a:t>
            </a:r>
            <a:r>
              <a:rPr lang="fr-FR" sz="1400" dirty="0" err="1">
                <a:solidFill>
                  <a:srgbClr val="556A8E"/>
                </a:solidFill>
              </a:rPr>
              <a:t>worth</a:t>
            </a:r>
            <a:r>
              <a:rPr lang="fr-FR" sz="1400" dirty="0">
                <a:solidFill>
                  <a:srgbClr val="556A8E"/>
                </a:solidFill>
              </a:rPr>
              <a:t> monitoring –</a:t>
            </a:r>
          </a:p>
          <a:p>
            <a:pPr algn="ctr"/>
            <a:endParaRPr lang="fr-FR" sz="1400" dirty="0">
              <a:solidFill>
                <a:srgbClr val="556A8E"/>
              </a:solidFill>
            </a:endParaRPr>
          </a:p>
          <a:p>
            <a:pPr algn="ctr"/>
            <a:r>
              <a:rPr lang="fr-FR" sz="1400" dirty="0" err="1">
                <a:solidFill>
                  <a:srgbClr val="556A8E"/>
                </a:solidFill>
              </a:rPr>
              <a:t>Criticality</a:t>
            </a:r>
            <a:r>
              <a:rPr lang="fr-FR" sz="1400" dirty="0">
                <a:solidFill>
                  <a:srgbClr val="556A8E"/>
                </a:solidFill>
              </a:rPr>
              <a:t>, PRI, TRI </a:t>
            </a:r>
          </a:p>
        </p:txBody>
      </p:sp>
      <p:sp>
        <p:nvSpPr>
          <p:cNvPr id="4" name="Rectangle 3"/>
          <p:cNvSpPr/>
          <p:nvPr/>
        </p:nvSpPr>
        <p:spPr>
          <a:xfrm>
            <a:off x="8786966" y="2165710"/>
            <a:ext cx="556322" cy="216677"/>
          </a:xfrm>
          <a:prstGeom prst="rect">
            <a:avLst/>
          </a:prstGeom>
          <a:solidFill>
            <a:srgbClr val="FF4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200" b="1" dirty="0"/>
              <a:t>deltas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81D354-6E33-44E7-B816-3F0384880A4A}"/>
              </a:ext>
            </a:extLst>
          </p:cNvPr>
          <p:cNvSpPr txBox="1"/>
          <p:nvPr/>
        </p:nvSpPr>
        <p:spPr>
          <a:xfrm>
            <a:off x="3660425" y="3641314"/>
            <a:ext cx="1957707" cy="415498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/>
          <a:p>
            <a:pPr marL="1587" algn="ctr">
              <a:spcBef>
                <a:spcPts val="300"/>
              </a:spcBef>
              <a:spcAft>
                <a:spcPts val="400"/>
              </a:spcAft>
              <a:buClr>
                <a:srgbClr val="000000">
                  <a:lumMod val="65000"/>
                  <a:lumOff val="35000"/>
                </a:srgbClr>
              </a:buClr>
              <a:buSzPct val="95000"/>
            </a:pPr>
            <a:r>
              <a:rPr lang="en-US" sz="1050" b="1" dirty="0">
                <a:solidFill>
                  <a:srgbClr val="556A8E"/>
                </a:solidFill>
                <a:latin typeface="+mn-lt"/>
                <a:cs typeface="Arial" pitchFamily="34" charset="0"/>
              </a:rPr>
              <a:t>SCRUM MASTER or PROJECT LEAD</a:t>
            </a:r>
          </a:p>
        </p:txBody>
      </p:sp>
      <p:sp>
        <p:nvSpPr>
          <p:cNvPr id="102" name="clipart_drawncirclered">
            <a:extLst>
              <a:ext uri="{FF2B5EF4-FFF2-40B4-BE49-F238E27FC236}">
                <a16:creationId xmlns:a16="http://schemas.microsoft.com/office/drawing/2014/main" id="{655322A5-9754-4223-AD19-E8E8D348BEE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3708687" y="4049524"/>
            <a:ext cx="2013790" cy="1823053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9BAE0C"/>
          </a:solidFill>
          <a:ln w="6350">
            <a:solidFill>
              <a:srgbClr val="9BAE0C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/>
            <a:endParaRPr lang="en-US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9461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Report -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5558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Who are the Education Report consumers?</a:t>
            </a:r>
          </a:p>
          <a:p>
            <a:pPr lvl="1"/>
            <a:r>
              <a:rPr lang="en-US" dirty="0"/>
              <a:t>Scrum Masters</a:t>
            </a:r>
          </a:p>
          <a:p>
            <a:pPr lvl="1"/>
            <a:r>
              <a:rPr lang="en-US" dirty="0"/>
              <a:t>Project Managers</a:t>
            </a:r>
          </a:p>
          <a:p>
            <a:pPr lvl="1"/>
            <a:r>
              <a:rPr lang="en-US" dirty="0"/>
              <a:t>Architect\Technical Lead</a:t>
            </a:r>
          </a:p>
          <a:p>
            <a:r>
              <a:rPr lang="en-US" dirty="0"/>
              <a:t>When to generate the report?</a:t>
            </a:r>
          </a:p>
          <a:p>
            <a:pPr lvl="1"/>
            <a:r>
              <a:rPr lang="en-US" dirty="0"/>
              <a:t>At the end of each sprint (or more frequent if needed)</a:t>
            </a:r>
          </a:p>
          <a:p>
            <a:pPr lvl="1"/>
            <a:r>
              <a:rPr lang="en-US" dirty="0"/>
              <a:t>Or at the end of a development cycle with significant code changes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It is a batch program that can be executed automatically by a scheduler after a new CAST analysis</a:t>
            </a:r>
          </a:p>
          <a:p>
            <a:r>
              <a:rPr lang="en-US" dirty="0"/>
              <a:t>To Get What?</a:t>
            </a:r>
          </a:p>
          <a:p>
            <a:pPr lvl="1"/>
            <a:r>
              <a:rPr lang="en-US" dirty="0"/>
              <a:t>The list of the NEW violations since the previous CAST analysis</a:t>
            </a:r>
          </a:p>
          <a:p>
            <a:pPr lvl="1"/>
            <a:r>
              <a:rPr lang="en-US" dirty="0"/>
              <a:t>The list of the FIXED violations since the previous CAST analysis</a:t>
            </a:r>
          </a:p>
          <a:p>
            <a:r>
              <a:rPr lang="en-US" dirty="0"/>
              <a:t>To Do What?</a:t>
            </a:r>
          </a:p>
          <a:p>
            <a:pPr lvl="1"/>
            <a:r>
              <a:rPr lang="en-US" dirty="0"/>
              <a:t>To educate the development team who is not following coding and architecture best practices</a:t>
            </a:r>
          </a:p>
          <a:p>
            <a:pPr lvl="1"/>
            <a:r>
              <a:rPr lang="en-US" dirty="0"/>
              <a:t>To reward the development team who is following coding and architecture best practices</a:t>
            </a:r>
          </a:p>
          <a:p>
            <a:pPr lvl="1"/>
            <a:r>
              <a:rPr lang="en-US" dirty="0"/>
              <a:t>To fix the new violations as part of the new sprint (before to QA\Prod) if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149-637F-41BE-BBE3-8D042CBE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Violations Report - Execution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7F64-F7D3-4EA7-A74A-B0050A292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730" y="1045029"/>
            <a:ext cx="10939670" cy="5426109"/>
          </a:xfrm>
        </p:spPr>
        <p:txBody>
          <a:bodyPr>
            <a:normAutofit/>
          </a:bodyPr>
          <a:lstStyle/>
          <a:p>
            <a:r>
              <a:rPr lang="en-US" dirty="0"/>
              <a:t>In a Windows command prompt:</a:t>
            </a:r>
          </a:p>
          <a:p>
            <a:pPr marL="457200" lvl="1" indent="0">
              <a:buNone/>
            </a:pPr>
            <a:r>
              <a:rPr lang="en-US" dirty="0"/>
              <a:t>1. Modify the configuration file with the right parameters (see documentation)</a:t>
            </a:r>
          </a:p>
          <a:p>
            <a:pPr marL="457200" lvl="1" indent="0">
              <a:buNone/>
            </a:pPr>
            <a:r>
              <a:rPr lang="en-US" dirty="0"/>
              <a:t>2. Execute the LaunchReportGeneration.bat ApplicationName_Config.txt</a:t>
            </a:r>
          </a:p>
          <a:p>
            <a:pPr marL="457200" lvl="1" indent="0">
              <a:buNone/>
            </a:pPr>
            <a:r>
              <a:rPr lang="en-US" i="1" dirty="0"/>
              <a:t>	LaunchReportGeneration.bat ApplicationName_Config.txt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Through a job scheduler like Jenkins:</a:t>
            </a:r>
          </a:p>
          <a:p>
            <a:pPr lvl="1"/>
            <a:r>
              <a:rPr lang="en-US" dirty="0"/>
              <a:t>Same command line as above executed by  a scheduler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F47CC-CA90-4FBD-A54D-4722C36D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7" y="2622721"/>
            <a:ext cx="837510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0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u6lwwJTUGzFcOo4MWW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u6lwwJTUGzFcOo4MWWfA"/>
</p:tagLst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ST_2017.potx" id="{96CB3814-D59C-4089-BC1B-FC0FAD99BD43}" vid="{B2B05EE2-7482-4D59-B418-FED1BB3DDA1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CAST_2017</Template>
  <TotalTime>6394</TotalTime>
  <Words>1208</Words>
  <Application>Microsoft Office PowerPoint</Application>
  <PresentationFormat>Widescreen</PresentationFormat>
  <Paragraphs>249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Arial Black</vt:lpstr>
      <vt:lpstr>Calibri</vt:lpstr>
      <vt:lpstr>Corbel</vt:lpstr>
      <vt:lpstr>Courier New</vt:lpstr>
      <vt:lpstr>Georgia</vt:lpstr>
      <vt:lpstr>Open Sans Light</vt:lpstr>
      <vt:lpstr>Sinkin Sans 400 Regular</vt:lpstr>
      <vt:lpstr>Webdings</vt:lpstr>
      <vt:lpstr>Wingdings</vt:lpstr>
      <vt:lpstr>Office Theme</vt:lpstr>
      <vt:lpstr>1_Office Theme</vt:lpstr>
      <vt:lpstr>3_Office Theme</vt:lpstr>
      <vt:lpstr>4_Office Theme</vt:lpstr>
      <vt:lpstr>2_Office Theme</vt:lpstr>
      <vt:lpstr>5_Office Theme</vt:lpstr>
      <vt:lpstr>think-cell Slide</vt:lpstr>
      <vt:lpstr>PowerPoint Presentation</vt:lpstr>
      <vt:lpstr>CAST for Continuous Improvement Prevention and Reduction of defects (Shift Left paradigm)</vt:lpstr>
      <vt:lpstr>CAST Role in AD/AM Life Cycle Where AIP can be plugged into SDLC</vt:lpstr>
      <vt:lpstr>Waterfall, Agile and beyond … CAST AIP plugged in Continuous Integration Platform and DevOps value chain (CI/CD)</vt:lpstr>
      <vt:lpstr>Focus: Continuous Improvement Use Case “Shift Left” use case will drive core Value Realization</vt:lpstr>
      <vt:lpstr>Focus: Continuous Improvement Use Case … and benefits will be delivered when Management cares</vt:lpstr>
      <vt:lpstr>Focus: Continuous Improvement Use Case Not all violations are born equal</vt:lpstr>
      <vt:lpstr>New Violations Report - Context</vt:lpstr>
      <vt:lpstr>New Violations Report - Execution</vt:lpstr>
      <vt:lpstr>New Violations Report - Outputs</vt:lpstr>
      <vt:lpstr>New Violations - Summary</vt:lpstr>
      <vt:lpstr>New Violations – List of New and Fixed Violations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Emmanuelle Castaings</dc:creator>
  <cp:lastModifiedBy>Nicolas Bidaux</cp:lastModifiedBy>
  <cp:revision>358</cp:revision>
  <cp:lastPrinted>2017-11-02T09:55:53Z</cp:lastPrinted>
  <dcterms:created xsi:type="dcterms:W3CDTF">2017-10-23T11:09:57Z</dcterms:created>
  <dcterms:modified xsi:type="dcterms:W3CDTF">2019-03-18T13:09:17Z</dcterms:modified>
</cp:coreProperties>
</file>