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2.xml" ContentType="application/vnd.openxmlformats-officedocument.them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50.xml" ContentType="application/vnd.openxmlformats-officedocument.presentationml.tags+xml"/>
  <Override PartName="/ppt/tags/tag151.xml" ContentType="application/vnd.openxmlformats-officedocument.presentationml.tags+xml"/>
  <Override PartName="/ppt/notesSlides/notesSlide4.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5117" r:id="rId2"/>
  </p:sldMasterIdLst>
  <p:notesMasterIdLst>
    <p:notesMasterId r:id="rId11"/>
  </p:notesMasterIdLst>
  <p:sldIdLst>
    <p:sldId id="272" r:id="rId3"/>
    <p:sldId id="565" r:id="rId4"/>
    <p:sldId id="524" r:id="rId5"/>
    <p:sldId id="452" r:id="rId6"/>
    <p:sldId id="525" r:id="rId7"/>
    <p:sldId id="492" r:id="rId8"/>
    <p:sldId id="448" r:id="rId9"/>
    <p:sldId id="44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ST Assessment" id="{B542F250-9AC4-4B1A-A39E-0D6EB386C26C}">
          <p14:sldIdLst>
            <p14:sldId id="272"/>
          </p14:sldIdLst>
        </p14:section>
        <p14:section name="Executive Summary" id="{87CBEC5E-207C-449C-B6E1-95F780B5F608}">
          <p14:sldIdLst>
            <p14:sldId id="565"/>
            <p14:sldId id="524"/>
            <p14:sldId id="452"/>
            <p14:sldId id="525"/>
            <p14:sldId id="492"/>
            <p14:sldId id="448"/>
            <p14:sldId id="4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Documentation</a:t>
            </a:r>
            <a:r>
              <a:rPr lang="en-US" baseline="0" dirty="0"/>
              <a:t> proportion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explosion val="17"/>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AE-4B24-B093-A28D9088214C}"/>
              </c:ext>
            </c:extLst>
          </c:dPt>
          <c:dPt>
            <c:idx val="1"/>
            <c:bubble3D val="0"/>
            <c:explosion val="26"/>
            <c:spPr>
              <a:solidFill>
                <a:schemeClr val="accent2"/>
              </a:solidFill>
              <a:ln w="19050">
                <a:solidFill>
                  <a:schemeClr val="lt1"/>
                </a:solidFill>
              </a:ln>
              <a:effectLst/>
            </c:spPr>
            <c:extLst>
              <c:ext xmlns:c16="http://schemas.microsoft.com/office/drawing/2014/chart" uri="{C3380CC4-5D6E-409C-BE32-E72D297353CC}">
                <c16:uniqueId val="{00000003-5FAE-4B24-B093-A28D908821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FAE-4B24-B093-A28D9088214C}"/>
              </c:ext>
            </c:extLst>
          </c:dPt>
          <c:cat>
            <c:strRef>
              <c:f>documentation!$A$1:$A$3</c:f>
              <c:strCache>
                <c:ptCount val="3"/>
                <c:pt idx="0">
                  <c:v>Number of Lines of Code</c:v>
                </c:pt>
                <c:pt idx="1">
                  <c:v>Number of Comment Lines</c:v>
                </c:pt>
                <c:pt idx="2">
                  <c:v>Number of Commented Out Code Lines</c:v>
                </c:pt>
              </c:strCache>
            </c:strRef>
          </c:cat>
          <c:val>
            <c:numRef>
              <c:f>documentation!$B$1:$B$3</c:f>
              <c:numCache>
                <c:formatCode>#,##0</c:formatCode>
                <c:ptCount val="3"/>
                <c:pt idx="0">
                  <c:v>10</c:v>
                </c:pt>
                <c:pt idx="1">
                  <c:v>20</c:v>
                </c:pt>
                <c:pt idx="2">
                  <c:v>30</c:v>
                </c:pt>
              </c:numCache>
            </c:numRef>
          </c:val>
          <c:extLst>
            <c:ext xmlns:c16="http://schemas.microsoft.com/office/drawing/2014/chart" uri="{C3380CC4-5D6E-409C-BE32-E72D297353CC}">
              <c16:uniqueId val="{00000006-5FAE-4B24-B093-A28D9088214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1102209098862643"/>
          <c:y val="0.84791088323392061"/>
          <c:w val="0.58906692913385827"/>
          <c:h val="0.149306649168853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Sheet1!$B$1:$B$5</c:f>
              <c:strCache>
                <c:ptCount val="5"/>
                <c:pt idx="0">
                  <c:v>LoC</c:v>
                </c:pt>
                <c:pt idx="1">
                  <c:v>2001795</c:v>
                </c:pt>
                <c:pt idx="2">
                  <c:v>1644115</c:v>
                </c:pt>
                <c:pt idx="3">
                  <c:v>1024688</c:v>
                </c:pt>
                <c:pt idx="4">
                  <c:v>265</c:v>
                </c:pt>
              </c:strCache>
            </c:strRef>
          </c:tx>
          <c:dPt>
            <c:idx val="0"/>
            <c:bubble3D val="0"/>
            <c:spPr>
              <a:solidFill>
                <a:schemeClr val="accent4">
                  <a:shade val="58000"/>
                  <a:shade val="80000"/>
                  <a:satMod val="150000"/>
                </a:schemeClr>
              </a:solidFill>
              <a:ln>
                <a:noFill/>
              </a:ln>
              <a:effectLst/>
            </c:spPr>
            <c:extLst>
              <c:ext xmlns:c16="http://schemas.microsoft.com/office/drawing/2014/chart" uri="{C3380CC4-5D6E-409C-BE32-E72D297353CC}">
                <c16:uniqueId val="{00000001-160F-4FFB-AB0B-223F3A76EC67}"/>
              </c:ext>
            </c:extLst>
          </c:dPt>
          <c:dPt>
            <c:idx val="1"/>
            <c:bubble3D val="0"/>
            <c:spPr>
              <a:solidFill>
                <a:schemeClr val="accent4">
                  <a:shade val="86000"/>
                  <a:shade val="80000"/>
                  <a:satMod val="150000"/>
                </a:schemeClr>
              </a:solidFill>
              <a:ln>
                <a:noFill/>
              </a:ln>
              <a:effectLst/>
            </c:spPr>
            <c:extLst>
              <c:ext xmlns:c16="http://schemas.microsoft.com/office/drawing/2014/chart" uri="{C3380CC4-5D6E-409C-BE32-E72D297353CC}">
                <c16:uniqueId val="{00000003-160F-4FFB-AB0B-223F3A76EC67}"/>
              </c:ext>
            </c:extLst>
          </c:dPt>
          <c:dPt>
            <c:idx val="2"/>
            <c:bubble3D val="0"/>
            <c:spPr>
              <a:solidFill>
                <a:schemeClr val="accent4">
                  <a:tint val="86000"/>
                  <a:shade val="80000"/>
                  <a:satMod val="150000"/>
                </a:schemeClr>
              </a:solidFill>
              <a:ln>
                <a:noFill/>
              </a:ln>
              <a:effectLst/>
            </c:spPr>
            <c:extLst>
              <c:ext xmlns:c16="http://schemas.microsoft.com/office/drawing/2014/chart" uri="{C3380CC4-5D6E-409C-BE32-E72D297353CC}">
                <c16:uniqueId val="{00000005-160F-4FFB-AB0B-223F3A76EC67}"/>
              </c:ext>
            </c:extLst>
          </c:dPt>
          <c:dPt>
            <c:idx val="3"/>
            <c:bubble3D val="0"/>
            <c:spPr>
              <a:solidFill>
                <a:schemeClr val="accent4">
                  <a:tint val="58000"/>
                  <a:shade val="80000"/>
                  <a:satMod val="150000"/>
                </a:schemeClr>
              </a:solidFill>
              <a:ln>
                <a:noFill/>
              </a:ln>
              <a:effectLst/>
            </c:spPr>
            <c:extLst>
              <c:ext xmlns:c16="http://schemas.microsoft.com/office/drawing/2014/chart" uri="{C3380CC4-5D6E-409C-BE32-E72D297353CC}">
                <c16:uniqueId val="{00000007-160F-4FFB-AB0B-223F3A76EC67}"/>
              </c:ext>
            </c:extLst>
          </c:dPt>
          <c:dPt>
            <c:idx val="4"/>
            <c:bubble3D val="0"/>
            <c:spPr>
              <a:solidFill>
                <a:schemeClr val="accent4">
                  <a:tint val="30000"/>
                  <a:shade val="80000"/>
                  <a:satMod val="150000"/>
                </a:schemeClr>
              </a:solidFill>
              <a:ln>
                <a:noFill/>
              </a:ln>
              <a:effectLst/>
            </c:spPr>
            <c:extLst>
              <c:ext xmlns:c16="http://schemas.microsoft.com/office/drawing/2014/chart" uri="{C3380CC4-5D6E-409C-BE32-E72D297353CC}">
                <c16:uniqueId val="{00000009-160F-4FFB-AB0B-223F3A76EC67}"/>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160F-4FFB-AB0B-223F3A76EC67}"/>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160F-4FFB-AB0B-223F3A76EC67}"/>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Sheet1!$A$2:$A$5</c:f>
              <c:strCache>
                <c:ptCount val="4"/>
                <c:pt idx="0">
                  <c:v>SQL</c:v>
                </c:pt>
                <c:pt idx="1">
                  <c:v>.NET</c:v>
                </c:pt>
                <c:pt idx="2">
                  <c:v>HTML5</c:v>
                </c:pt>
                <c:pt idx="3">
                  <c:v>Visual Basic</c:v>
                </c:pt>
              </c:strCache>
            </c:strRef>
          </c:cat>
          <c:val>
            <c:numRef>
              <c:f>Sheet1!$B$2:$B$5</c:f>
              <c:numCache>
                <c:formatCode>#,##0</c:formatCode>
                <c:ptCount val="4"/>
                <c:pt idx="0">
                  <c:v>2001795</c:v>
                </c:pt>
                <c:pt idx="1">
                  <c:v>1644115</c:v>
                </c:pt>
                <c:pt idx="2">
                  <c:v>1024688</c:v>
                </c:pt>
                <c:pt idx="3">
                  <c:v>265</c:v>
                </c:pt>
              </c:numCache>
            </c:numRef>
          </c:val>
          <c:extLst>
            <c:ext xmlns:c16="http://schemas.microsoft.com/office/drawing/2014/chart" uri="{C3380CC4-5D6E-409C-BE32-E72D297353CC}">
              <c16:uniqueId val="{0000000A-160F-4FFB-AB0B-223F3A76EC67}"/>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9525" cap="flat" cmpd="sng" algn="ctr">
      <a:noFill/>
      <a:prstDash val="solid"/>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062C1-638F-4887-AE6F-56F5B12B3CAF}"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F5823-918C-435C-926B-C4C786BEF842}" type="slidenum">
              <a:rPr lang="en-US" smtClean="0"/>
              <a:t>‹#›</a:t>
            </a:fld>
            <a:endParaRPr lang="en-US"/>
          </a:p>
        </p:txBody>
      </p:sp>
    </p:spTree>
    <p:extLst>
      <p:ext uri="{BB962C8B-B14F-4D97-AF65-F5344CB8AC3E}">
        <p14:creationId xmlns:p14="http://schemas.microsoft.com/office/powerpoint/2010/main" val="293844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a:p>
        </p:txBody>
      </p:sp>
    </p:spTree>
    <p:extLst>
      <p:ext uri="{BB962C8B-B14F-4D97-AF65-F5344CB8AC3E}">
        <p14:creationId xmlns:p14="http://schemas.microsoft.com/office/powerpoint/2010/main" val="384635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583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4</a:t>
            </a:fld>
            <a:endParaRPr lang="en-US"/>
          </a:p>
        </p:txBody>
      </p:sp>
    </p:spTree>
    <p:extLst>
      <p:ext uri="{BB962C8B-B14F-4D97-AF65-F5344CB8AC3E}">
        <p14:creationId xmlns:p14="http://schemas.microsoft.com/office/powerpoint/2010/main" val="345203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7</a:t>
            </a:fld>
            <a:endParaRPr lang="en-US"/>
          </a:p>
        </p:txBody>
      </p:sp>
    </p:spTree>
    <p:extLst>
      <p:ext uri="{BB962C8B-B14F-4D97-AF65-F5344CB8AC3E}">
        <p14:creationId xmlns:p14="http://schemas.microsoft.com/office/powerpoint/2010/main" val="879366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06.xml"/><Relationship Id="rId4" Type="http://schemas.openxmlformats.org/officeDocument/2006/relationships/image" Target="../media/image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tags" Target="../tags/tag113.xml"/><Relationship Id="rId5" Type="http://schemas.openxmlformats.org/officeDocument/2006/relationships/image" Target="../media/image10.png"/><Relationship Id="rId4" Type="http://schemas.openxmlformats.org/officeDocument/2006/relationships/image" Target="../media/image1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2.xml"/><Relationship Id="rId1" Type="http://schemas.openxmlformats.org/officeDocument/2006/relationships/tags" Target="../tags/tag119.xml"/><Relationship Id="rId4" Type="http://schemas.openxmlformats.org/officeDocument/2006/relationships/image" Target="../media/image12.png"/></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tags" Target="../tags/tag122.xml"/><Relationship Id="rId4" Type="http://schemas.openxmlformats.org/officeDocument/2006/relationships/image" Target="../media/image1.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123.xml"/><Relationship Id="rId4" Type="http://schemas.openxmlformats.org/officeDocument/2006/relationships/image" Target="../media/image1.emf"/></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5.png"/></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2.xml"/><Relationship Id="rId1" Type="http://schemas.openxmlformats.org/officeDocument/2006/relationships/tags" Target="../tags/tag128.xml"/><Relationship Id="rId4" Type="http://schemas.openxmlformats.org/officeDocument/2006/relationships/image" Target="../media/image1.emf"/></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2.xml"/><Relationship Id="rId1" Type="http://schemas.openxmlformats.org/officeDocument/2006/relationships/tags" Target="../tags/tag129.xml"/><Relationship Id="rId4" Type="http://schemas.openxmlformats.org/officeDocument/2006/relationships/image" Target="../media/image1.emf"/></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1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2.xml"/><Relationship Id="rId1" Type="http://schemas.openxmlformats.org/officeDocument/2006/relationships/tags" Target="../tags/tag132.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3.xml"/><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47.xml"/><Relationship Id="rId5" Type="http://schemas.openxmlformats.org/officeDocument/2006/relationships/image" Target="../media/image10.png"/><Relationship Id="rId4" Type="http://schemas.openxmlformats.org/officeDocument/2006/relationships/image" Target="../media/image13.emf"/></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56.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7.xml"/><Relationship Id="rId4" Type="http://schemas.openxmlformats.org/officeDocument/2006/relationships/image" Target="../media/image1.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62.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6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66.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7.xml"/><Relationship Id="rId4"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0.xml"/><Relationship Id="rId4"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2.xml"/><Relationship Id="rId4"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5.png"/></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87.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2.xml"/><Relationship Id="rId1" Type="http://schemas.openxmlformats.org/officeDocument/2006/relationships/tags" Target="../tags/tag92.xml"/><Relationship Id="rId4" Type="http://schemas.openxmlformats.org/officeDocument/2006/relationships/image" Target="../media/image12.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9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99.xml"/><Relationship Id="rId4" Type="http://schemas.openxmlformats.org/officeDocument/2006/relationships/image" Target="../media/image5.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1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462FF-020F-4E8D-AA58-02E49292CF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1208" cy="5279182"/>
          </a:xfrm>
          <a:prstGeom prst="rect">
            <a:avLst/>
          </a:prstGeom>
        </p:spPr>
      </p:pic>
      <p:sp>
        <p:nvSpPr>
          <p:cNvPr id="14" name="Rectangle 13"/>
          <p:cNvSpPr/>
          <p:nvPr userDrawn="1"/>
        </p:nvSpPr>
        <p:spPr>
          <a:xfrm>
            <a:off x="171450" y="5279182"/>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pic>
        <p:nvPicPr>
          <p:cNvPr id="3" name="Picture 2">
            <a:extLst>
              <a:ext uri="{FF2B5EF4-FFF2-40B4-BE49-F238E27FC236}">
                <a16:creationId xmlns:a16="http://schemas.microsoft.com/office/drawing/2014/main" id="{A2CA4951-44FE-4EDB-97BC-82DAA6C3647B}"/>
              </a:ext>
            </a:extLst>
          </p:cNvPr>
          <p:cNvPicPr>
            <a:picLocks noChangeAspect="1"/>
          </p:cNvPicPr>
          <p:nvPr userDrawn="1"/>
        </p:nvPicPr>
        <p:blipFill>
          <a:blip r:embed="rId4"/>
          <a:stretch>
            <a:fillRect/>
          </a:stretch>
        </p:blipFill>
        <p:spPr>
          <a:xfrm>
            <a:off x="957600" y="1074465"/>
            <a:ext cx="3521757" cy="422611"/>
          </a:xfrm>
          <a:prstGeom prst="rect">
            <a:avLst/>
          </a:prstGeom>
        </p:spPr>
      </p:pic>
      <p:pic>
        <p:nvPicPr>
          <p:cNvPr id="2" name="Picture 1" descr="Icon&#10;&#10;Description automatically generated">
            <a:extLst>
              <a:ext uri="{FF2B5EF4-FFF2-40B4-BE49-F238E27FC236}">
                <a16:creationId xmlns:a16="http://schemas.microsoft.com/office/drawing/2014/main" id="{B403272A-DC9C-495D-B55A-DE30E21428EE}"/>
              </a:ext>
            </a:extLst>
          </p:cNvPr>
          <p:cNvPicPr>
            <a:picLocks noChangeAspect="1"/>
          </p:cNvPicPr>
          <p:nvPr userDrawn="1"/>
        </p:nvPicPr>
        <p:blipFill>
          <a:blip r:embed="rId5"/>
          <a:stretch>
            <a:fillRect/>
          </a:stretch>
        </p:blipFill>
        <p:spPr>
          <a:xfrm>
            <a:off x="9538011" y="6234351"/>
            <a:ext cx="1867935" cy="366115"/>
          </a:xfrm>
          <a:prstGeom prst="rect">
            <a:avLst/>
          </a:prstGeom>
        </p:spPr>
      </p:pic>
    </p:spTree>
    <p:extLst>
      <p:ext uri="{BB962C8B-B14F-4D97-AF65-F5344CB8AC3E}">
        <p14:creationId xmlns:p14="http://schemas.microsoft.com/office/powerpoint/2010/main" val="2520740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72491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2" name="Picture 1" descr="Icon&#10;&#10;Description automatically generated">
            <a:extLst>
              <a:ext uri="{FF2B5EF4-FFF2-40B4-BE49-F238E27FC236}">
                <a16:creationId xmlns:a16="http://schemas.microsoft.com/office/drawing/2014/main" id="{7127DCCD-A845-4C0F-B265-209DFE68368A}"/>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rgbClr val="638DA5"/>
              </a:gs>
              <a:gs pos="100000">
                <a:srgbClr val="293C4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56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5DCA8B3B-47EF-4A1A-9D87-73447CBBABAC}"/>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3257000"/>
            <a:ext cx="6209072" cy="138499"/>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Disclaimer text.</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castsoftware.com</a:t>
            </a:r>
          </a:p>
        </p:txBody>
      </p:sp>
      <p:pic>
        <p:nvPicPr>
          <p:cNvPr id="8" name="Picture 7">
            <a:extLst>
              <a:ext uri="{FF2B5EF4-FFF2-40B4-BE49-F238E27FC236}">
                <a16:creationId xmlns:a16="http://schemas.microsoft.com/office/drawing/2014/main" id="{E4F2B878-AD69-40B5-8DD3-59038318E6FE}"/>
              </a:ext>
            </a:extLst>
          </p:cNvPr>
          <p:cNvPicPr>
            <a:picLocks noChangeAspect="1"/>
          </p:cNvPicPr>
          <p:nvPr userDrawn="1"/>
        </p:nvPicPr>
        <p:blipFill>
          <a:blip r:embed="rId4"/>
          <a:stretch>
            <a:fillRect/>
          </a:stretch>
        </p:blipFill>
        <p:spPr>
          <a:xfrm>
            <a:off x="924980" y="2959524"/>
            <a:ext cx="4790564" cy="938951"/>
          </a:xfrm>
          <a:prstGeom prst="rect">
            <a:avLst/>
          </a:prstGeom>
        </p:spPr>
      </p:pic>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pic>
        <p:nvPicPr>
          <p:cNvPr id="2" name="Picture 1" descr="Icon&#10;&#10;Description automatically generated">
            <a:extLst>
              <a:ext uri="{FF2B5EF4-FFF2-40B4-BE49-F238E27FC236}">
                <a16:creationId xmlns:a16="http://schemas.microsoft.com/office/drawing/2014/main" id="{DBCC1920-44DA-40DF-A078-732FB0F64E4D}"/>
              </a:ext>
            </a:extLst>
          </p:cNvPr>
          <p:cNvPicPr>
            <a:picLocks noChangeAspect="1"/>
          </p:cNvPicPr>
          <p:nvPr userDrawn="1"/>
        </p:nvPicPr>
        <p:blipFill>
          <a:blip r:embed="rId4"/>
          <a:stretch>
            <a:fillRect/>
          </a:stretch>
        </p:blipFill>
        <p:spPr>
          <a:xfrm>
            <a:off x="9420224" y="6339280"/>
            <a:ext cx="1876099" cy="367716"/>
          </a:xfrm>
          <a:prstGeom prst="rect">
            <a:avLst/>
          </a:prstGeom>
        </p:spPr>
      </p:pic>
    </p:spTree>
    <p:extLst>
      <p:ext uri="{BB962C8B-B14F-4D97-AF65-F5344CB8AC3E}">
        <p14:creationId xmlns:p14="http://schemas.microsoft.com/office/powerpoint/2010/main" val="1976048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83794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87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2" name="Picture 1" descr="Icon&#10;&#10;Description automatically generated">
            <a:extLst>
              <a:ext uri="{FF2B5EF4-FFF2-40B4-BE49-F238E27FC236}">
                <a16:creationId xmlns:a16="http://schemas.microsoft.com/office/drawing/2014/main" id="{5EA295CC-0A0F-4049-94E3-CB613C96B603}"/>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96026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051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59950F43-8995-4F1F-A728-574165FEE09B}"/>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58139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15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00D94F1D-4933-4390-AC70-EED5FC740226}"/>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431637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521559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2" name="Picture 1" descr="Icon&#10;&#10;Description automatically generated">
            <a:extLst>
              <a:ext uri="{FF2B5EF4-FFF2-40B4-BE49-F238E27FC236}">
                <a16:creationId xmlns:a16="http://schemas.microsoft.com/office/drawing/2014/main" id="{44C55E03-E3DF-4DB3-AAFB-C89F20B42A2B}"/>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491370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C9AFC93A-8F71-48DE-9681-85B856CB1FDA}"/>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845452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734622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228727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924983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B8CEFAB7-3051-42AF-9539-E6F9C20495CB}"/>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066268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840780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3257000"/>
            <a:ext cx="6209072" cy="138499"/>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Disclaimer text.</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440468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castsoftware.com</a:t>
            </a:r>
          </a:p>
        </p:txBody>
      </p:sp>
      <p:pic>
        <p:nvPicPr>
          <p:cNvPr id="5" name="Picture 4">
            <a:extLst>
              <a:ext uri="{FF2B5EF4-FFF2-40B4-BE49-F238E27FC236}">
                <a16:creationId xmlns:a16="http://schemas.microsoft.com/office/drawing/2014/main" id="{5084A0CF-4C6D-4A6D-8A78-8BC7FCA613DA}"/>
              </a:ext>
            </a:extLst>
          </p:cNvPr>
          <p:cNvPicPr>
            <a:picLocks noChangeAspect="1"/>
          </p:cNvPicPr>
          <p:nvPr userDrawn="1"/>
        </p:nvPicPr>
        <p:blipFill>
          <a:blip r:embed="rId4"/>
          <a:stretch>
            <a:fillRect/>
          </a:stretch>
        </p:blipFill>
        <p:spPr>
          <a:xfrm>
            <a:off x="924980" y="2959524"/>
            <a:ext cx="4790564" cy="938951"/>
          </a:xfrm>
          <a:prstGeom prst="rect">
            <a:avLst/>
          </a:prstGeom>
        </p:spPr>
      </p:pic>
    </p:spTree>
    <p:extLst>
      <p:ext uri="{BB962C8B-B14F-4D97-AF65-F5344CB8AC3E}">
        <p14:creationId xmlns:p14="http://schemas.microsoft.com/office/powerpoint/2010/main" val="40053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8" name="Title 7"/>
          <p:cNvSpPr>
            <a:spLocks noGrp="1"/>
          </p:cNvSpPr>
          <p:nvPr>
            <p:ph type="title" hasCustomPrompt="1"/>
          </p:nvPr>
        </p:nvSpPr>
        <p:spPr>
          <a:xfrm>
            <a:off x="630000" y="622800"/>
            <a:ext cx="10933350" cy="332399"/>
          </a:xfrm>
        </p:spPr>
        <p:txBody>
          <a:bodyPr/>
          <a:lstStyle>
            <a:lvl1pPr>
              <a:defRPr>
                <a:solidFill>
                  <a:srgbClr val="293C47"/>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46AC9E6C-542C-4517-B0CA-3E06A0988147}"/>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249481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6400139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847076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670498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276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161360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157830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880630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9FF9FB8E-D2F3-4816-A7AC-AB07384B2994}"/>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003012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81943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63457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572785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792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503956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94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960517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2" name="Picture 1" descr="Icon&#10;&#10;Description automatically generated">
            <a:extLst>
              <a:ext uri="{FF2B5EF4-FFF2-40B4-BE49-F238E27FC236}">
                <a16:creationId xmlns:a16="http://schemas.microsoft.com/office/drawing/2014/main" id="{7127DCCD-A845-4C0F-B265-209DFE68368A}"/>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959211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562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rgbClr val="638DA5"/>
              </a:gs>
              <a:gs pos="100000">
                <a:srgbClr val="293C4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19603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86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72348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439126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055825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57922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1633480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072721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99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959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591485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5DCA8B3B-47EF-4A1A-9D87-73447CBBABAC}"/>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880663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3257000"/>
            <a:ext cx="6209072" cy="138499"/>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Disclaimer text.</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541268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castsoftware.com</a:t>
            </a:r>
          </a:p>
        </p:txBody>
      </p:sp>
      <p:pic>
        <p:nvPicPr>
          <p:cNvPr id="8" name="Picture 7">
            <a:extLst>
              <a:ext uri="{FF2B5EF4-FFF2-40B4-BE49-F238E27FC236}">
                <a16:creationId xmlns:a16="http://schemas.microsoft.com/office/drawing/2014/main" id="{E4F2B878-AD69-40B5-8DD3-59038318E6FE}"/>
              </a:ext>
            </a:extLst>
          </p:cNvPr>
          <p:cNvPicPr>
            <a:picLocks noChangeAspect="1"/>
          </p:cNvPicPr>
          <p:nvPr userDrawn="1"/>
        </p:nvPicPr>
        <p:blipFill>
          <a:blip r:embed="rId4"/>
          <a:stretch>
            <a:fillRect/>
          </a:stretch>
        </p:blipFill>
        <p:spPr>
          <a:xfrm>
            <a:off x="924980" y="2959524"/>
            <a:ext cx="4790564" cy="938951"/>
          </a:xfrm>
          <a:prstGeom prst="rect">
            <a:avLst/>
          </a:prstGeom>
        </p:spPr>
      </p:pic>
    </p:spTree>
    <p:extLst>
      <p:ext uri="{BB962C8B-B14F-4D97-AF65-F5344CB8AC3E}">
        <p14:creationId xmlns:p14="http://schemas.microsoft.com/office/powerpoint/2010/main" val="1429984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a:solidFill>
                  <a:schemeClr val="bg1"/>
                </a:solidFill>
                <a:latin typeface="+mj-lt"/>
              </a:rPr>
              <a:t>Agenda</a:t>
            </a:r>
          </a:p>
        </p:txBody>
      </p:sp>
    </p:spTree>
    <p:extLst>
      <p:ext uri="{BB962C8B-B14F-4D97-AF65-F5344CB8AC3E}">
        <p14:creationId xmlns:p14="http://schemas.microsoft.com/office/powerpoint/2010/main" val="3003270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387662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4184941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31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a:solidFill>
                  <a:schemeClr val="bg1"/>
                </a:solidFill>
              </a:rPr>
              <a:t>Agenda</a:t>
            </a:r>
          </a:p>
        </p:txBody>
      </p:sp>
    </p:spTree>
    <p:extLst>
      <p:ext uri="{BB962C8B-B14F-4D97-AF65-F5344CB8AC3E}">
        <p14:creationId xmlns:p14="http://schemas.microsoft.com/office/powerpoint/2010/main" val="1957396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t>Agenda</a:t>
            </a:r>
          </a:p>
        </p:txBody>
      </p:sp>
    </p:spTree>
    <p:extLst>
      <p:ext uri="{BB962C8B-B14F-4D97-AF65-F5344CB8AC3E}">
        <p14:creationId xmlns:p14="http://schemas.microsoft.com/office/powerpoint/2010/main" val="17202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389094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1076507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485318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CAST Software Inc.</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16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a:solidFill>
                  <a:schemeClr val="bg1"/>
                </a:solidFill>
              </a:rPr>
              <a:t>Agenda</a:t>
            </a:r>
          </a:p>
        </p:txBody>
      </p:sp>
    </p:spTree>
    <p:extLst>
      <p:ext uri="{BB962C8B-B14F-4D97-AF65-F5344CB8AC3E}">
        <p14:creationId xmlns:p14="http://schemas.microsoft.com/office/powerpoint/2010/main" val="1615518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CAST Software Inc.</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129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462FF-020F-4E8D-AA58-02E49292CF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1208" cy="5279182"/>
          </a:xfrm>
          <a:prstGeom prst="rect">
            <a:avLst/>
          </a:prstGeom>
        </p:spPr>
      </p:pic>
      <p:sp>
        <p:nvSpPr>
          <p:cNvPr id="14" name="Rectangle 13"/>
          <p:cNvSpPr/>
          <p:nvPr userDrawn="1"/>
        </p:nvSpPr>
        <p:spPr>
          <a:xfrm>
            <a:off x="171450" y="5279182"/>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Title in Title Case</a:t>
            </a:r>
          </a:p>
        </p:txBody>
      </p:sp>
      <p:pic>
        <p:nvPicPr>
          <p:cNvPr id="3" name="Picture 2">
            <a:extLst>
              <a:ext uri="{FF2B5EF4-FFF2-40B4-BE49-F238E27FC236}">
                <a16:creationId xmlns:a16="http://schemas.microsoft.com/office/drawing/2014/main" id="{A2CA4951-44FE-4EDB-97BC-82DAA6C3647B}"/>
              </a:ext>
            </a:extLst>
          </p:cNvPr>
          <p:cNvPicPr>
            <a:picLocks noChangeAspect="1"/>
          </p:cNvPicPr>
          <p:nvPr userDrawn="1"/>
        </p:nvPicPr>
        <p:blipFill>
          <a:blip r:embed="rId4"/>
          <a:stretch>
            <a:fillRect/>
          </a:stretch>
        </p:blipFill>
        <p:spPr>
          <a:xfrm>
            <a:off x="957600" y="1074465"/>
            <a:ext cx="3521757" cy="422611"/>
          </a:xfrm>
          <a:prstGeom prst="rect">
            <a:avLst/>
          </a:prstGeom>
        </p:spPr>
      </p:pic>
      <p:pic>
        <p:nvPicPr>
          <p:cNvPr id="2" name="Picture 1" descr="Icon&#10;&#10;Description automatically generated">
            <a:extLst>
              <a:ext uri="{FF2B5EF4-FFF2-40B4-BE49-F238E27FC236}">
                <a16:creationId xmlns:a16="http://schemas.microsoft.com/office/drawing/2014/main" id="{B403272A-DC9C-495D-B55A-DE30E21428EE}"/>
              </a:ext>
            </a:extLst>
          </p:cNvPr>
          <p:cNvPicPr>
            <a:picLocks noChangeAspect="1"/>
          </p:cNvPicPr>
          <p:nvPr userDrawn="1"/>
        </p:nvPicPr>
        <p:blipFill>
          <a:blip r:embed="rId5"/>
          <a:stretch>
            <a:fillRect/>
          </a:stretch>
        </p:blipFill>
        <p:spPr>
          <a:xfrm>
            <a:off x="9538011" y="6234351"/>
            <a:ext cx="1867935" cy="366115"/>
          </a:xfrm>
          <a:prstGeom prst="rect">
            <a:avLst/>
          </a:prstGeom>
        </p:spPr>
      </p:pic>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2" name="Picture 1" descr="Icon&#10;&#10;Description automatically generated">
            <a:extLst>
              <a:ext uri="{FF2B5EF4-FFF2-40B4-BE49-F238E27FC236}">
                <a16:creationId xmlns:a16="http://schemas.microsoft.com/office/drawing/2014/main" id="{44C55E03-E3DF-4DB3-AAFB-C89F20B42A2B}"/>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507732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pic>
        <p:nvPicPr>
          <p:cNvPr id="2" name="Picture 1" descr="Icon&#10;&#10;Description automatically generated">
            <a:extLst>
              <a:ext uri="{FF2B5EF4-FFF2-40B4-BE49-F238E27FC236}">
                <a16:creationId xmlns:a16="http://schemas.microsoft.com/office/drawing/2014/main" id="{DBCC1920-44DA-40DF-A078-732FB0F64E4D}"/>
              </a:ext>
            </a:extLst>
          </p:cNvPr>
          <p:cNvPicPr>
            <a:picLocks noChangeAspect="1"/>
          </p:cNvPicPr>
          <p:nvPr userDrawn="1"/>
        </p:nvPicPr>
        <p:blipFill>
          <a:blip r:embed="rId4"/>
          <a:stretch>
            <a:fillRect/>
          </a:stretch>
        </p:blipFill>
        <p:spPr>
          <a:xfrm>
            <a:off x="9420224" y="6339280"/>
            <a:ext cx="1876099" cy="367716"/>
          </a:xfrm>
          <a:prstGeom prst="rect">
            <a:avLst/>
          </a:pr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2" name="Picture 1" descr="Icon&#10;&#10;Description automatically generated">
            <a:extLst>
              <a:ext uri="{FF2B5EF4-FFF2-40B4-BE49-F238E27FC236}">
                <a16:creationId xmlns:a16="http://schemas.microsoft.com/office/drawing/2014/main" id="{5EA295CC-0A0F-4049-94E3-CB613C96B603}"/>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59950F43-8995-4F1F-A728-574165FEE09B}"/>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984671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00D94F1D-4933-4390-AC70-EED5FC740226}"/>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C9AFC93A-8F71-48DE-9681-85B856CB1FDA}"/>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B8CEFAB7-3051-42AF-9539-E6F9C20495CB}"/>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3257000"/>
            <a:ext cx="6209072" cy="138499"/>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Disclaimer text.</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castsoftware.com</a:t>
            </a:r>
          </a:p>
        </p:txBody>
      </p:sp>
      <p:pic>
        <p:nvPicPr>
          <p:cNvPr id="5" name="Picture 4">
            <a:extLst>
              <a:ext uri="{FF2B5EF4-FFF2-40B4-BE49-F238E27FC236}">
                <a16:creationId xmlns:a16="http://schemas.microsoft.com/office/drawing/2014/main" id="{5084A0CF-4C6D-4A6D-8A78-8BC7FCA613DA}"/>
              </a:ext>
            </a:extLst>
          </p:cNvPr>
          <p:cNvPicPr>
            <a:picLocks noChangeAspect="1"/>
          </p:cNvPicPr>
          <p:nvPr userDrawn="1"/>
        </p:nvPicPr>
        <p:blipFill>
          <a:blip r:embed="rId4"/>
          <a:stretch>
            <a:fillRect/>
          </a:stretch>
        </p:blipFill>
        <p:spPr>
          <a:xfrm>
            <a:off x="924980" y="2959524"/>
            <a:ext cx="4790564" cy="938951"/>
          </a:xfrm>
          <a:prstGeom prst="rect">
            <a:avLst/>
          </a:prstGeom>
        </p:spPr>
      </p:pic>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8" name="Title 7"/>
          <p:cNvSpPr>
            <a:spLocks noGrp="1"/>
          </p:cNvSpPr>
          <p:nvPr>
            <p:ph type="title" hasCustomPrompt="1"/>
          </p:nvPr>
        </p:nvSpPr>
        <p:spPr>
          <a:xfrm>
            <a:off x="630000" y="622800"/>
            <a:ext cx="10933350" cy="332399"/>
          </a:xfrm>
        </p:spPr>
        <p:txBody>
          <a:bodyPr/>
          <a:lstStyle>
            <a:lvl1pPr>
              <a:defRPr>
                <a:solidFill>
                  <a:srgbClr val="293C47"/>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46AC9E6C-542C-4517-B0CA-3E06A0988147}"/>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650571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9FF9FB8E-D2F3-4816-A7AC-AB07384B2994}"/>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CAST Software Inc.</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Due Dilligence-CAST Analysis-Oct2018-vSanitized.pptx</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theme" Target="../theme/theme2.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slideLayout" Target="../slideLayouts/slideLayout12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66" Type="http://schemas.openxmlformats.org/officeDocument/2006/relationships/image" Target="../media/image1.emf"/><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65" Type="http://schemas.openxmlformats.org/officeDocument/2006/relationships/oleObject" Target="../embeddings/oleObject15.bin"/><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64" Type="http://schemas.openxmlformats.org/officeDocument/2006/relationships/tags" Target="../tags/tag67.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4"/>
            </p:custDataLst>
            <p:extLst>
              <p:ext uri="{D42A27DB-BD31-4B8C-83A1-F6EECF244321}">
                <p14:modId xmlns:p14="http://schemas.microsoft.com/office/powerpoint/2010/main" val="11156264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5" imgW="270" imgH="270" progId="TCLayout.ActiveDocument.1">
                  <p:embed/>
                </p:oleObj>
              </mc:Choice>
              <mc:Fallback>
                <p:oleObj name="think-cell Slide" r:id="rId65" imgW="270" imgH="270" progId="TCLayout.ActiveDocument.1">
                  <p:embed/>
                  <p:pic>
                    <p:nvPicPr>
                      <p:cNvPr id="2" name="Object 1" hidden="1"/>
                      <p:cNvPicPr/>
                      <p:nvPr/>
                    </p:nvPicPr>
                    <p:blipFill>
                      <a:blip r:embed="rId66"/>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6967529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 id="2147483726" r:id="rId38"/>
    <p:sldLayoutId id="2147483727" r:id="rId39"/>
    <p:sldLayoutId id="2147483728" r:id="rId40"/>
    <p:sldLayoutId id="2147483729" r:id="rId41"/>
    <p:sldLayoutId id="2147483730" r:id="rId42"/>
    <p:sldLayoutId id="2147483731" r:id="rId43"/>
    <p:sldLayoutId id="2147483732" r:id="rId44"/>
    <p:sldLayoutId id="2147483733" r:id="rId45"/>
    <p:sldLayoutId id="2147483734" r:id="rId46"/>
    <p:sldLayoutId id="2147483735" r:id="rId47"/>
    <p:sldLayoutId id="2147483736" r:id="rId48"/>
    <p:sldLayoutId id="2147483737" r:id="rId49"/>
    <p:sldLayoutId id="2147483738"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748" r:id="rId60"/>
    <p:sldLayoutId id="2147483749" r:id="rId61"/>
    <p:sldLayoutId id="2147483750" r:id="rId6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5" imgW="270" imgH="270" progId="TCLayout.ActiveDocument.1">
                  <p:embed/>
                </p:oleObj>
              </mc:Choice>
              <mc:Fallback>
                <p:oleObj name="think-cell Slide" r:id="rId65" imgW="270" imgH="270" progId="TCLayout.ActiveDocument.1">
                  <p:embed/>
                  <p:pic>
                    <p:nvPicPr>
                      <p:cNvPr id="2" name="Object 1" hidden="1"/>
                      <p:cNvPicPr/>
                      <p:nvPr/>
                    </p:nvPicPr>
                    <p:blipFill>
                      <a:blip r:embed="rId66"/>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19" r:id="rId27"/>
    <p:sldLayoutId id="2147485137" r:id="rId28"/>
    <p:sldLayoutId id="2147485120" r:id="rId29"/>
    <p:sldLayoutId id="2147485121" r:id="rId30"/>
    <p:sldLayoutId id="2147485141" r:id="rId31"/>
    <p:sldLayoutId id="2147485163" r:id="rId32"/>
    <p:sldLayoutId id="2147485139" r:id="rId33"/>
    <p:sldLayoutId id="2147485140" r:id="rId34"/>
    <p:sldLayoutId id="2147485122" r:id="rId35"/>
    <p:sldLayoutId id="2147485123" r:id="rId36"/>
    <p:sldLayoutId id="2147485151" r:id="rId37"/>
    <p:sldLayoutId id="2147485168" r:id="rId38"/>
    <p:sldLayoutId id="2147485127" r:id="rId39"/>
    <p:sldLayoutId id="2147485169" r:id="rId40"/>
    <p:sldLayoutId id="2147485126" r:id="rId41"/>
    <p:sldLayoutId id="2147485170" r:id="rId42"/>
    <p:sldLayoutId id="2147485153" r:id="rId43"/>
    <p:sldLayoutId id="2147485171" r:id="rId44"/>
    <p:sldLayoutId id="2147485128" r:id="rId45"/>
    <p:sldLayoutId id="2147485129" r:id="rId46"/>
    <p:sldLayoutId id="2147485130" r:id="rId47"/>
    <p:sldLayoutId id="2147485131" r:id="rId48"/>
    <p:sldLayoutId id="2147485145" r:id="rId49"/>
    <p:sldLayoutId id="2147485133" r:id="rId50"/>
    <p:sldLayoutId id="2147485144" r:id="rId51"/>
    <p:sldLayoutId id="2147485134" r:id="rId52"/>
    <p:sldLayoutId id="2147485146" r:id="rId53"/>
    <p:sldLayoutId id="2147485172" r:id="rId54"/>
    <p:sldLayoutId id="2147485173" r:id="rId55"/>
    <p:sldLayoutId id="2147485174" r:id="rId56"/>
    <p:sldLayoutId id="2147485175" r:id="rId57"/>
    <p:sldLayoutId id="2147485176" r:id="rId58"/>
    <p:sldLayoutId id="2147485177" r:id="rId59"/>
    <p:sldLayoutId id="2147485178" r:id="rId60"/>
    <p:sldLayoutId id="2147485179" r:id="rId61"/>
    <p:sldLayoutId id="2147485180" r:id="rId6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tags" Target="../tags/tag135.xml"/><Relationship Id="rId7" Type="http://schemas.openxmlformats.org/officeDocument/2006/relationships/slideLayout" Target="../slideLayouts/slideLayout70.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slide" Target="slide3.xml"/><Relationship Id="rId4" Type="http://schemas.openxmlformats.org/officeDocument/2006/relationships/tags" Target="../tags/tag136.xml"/><Relationship Id="rId9"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tags" Target="../tags/tag1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9.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15.png"/><Relationship Id="rId5" Type="http://schemas.openxmlformats.org/officeDocument/2006/relationships/chart" Target="../charts/chart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89.xml"/><Relationship Id="rId1" Type="http://schemas.openxmlformats.org/officeDocument/2006/relationships/tags" Target="../tags/tag14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9.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16.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9.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17.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a:t>DECEMBER </a:t>
            </a:r>
            <a:r>
              <a:rPr lang="en-US">
                <a:latin typeface="+mn-lt"/>
              </a:rPr>
              <a:t>2020</a:t>
            </a:r>
          </a:p>
        </p:txBody>
      </p:sp>
      <p:sp>
        <p:nvSpPr>
          <p:cNvPr id="3" name="Subtitle 2"/>
          <p:cNvSpPr>
            <a:spLocks noGrp="1"/>
          </p:cNvSpPr>
          <p:nvPr>
            <p:ph type="subTitle" idx="1"/>
          </p:nvPr>
        </p:nvSpPr>
        <p:spPr>
          <a:xfrm>
            <a:off x="957600" y="5324675"/>
            <a:ext cx="6868800" cy="701140"/>
          </a:xfrm>
        </p:spPr>
        <p:txBody>
          <a:bodyPr/>
          <a:lstStyle/>
          <a:p>
            <a:pPr>
              <a:spcBef>
                <a:spcPts val="0"/>
              </a:spcBef>
              <a:spcAft>
                <a:spcPts val="0"/>
              </a:spcAft>
            </a:pPr>
            <a:r>
              <a:rPr lang="en-US" sz="1400"/>
              <a:t>Chakra Yarlagadda, SVP, Tech Partnerships, M&amp;A</a:t>
            </a:r>
            <a:br>
              <a:rPr lang="en-US" sz="1400"/>
            </a:br>
            <a:r>
              <a:rPr lang="en-US" sz="1400"/>
              <a:t>Manish Sharma, Senior Delivery Manager, Professional Services</a:t>
            </a:r>
            <a:br>
              <a:rPr lang="en-US" sz="1400"/>
            </a:br>
            <a:r>
              <a:rPr lang="en-US" sz="1400" b="0" i="0">
                <a:solidFill>
                  <a:srgbClr val="FFFFFF"/>
                </a:solidFill>
                <a:effectLst/>
                <a:latin typeface="Trebuchet MS" panose="020B0603020202020204" pitchFamily="34" charset="0"/>
              </a:rPr>
              <a:t>Matthieu Mabyre, Technology SME</a:t>
            </a:r>
            <a:endParaRPr lang="en-US" sz="1400"/>
          </a:p>
        </p:txBody>
      </p:sp>
      <p:sp>
        <p:nvSpPr>
          <p:cNvPr id="2" name="Title 1"/>
          <p:cNvSpPr>
            <a:spLocks noGrp="1"/>
          </p:cNvSpPr>
          <p:nvPr>
            <p:ph type="ctrTitle"/>
          </p:nvPr>
        </p:nvSpPr>
        <p:spPr>
          <a:xfrm>
            <a:off x="957600" y="4128939"/>
            <a:ext cx="6868800" cy="895725"/>
          </a:xfrm>
        </p:spPr>
        <p:txBody>
          <a:bodyPr>
            <a:normAutofit fontScale="90000"/>
          </a:bodyPr>
          <a:lstStyle/>
          <a:p>
            <a:r>
              <a:rPr lang="en-US" sz="4800" dirty="0">
                <a:latin typeface="+mj-lt"/>
              </a:rPr>
              <a:t>{project} Tech DD report</a:t>
            </a:r>
            <a:br>
              <a:rPr lang="en-US" dirty="0">
                <a:latin typeface="+mj-lt"/>
              </a:rPr>
            </a:br>
            <a:endParaRPr lang="en-US" sz="1600" dirty="0">
              <a:latin typeface="+mj-lt"/>
            </a:endParaRPr>
          </a:p>
        </p:txBody>
      </p:sp>
      <p:sp>
        <p:nvSpPr>
          <p:cNvPr id="4" name="TextBox 3">
            <a:extLst>
              <a:ext uri="{FF2B5EF4-FFF2-40B4-BE49-F238E27FC236}">
                <a16:creationId xmlns:a16="http://schemas.microsoft.com/office/drawing/2014/main" id="{DC342AD0-6244-4CC5-8419-E0541F66BE9C}"/>
              </a:ext>
            </a:extLst>
          </p:cNvPr>
          <p:cNvSpPr txBox="1"/>
          <p:nvPr/>
        </p:nvSpPr>
        <p:spPr>
          <a:xfrm>
            <a:off x="957600" y="2018847"/>
            <a:ext cx="7537471" cy="15444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u="sng">
                <a:solidFill>
                  <a:schemeClr val="accent3">
                    <a:lumMod val="20000"/>
                    <a:lumOff val="80000"/>
                  </a:schemeClr>
                </a:solidFill>
              </a:rPr>
              <a:t>Disclaimer</a:t>
            </a:r>
            <a:r>
              <a:rPr lang="en-US">
                <a:solidFill>
                  <a:schemeClr val="accent3">
                    <a:lumMod val="20000"/>
                    <a:lumOff val="80000"/>
                  </a:schemeClr>
                </a:solidFill>
              </a:rPr>
              <a:t> - </a:t>
            </a:r>
            <a:r>
              <a:rPr lang="en-US" sz="1800" b="0" i="0">
                <a:effectLst/>
                <a:latin typeface="Segoe UI" panose="020B0502040204020203" pitchFamily="34" charset="0"/>
              </a:rPr>
              <a:t>This is a due diligence report ("CAST Report") on software health and risks based on the information provided to CAST by the Client. The CAST Report is not intended to replace the full due diligence to be performed by Client, its affiliates and any underwriters using the CAST Report. Any party is responsible for its own full due diligence and should not rely solely on the CAST Report for its decisions.</a:t>
            </a:r>
            <a:endParaRPr lang="en-US" b="0" i="0">
              <a:effectLst/>
              <a:latin typeface="Segoe UI" panose="020B0502040204020203" pitchFamily="34" charset="0"/>
            </a:endParaRPr>
          </a:p>
          <a:p>
            <a:pPr algn="ctr"/>
            <a:endParaRPr lang="en-US" b="0" i="0">
              <a:effectLst/>
              <a:latin typeface="Segoe UI" panose="020B0502040204020203" pitchFamily="34" charset="0"/>
            </a:endParaRPr>
          </a:p>
        </p:txBody>
      </p:sp>
    </p:spTree>
    <p:extLst>
      <p:ext uri="{BB962C8B-B14F-4D97-AF65-F5344CB8AC3E}">
        <p14:creationId xmlns:p14="http://schemas.microsoft.com/office/powerpoint/2010/main" val="269357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hlinkClick r:id="rId8" action="ppaction://hlinksldjump"/>
          </p:cNvPr>
          <p:cNvSpPr/>
          <p:nvPr>
            <p:custDataLst>
              <p:tags r:id="rId2"/>
            </p:custDataLst>
          </p:nvPr>
        </p:nvSpPr>
        <p:spPr>
          <a:xfrm>
            <a:off x="5166432" y="2502491"/>
            <a:ext cx="2949525"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endParaRPr lang="en-US" sz="2400">
              <a:solidFill>
                <a:schemeClr val="tx1">
                  <a:lumMod val="60000"/>
                  <a:lumOff val="40000"/>
                </a:schemeClr>
              </a:solidFill>
              <a:latin typeface="Trebuchet MS" panose="020B0603020202020204" pitchFamily="34" charset="0"/>
            </a:endParaRPr>
          </a:p>
        </p:txBody>
      </p:sp>
      <p:grpSp>
        <p:nvGrpSpPr>
          <p:cNvPr id="4" name="Group 3">
            <a:extLst>
              <a:ext uri="{FF2B5EF4-FFF2-40B4-BE49-F238E27FC236}">
                <a16:creationId xmlns:a16="http://schemas.microsoft.com/office/drawing/2014/main" id="{799663EF-C321-40A8-9C46-190794F63765}"/>
              </a:ext>
            </a:extLst>
          </p:cNvPr>
          <p:cNvGrpSpPr/>
          <p:nvPr/>
        </p:nvGrpSpPr>
        <p:grpSpPr>
          <a:xfrm>
            <a:off x="4699328" y="1993912"/>
            <a:ext cx="293147" cy="292608"/>
            <a:chOff x="4724332" y="3638343"/>
            <a:chExt cx="293147" cy="292608"/>
          </a:xfrm>
        </p:grpSpPr>
        <p:sp>
          <p:nvSpPr>
            <p:cNvPr id="12" name="Oval 11"/>
            <p:cNvSpPr/>
            <p:nvPr>
              <p:custDataLst>
                <p:tags r:id="rId5"/>
              </p:custDataLst>
            </p:nvPr>
          </p:nvSpPr>
          <p:spPr>
            <a:xfrm>
              <a:off x="4724332" y="3638343"/>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603020202020204" pitchFamily="34" charset="0"/>
              </a:endParaRPr>
            </a:p>
          </p:txBody>
        </p:sp>
        <p:pic>
          <p:nvPicPr>
            <p:cNvPr id="11" name="Picture 10"/>
            <p:cNvPicPr>
              <a:picLocks/>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a:off x="4724332" y="3638343"/>
              <a:ext cx="293147" cy="292608"/>
            </a:xfrm>
            <a:prstGeom prst="rect">
              <a:avLst/>
            </a:prstGeom>
          </p:spPr>
        </p:pic>
      </p:grpSp>
      <p:sp>
        <p:nvSpPr>
          <p:cNvPr id="10" name="Rectangle 9">
            <a:hlinkClick r:id="rId10" action="ppaction://hlinksldjump"/>
          </p:cNvPr>
          <p:cNvSpPr/>
          <p:nvPr>
            <p:custDataLst>
              <p:tags r:id="rId3"/>
            </p:custDataLst>
          </p:nvPr>
        </p:nvSpPr>
        <p:spPr>
          <a:xfrm>
            <a:off x="5166432" y="1963090"/>
            <a:ext cx="6654667" cy="25758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dirty="0">
                <a:solidFill>
                  <a:schemeClr val="tx1">
                    <a:lumMod val="100000"/>
                  </a:schemeClr>
                </a:solidFill>
                <a:latin typeface="Trebuchet MS" panose="020B0603020202020204" pitchFamily="34" charset="0"/>
              </a:rPr>
              <a:t>Executive Summary</a:t>
            </a:r>
          </a:p>
          <a:p>
            <a:pPr>
              <a:lnSpc>
                <a:spcPct val="110000"/>
              </a:lnSpc>
              <a:spcBef>
                <a:spcPts val="600"/>
              </a:spcBef>
              <a:spcAft>
                <a:spcPts val="300"/>
              </a:spcAft>
            </a:pPr>
            <a:r>
              <a:rPr lang="en-US" sz="2400" dirty="0">
                <a:solidFill>
                  <a:schemeClr val="tx1">
                    <a:lumMod val="60000"/>
                    <a:lumOff val="40000"/>
                  </a:schemeClr>
                </a:solidFill>
                <a:latin typeface="Trebuchet MS" panose="020B0603020202020204" pitchFamily="34" charset="0"/>
              </a:rPr>
              <a:t>Results for {</a:t>
            </a:r>
            <a:r>
              <a:rPr lang="en-US" sz="2400" dirty="0" err="1">
                <a:solidFill>
                  <a:schemeClr val="tx1">
                    <a:lumMod val="60000"/>
                    <a:lumOff val="40000"/>
                  </a:schemeClr>
                </a:solidFill>
                <a:latin typeface="Trebuchet MS" panose="020B0603020202020204" pitchFamily="34" charset="0"/>
              </a:rPr>
              <a:t>all_apps</a:t>
            </a:r>
            <a:r>
              <a:rPr lang="en-US" sz="2400">
                <a:solidFill>
                  <a:schemeClr val="tx1">
                    <a:lumMod val="60000"/>
                    <a:lumOff val="40000"/>
                  </a:schemeClr>
                </a:solidFill>
                <a:latin typeface="Trebuchet MS" panose="020B0603020202020204" pitchFamily="34" charset="0"/>
              </a:rPr>
              <a:t>}</a:t>
            </a:r>
          </a:p>
          <a:p>
            <a:pPr>
              <a:lnSpc>
                <a:spcPct val="110000"/>
              </a:lnSpc>
              <a:spcBef>
                <a:spcPts val="600"/>
              </a:spcBef>
              <a:spcAft>
                <a:spcPts val="300"/>
              </a:spcAft>
            </a:pPr>
            <a:r>
              <a:rPr lang="en-US" sz="2400" dirty="0">
                <a:solidFill>
                  <a:schemeClr val="tx1">
                    <a:lumMod val="60000"/>
                    <a:lumOff val="40000"/>
                  </a:schemeClr>
                </a:solidFill>
                <a:latin typeface="Trebuchet MS" panose="020B0603020202020204" pitchFamily="34" charset="0"/>
              </a:rPr>
              <a:t>Next Steps</a:t>
            </a:r>
          </a:p>
          <a:p>
            <a:pPr>
              <a:lnSpc>
                <a:spcPct val="110000"/>
              </a:lnSpc>
              <a:spcBef>
                <a:spcPts val="600"/>
              </a:spcBef>
              <a:spcAft>
                <a:spcPts val="300"/>
              </a:spcAft>
            </a:pPr>
            <a:r>
              <a:rPr lang="en-US" sz="2400" dirty="0">
                <a:solidFill>
                  <a:schemeClr val="tx1">
                    <a:lumMod val="60000"/>
                    <a:lumOff val="40000"/>
                  </a:schemeClr>
                </a:solidFill>
                <a:latin typeface="Trebuchet MS" panose="020B0603020202020204" pitchFamily="34" charset="0"/>
              </a:rPr>
              <a:t>Appendix: CAST Overview, Grading mechanism</a:t>
            </a:r>
          </a:p>
          <a:p>
            <a:pPr>
              <a:lnSpc>
                <a:spcPct val="110000"/>
              </a:lnSpc>
              <a:spcBef>
                <a:spcPts val="600"/>
              </a:spcBef>
              <a:spcAft>
                <a:spcPts val="300"/>
              </a:spcAft>
            </a:pPr>
            <a:endParaRPr lang="en-US" sz="2400" dirty="0">
              <a:solidFill>
                <a:schemeClr val="tx1">
                  <a:lumMod val="60000"/>
                  <a:lumOff val="40000"/>
                </a:schemeClr>
              </a:solidFill>
              <a:latin typeface="Trebuchet MS" panose="020B0603020202020204" pitchFamily="34" charset="0"/>
            </a:endParaRPr>
          </a:p>
          <a:p>
            <a:pPr>
              <a:lnSpc>
                <a:spcPct val="110000"/>
              </a:lnSpc>
              <a:spcBef>
                <a:spcPts val="600"/>
              </a:spcBef>
              <a:spcAft>
                <a:spcPts val="300"/>
              </a:spcAft>
            </a:pPr>
            <a:endParaRPr lang="en-US" sz="2400" dirty="0">
              <a:solidFill>
                <a:schemeClr val="tx1">
                  <a:lumMod val="60000"/>
                  <a:lumOff val="40000"/>
                </a:schemeClr>
              </a:solidFill>
              <a:latin typeface="Trebuchet MS" panose="020B0603020202020204" pitchFamily="34" charset="0"/>
            </a:endParaRPr>
          </a:p>
        </p:txBody>
      </p:sp>
      <p:sp>
        <p:nvSpPr>
          <p:cNvPr id="9" name="Title 8"/>
          <p:cNvSpPr>
            <a:spLocks noGrp="1"/>
          </p:cNvSpPr>
          <p:nvPr>
            <p:ph type="title"/>
            <p:custDataLst>
              <p:tags r:id="rId4"/>
            </p:custDataLst>
          </p:nvPr>
        </p:nvSpPr>
        <p:spPr/>
        <p:txBody>
          <a:bodyPr/>
          <a:lstStyle/>
          <a:p>
            <a:r>
              <a:rPr lang="en-US"/>
              <a:t>Agenda</a:t>
            </a:r>
          </a:p>
        </p:txBody>
      </p:sp>
    </p:spTree>
    <p:custDataLst>
      <p:tags r:id="rId1"/>
    </p:custDataLst>
    <p:extLst>
      <p:ext uri="{BB962C8B-B14F-4D97-AF65-F5344CB8AC3E}">
        <p14:creationId xmlns:p14="http://schemas.microsoft.com/office/powerpoint/2010/main" val="1444188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30000" y="1438843"/>
            <a:ext cx="757886" cy="1005223"/>
            <a:chOff x="5641181" y="2825115"/>
            <a:chExt cx="909638" cy="1206500"/>
          </a:xfrm>
        </p:grpSpPr>
        <p:sp>
          <p:nvSpPr>
            <p:cNvPr id="8" name="Freeform 7"/>
            <p:cNvSpPr>
              <a:spLocks/>
            </p:cNvSpPr>
            <p:nvPr/>
          </p:nvSpPr>
          <p:spPr bwMode="auto">
            <a:xfrm>
              <a:off x="5782469" y="3064827"/>
              <a:ext cx="627063" cy="727075"/>
            </a:xfrm>
            <a:custGeom>
              <a:avLst/>
              <a:gdLst>
                <a:gd name="connsiteX0" fmla="*/ 15713 w 627063"/>
                <a:gd name="connsiteY0" fmla="*/ 695325 h 727075"/>
                <a:gd name="connsiteX1" fmla="*/ 611351 w 627063"/>
                <a:gd name="connsiteY1" fmla="*/ 695325 h 727075"/>
                <a:gd name="connsiteX2" fmla="*/ 627063 w 627063"/>
                <a:gd name="connsiteY2" fmla="*/ 711200 h 727075"/>
                <a:gd name="connsiteX3" fmla="*/ 611351 w 627063"/>
                <a:gd name="connsiteY3" fmla="*/ 727075 h 727075"/>
                <a:gd name="connsiteX4" fmla="*/ 15713 w 627063"/>
                <a:gd name="connsiteY4" fmla="*/ 727075 h 727075"/>
                <a:gd name="connsiteX5" fmla="*/ 0 w 627063"/>
                <a:gd name="connsiteY5" fmla="*/ 711200 h 727075"/>
                <a:gd name="connsiteX6" fmla="*/ 15713 w 627063"/>
                <a:gd name="connsiteY6" fmla="*/ 695325 h 727075"/>
                <a:gd name="connsiteX7" fmla="*/ 15713 w 627063"/>
                <a:gd name="connsiteY7" fmla="*/ 579438 h 727075"/>
                <a:gd name="connsiteX8" fmla="*/ 611351 w 627063"/>
                <a:gd name="connsiteY8" fmla="*/ 579438 h 727075"/>
                <a:gd name="connsiteX9" fmla="*/ 627063 w 627063"/>
                <a:gd name="connsiteY9" fmla="*/ 595313 h 727075"/>
                <a:gd name="connsiteX10" fmla="*/ 611351 w 627063"/>
                <a:gd name="connsiteY10" fmla="*/ 611188 h 727075"/>
                <a:gd name="connsiteX11" fmla="*/ 15713 w 627063"/>
                <a:gd name="connsiteY11" fmla="*/ 611188 h 727075"/>
                <a:gd name="connsiteX12" fmla="*/ 0 w 627063"/>
                <a:gd name="connsiteY12" fmla="*/ 595313 h 727075"/>
                <a:gd name="connsiteX13" fmla="*/ 15713 w 627063"/>
                <a:gd name="connsiteY13" fmla="*/ 579438 h 727075"/>
                <a:gd name="connsiteX14" fmla="*/ 15713 w 627063"/>
                <a:gd name="connsiteY14" fmla="*/ 463550 h 727075"/>
                <a:gd name="connsiteX15" fmla="*/ 611351 w 627063"/>
                <a:gd name="connsiteY15" fmla="*/ 463550 h 727075"/>
                <a:gd name="connsiteX16" fmla="*/ 627063 w 627063"/>
                <a:gd name="connsiteY16" fmla="*/ 479425 h 727075"/>
                <a:gd name="connsiteX17" fmla="*/ 611351 w 627063"/>
                <a:gd name="connsiteY17" fmla="*/ 495300 h 727075"/>
                <a:gd name="connsiteX18" fmla="*/ 15713 w 627063"/>
                <a:gd name="connsiteY18" fmla="*/ 495300 h 727075"/>
                <a:gd name="connsiteX19" fmla="*/ 0 w 627063"/>
                <a:gd name="connsiteY19" fmla="*/ 479425 h 727075"/>
                <a:gd name="connsiteX20" fmla="*/ 15713 w 627063"/>
                <a:gd name="connsiteY20" fmla="*/ 463550 h 727075"/>
                <a:gd name="connsiteX21" fmla="*/ 15713 w 627063"/>
                <a:gd name="connsiteY21" fmla="*/ 347663 h 727075"/>
                <a:gd name="connsiteX22" fmla="*/ 611351 w 627063"/>
                <a:gd name="connsiteY22" fmla="*/ 347663 h 727075"/>
                <a:gd name="connsiteX23" fmla="*/ 627063 w 627063"/>
                <a:gd name="connsiteY23" fmla="*/ 363538 h 727075"/>
                <a:gd name="connsiteX24" fmla="*/ 611351 w 627063"/>
                <a:gd name="connsiteY24" fmla="*/ 379413 h 727075"/>
                <a:gd name="connsiteX25" fmla="*/ 15713 w 627063"/>
                <a:gd name="connsiteY25" fmla="*/ 379413 h 727075"/>
                <a:gd name="connsiteX26" fmla="*/ 0 w 627063"/>
                <a:gd name="connsiteY26" fmla="*/ 363538 h 727075"/>
                <a:gd name="connsiteX27" fmla="*/ 15713 w 627063"/>
                <a:gd name="connsiteY27" fmla="*/ 347663 h 727075"/>
                <a:gd name="connsiteX28" fmla="*/ 15713 w 627063"/>
                <a:gd name="connsiteY28" fmla="*/ 231775 h 727075"/>
                <a:gd name="connsiteX29" fmla="*/ 611351 w 627063"/>
                <a:gd name="connsiteY29" fmla="*/ 231775 h 727075"/>
                <a:gd name="connsiteX30" fmla="*/ 627063 w 627063"/>
                <a:gd name="connsiteY30" fmla="*/ 247650 h 727075"/>
                <a:gd name="connsiteX31" fmla="*/ 611351 w 627063"/>
                <a:gd name="connsiteY31" fmla="*/ 263525 h 727075"/>
                <a:gd name="connsiteX32" fmla="*/ 15713 w 627063"/>
                <a:gd name="connsiteY32" fmla="*/ 263525 h 727075"/>
                <a:gd name="connsiteX33" fmla="*/ 0 w 627063"/>
                <a:gd name="connsiteY33" fmla="*/ 247650 h 727075"/>
                <a:gd name="connsiteX34" fmla="*/ 15713 w 627063"/>
                <a:gd name="connsiteY34" fmla="*/ 231775 h 727075"/>
                <a:gd name="connsiteX35" fmla="*/ 15713 w 627063"/>
                <a:gd name="connsiteY35" fmla="*/ 115888 h 727075"/>
                <a:gd name="connsiteX36" fmla="*/ 611351 w 627063"/>
                <a:gd name="connsiteY36" fmla="*/ 115888 h 727075"/>
                <a:gd name="connsiteX37" fmla="*/ 627063 w 627063"/>
                <a:gd name="connsiteY37" fmla="*/ 131763 h 727075"/>
                <a:gd name="connsiteX38" fmla="*/ 611351 w 627063"/>
                <a:gd name="connsiteY38" fmla="*/ 147638 h 727075"/>
                <a:gd name="connsiteX39" fmla="*/ 15713 w 627063"/>
                <a:gd name="connsiteY39" fmla="*/ 147638 h 727075"/>
                <a:gd name="connsiteX40" fmla="*/ 0 w 627063"/>
                <a:gd name="connsiteY40" fmla="*/ 131763 h 727075"/>
                <a:gd name="connsiteX41" fmla="*/ 15713 w 627063"/>
                <a:gd name="connsiteY41" fmla="*/ 115888 h 727075"/>
                <a:gd name="connsiteX42" fmla="*/ 15713 w 627063"/>
                <a:gd name="connsiteY42" fmla="*/ 0 h 727075"/>
                <a:gd name="connsiteX43" fmla="*/ 611351 w 627063"/>
                <a:gd name="connsiteY43" fmla="*/ 0 h 727075"/>
                <a:gd name="connsiteX44" fmla="*/ 627063 w 627063"/>
                <a:gd name="connsiteY44" fmla="*/ 15875 h 727075"/>
                <a:gd name="connsiteX45" fmla="*/ 611351 w 627063"/>
                <a:gd name="connsiteY45" fmla="*/ 31750 h 727075"/>
                <a:gd name="connsiteX46" fmla="*/ 15713 w 627063"/>
                <a:gd name="connsiteY46" fmla="*/ 31750 h 727075"/>
                <a:gd name="connsiteX47" fmla="*/ 0 w 627063"/>
                <a:gd name="connsiteY47" fmla="*/ 15875 h 727075"/>
                <a:gd name="connsiteX48" fmla="*/ 15713 w 627063"/>
                <a:gd name="connsiteY48" fmla="*/ 0 h 72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7063" h="727075">
                  <a:moveTo>
                    <a:pt x="15713" y="695325"/>
                  </a:moveTo>
                  <a:cubicBezTo>
                    <a:pt x="611351" y="695325"/>
                    <a:pt x="611351" y="695325"/>
                    <a:pt x="611351" y="695325"/>
                  </a:cubicBezTo>
                  <a:cubicBezTo>
                    <a:pt x="620635" y="695325"/>
                    <a:pt x="627063" y="702541"/>
                    <a:pt x="627063" y="711200"/>
                  </a:cubicBezTo>
                  <a:cubicBezTo>
                    <a:pt x="627063" y="719859"/>
                    <a:pt x="620635" y="727075"/>
                    <a:pt x="611351" y="727075"/>
                  </a:cubicBezTo>
                  <a:cubicBezTo>
                    <a:pt x="15713" y="727075"/>
                    <a:pt x="15713" y="727075"/>
                    <a:pt x="15713" y="727075"/>
                  </a:cubicBezTo>
                  <a:cubicBezTo>
                    <a:pt x="6428" y="727075"/>
                    <a:pt x="0" y="719859"/>
                    <a:pt x="0" y="711200"/>
                  </a:cubicBezTo>
                  <a:cubicBezTo>
                    <a:pt x="0" y="702541"/>
                    <a:pt x="6428" y="695325"/>
                    <a:pt x="15713" y="695325"/>
                  </a:cubicBezTo>
                  <a:close/>
                  <a:moveTo>
                    <a:pt x="15713" y="579438"/>
                  </a:moveTo>
                  <a:cubicBezTo>
                    <a:pt x="611351" y="579438"/>
                    <a:pt x="611351" y="579438"/>
                    <a:pt x="611351" y="579438"/>
                  </a:cubicBezTo>
                  <a:cubicBezTo>
                    <a:pt x="620635" y="579438"/>
                    <a:pt x="627063" y="586654"/>
                    <a:pt x="627063" y="595313"/>
                  </a:cubicBezTo>
                  <a:cubicBezTo>
                    <a:pt x="627063" y="603972"/>
                    <a:pt x="620635" y="611188"/>
                    <a:pt x="611351" y="611188"/>
                  </a:cubicBezTo>
                  <a:cubicBezTo>
                    <a:pt x="15713" y="611188"/>
                    <a:pt x="15713" y="611188"/>
                    <a:pt x="15713" y="611188"/>
                  </a:cubicBezTo>
                  <a:cubicBezTo>
                    <a:pt x="6428" y="611188"/>
                    <a:pt x="0" y="603972"/>
                    <a:pt x="0" y="595313"/>
                  </a:cubicBezTo>
                  <a:cubicBezTo>
                    <a:pt x="0" y="586654"/>
                    <a:pt x="6428" y="579438"/>
                    <a:pt x="15713" y="579438"/>
                  </a:cubicBezTo>
                  <a:close/>
                  <a:moveTo>
                    <a:pt x="15713" y="463550"/>
                  </a:moveTo>
                  <a:cubicBezTo>
                    <a:pt x="611351" y="463550"/>
                    <a:pt x="611351" y="463550"/>
                    <a:pt x="611351" y="463550"/>
                  </a:cubicBezTo>
                  <a:cubicBezTo>
                    <a:pt x="620635" y="463550"/>
                    <a:pt x="627063" y="470766"/>
                    <a:pt x="627063" y="479425"/>
                  </a:cubicBezTo>
                  <a:cubicBezTo>
                    <a:pt x="627063" y="488806"/>
                    <a:pt x="620635" y="495300"/>
                    <a:pt x="611351" y="495300"/>
                  </a:cubicBezTo>
                  <a:cubicBezTo>
                    <a:pt x="15713" y="495300"/>
                    <a:pt x="15713" y="495300"/>
                    <a:pt x="15713" y="495300"/>
                  </a:cubicBezTo>
                  <a:cubicBezTo>
                    <a:pt x="6428" y="495300"/>
                    <a:pt x="0" y="488806"/>
                    <a:pt x="0" y="479425"/>
                  </a:cubicBezTo>
                  <a:cubicBezTo>
                    <a:pt x="0" y="470766"/>
                    <a:pt x="6428" y="463550"/>
                    <a:pt x="15713" y="463550"/>
                  </a:cubicBezTo>
                  <a:close/>
                  <a:moveTo>
                    <a:pt x="15713" y="347663"/>
                  </a:moveTo>
                  <a:cubicBezTo>
                    <a:pt x="611351" y="347663"/>
                    <a:pt x="611351" y="347663"/>
                    <a:pt x="611351" y="347663"/>
                  </a:cubicBezTo>
                  <a:cubicBezTo>
                    <a:pt x="620635" y="347663"/>
                    <a:pt x="627063" y="354879"/>
                    <a:pt x="627063" y="363538"/>
                  </a:cubicBezTo>
                  <a:cubicBezTo>
                    <a:pt x="627063" y="372197"/>
                    <a:pt x="620635" y="379413"/>
                    <a:pt x="611351" y="379413"/>
                  </a:cubicBezTo>
                  <a:cubicBezTo>
                    <a:pt x="15713" y="379413"/>
                    <a:pt x="15713" y="379413"/>
                    <a:pt x="15713" y="379413"/>
                  </a:cubicBezTo>
                  <a:cubicBezTo>
                    <a:pt x="6428" y="379413"/>
                    <a:pt x="0" y="372197"/>
                    <a:pt x="0" y="363538"/>
                  </a:cubicBezTo>
                  <a:cubicBezTo>
                    <a:pt x="0" y="354879"/>
                    <a:pt x="6428" y="347663"/>
                    <a:pt x="15713" y="347663"/>
                  </a:cubicBezTo>
                  <a:close/>
                  <a:moveTo>
                    <a:pt x="15713" y="231775"/>
                  </a:moveTo>
                  <a:cubicBezTo>
                    <a:pt x="611351" y="231775"/>
                    <a:pt x="611351" y="231775"/>
                    <a:pt x="611351" y="231775"/>
                  </a:cubicBezTo>
                  <a:cubicBezTo>
                    <a:pt x="620635" y="231775"/>
                    <a:pt x="627063" y="238991"/>
                    <a:pt x="627063" y="247650"/>
                  </a:cubicBezTo>
                  <a:cubicBezTo>
                    <a:pt x="627063" y="256309"/>
                    <a:pt x="620635" y="263525"/>
                    <a:pt x="611351" y="263525"/>
                  </a:cubicBezTo>
                  <a:cubicBezTo>
                    <a:pt x="15713" y="263525"/>
                    <a:pt x="15713" y="263525"/>
                    <a:pt x="15713" y="263525"/>
                  </a:cubicBezTo>
                  <a:cubicBezTo>
                    <a:pt x="6428" y="263525"/>
                    <a:pt x="0" y="256309"/>
                    <a:pt x="0" y="247650"/>
                  </a:cubicBezTo>
                  <a:cubicBezTo>
                    <a:pt x="0" y="238991"/>
                    <a:pt x="6428" y="231775"/>
                    <a:pt x="15713" y="231775"/>
                  </a:cubicBezTo>
                  <a:close/>
                  <a:moveTo>
                    <a:pt x="15713" y="115888"/>
                  </a:moveTo>
                  <a:cubicBezTo>
                    <a:pt x="611351" y="115888"/>
                    <a:pt x="611351" y="115888"/>
                    <a:pt x="611351" y="115888"/>
                  </a:cubicBezTo>
                  <a:cubicBezTo>
                    <a:pt x="620635" y="115888"/>
                    <a:pt x="627063" y="122382"/>
                    <a:pt x="627063" y="131763"/>
                  </a:cubicBezTo>
                  <a:cubicBezTo>
                    <a:pt x="627063" y="140422"/>
                    <a:pt x="620635" y="147638"/>
                    <a:pt x="611351" y="147638"/>
                  </a:cubicBezTo>
                  <a:cubicBezTo>
                    <a:pt x="15713" y="147638"/>
                    <a:pt x="15713" y="147638"/>
                    <a:pt x="15713" y="147638"/>
                  </a:cubicBezTo>
                  <a:cubicBezTo>
                    <a:pt x="6428" y="147638"/>
                    <a:pt x="0" y="140422"/>
                    <a:pt x="0" y="131763"/>
                  </a:cubicBezTo>
                  <a:cubicBezTo>
                    <a:pt x="0" y="122382"/>
                    <a:pt x="6428" y="115888"/>
                    <a:pt x="15713" y="115888"/>
                  </a:cubicBezTo>
                  <a:close/>
                  <a:moveTo>
                    <a:pt x="15713" y="0"/>
                  </a:moveTo>
                  <a:cubicBezTo>
                    <a:pt x="611351" y="0"/>
                    <a:pt x="611351" y="0"/>
                    <a:pt x="611351" y="0"/>
                  </a:cubicBezTo>
                  <a:cubicBezTo>
                    <a:pt x="620635" y="0"/>
                    <a:pt x="627063" y="7216"/>
                    <a:pt x="627063" y="15875"/>
                  </a:cubicBezTo>
                  <a:cubicBezTo>
                    <a:pt x="627063" y="24534"/>
                    <a:pt x="620635" y="31750"/>
                    <a:pt x="611351" y="31750"/>
                  </a:cubicBezTo>
                  <a:cubicBezTo>
                    <a:pt x="15713" y="31750"/>
                    <a:pt x="15713" y="31750"/>
                    <a:pt x="15713" y="31750"/>
                  </a:cubicBezTo>
                  <a:cubicBezTo>
                    <a:pt x="6428" y="31750"/>
                    <a:pt x="0" y="24534"/>
                    <a:pt x="0" y="15875"/>
                  </a:cubicBezTo>
                  <a:cubicBezTo>
                    <a:pt x="0" y="7216"/>
                    <a:pt x="6428" y="0"/>
                    <a:pt x="157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Freeform 8"/>
            <p:cNvSpPr>
              <a:spLocks noEditPoints="1"/>
            </p:cNvSpPr>
            <p:nvPr/>
          </p:nvSpPr>
          <p:spPr bwMode="auto">
            <a:xfrm>
              <a:off x="5641181" y="2825115"/>
              <a:ext cx="909638" cy="1206500"/>
            </a:xfrm>
            <a:custGeom>
              <a:avLst/>
              <a:gdLst>
                <a:gd name="T0" fmla="*/ 1252 w 1274"/>
                <a:gd name="T1" fmla="*/ 0 h 1690"/>
                <a:gd name="T2" fmla="*/ 22 w 1274"/>
                <a:gd name="T3" fmla="*/ 0 h 1690"/>
                <a:gd name="T4" fmla="*/ 0 w 1274"/>
                <a:gd name="T5" fmla="*/ 22 h 1690"/>
                <a:gd name="T6" fmla="*/ 0 w 1274"/>
                <a:gd name="T7" fmla="*/ 1668 h 1690"/>
                <a:gd name="T8" fmla="*/ 22 w 1274"/>
                <a:gd name="T9" fmla="*/ 1690 h 1690"/>
                <a:gd name="T10" fmla="*/ 1252 w 1274"/>
                <a:gd name="T11" fmla="*/ 1690 h 1690"/>
                <a:gd name="T12" fmla="*/ 1274 w 1274"/>
                <a:gd name="T13" fmla="*/ 1668 h 1690"/>
                <a:gd name="T14" fmla="*/ 1274 w 1274"/>
                <a:gd name="T15" fmla="*/ 22 h 1690"/>
                <a:gd name="T16" fmla="*/ 1252 w 1274"/>
                <a:gd name="T17" fmla="*/ 0 h 1690"/>
                <a:gd name="T18" fmla="*/ 1230 w 1274"/>
                <a:gd name="T19" fmla="*/ 1646 h 1690"/>
                <a:gd name="T20" fmla="*/ 44 w 1274"/>
                <a:gd name="T21" fmla="*/ 1646 h 1690"/>
                <a:gd name="T22" fmla="*/ 44 w 1274"/>
                <a:gd name="T23" fmla="*/ 44 h 1690"/>
                <a:gd name="T24" fmla="*/ 1230 w 1274"/>
                <a:gd name="T25" fmla="*/ 44 h 1690"/>
                <a:gd name="T26" fmla="*/ 1230 w 1274"/>
                <a:gd name="T27" fmla="*/ 164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4" h="1690">
                  <a:moveTo>
                    <a:pt x="1252" y="0"/>
                  </a:moveTo>
                  <a:cubicBezTo>
                    <a:pt x="22" y="0"/>
                    <a:pt x="22" y="0"/>
                    <a:pt x="22" y="0"/>
                  </a:cubicBezTo>
                  <a:cubicBezTo>
                    <a:pt x="10" y="0"/>
                    <a:pt x="0" y="10"/>
                    <a:pt x="0" y="22"/>
                  </a:cubicBezTo>
                  <a:cubicBezTo>
                    <a:pt x="0" y="1668"/>
                    <a:pt x="0" y="1668"/>
                    <a:pt x="0" y="1668"/>
                  </a:cubicBezTo>
                  <a:cubicBezTo>
                    <a:pt x="0" y="1680"/>
                    <a:pt x="10" y="1690"/>
                    <a:pt x="22" y="1690"/>
                  </a:cubicBezTo>
                  <a:cubicBezTo>
                    <a:pt x="1252" y="1690"/>
                    <a:pt x="1252" y="1690"/>
                    <a:pt x="1252" y="1690"/>
                  </a:cubicBezTo>
                  <a:cubicBezTo>
                    <a:pt x="1264" y="1690"/>
                    <a:pt x="1274" y="1680"/>
                    <a:pt x="1274" y="1668"/>
                  </a:cubicBezTo>
                  <a:cubicBezTo>
                    <a:pt x="1274" y="22"/>
                    <a:pt x="1274" y="22"/>
                    <a:pt x="1274" y="22"/>
                  </a:cubicBezTo>
                  <a:cubicBezTo>
                    <a:pt x="1274" y="10"/>
                    <a:pt x="1264" y="0"/>
                    <a:pt x="1252" y="0"/>
                  </a:cubicBezTo>
                  <a:close/>
                  <a:moveTo>
                    <a:pt x="1230" y="1646"/>
                  </a:moveTo>
                  <a:cubicBezTo>
                    <a:pt x="44" y="1646"/>
                    <a:pt x="44" y="1646"/>
                    <a:pt x="44" y="1646"/>
                  </a:cubicBezTo>
                  <a:cubicBezTo>
                    <a:pt x="44" y="44"/>
                    <a:pt x="44" y="44"/>
                    <a:pt x="44" y="44"/>
                  </a:cubicBezTo>
                  <a:cubicBezTo>
                    <a:pt x="1230" y="44"/>
                    <a:pt x="1230" y="44"/>
                    <a:pt x="1230" y="44"/>
                  </a:cubicBezTo>
                  <a:lnTo>
                    <a:pt x="1230" y="164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TextBox 3">
            <a:extLst>
              <a:ext uri="{FF2B5EF4-FFF2-40B4-BE49-F238E27FC236}">
                <a16:creationId xmlns:a16="http://schemas.microsoft.com/office/drawing/2014/main" id="{C1C0AD37-CCF3-468A-98B5-F34CF1C88E45}"/>
              </a:ext>
            </a:extLst>
          </p:cNvPr>
          <p:cNvSpPr txBox="1"/>
          <p:nvPr/>
        </p:nvSpPr>
        <p:spPr>
          <a:xfrm>
            <a:off x="4420136" y="404904"/>
            <a:ext cx="7024147" cy="57400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spcAft>
                <a:spcPts val="600"/>
              </a:spcAft>
            </a:pPr>
            <a:r>
              <a:rPr lang="en-US" sz="1400" dirty="0">
                <a:solidFill>
                  <a:srgbClr val="575757"/>
                </a:solidFill>
              </a:rPr>
              <a:t>{project} project has {</a:t>
            </a:r>
            <a:r>
              <a:rPr lang="en-US" sz="1400" dirty="0" err="1">
                <a:solidFill>
                  <a:srgbClr val="575757"/>
                </a:solidFill>
              </a:rPr>
              <a:t>app_count</a:t>
            </a:r>
            <a:r>
              <a:rPr lang="en-US" sz="1400" dirty="0">
                <a:solidFill>
                  <a:srgbClr val="575757"/>
                </a:solidFill>
              </a:rPr>
              <a:t>} applications i.e. {</a:t>
            </a:r>
            <a:r>
              <a:rPr lang="en-US" sz="1400" dirty="0" err="1">
                <a:solidFill>
                  <a:srgbClr val="575757"/>
                </a:solidFill>
              </a:rPr>
              <a:t>all_apps</a:t>
            </a:r>
            <a:r>
              <a:rPr lang="en-US" sz="1400" dirty="0">
                <a:solidFill>
                  <a:srgbClr val="575757"/>
                </a:solidFill>
              </a:rPr>
              <a:t>}, which are analyzed for overall health and open-source risks. </a:t>
            </a:r>
          </a:p>
          <a:p>
            <a:pPr>
              <a:spcAft>
                <a:spcPts val="600"/>
              </a:spcAft>
            </a:pPr>
            <a:r>
              <a:rPr lang="en-US" sz="1400" dirty="0">
                <a:solidFill>
                  <a:srgbClr val="575757"/>
                </a:solidFill>
              </a:rPr>
              <a:t>In terms of software health, applications are {</a:t>
            </a:r>
            <a:r>
              <a:rPr lang="en-US" sz="1400" dirty="0" err="1">
                <a:solidFill>
                  <a:srgbClr val="575757"/>
                </a:solidFill>
              </a:rPr>
              <a:t>quality_tqi</a:t>
            </a:r>
            <a:r>
              <a:rPr lang="en-US" sz="1400" dirty="0">
                <a:solidFill>
                  <a:srgbClr val="575757"/>
                </a:solidFill>
              </a:rPr>
              <a:t>} with respect to their overall quality, robustness, changeability &amp; transferability, compared to peers of similar size and age. Immediate action should be taken to address {</a:t>
            </a:r>
            <a:r>
              <a:rPr lang="en-US" sz="1400" dirty="0" err="1">
                <a:solidFill>
                  <a:srgbClr val="575757"/>
                </a:solidFill>
              </a:rPr>
              <a:t>prob_inds</a:t>
            </a:r>
            <a:r>
              <a:rPr lang="en-US" sz="1400" dirty="0">
                <a:solidFill>
                  <a:srgbClr val="575757"/>
                </a:solidFill>
              </a:rPr>
              <a:t>}, following a reasonable action plan:</a:t>
            </a:r>
          </a:p>
          <a:p>
            <a:pPr>
              <a:spcAft>
                <a:spcPts val="600"/>
              </a:spcAft>
            </a:pPr>
            <a:r>
              <a:rPr lang="en-US" sz="1400" dirty="0">
                <a:solidFill>
                  <a:srgbClr val="575757"/>
                </a:solidFill>
              </a:rPr>
              <a:t>{</a:t>
            </a:r>
            <a:r>
              <a:rPr lang="en-US" sz="1400" dirty="0" err="1">
                <a:solidFill>
                  <a:srgbClr val="575757"/>
                </a:solidFill>
              </a:rPr>
              <a:t>each_app</a:t>
            </a:r>
            <a:r>
              <a:rPr lang="en-US" sz="1400" dirty="0">
                <a:solidFill>
                  <a:srgbClr val="575757"/>
                </a:solidFill>
              </a:rPr>
              <a:t>}</a:t>
            </a:r>
          </a:p>
          <a:p>
            <a:pPr marL="285750" indent="-285750">
              <a:spcAft>
                <a:spcPts val="600"/>
              </a:spcAft>
              <a:buFont typeface="Arial" panose="020B0604020202020204" pitchFamily="34" charset="0"/>
              <a:buChar char="•"/>
            </a:pPr>
            <a:r>
              <a:rPr lang="en-US" sz="1400" dirty="0">
                <a:solidFill>
                  <a:srgbClr val="575757"/>
                </a:solidFill>
              </a:rPr>
              <a:t>{app} – has {</a:t>
            </a:r>
            <a:r>
              <a:rPr lang="en-US" sz="1400" dirty="0" err="1">
                <a:solidFill>
                  <a:srgbClr val="575757"/>
                </a:solidFill>
              </a:rPr>
              <a:t>risk_tqi</a:t>
            </a:r>
            <a:r>
              <a:rPr lang="en-US" sz="1400" dirty="0">
                <a:solidFill>
                  <a:srgbClr val="575757"/>
                </a:solidFill>
              </a:rPr>
              <a:t>} risk with health score of {</a:t>
            </a:r>
            <a:r>
              <a:rPr lang="en-US" sz="1400" dirty="0" err="1">
                <a:solidFill>
                  <a:srgbClr val="575757"/>
                </a:solidFill>
              </a:rPr>
              <a:t>grade_tqi</a:t>
            </a:r>
            <a:r>
              <a:rPr lang="en-US" sz="1400" dirty="0">
                <a:solidFill>
                  <a:srgbClr val="575757"/>
                </a:solidFill>
              </a:rPr>
              <a:t>} out of 4. It is in the {</a:t>
            </a:r>
            <a:r>
              <a:rPr lang="en-US" sz="1400" dirty="0" err="1">
                <a:solidFill>
                  <a:srgbClr val="575757"/>
                </a:solidFill>
              </a:rPr>
              <a:t>apmark_quartile</a:t>
            </a:r>
            <a:r>
              <a:rPr lang="en-US" sz="1400" dirty="0">
                <a:solidFill>
                  <a:srgbClr val="575757"/>
                </a:solidFill>
              </a:rPr>
              <a:t>} quartile out of {</a:t>
            </a:r>
            <a:r>
              <a:rPr lang="en-US" sz="1400" dirty="0" err="1">
                <a:solidFill>
                  <a:srgbClr val="575757"/>
                </a:solidFill>
              </a:rPr>
              <a:t>apmark_total</a:t>
            </a:r>
            <a:r>
              <a:rPr lang="en-US" sz="1400" dirty="0">
                <a:solidFill>
                  <a:srgbClr val="575757"/>
                </a:solidFill>
              </a:rPr>
              <a:t>} (rank {</a:t>
            </a:r>
            <a:r>
              <a:rPr lang="en-US" sz="1400" dirty="0" err="1">
                <a:solidFill>
                  <a:srgbClr val="575757"/>
                </a:solidFill>
              </a:rPr>
              <a:t>apmark_rank</a:t>
            </a:r>
            <a:r>
              <a:rPr lang="en-US" sz="1400" dirty="0">
                <a:solidFill>
                  <a:srgbClr val="575757"/>
                </a:solidFill>
              </a:rPr>
              <a:t>}) when compared to peers. </a:t>
            </a:r>
          </a:p>
          <a:p>
            <a:pPr marL="742950" lvl="1" indent="-285750">
              <a:spcAft>
                <a:spcPts val="600"/>
              </a:spcAft>
              <a:buFont typeface="Arial" panose="020B0604020202020204" pitchFamily="34" charset="0"/>
              <a:buChar char="•"/>
            </a:pPr>
            <a:r>
              <a:rPr lang="en-US" sz="1400" dirty="0">
                <a:solidFill>
                  <a:srgbClr val="575757"/>
                </a:solidFill>
              </a:rPr>
              <a:t>Security is at {</a:t>
            </a:r>
            <a:r>
              <a:rPr lang="en-US" sz="1400" dirty="0" err="1">
                <a:solidFill>
                  <a:srgbClr val="575757"/>
                </a:solidFill>
              </a:rPr>
              <a:t>risk_security</a:t>
            </a:r>
            <a:r>
              <a:rPr lang="en-US" sz="1400" dirty="0">
                <a:solidFill>
                  <a:srgbClr val="575757"/>
                </a:solidFill>
              </a:rPr>
              <a:t>} with a grade of {</a:t>
            </a:r>
            <a:r>
              <a:rPr lang="en-US" sz="1400" dirty="0" err="1">
                <a:solidFill>
                  <a:srgbClr val="575757"/>
                </a:solidFill>
              </a:rPr>
              <a:t>grade_security</a:t>
            </a:r>
            <a:r>
              <a:rPr lang="en-US" sz="1400" dirty="0">
                <a:solidFill>
                  <a:srgbClr val="575757"/>
                </a:solidFill>
              </a:rPr>
              <a:t>}</a:t>
            </a:r>
          </a:p>
          <a:p>
            <a:pPr marL="742950" lvl="1" indent="-285750">
              <a:spcAft>
                <a:spcPts val="600"/>
              </a:spcAft>
              <a:buFont typeface="Arial" panose="020B0604020202020204" pitchFamily="34" charset="0"/>
              <a:buChar char="•"/>
            </a:pPr>
            <a:r>
              <a:rPr lang="en-US" sz="1400" dirty="0">
                <a:solidFill>
                  <a:srgbClr val="575757"/>
                </a:solidFill>
              </a:rPr>
              <a:t>Efficiency is at {</a:t>
            </a:r>
            <a:r>
              <a:rPr lang="en-US" sz="1400" dirty="0" err="1">
                <a:solidFill>
                  <a:srgbClr val="575757"/>
                </a:solidFill>
              </a:rPr>
              <a:t>risk_efficiency</a:t>
            </a:r>
            <a:r>
              <a:rPr lang="en-US" sz="1400" dirty="0">
                <a:solidFill>
                  <a:srgbClr val="575757"/>
                </a:solidFill>
              </a:rPr>
              <a:t>} with a grade of {</a:t>
            </a:r>
            <a:r>
              <a:rPr lang="en-US" sz="1400" dirty="0" err="1">
                <a:solidFill>
                  <a:srgbClr val="575757"/>
                </a:solidFill>
              </a:rPr>
              <a:t>grade_efficiency</a:t>
            </a:r>
            <a:r>
              <a:rPr lang="en-US" sz="1400" dirty="0">
                <a:solidFill>
                  <a:srgbClr val="575757"/>
                </a:solidFill>
              </a:rPr>
              <a:t>}</a:t>
            </a:r>
          </a:p>
          <a:p>
            <a:pPr marL="742950" lvl="1" indent="-285750">
              <a:spcAft>
                <a:spcPts val="600"/>
              </a:spcAft>
              <a:buFont typeface="Arial" panose="020B0604020202020204" pitchFamily="34" charset="0"/>
              <a:buChar char="•"/>
            </a:pPr>
            <a:r>
              <a:rPr lang="en-US" sz="1400" dirty="0">
                <a:solidFill>
                  <a:srgbClr val="575757"/>
                </a:solidFill>
              </a:rPr>
              <a:t>Robustness is at {</a:t>
            </a:r>
            <a:r>
              <a:rPr lang="en-US" sz="1400" dirty="0" err="1">
                <a:solidFill>
                  <a:srgbClr val="575757"/>
                </a:solidFill>
              </a:rPr>
              <a:t>risk_robustness</a:t>
            </a:r>
            <a:r>
              <a:rPr lang="en-US" sz="1400" dirty="0">
                <a:solidFill>
                  <a:srgbClr val="575757"/>
                </a:solidFill>
              </a:rPr>
              <a:t>} with a grade of {</a:t>
            </a:r>
            <a:r>
              <a:rPr lang="en-US" sz="1400" dirty="0" err="1">
                <a:solidFill>
                  <a:srgbClr val="575757"/>
                </a:solidFill>
              </a:rPr>
              <a:t>grade_robustness</a:t>
            </a:r>
            <a:r>
              <a:rPr lang="en-US" sz="1400" dirty="0">
                <a:solidFill>
                  <a:srgbClr val="575757"/>
                </a:solidFill>
              </a:rPr>
              <a:t>}</a:t>
            </a:r>
          </a:p>
          <a:p>
            <a:pPr marL="742950" lvl="1" indent="-285750">
              <a:spcAft>
                <a:spcPts val="600"/>
              </a:spcAft>
              <a:buFont typeface="Arial" panose="020B0604020202020204" pitchFamily="34" charset="0"/>
              <a:buChar char="•"/>
            </a:pPr>
            <a:r>
              <a:rPr lang="en-US" sz="1400" dirty="0">
                <a:solidFill>
                  <a:srgbClr val="575757"/>
                </a:solidFill>
              </a:rPr>
              <a:t>Changeability is at {</a:t>
            </a:r>
            <a:r>
              <a:rPr lang="en-US" sz="1400" dirty="0" err="1">
                <a:solidFill>
                  <a:srgbClr val="575757"/>
                </a:solidFill>
              </a:rPr>
              <a:t>risk_changeability</a:t>
            </a:r>
            <a:r>
              <a:rPr lang="en-US" sz="1400" dirty="0">
                <a:solidFill>
                  <a:srgbClr val="575757"/>
                </a:solidFill>
              </a:rPr>
              <a:t>} with a grade of {</a:t>
            </a:r>
            <a:r>
              <a:rPr lang="en-US" sz="1400" dirty="0" err="1">
                <a:solidFill>
                  <a:srgbClr val="575757"/>
                </a:solidFill>
              </a:rPr>
              <a:t>grade_changeability</a:t>
            </a:r>
            <a:r>
              <a:rPr lang="en-US" sz="1400" dirty="0">
                <a:solidFill>
                  <a:srgbClr val="575757"/>
                </a:solidFill>
              </a:rPr>
              <a:t>}</a:t>
            </a:r>
          </a:p>
          <a:p>
            <a:pPr marL="742950" lvl="1" indent="-285750">
              <a:spcAft>
                <a:spcPts val="600"/>
              </a:spcAft>
              <a:buFont typeface="Arial" panose="020B0604020202020204" pitchFamily="34" charset="0"/>
              <a:buChar char="•"/>
            </a:pPr>
            <a:r>
              <a:rPr lang="en-US" sz="1400" dirty="0">
                <a:solidFill>
                  <a:srgbClr val="575757"/>
                </a:solidFill>
              </a:rPr>
              <a:t>Transferability is at {</a:t>
            </a:r>
            <a:r>
              <a:rPr lang="en-US" sz="1400" dirty="0" err="1">
                <a:solidFill>
                  <a:srgbClr val="575757"/>
                </a:solidFill>
              </a:rPr>
              <a:t>risk_transferability</a:t>
            </a:r>
            <a:r>
              <a:rPr lang="en-US" sz="1400" dirty="0">
                <a:solidFill>
                  <a:srgbClr val="575757"/>
                </a:solidFill>
              </a:rPr>
              <a:t>} with a grade of {</a:t>
            </a:r>
            <a:r>
              <a:rPr lang="en-US" sz="1400" dirty="0" err="1">
                <a:solidFill>
                  <a:srgbClr val="575757"/>
                </a:solidFill>
              </a:rPr>
              <a:t>grade_transferability</a:t>
            </a:r>
            <a:r>
              <a:rPr lang="en-US" sz="1400" dirty="0">
                <a:solidFill>
                  <a:srgbClr val="575757"/>
                </a:solidFill>
              </a:rPr>
              <a:t>}</a:t>
            </a:r>
          </a:p>
          <a:p>
            <a:pPr marL="285750" indent="-285750">
              <a:spcAft>
                <a:spcPts val="600"/>
              </a:spcAft>
              <a:buFont typeface="Arial" panose="020B0604020202020204" pitchFamily="34" charset="0"/>
              <a:buChar char="•"/>
            </a:pPr>
            <a:r>
              <a:rPr lang="en-US" sz="1400" dirty="0">
                <a:solidFill>
                  <a:srgbClr val="575757"/>
                </a:solidFill>
              </a:rPr>
              <a:t>{</a:t>
            </a:r>
            <a:r>
              <a:rPr lang="en-US" sz="1400" dirty="0" err="1">
                <a:solidFill>
                  <a:srgbClr val="575757"/>
                </a:solidFill>
              </a:rPr>
              <a:t>hl_components</a:t>
            </a:r>
            <a:r>
              <a:rPr lang="en-US" sz="1400" dirty="0">
                <a:solidFill>
                  <a:srgbClr val="575757"/>
                </a:solidFill>
              </a:rPr>
              <a:t>} components with critical vulnerabilities in open source and {</a:t>
            </a:r>
            <a:r>
              <a:rPr lang="en-US" sz="1400" dirty="0" err="1">
                <a:solidFill>
                  <a:srgbClr val="575757"/>
                </a:solidFill>
              </a:rPr>
              <a:t>hl_priority_issues</a:t>
            </a:r>
            <a:r>
              <a:rPr lang="en-US" sz="1400" dirty="0">
                <a:solidFill>
                  <a:srgbClr val="575757"/>
                </a:solidFill>
              </a:rPr>
              <a:t>} priority issues from application health should be reviewed immediately, estimated to be ~</a:t>
            </a:r>
            <a:r>
              <a:rPr lang="en-US" sz="1400" dirty="0">
                <a:solidFill>
                  <a:srgbClr val="575757"/>
                </a:solidFill>
                <a:highlight>
                  <a:srgbClr val="00FF00"/>
                </a:highlight>
              </a:rPr>
              <a:t>xx</a:t>
            </a:r>
            <a:r>
              <a:rPr lang="en-US" sz="1400" dirty="0">
                <a:solidFill>
                  <a:srgbClr val="575757"/>
                </a:solidFill>
              </a:rPr>
              <a:t> person days. </a:t>
            </a:r>
            <a:endParaRPr lang="en-US" sz="1400" dirty="0"/>
          </a:p>
          <a:p>
            <a:pPr>
              <a:spcAft>
                <a:spcPts val="600"/>
              </a:spcAft>
            </a:pPr>
            <a:r>
              <a:rPr lang="en-US" sz="1400" dirty="0">
                <a:solidFill>
                  <a:srgbClr val="575757"/>
                </a:solidFill>
              </a:rPr>
              <a:t>{</a:t>
            </a:r>
            <a:r>
              <a:rPr lang="en-US" sz="1400" dirty="0" err="1">
                <a:solidFill>
                  <a:srgbClr val="575757"/>
                </a:solidFill>
              </a:rPr>
              <a:t>end_each_app</a:t>
            </a:r>
            <a:r>
              <a:rPr lang="en-US" sz="1400" dirty="0">
                <a:solidFill>
                  <a:srgbClr val="575757"/>
                </a:solidFill>
              </a:rPr>
              <a:t>}</a:t>
            </a:r>
          </a:p>
          <a:p>
            <a:pPr>
              <a:spcAft>
                <a:spcPts val="600"/>
              </a:spcAft>
            </a:pPr>
            <a:endParaRPr lang="en-US" dirty="0">
              <a:solidFill>
                <a:srgbClr val="575757"/>
              </a:solidFill>
            </a:endParaRPr>
          </a:p>
        </p:txBody>
      </p:sp>
      <p:sp>
        <p:nvSpPr>
          <p:cNvPr id="18" name="Title 1">
            <a:extLst>
              <a:ext uri="{FF2B5EF4-FFF2-40B4-BE49-F238E27FC236}">
                <a16:creationId xmlns:a16="http://schemas.microsoft.com/office/drawing/2014/main" id="{AEFE1B7A-8C89-49E9-99B9-C28FF04F35A2}"/>
              </a:ext>
            </a:extLst>
          </p:cNvPr>
          <p:cNvSpPr>
            <a:spLocks noGrp="1"/>
          </p:cNvSpPr>
          <p:nvPr>
            <p:ph type="title"/>
          </p:nvPr>
        </p:nvSpPr>
        <p:spPr>
          <a:xfrm>
            <a:off x="282804" y="3186113"/>
            <a:ext cx="3656150" cy="3522912"/>
          </a:xfrm>
        </p:spPr>
        <p:txBody>
          <a:bodyPr anchor="t"/>
          <a:lstStyle/>
          <a:p>
            <a:r>
              <a:rPr lang="en-US" sz="2000" dirty="0">
                <a:effectLst/>
                <a:latin typeface="Calibri"/>
                <a:ea typeface="Calibri" panose="020F0502020204030204" pitchFamily="34" charset="0"/>
                <a:cs typeface="Calibri"/>
              </a:rPr>
              <a:t>We analyzed {</a:t>
            </a:r>
            <a:r>
              <a:rPr lang="en-US" sz="2000" dirty="0" err="1">
                <a:effectLst/>
                <a:latin typeface="Calibri"/>
                <a:ea typeface="Calibri" panose="020F0502020204030204" pitchFamily="34" charset="0"/>
                <a:cs typeface="Calibri"/>
              </a:rPr>
              <a:t>app_count</a:t>
            </a:r>
            <a:r>
              <a:rPr lang="en-US" sz="2000" dirty="0">
                <a:effectLst/>
                <a:latin typeface="Calibri"/>
                <a:ea typeface="Calibri" panose="020F0502020204030204" pitchFamily="34" charset="0"/>
                <a:cs typeface="Calibri"/>
              </a:rPr>
              <a:t>} application - {</a:t>
            </a:r>
            <a:r>
              <a:rPr lang="en-US" sz="2000" dirty="0" err="1">
                <a:effectLst/>
                <a:latin typeface="Calibri"/>
                <a:ea typeface="Calibri" panose="020F0502020204030204" pitchFamily="34" charset="0"/>
                <a:cs typeface="Calibri"/>
              </a:rPr>
              <a:t>all_apps</a:t>
            </a:r>
            <a:r>
              <a:rPr lang="en-US" sz="2000" dirty="0">
                <a:effectLst/>
                <a:latin typeface="Calibri"/>
                <a:ea typeface="Calibri" panose="020F0502020204030204" pitchFamily="34" charset="0"/>
                <a:cs typeface="Calibri"/>
              </a:rPr>
              <a:t>}. </a:t>
            </a:r>
            <a:br>
              <a:rPr lang="en-US" sz="2000" dirty="0">
                <a:effectLst/>
                <a:latin typeface="Calibri"/>
                <a:ea typeface="Calibri" panose="020F0502020204030204" pitchFamily="34" charset="0"/>
                <a:cs typeface="Calibri"/>
              </a:rPr>
            </a:br>
            <a:br>
              <a:rPr lang="en-US" sz="2000" dirty="0">
                <a:effectLst/>
                <a:latin typeface="Calibri"/>
                <a:ea typeface="Calibri" panose="020F0502020204030204" pitchFamily="34" charset="0"/>
                <a:cs typeface="Calibri"/>
              </a:rPr>
            </a:br>
            <a:r>
              <a:rPr lang="en-US" sz="2000" dirty="0">
                <a:effectLst/>
                <a:latin typeface="Calibri"/>
                <a:ea typeface="Calibri" panose="020F0502020204030204" pitchFamily="34" charset="0"/>
                <a:cs typeface="Calibri"/>
              </a:rPr>
              <a:t>Health of {</a:t>
            </a:r>
            <a:r>
              <a:rPr lang="en-US" sz="2000" dirty="0" err="1">
                <a:effectLst/>
                <a:latin typeface="Calibri"/>
                <a:ea typeface="Calibri" panose="020F0502020204030204" pitchFamily="34" charset="0"/>
                <a:cs typeface="Calibri"/>
              </a:rPr>
              <a:t>appl_name</a:t>
            </a:r>
            <a:r>
              <a:rPr lang="en-US" sz="2000" dirty="0">
                <a:effectLst/>
                <a:latin typeface="Calibri"/>
                <a:ea typeface="Calibri" panose="020F0502020204030204" pitchFamily="34" charset="0"/>
                <a:cs typeface="Calibri"/>
              </a:rPr>
              <a:t>} is {</a:t>
            </a:r>
            <a:r>
              <a:rPr lang="en-US" sz="2000" dirty="0" err="1">
                <a:effectLst/>
                <a:latin typeface="Calibri"/>
                <a:ea typeface="Calibri" panose="020F0502020204030204" pitchFamily="34" charset="0"/>
                <a:cs typeface="Calibri"/>
              </a:rPr>
              <a:t>grade_TQI</a:t>
            </a:r>
            <a:r>
              <a:rPr lang="en-US" sz="2000" dirty="0">
                <a:effectLst/>
                <a:latin typeface="Calibri"/>
                <a:ea typeface="Calibri" panose="020F0502020204030204" pitchFamily="34" charset="0"/>
                <a:cs typeface="Calibri"/>
              </a:rPr>
              <a:t>}  (out of 4) which is {</a:t>
            </a:r>
            <a:r>
              <a:rPr lang="en-US" sz="2000" dirty="0" err="1">
                <a:effectLst/>
                <a:latin typeface="Calibri"/>
                <a:ea typeface="Calibri" panose="020F0502020204030204" pitchFamily="34" charset="0"/>
                <a:cs typeface="Calibri"/>
              </a:rPr>
              <a:t>risk_TQI</a:t>
            </a:r>
            <a:r>
              <a:rPr lang="en-US" sz="2000" dirty="0">
                <a:effectLst/>
                <a:latin typeface="Calibri"/>
                <a:ea typeface="Calibri" panose="020F0502020204030204" pitchFamily="34" charset="0"/>
                <a:cs typeface="Calibri"/>
              </a:rPr>
              <a:t>} risk. </a:t>
            </a:r>
            <a:r>
              <a:rPr lang="en-US" sz="2000" dirty="0">
                <a:latin typeface="Calibri"/>
                <a:ea typeface="Calibri" panose="020F0502020204030204" pitchFamily="34" charset="0"/>
                <a:cs typeface="Calibri"/>
              </a:rPr>
              <a:t>83 </a:t>
            </a:r>
            <a:r>
              <a:rPr lang="en-US" sz="2000" dirty="0">
                <a:effectLst/>
                <a:latin typeface="Calibri"/>
                <a:ea typeface="Calibri" panose="020F0502020204030204" pitchFamily="34" charset="0"/>
                <a:cs typeface="Calibri"/>
              </a:rPr>
              <a:t>high priority health issues </a:t>
            </a:r>
            <a:r>
              <a:rPr lang="en-US" sz="2000" dirty="0">
                <a:latin typeface="Calibri"/>
                <a:cs typeface="Calibri"/>
              </a:rPr>
              <a:t>and 21 open-source </a:t>
            </a:r>
            <a:r>
              <a:rPr lang="en-US" sz="2000" dirty="0">
                <a:latin typeface="Calibri"/>
                <a:ea typeface="Calibri" panose="020F0502020204030204" pitchFamily="34" charset="0"/>
                <a:cs typeface="Calibri"/>
              </a:rPr>
              <a:t>components should be reviewed immediately, which can be addressed in ~30 person days.</a:t>
            </a:r>
            <a:endParaRPr lang="en-US" sz="2000" dirty="0">
              <a:latin typeface="Calibri"/>
              <a:cs typeface="Calibri"/>
            </a:endParaRPr>
          </a:p>
        </p:txBody>
      </p:sp>
      <p:sp>
        <p:nvSpPr>
          <p:cNvPr id="10" name="TextBox 9">
            <a:extLst>
              <a:ext uri="{FF2B5EF4-FFF2-40B4-BE49-F238E27FC236}">
                <a16:creationId xmlns:a16="http://schemas.microsoft.com/office/drawing/2014/main" id="{0A10E436-657A-4253-A3E7-F8532155F447}"/>
              </a:ext>
            </a:extLst>
          </p:cNvPr>
          <p:cNvSpPr txBox="1"/>
          <p:nvPr/>
        </p:nvSpPr>
        <p:spPr>
          <a:xfrm>
            <a:off x="206970" y="2759631"/>
            <a:ext cx="3656150" cy="46166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dirty="0">
                <a:solidFill>
                  <a:schemeClr val="accent4"/>
                </a:solidFill>
                <a:latin typeface="+mj-lt"/>
                <a:ea typeface="+mj-ea"/>
                <a:cs typeface="+mj-cs"/>
                <a:sym typeface="Trebuchet MS" panose="020B0603020202020204" pitchFamily="34" charset="0"/>
              </a:rPr>
              <a:t>Executive summary</a:t>
            </a:r>
          </a:p>
        </p:txBody>
      </p:sp>
    </p:spTree>
    <p:custDataLst>
      <p:tags r:id="rId1"/>
    </p:custDataLst>
    <p:extLst>
      <p:ext uri="{BB962C8B-B14F-4D97-AF65-F5344CB8AC3E}">
        <p14:creationId xmlns:p14="http://schemas.microsoft.com/office/powerpoint/2010/main" val="169111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332399"/>
          </a:xfrm>
        </p:spPr>
        <p:txBody>
          <a:bodyPr/>
          <a:lstStyle/>
          <a:p>
            <a:r>
              <a:rPr lang="en-US" dirty="0">
                <a:solidFill>
                  <a:schemeClr val="accent3"/>
                </a:solidFill>
              </a:rPr>
              <a:t>Application details: </a:t>
            </a:r>
            <a:r>
              <a:rPr lang="en-US" dirty="0"/>
              <a:t>{</a:t>
            </a:r>
            <a:r>
              <a:rPr lang="en-US" dirty="0" err="1">
                <a:solidFill>
                  <a:srgbClr val="575757"/>
                </a:solidFill>
              </a:rPr>
              <a:t>appl</a:t>
            </a:r>
            <a:r>
              <a:rPr lang="en-US" dirty="0" err="1"/>
              <a:t>_name</a:t>
            </a:r>
            <a:r>
              <a:rPr lang="en-US" dirty="0"/>
              <a:t>} documentation insights</a:t>
            </a:r>
          </a:p>
        </p:txBody>
      </p:sp>
      <p:sp>
        <p:nvSpPr>
          <p:cNvPr id="12" name="ee4pHeader2">
            <a:extLst>
              <a:ext uri="{FF2B5EF4-FFF2-40B4-BE49-F238E27FC236}">
                <a16:creationId xmlns:a16="http://schemas.microsoft.com/office/drawing/2014/main" id="{A9830DB8-AB03-4B4F-B2E4-D9B933A8FA52}"/>
              </a:ext>
            </a:extLst>
          </p:cNvPr>
          <p:cNvSpPr txBox="1"/>
          <p:nvPr/>
        </p:nvSpPr>
        <p:spPr>
          <a:xfrm>
            <a:off x="8613139" y="1128547"/>
            <a:ext cx="2033272" cy="198279"/>
          </a:xfrm>
          <a:prstGeom prst="rect">
            <a:avLst/>
          </a:prstGeom>
          <a:noFill/>
          <a:ln cap="rnd">
            <a:noFill/>
          </a:ln>
        </p:spPr>
        <p:txBody>
          <a:bodyPr wrap="square" lIns="0" tIns="0" rIns="0" bIns="0" rtlCol="0" anchor="b" anchorCtr="0">
            <a:noAutofit/>
          </a:bodyPr>
          <a:lstStyle/>
          <a:p>
            <a:pPr marL="0" lvl="3"/>
            <a:r>
              <a:rPr lang="en-US" sz="1400">
                <a:solidFill>
                  <a:schemeClr val="accent3"/>
                </a:solidFill>
              </a:rPr>
              <a:t>Explanation</a:t>
            </a:r>
          </a:p>
        </p:txBody>
      </p:sp>
      <p:sp>
        <p:nvSpPr>
          <p:cNvPr id="15" name="ee4pContent2">
            <a:extLst>
              <a:ext uri="{FF2B5EF4-FFF2-40B4-BE49-F238E27FC236}">
                <a16:creationId xmlns:a16="http://schemas.microsoft.com/office/drawing/2014/main" id="{7F764852-256F-49DF-B500-7AB466E1A418}"/>
              </a:ext>
            </a:extLst>
          </p:cNvPr>
          <p:cNvSpPr txBox="1"/>
          <p:nvPr/>
        </p:nvSpPr>
        <p:spPr>
          <a:xfrm>
            <a:off x="8460087" y="1359178"/>
            <a:ext cx="3468209" cy="2161040"/>
          </a:xfrm>
          <a:prstGeom prst="rect">
            <a:avLst/>
          </a:prstGeom>
          <a:ln cap="rnd">
            <a:noFill/>
          </a:ln>
        </p:spPr>
        <p:txBody>
          <a:bodyPr vert="horz" lIns="0" tIns="0" rIns="0" bIns="0" rtlCol="0">
            <a:noAutofit/>
          </a:bodyPr>
          <a:lstStyle>
            <a:defPPr>
              <a:defRPr lang="en-US"/>
            </a:defPPr>
            <a:lvl1pPr lvl="0" indent="0">
              <a:lnSpc>
                <a:spcPct val="100000"/>
              </a:lnSpc>
              <a:spcBef>
                <a:spcPts val="0"/>
              </a:spcBef>
              <a:spcAft>
                <a:spcPts val="0"/>
              </a:spcAft>
              <a:buFont typeface="Trebuchet MS" panose="020B0603020202020204" pitchFamily="34" charset="0"/>
              <a:buChar char="​"/>
              <a:defRPr sz="1000"/>
            </a:lvl1pPr>
            <a:lvl2pPr marL="324000" lvl="1" indent="-216000">
              <a:lnSpc>
                <a:spcPct val="100000"/>
              </a:lnSpc>
              <a:spcBef>
                <a:spcPts val="0"/>
              </a:spcBef>
              <a:spcAft>
                <a:spcPts val="0"/>
              </a:spcAft>
              <a:buClr>
                <a:schemeClr val="tx2"/>
              </a:buClr>
              <a:buFont typeface="Trebuchet MS" panose="020B0603020202020204" pitchFamily="34" charset="0"/>
              <a:buChar char="•"/>
              <a:defRPr sz="12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12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16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16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16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4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5400" baseline="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2400" baseline="0">
                <a:solidFill>
                  <a:schemeClr val="tx2"/>
                </a:solidFill>
                <a:latin typeface="Trebuchet MS" panose="020B0603020202020204" pitchFamily="34" charset="0"/>
              </a:defRPr>
            </a:lvl9pPr>
          </a:lstStyle>
          <a:p>
            <a:pPr marL="108000" lvl="1" indent="0">
              <a:buClr>
                <a:schemeClr val="tx2">
                  <a:lumMod val="100000"/>
                </a:schemeClr>
              </a:buClr>
              <a:buSzPct val="100000"/>
              <a:buNone/>
            </a:pPr>
            <a:r>
              <a:rPr lang="en-US" sz="1050">
                <a:solidFill>
                  <a:schemeClr val="tx1">
                    <a:lumMod val="100000"/>
                  </a:schemeClr>
                </a:solidFill>
              </a:rPr>
              <a:t>Comments ratio ~10% is decent. They are not coming from commented code. 15-20% and evenly distributed documentation would be ideal, but this application is not very far from it.</a:t>
            </a:r>
          </a:p>
          <a:p>
            <a:pPr marL="108000" lvl="1" indent="0">
              <a:buClr>
                <a:schemeClr val="tx2">
                  <a:lumMod val="100000"/>
                </a:schemeClr>
              </a:buClr>
              <a:buSzPct val="100000"/>
              <a:buNone/>
            </a:pPr>
            <a:endParaRPr lang="en-US" sz="1050">
              <a:solidFill>
                <a:schemeClr val="tx1">
                  <a:lumMod val="100000"/>
                </a:schemeClr>
              </a:solidFill>
            </a:endParaRPr>
          </a:p>
          <a:p>
            <a:pPr marL="108000" lvl="1" indent="0">
              <a:buClr>
                <a:schemeClr val="tx2">
                  <a:lumMod val="100000"/>
                </a:schemeClr>
              </a:buClr>
              <a:buSzPct val="100000"/>
              <a:buNone/>
            </a:pPr>
            <a:r>
              <a:rPr lang="en-US" sz="1050">
                <a:solidFill>
                  <a:schemeClr val="tx1">
                    <a:lumMod val="100000"/>
                  </a:schemeClr>
                </a:solidFill>
              </a:rPr>
              <a:t>Commented out code lines at 0% is very good. </a:t>
            </a:r>
          </a:p>
          <a:p>
            <a:pPr marL="108000" lvl="1" indent="0">
              <a:buClr>
                <a:schemeClr val="tx2">
                  <a:lumMod val="100000"/>
                </a:schemeClr>
              </a:buClr>
              <a:buSzPct val="100000"/>
              <a:buNone/>
            </a:pPr>
            <a:endParaRPr lang="en-US" sz="1050">
              <a:solidFill>
                <a:schemeClr val="tx1">
                  <a:lumMod val="100000"/>
                </a:schemeClr>
              </a:solidFill>
            </a:endParaRPr>
          </a:p>
        </p:txBody>
      </p:sp>
      <p:grpSp>
        <p:nvGrpSpPr>
          <p:cNvPr id="25" name="Group 24">
            <a:extLst>
              <a:ext uri="{FF2B5EF4-FFF2-40B4-BE49-F238E27FC236}">
                <a16:creationId xmlns:a16="http://schemas.microsoft.com/office/drawing/2014/main" id="{36C41730-27C6-4116-A7A5-CD6A25361E67}"/>
              </a:ext>
            </a:extLst>
          </p:cNvPr>
          <p:cNvGrpSpPr/>
          <p:nvPr/>
        </p:nvGrpSpPr>
        <p:grpSpPr>
          <a:xfrm>
            <a:off x="1507844" y="1478638"/>
            <a:ext cx="1038237" cy="1058326"/>
            <a:chOff x="9143988" y="4569645"/>
            <a:chExt cx="1162050" cy="1162050"/>
          </a:xfrm>
        </p:grpSpPr>
        <p:sp>
          <p:nvSpPr>
            <p:cNvPr id="26" name="Rectangle 25">
              <a:extLst>
                <a:ext uri="{FF2B5EF4-FFF2-40B4-BE49-F238E27FC236}">
                  <a16:creationId xmlns:a16="http://schemas.microsoft.com/office/drawing/2014/main" id="{57104545-F8E9-434B-A0B6-77A034D113B9}"/>
                </a:ext>
              </a:extLst>
            </p:cNvPr>
            <p:cNvSpPr/>
            <p:nvPr/>
          </p:nvSpPr>
          <p:spPr>
            <a:xfrm>
              <a:off x="9143988" y="4569645"/>
              <a:ext cx="1162050" cy="1162050"/>
            </a:xfrm>
            <a:prstGeom prst="rect">
              <a:avLst/>
            </a:prstGeom>
            <a:grpFill/>
            <a:ln w="38100" cap="flat" cmpd="sng" algn="ctr">
              <a:solidFill>
                <a:srgbClr val="FFC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000" b="1" kern="0">
                  <a:solidFill>
                    <a:srgbClr val="575757"/>
                  </a:solidFill>
                </a:rPr>
                <a:t>Documentation</a:t>
              </a:r>
              <a:endParaRPr lang="en-US" sz="1050" b="1" kern="0">
                <a:solidFill>
                  <a:srgbClr val="575757"/>
                </a:solidFill>
              </a:endParaRPr>
            </a:p>
          </p:txBody>
        </p:sp>
        <p:grpSp>
          <p:nvGrpSpPr>
            <p:cNvPr id="27" name="Group 26">
              <a:extLst>
                <a:ext uri="{FF2B5EF4-FFF2-40B4-BE49-F238E27FC236}">
                  <a16:creationId xmlns:a16="http://schemas.microsoft.com/office/drawing/2014/main" id="{0665A04C-8840-44E3-95C8-BFB8019B6818}"/>
                </a:ext>
              </a:extLst>
            </p:cNvPr>
            <p:cNvGrpSpPr/>
            <p:nvPr>
              <p:custDataLst>
                <p:tags r:id="rId2"/>
              </p:custDataLst>
            </p:nvPr>
          </p:nvGrpSpPr>
          <p:grpSpPr>
            <a:xfrm>
              <a:off x="9228138" y="5475571"/>
              <a:ext cx="993750" cy="152400"/>
              <a:chOff x="5334000" y="3429000"/>
              <a:chExt cx="1524000" cy="152400"/>
            </a:xfrm>
          </p:grpSpPr>
          <p:sp>
            <p:nvSpPr>
              <p:cNvPr id="29" name="background">
                <a:extLst>
                  <a:ext uri="{FF2B5EF4-FFF2-40B4-BE49-F238E27FC236}">
                    <a16:creationId xmlns:a16="http://schemas.microsoft.com/office/drawing/2014/main" id="{4DA7A29A-D95C-40B8-A5EF-CBEBDD3540F4}"/>
                  </a:ext>
                </a:extLst>
              </p:cNvPr>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0" name="bar">
                <a:extLst>
                  <a:ext uri="{FF2B5EF4-FFF2-40B4-BE49-F238E27FC236}">
                    <a16:creationId xmlns:a16="http://schemas.microsoft.com/office/drawing/2014/main" id="{5346693D-031F-47AA-B5A4-A8133A9642B0}"/>
                  </a:ext>
                </a:extLst>
              </p:cNvPr>
              <p:cNvSpPr/>
              <p:nvPr/>
            </p:nvSpPr>
            <p:spPr>
              <a:xfrm>
                <a:off x="5334002" y="3429000"/>
                <a:ext cx="1121493" cy="152400"/>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1" name="foreground">
                <a:extLst>
                  <a:ext uri="{FF2B5EF4-FFF2-40B4-BE49-F238E27FC236}">
                    <a16:creationId xmlns:a16="http://schemas.microsoft.com/office/drawing/2014/main" id="{CE2BF30C-948B-4A4B-80B6-EB64BBBBC1C2}"/>
                  </a:ext>
                </a:extLst>
              </p:cNvPr>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28" name="TextBox 27">
              <a:extLst>
                <a:ext uri="{FF2B5EF4-FFF2-40B4-BE49-F238E27FC236}">
                  <a16:creationId xmlns:a16="http://schemas.microsoft.com/office/drawing/2014/main" id="{DE1FCFDF-848D-4479-B9CD-70D6D0FD7B86}"/>
                </a:ext>
              </a:extLst>
            </p:cNvPr>
            <p:cNvSpPr txBox="1"/>
            <p:nvPr/>
          </p:nvSpPr>
          <p:spPr>
            <a:xfrm>
              <a:off x="9359369" y="4915287"/>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p>
              <a:pPr algn="ctr"/>
              <a:r>
                <a:rPr lang="en-US" sz="2000" b="1" dirty="0">
                  <a:solidFill>
                    <a:schemeClr val="accent3">
                      <a:lumMod val="60000"/>
                      <a:lumOff val="40000"/>
                    </a:schemeClr>
                  </a:solidFill>
                </a:rPr>
                <a:t>2.89</a:t>
              </a:r>
            </a:p>
          </p:txBody>
        </p:sp>
      </p:grpSp>
      <p:sp>
        <p:nvSpPr>
          <p:cNvPr id="19" name="TextBox 18">
            <a:extLst>
              <a:ext uri="{FF2B5EF4-FFF2-40B4-BE49-F238E27FC236}">
                <a16:creationId xmlns:a16="http://schemas.microsoft.com/office/drawing/2014/main" id="{A5637282-18F0-4AB5-8A7A-D839BEAE8C8E}"/>
              </a:ext>
            </a:extLst>
          </p:cNvPr>
          <p:cNvSpPr txBox="1"/>
          <p:nvPr/>
        </p:nvSpPr>
        <p:spPr>
          <a:xfrm>
            <a:off x="8103815" y="5390275"/>
            <a:ext cx="2876274"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a:solidFill>
                  <a:srgbClr val="575757"/>
                </a:solidFill>
              </a:rPr>
              <a:t>Documentation of </a:t>
            </a:r>
            <a:r>
              <a:rPr lang="en-US" sz="1200" err="1">
                <a:solidFill>
                  <a:srgbClr val="575757"/>
                </a:solidFill>
              </a:rPr>
              <a:t>ActionPlatform</a:t>
            </a:r>
            <a:endParaRPr lang="en-US" sz="1200">
              <a:solidFill>
                <a:srgbClr val="575757"/>
              </a:solidFill>
            </a:endParaRPr>
          </a:p>
        </p:txBody>
      </p:sp>
      <p:grpSp>
        <p:nvGrpSpPr>
          <p:cNvPr id="21" name="Group 20">
            <a:extLst>
              <a:ext uri="{FF2B5EF4-FFF2-40B4-BE49-F238E27FC236}">
                <a16:creationId xmlns:a16="http://schemas.microsoft.com/office/drawing/2014/main" id="{81BAAEBB-F082-46CF-B81B-48A1A8A3D7E3}"/>
              </a:ext>
            </a:extLst>
          </p:cNvPr>
          <p:cNvGrpSpPr/>
          <p:nvPr/>
        </p:nvGrpSpPr>
        <p:grpSpPr>
          <a:xfrm>
            <a:off x="6889582" y="5549849"/>
            <a:ext cx="4456017" cy="548673"/>
            <a:chOff x="7297312" y="5684879"/>
            <a:chExt cx="4456017" cy="548673"/>
          </a:xfrm>
        </p:grpSpPr>
        <p:grpSp>
          <p:nvGrpSpPr>
            <p:cNvPr id="24" name="Group 23">
              <a:extLst>
                <a:ext uri="{FF2B5EF4-FFF2-40B4-BE49-F238E27FC236}">
                  <a16:creationId xmlns:a16="http://schemas.microsoft.com/office/drawing/2014/main" id="{9587E9F0-3EB8-4711-BDAA-D919A8D6EED6}"/>
                </a:ext>
              </a:extLst>
            </p:cNvPr>
            <p:cNvGrpSpPr/>
            <p:nvPr/>
          </p:nvGrpSpPr>
          <p:grpSpPr>
            <a:xfrm>
              <a:off x="7297312" y="6046424"/>
              <a:ext cx="1214233" cy="187128"/>
              <a:chOff x="6717312" y="6299200"/>
              <a:chExt cx="1214233" cy="187128"/>
            </a:xfrm>
          </p:grpSpPr>
          <p:sp>
            <p:nvSpPr>
              <p:cNvPr id="47" name="Rectangle 46">
                <a:extLst>
                  <a:ext uri="{FF2B5EF4-FFF2-40B4-BE49-F238E27FC236}">
                    <a16:creationId xmlns:a16="http://schemas.microsoft.com/office/drawing/2014/main" id="{4CB2CE8A-66CF-4F68-B0DA-B2073BFFE31F}"/>
                  </a:ext>
                </a:extLst>
              </p:cNvPr>
              <p:cNvSpPr/>
              <p:nvPr/>
            </p:nvSpPr>
            <p:spPr>
              <a:xfrm>
                <a:off x="6717312" y="6299200"/>
                <a:ext cx="205841" cy="187128"/>
              </a:xfrm>
              <a:prstGeom prst="rect">
                <a:avLst/>
              </a:prstGeom>
              <a:solidFill>
                <a:srgbClr val="E71C5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GB" sz="1200">
                    <a:solidFill>
                      <a:srgbClr val="FFFFFF"/>
                    </a:solidFill>
                  </a:rPr>
                  <a:t>1</a:t>
                </a:r>
                <a:endParaRPr lang="en-US" sz="1200">
                  <a:solidFill>
                    <a:srgbClr val="FFFFFF"/>
                  </a:solidFill>
                </a:endParaRPr>
              </a:p>
            </p:txBody>
          </p:sp>
          <p:sp>
            <p:nvSpPr>
              <p:cNvPr id="48" name="TextBox 47">
                <a:extLst>
                  <a:ext uri="{FF2B5EF4-FFF2-40B4-BE49-F238E27FC236}">
                    <a16:creationId xmlns:a16="http://schemas.microsoft.com/office/drawing/2014/main" id="{DD516BD6-4A07-48B4-B02E-2BEAC632AF67}"/>
                  </a:ext>
                </a:extLst>
              </p:cNvPr>
              <p:cNvSpPr txBox="1"/>
              <p:nvPr/>
            </p:nvSpPr>
            <p:spPr>
              <a:xfrm>
                <a:off x="6978428" y="6300431"/>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Very high risk</a:t>
                </a:r>
              </a:p>
            </p:txBody>
          </p:sp>
        </p:grpSp>
        <p:grpSp>
          <p:nvGrpSpPr>
            <p:cNvPr id="32" name="Group 31">
              <a:extLst>
                <a:ext uri="{FF2B5EF4-FFF2-40B4-BE49-F238E27FC236}">
                  <a16:creationId xmlns:a16="http://schemas.microsoft.com/office/drawing/2014/main" id="{E04DDC9E-C185-4A06-9119-AB422BB8497B}"/>
                </a:ext>
              </a:extLst>
            </p:cNvPr>
            <p:cNvGrpSpPr/>
            <p:nvPr/>
          </p:nvGrpSpPr>
          <p:grpSpPr>
            <a:xfrm>
              <a:off x="8532049" y="6046424"/>
              <a:ext cx="1010039" cy="187128"/>
              <a:chOff x="6717312" y="6492282"/>
              <a:chExt cx="1010039" cy="187128"/>
            </a:xfrm>
          </p:grpSpPr>
          <p:sp>
            <p:nvSpPr>
              <p:cNvPr id="45" name="Rectangle 44">
                <a:extLst>
                  <a:ext uri="{FF2B5EF4-FFF2-40B4-BE49-F238E27FC236}">
                    <a16:creationId xmlns:a16="http://schemas.microsoft.com/office/drawing/2014/main" id="{58D76F49-60E8-4E17-BE1D-5AFD37AA4547}"/>
                  </a:ext>
                </a:extLst>
              </p:cNvPr>
              <p:cNvSpPr/>
              <p:nvPr/>
            </p:nvSpPr>
            <p:spPr>
              <a:xfrm>
                <a:off x="6717312" y="6492282"/>
                <a:ext cx="205841" cy="187128"/>
              </a:xfrm>
              <a:prstGeom prst="rect">
                <a:avLst/>
              </a:prstGeom>
              <a:solidFill>
                <a:srgbClr val="FFC000"/>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2</a:t>
                </a:r>
              </a:p>
            </p:txBody>
          </p:sp>
          <p:sp>
            <p:nvSpPr>
              <p:cNvPr id="46" name="TextBox 45">
                <a:extLst>
                  <a:ext uri="{FF2B5EF4-FFF2-40B4-BE49-F238E27FC236}">
                    <a16:creationId xmlns:a16="http://schemas.microsoft.com/office/drawing/2014/main" id="{5D3B14AE-E770-4D94-9C07-4CF61A36481E}"/>
                  </a:ext>
                </a:extLst>
              </p:cNvPr>
              <p:cNvSpPr txBox="1"/>
              <p:nvPr/>
            </p:nvSpPr>
            <p:spPr>
              <a:xfrm>
                <a:off x="6978428" y="6493513"/>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GB" sz="1200">
                    <a:solidFill>
                      <a:srgbClr val="575757"/>
                    </a:solidFill>
                  </a:rPr>
                  <a:t>High risk</a:t>
                </a:r>
                <a:endParaRPr lang="en-US" sz="1200">
                  <a:solidFill>
                    <a:srgbClr val="575757"/>
                  </a:solidFill>
                </a:endParaRPr>
              </a:p>
            </p:txBody>
          </p:sp>
        </p:grpSp>
        <p:grpSp>
          <p:nvGrpSpPr>
            <p:cNvPr id="33" name="Group 32">
              <a:extLst>
                <a:ext uri="{FF2B5EF4-FFF2-40B4-BE49-F238E27FC236}">
                  <a16:creationId xmlns:a16="http://schemas.microsoft.com/office/drawing/2014/main" id="{F7A7551A-320A-419F-AD55-4FE3C7E8C688}"/>
                </a:ext>
              </a:extLst>
            </p:cNvPr>
            <p:cNvGrpSpPr/>
            <p:nvPr/>
          </p:nvGrpSpPr>
          <p:grpSpPr>
            <a:xfrm>
              <a:off x="9453870" y="6046424"/>
              <a:ext cx="1214233" cy="187128"/>
              <a:chOff x="6670526" y="6693151"/>
              <a:chExt cx="1214233" cy="187128"/>
            </a:xfrm>
          </p:grpSpPr>
          <p:sp>
            <p:nvSpPr>
              <p:cNvPr id="42" name="Rectangle 41">
                <a:extLst>
                  <a:ext uri="{FF2B5EF4-FFF2-40B4-BE49-F238E27FC236}">
                    <a16:creationId xmlns:a16="http://schemas.microsoft.com/office/drawing/2014/main" id="{0AB9A87B-D35C-43DD-9115-7BD7F1D0F1B9}"/>
                  </a:ext>
                </a:extLst>
              </p:cNvPr>
              <p:cNvSpPr/>
              <p:nvPr/>
            </p:nvSpPr>
            <p:spPr>
              <a:xfrm>
                <a:off x="6670526" y="6693151"/>
                <a:ext cx="205841" cy="187128"/>
              </a:xfrm>
              <a:prstGeom prst="rect">
                <a:avLst/>
              </a:prstGeom>
              <a:solidFill>
                <a:srgbClr val="D4DF33"/>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3</a:t>
                </a:r>
              </a:p>
            </p:txBody>
          </p:sp>
          <p:sp>
            <p:nvSpPr>
              <p:cNvPr id="44" name="TextBox 43">
                <a:extLst>
                  <a:ext uri="{FF2B5EF4-FFF2-40B4-BE49-F238E27FC236}">
                    <a16:creationId xmlns:a16="http://schemas.microsoft.com/office/drawing/2014/main" id="{AECEF63A-8D6D-434A-B98F-757CEABB2C56}"/>
                  </a:ext>
                </a:extLst>
              </p:cNvPr>
              <p:cNvSpPr txBox="1"/>
              <p:nvPr/>
            </p:nvSpPr>
            <p:spPr>
              <a:xfrm>
                <a:off x="6931642" y="6694382"/>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Medium risk</a:t>
                </a:r>
              </a:p>
            </p:txBody>
          </p:sp>
        </p:grpSp>
        <p:grpSp>
          <p:nvGrpSpPr>
            <p:cNvPr id="34" name="Group 33">
              <a:extLst>
                <a:ext uri="{FF2B5EF4-FFF2-40B4-BE49-F238E27FC236}">
                  <a16:creationId xmlns:a16="http://schemas.microsoft.com/office/drawing/2014/main" id="{FDE7F2CA-0079-4278-871D-0AA76401ED49}"/>
                </a:ext>
              </a:extLst>
            </p:cNvPr>
            <p:cNvGrpSpPr/>
            <p:nvPr/>
          </p:nvGrpSpPr>
          <p:grpSpPr>
            <a:xfrm>
              <a:off x="10743290" y="6046424"/>
              <a:ext cx="1010039" cy="187128"/>
              <a:chOff x="6717312" y="6915774"/>
              <a:chExt cx="1010039" cy="187128"/>
            </a:xfrm>
          </p:grpSpPr>
          <p:sp>
            <p:nvSpPr>
              <p:cNvPr id="40" name="Rectangle 39">
                <a:extLst>
                  <a:ext uri="{FF2B5EF4-FFF2-40B4-BE49-F238E27FC236}">
                    <a16:creationId xmlns:a16="http://schemas.microsoft.com/office/drawing/2014/main" id="{D104A9D8-57BF-4DED-AE57-E2AF53B739A2}"/>
                  </a:ext>
                </a:extLst>
              </p:cNvPr>
              <p:cNvSpPr/>
              <p:nvPr/>
            </p:nvSpPr>
            <p:spPr>
              <a:xfrm>
                <a:off x="6717312" y="6915774"/>
                <a:ext cx="205841" cy="187128"/>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4</a:t>
                </a:r>
              </a:p>
            </p:txBody>
          </p:sp>
          <p:sp>
            <p:nvSpPr>
              <p:cNvPr id="41" name="TextBox 40">
                <a:extLst>
                  <a:ext uri="{FF2B5EF4-FFF2-40B4-BE49-F238E27FC236}">
                    <a16:creationId xmlns:a16="http://schemas.microsoft.com/office/drawing/2014/main" id="{F3F91F0F-C247-4523-9BAB-C273053A2FC7}"/>
                  </a:ext>
                </a:extLst>
              </p:cNvPr>
              <p:cNvSpPr txBox="1"/>
              <p:nvPr/>
            </p:nvSpPr>
            <p:spPr>
              <a:xfrm>
                <a:off x="6978428" y="6917005"/>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Low risk</a:t>
                </a:r>
              </a:p>
            </p:txBody>
          </p:sp>
        </p:grpSp>
        <p:sp>
          <p:nvSpPr>
            <p:cNvPr id="35" name="Rectangle 34">
              <a:extLst>
                <a:ext uri="{FF2B5EF4-FFF2-40B4-BE49-F238E27FC236}">
                  <a16:creationId xmlns:a16="http://schemas.microsoft.com/office/drawing/2014/main" id="{E007FC3E-7D8F-4FA5-A208-BDF6C68BFCD1}"/>
                </a:ext>
              </a:extLst>
            </p:cNvPr>
            <p:cNvSpPr/>
            <p:nvPr/>
          </p:nvSpPr>
          <p:spPr>
            <a:xfrm>
              <a:off x="7297312" y="5869545"/>
              <a:ext cx="4261838" cy="99260"/>
            </a:xfrm>
            <a:prstGeom prst="rect">
              <a:avLst/>
            </a:prstGeom>
            <a:gradFill flip="none" rotWithShape="1">
              <a:gsLst>
                <a:gs pos="35000">
                  <a:srgbClr val="FFFF00"/>
                </a:gs>
                <a:gs pos="70000">
                  <a:srgbClr val="FFC000"/>
                </a:gs>
                <a:gs pos="100000">
                  <a:srgbClr val="FF0000"/>
                </a:gs>
                <a:gs pos="0">
                  <a:schemeClr val="tx2"/>
                </a:gs>
              </a:gsLst>
              <a:path path="circle">
                <a:fillToRect l="100000" t="100000"/>
              </a:path>
              <a:tileRect r="-100000" b="-100000"/>
            </a:gra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6" name="TextBox 35">
              <a:extLst>
                <a:ext uri="{FF2B5EF4-FFF2-40B4-BE49-F238E27FC236}">
                  <a16:creationId xmlns:a16="http://schemas.microsoft.com/office/drawing/2014/main" id="{9F86B72B-2AA5-4248-BE6F-1D0F26122A93}"/>
                </a:ext>
              </a:extLst>
            </p:cNvPr>
            <p:cNvSpPr txBox="1"/>
            <p:nvPr/>
          </p:nvSpPr>
          <p:spPr>
            <a:xfrm>
              <a:off x="7297312"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1</a:t>
              </a:r>
              <a:endParaRPr lang="en-US" sz="1200">
                <a:solidFill>
                  <a:srgbClr val="575757"/>
                </a:solidFill>
              </a:endParaRPr>
            </a:p>
          </p:txBody>
        </p:sp>
        <p:sp>
          <p:nvSpPr>
            <p:cNvPr id="37" name="TextBox 36">
              <a:extLst>
                <a:ext uri="{FF2B5EF4-FFF2-40B4-BE49-F238E27FC236}">
                  <a16:creationId xmlns:a16="http://schemas.microsoft.com/office/drawing/2014/main" id="{CB5555F0-4ABB-436A-800B-7ADFA7613E2D}"/>
                </a:ext>
              </a:extLst>
            </p:cNvPr>
            <p:cNvSpPr txBox="1"/>
            <p:nvPr/>
          </p:nvSpPr>
          <p:spPr>
            <a:xfrm>
              <a:off x="11479000"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4</a:t>
              </a:r>
              <a:endParaRPr lang="en-US" sz="1200">
                <a:solidFill>
                  <a:srgbClr val="575757"/>
                </a:solidFill>
              </a:endParaRPr>
            </a:p>
          </p:txBody>
        </p:sp>
        <p:sp>
          <p:nvSpPr>
            <p:cNvPr id="38" name="TextBox 37">
              <a:extLst>
                <a:ext uri="{FF2B5EF4-FFF2-40B4-BE49-F238E27FC236}">
                  <a16:creationId xmlns:a16="http://schemas.microsoft.com/office/drawing/2014/main" id="{288ECA4F-FE34-4007-8510-64D3264CF952}"/>
                </a:ext>
              </a:extLst>
            </p:cNvPr>
            <p:cNvSpPr txBox="1"/>
            <p:nvPr/>
          </p:nvSpPr>
          <p:spPr>
            <a:xfrm>
              <a:off x="8691208"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2</a:t>
              </a:r>
              <a:endParaRPr lang="en-US" sz="1200">
                <a:solidFill>
                  <a:srgbClr val="575757"/>
                </a:solidFill>
              </a:endParaRPr>
            </a:p>
          </p:txBody>
        </p:sp>
        <p:sp>
          <p:nvSpPr>
            <p:cNvPr id="39" name="TextBox 38">
              <a:extLst>
                <a:ext uri="{FF2B5EF4-FFF2-40B4-BE49-F238E27FC236}">
                  <a16:creationId xmlns:a16="http://schemas.microsoft.com/office/drawing/2014/main" id="{AC801ABB-4D58-4894-A069-DD9A348F4091}"/>
                </a:ext>
              </a:extLst>
            </p:cNvPr>
            <p:cNvSpPr txBox="1"/>
            <p:nvPr/>
          </p:nvSpPr>
          <p:spPr>
            <a:xfrm>
              <a:off x="10085104"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3</a:t>
              </a:r>
              <a:endParaRPr lang="en-US" sz="1200">
                <a:solidFill>
                  <a:srgbClr val="575757"/>
                </a:solidFill>
              </a:endParaRPr>
            </a:p>
          </p:txBody>
        </p:sp>
      </p:grpSp>
      <p:sp>
        <p:nvSpPr>
          <p:cNvPr id="49" name="Isosceles Triangle 48">
            <a:extLst>
              <a:ext uri="{FF2B5EF4-FFF2-40B4-BE49-F238E27FC236}">
                <a16:creationId xmlns:a16="http://schemas.microsoft.com/office/drawing/2014/main" id="{4593EDF8-B17E-4F23-96F2-7B57265E27C7}"/>
              </a:ext>
            </a:extLst>
          </p:cNvPr>
          <p:cNvSpPr/>
          <p:nvPr/>
        </p:nvSpPr>
        <p:spPr>
          <a:xfrm flipV="1">
            <a:off x="9490291" y="5619144"/>
            <a:ext cx="156198" cy="104785"/>
          </a:xfrm>
          <a:prstGeom prst="triangle">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aphicFrame>
        <p:nvGraphicFramePr>
          <p:cNvPr id="50" name="DocProportion">
            <a:extLst>
              <a:ext uri="{FF2B5EF4-FFF2-40B4-BE49-F238E27FC236}">
                <a16:creationId xmlns:a16="http://schemas.microsoft.com/office/drawing/2014/main" id="{7FD5B165-71BA-4D0F-8948-0D274828106C}"/>
              </a:ext>
            </a:extLst>
          </p:cNvPr>
          <p:cNvGraphicFramePr>
            <a:graphicFrameLocks/>
          </p:cNvGraphicFramePr>
          <p:nvPr>
            <p:extLst>
              <p:ext uri="{D42A27DB-BD31-4B8C-83A1-F6EECF244321}">
                <p14:modId xmlns:p14="http://schemas.microsoft.com/office/powerpoint/2010/main" val="243902194"/>
              </p:ext>
            </p:extLst>
          </p:nvPr>
        </p:nvGraphicFramePr>
        <p:xfrm>
          <a:off x="4060511" y="887947"/>
          <a:ext cx="4572000" cy="26267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1" name="DocTable">
            <a:extLst>
              <a:ext uri="{FF2B5EF4-FFF2-40B4-BE49-F238E27FC236}">
                <a16:creationId xmlns:a16="http://schemas.microsoft.com/office/drawing/2014/main" id="{7CD61D04-669B-476A-AFAB-1401B8903CAB}"/>
              </a:ext>
            </a:extLst>
          </p:cNvPr>
          <p:cNvGraphicFramePr>
            <a:graphicFrameLocks noGrp="1"/>
          </p:cNvGraphicFramePr>
          <p:nvPr>
            <p:extLst>
              <p:ext uri="{D42A27DB-BD31-4B8C-83A1-F6EECF244321}">
                <p14:modId xmlns:p14="http://schemas.microsoft.com/office/powerpoint/2010/main" val="4080424821"/>
              </p:ext>
            </p:extLst>
          </p:nvPr>
        </p:nvGraphicFramePr>
        <p:xfrm>
          <a:off x="583547" y="2900890"/>
          <a:ext cx="3883678" cy="556260"/>
        </p:xfrm>
        <a:graphic>
          <a:graphicData uri="http://schemas.openxmlformats.org/drawingml/2006/table">
            <a:tbl>
              <a:tblPr>
                <a:tableStyleId>{0E3FDE45-AF77-4B5C-9715-49D594BDF05E}</a:tableStyleId>
              </a:tblPr>
              <a:tblGrid>
                <a:gridCol w="2645229">
                  <a:extLst>
                    <a:ext uri="{9D8B030D-6E8A-4147-A177-3AD203B41FA5}">
                      <a16:colId xmlns:a16="http://schemas.microsoft.com/office/drawing/2014/main" val="2350717461"/>
                    </a:ext>
                  </a:extLst>
                </a:gridCol>
                <a:gridCol w="577141">
                  <a:extLst>
                    <a:ext uri="{9D8B030D-6E8A-4147-A177-3AD203B41FA5}">
                      <a16:colId xmlns:a16="http://schemas.microsoft.com/office/drawing/2014/main" val="3174198056"/>
                    </a:ext>
                  </a:extLst>
                </a:gridCol>
                <a:gridCol w="661308">
                  <a:extLst>
                    <a:ext uri="{9D8B030D-6E8A-4147-A177-3AD203B41FA5}">
                      <a16:colId xmlns:a16="http://schemas.microsoft.com/office/drawing/2014/main" val="2762844162"/>
                    </a:ext>
                  </a:extLst>
                </a:gridCol>
              </a:tblGrid>
              <a:tr h="182880">
                <a:tc>
                  <a:txBody>
                    <a:bodyPr/>
                    <a:lstStyle/>
                    <a:p>
                      <a:pPr algn="l" rtl="0" fontAlgn="ctr"/>
                      <a:r>
                        <a:rPr lang="en-US" sz="1000" u="none" strike="noStrike" dirty="0">
                          <a:effectLst/>
                        </a:rPr>
                        <a:t>Code</a:t>
                      </a:r>
                      <a:endParaRPr lang="en-US" sz="1000" b="0" i="0" u="none" strike="noStrike" dirty="0">
                        <a:solidFill>
                          <a:srgbClr val="293C47"/>
                        </a:solidFill>
                        <a:effectLst/>
                        <a:latin typeface="Trebuchet MS" panose="020B0603020202020204" pitchFamily="34" charset="0"/>
                      </a:endParaRPr>
                    </a:p>
                  </a:txBody>
                  <a:tcPr marL="7620" marR="7620" marT="7620" marB="0" anchor="ctr"/>
                </a:tc>
                <a:tc>
                  <a:txBody>
                    <a:bodyPr/>
                    <a:lstStyle/>
                    <a:p>
                      <a:pPr algn="r" rtl="0" fontAlgn="ctr"/>
                      <a:r>
                        <a:rPr lang="en-US" sz="1000" b="0" i="0" u="none" strike="noStrike" dirty="0">
                          <a:solidFill>
                            <a:srgbClr val="293C47"/>
                          </a:solidFill>
                          <a:effectLst/>
                          <a:latin typeface="Trebuchet MS" panose="020B0603020202020204" pitchFamily="34" charset="0"/>
                        </a:rPr>
                        <a:t>0</a:t>
                      </a:r>
                    </a:p>
                  </a:txBody>
                  <a:tcPr marL="7620" marR="7620" marT="7620" marB="0" anchor="ctr"/>
                </a:tc>
                <a:tc>
                  <a:txBody>
                    <a:bodyPr/>
                    <a:lstStyle/>
                    <a:p>
                      <a:pPr algn="r" rtl="0" fontAlgn="ctr"/>
                      <a:r>
                        <a:rPr lang="en-US" sz="1000" b="0" i="0" u="none" strike="noStrike" dirty="0">
                          <a:solidFill>
                            <a:srgbClr val="293C47"/>
                          </a:solidFill>
                          <a:effectLst/>
                          <a:latin typeface="Trebuchet MS" panose="020B0603020202020204" pitchFamily="34" charset="0"/>
                        </a:rPr>
                        <a:t>0%</a:t>
                      </a:r>
                    </a:p>
                  </a:txBody>
                  <a:tcPr marL="7620" marR="7620" marT="7620" marB="0" anchor="ctr"/>
                </a:tc>
                <a:extLst>
                  <a:ext uri="{0D108BD9-81ED-4DB2-BD59-A6C34878D82A}">
                    <a16:rowId xmlns:a16="http://schemas.microsoft.com/office/drawing/2014/main" val="2104270024"/>
                  </a:ext>
                </a:extLst>
              </a:tr>
              <a:tr h="182880">
                <a:tc>
                  <a:txBody>
                    <a:bodyPr/>
                    <a:lstStyle/>
                    <a:p>
                      <a:pPr algn="l" rtl="0" fontAlgn="ctr"/>
                      <a:r>
                        <a:rPr lang="en-US" sz="1000" u="none" strike="noStrike" dirty="0">
                          <a:effectLst/>
                        </a:rPr>
                        <a:t>Comment Lines</a:t>
                      </a:r>
                      <a:endParaRPr lang="en-US" sz="1000" b="0" i="0" u="none" strike="noStrike" dirty="0">
                        <a:solidFill>
                          <a:srgbClr val="293C47"/>
                        </a:solidFill>
                        <a:effectLst/>
                        <a:latin typeface="Trebuchet MS" panose="020B0603020202020204" pitchFamily="34" charset="0"/>
                      </a:endParaRPr>
                    </a:p>
                  </a:txBody>
                  <a:tcPr marL="7620" marR="7620" marT="7620" marB="0" anchor="ctr"/>
                </a:tc>
                <a:tc>
                  <a:txBody>
                    <a:bodyPr/>
                    <a:lstStyle/>
                    <a:p>
                      <a:pPr algn="r" rtl="0" fontAlgn="ctr"/>
                      <a:r>
                        <a:rPr lang="en-US" sz="1000" b="0" i="0" u="none" strike="noStrike" dirty="0">
                          <a:solidFill>
                            <a:srgbClr val="293C47"/>
                          </a:solidFill>
                          <a:effectLst/>
                          <a:latin typeface="Trebuchet MS" panose="020B0603020202020204" pitchFamily="34" charset="0"/>
                        </a:rPr>
                        <a:t>0</a:t>
                      </a:r>
                    </a:p>
                  </a:txBody>
                  <a:tcPr marL="7620" marR="7620" marT="7620" marB="0" anchor="ctr"/>
                </a:tc>
                <a:tc>
                  <a:txBody>
                    <a:bodyPr/>
                    <a:lstStyle/>
                    <a:p>
                      <a:pPr algn="r" rtl="0" fontAlgn="ctr"/>
                      <a:r>
                        <a:rPr lang="en-US" sz="1000" b="0" i="0" u="none" strike="noStrike" dirty="0">
                          <a:solidFill>
                            <a:srgbClr val="293C47"/>
                          </a:solidFill>
                          <a:effectLst/>
                          <a:latin typeface="Trebuchet MS" panose="020B0603020202020204" pitchFamily="34" charset="0"/>
                        </a:rPr>
                        <a:t>0%</a:t>
                      </a:r>
                    </a:p>
                  </a:txBody>
                  <a:tcPr marL="7620" marR="7620" marT="7620" marB="0" anchor="ctr"/>
                </a:tc>
                <a:extLst>
                  <a:ext uri="{0D108BD9-81ED-4DB2-BD59-A6C34878D82A}">
                    <a16:rowId xmlns:a16="http://schemas.microsoft.com/office/drawing/2014/main" val="3796545509"/>
                  </a:ext>
                </a:extLst>
              </a:tr>
              <a:tr h="190500">
                <a:tc>
                  <a:txBody>
                    <a:bodyPr/>
                    <a:lstStyle/>
                    <a:p>
                      <a:pPr algn="l" rtl="0" fontAlgn="ctr"/>
                      <a:r>
                        <a:rPr lang="en-US" sz="1000" u="none" strike="noStrike" dirty="0">
                          <a:effectLst/>
                        </a:rPr>
                        <a:t>Commented Out Code</a:t>
                      </a:r>
                      <a:endParaRPr lang="en-US" sz="1000" b="0" i="0" u="none" strike="noStrike" dirty="0">
                        <a:solidFill>
                          <a:srgbClr val="293C47"/>
                        </a:solidFill>
                        <a:effectLst/>
                        <a:latin typeface="Trebuchet MS" panose="020B0603020202020204" pitchFamily="34" charset="0"/>
                      </a:endParaRPr>
                    </a:p>
                  </a:txBody>
                  <a:tcPr marL="7620" marR="7620" marT="7620" marB="0" anchor="ctr"/>
                </a:tc>
                <a:tc>
                  <a:txBody>
                    <a:bodyPr/>
                    <a:lstStyle/>
                    <a:p>
                      <a:pPr algn="r" rtl="0" fontAlgn="ctr"/>
                      <a:r>
                        <a:rPr lang="en-US" sz="1000" b="0" i="0" u="none" strike="noStrike">
                          <a:solidFill>
                            <a:srgbClr val="293C47"/>
                          </a:solidFill>
                          <a:effectLst/>
                          <a:latin typeface="Trebuchet MS" panose="020B0603020202020204" pitchFamily="34" charset="0"/>
                        </a:rPr>
                        <a:t>0</a:t>
                      </a:r>
                    </a:p>
                  </a:txBody>
                  <a:tcPr marL="7620" marR="7620" marT="7620" marB="0" anchor="ctr"/>
                </a:tc>
                <a:tc>
                  <a:txBody>
                    <a:bodyPr/>
                    <a:lstStyle/>
                    <a:p>
                      <a:pPr algn="r" rtl="0" fontAlgn="ctr"/>
                      <a:r>
                        <a:rPr lang="en-US" sz="1000" b="0" i="0" u="none" strike="noStrike" dirty="0">
                          <a:solidFill>
                            <a:srgbClr val="293C47"/>
                          </a:solidFill>
                          <a:effectLst/>
                          <a:latin typeface="Trebuchet MS" panose="020B0603020202020204" pitchFamily="34" charset="0"/>
                        </a:rPr>
                        <a:t>0%</a:t>
                      </a:r>
                    </a:p>
                  </a:txBody>
                  <a:tcPr marL="7620" marR="7620" marT="7620" marB="0" anchor="ctr"/>
                </a:tc>
                <a:extLst>
                  <a:ext uri="{0D108BD9-81ED-4DB2-BD59-A6C34878D82A}">
                    <a16:rowId xmlns:a16="http://schemas.microsoft.com/office/drawing/2014/main" val="1178802028"/>
                  </a:ext>
                </a:extLst>
              </a:tr>
            </a:tbl>
          </a:graphicData>
        </a:graphic>
      </p:graphicFrame>
      <p:pic>
        <p:nvPicPr>
          <p:cNvPr id="5" name="Picture 4">
            <a:extLst>
              <a:ext uri="{FF2B5EF4-FFF2-40B4-BE49-F238E27FC236}">
                <a16:creationId xmlns:a16="http://schemas.microsoft.com/office/drawing/2014/main" id="{A4CE3528-3CD2-4538-B6C5-E23B94C6789A}"/>
              </a:ext>
            </a:extLst>
          </p:cNvPr>
          <p:cNvPicPr>
            <a:picLocks noChangeAspect="1"/>
          </p:cNvPicPr>
          <p:nvPr/>
        </p:nvPicPr>
        <p:blipFill>
          <a:blip r:embed="rId6"/>
          <a:stretch>
            <a:fillRect/>
          </a:stretch>
        </p:blipFill>
        <p:spPr>
          <a:xfrm>
            <a:off x="1650944" y="3660580"/>
            <a:ext cx="7978831" cy="1455546"/>
          </a:xfrm>
          <a:prstGeom prst="rect">
            <a:avLst/>
          </a:prstGeom>
        </p:spPr>
      </p:pic>
      <p:sp>
        <p:nvSpPr>
          <p:cNvPr id="8" name="Rectangle 7">
            <a:extLst>
              <a:ext uri="{FF2B5EF4-FFF2-40B4-BE49-F238E27FC236}">
                <a16:creationId xmlns:a16="http://schemas.microsoft.com/office/drawing/2014/main" id="{002C3AD6-2F5E-4534-B638-C704D9D3D569}"/>
              </a:ext>
            </a:extLst>
          </p:cNvPr>
          <p:cNvSpPr/>
          <p:nvPr/>
        </p:nvSpPr>
        <p:spPr>
          <a:xfrm>
            <a:off x="9305848" y="3924197"/>
            <a:ext cx="323927" cy="532956"/>
          </a:xfrm>
          <a:prstGeom prst="rect">
            <a:avLst/>
          </a:prstGeom>
          <a:solidFill>
            <a:srgbClr val="FF000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E896D1A-4DC9-460D-A48A-70595726F044}"/>
              </a:ext>
            </a:extLst>
          </p:cNvPr>
          <p:cNvSpPr/>
          <p:nvPr/>
        </p:nvSpPr>
        <p:spPr>
          <a:xfrm>
            <a:off x="9305848" y="4412243"/>
            <a:ext cx="323926" cy="663299"/>
          </a:xfrm>
          <a:prstGeom prst="rect">
            <a:avLst/>
          </a:prstGeom>
          <a:solidFill>
            <a:srgbClr val="00B05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60ADFE08-1DCA-4C2F-A27B-0881F7B974B0}"/>
              </a:ext>
            </a:extLst>
          </p:cNvPr>
          <p:cNvSpPr/>
          <p:nvPr/>
        </p:nvSpPr>
        <p:spPr>
          <a:xfrm rot="20042330">
            <a:off x="3809805" y="4386896"/>
            <a:ext cx="2931119" cy="646331"/>
          </a:xfrm>
          <a:prstGeom prst="rect">
            <a:avLst/>
          </a:prstGeom>
          <a:solidFill>
            <a:srgbClr val="E71C57"/>
          </a:solidFill>
        </p:spPr>
        <p:txBody>
          <a:bodyPr wrap="squar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53" name="Rectangle 52">
            <a:extLst>
              <a:ext uri="{FF2B5EF4-FFF2-40B4-BE49-F238E27FC236}">
                <a16:creationId xmlns:a16="http://schemas.microsoft.com/office/drawing/2014/main" id="{F94933B6-4CBC-4BE0-8CA4-E34265ABA178}"/>
              </a:ext>
            </a:extLst>
          </p:cNvPr>
          <p:cNvSpPr/>
          <p:nvPr/>
        </p:nvSpPr>
        <p:spPr>
          <a:xfrm rot="20042330">
            <a:off x="8453669" y="1452700"/>
            <a:ext cx="2931119" cy="646331"/>
          </a:xfrm>
          <a:prstGeom prst="rect">
            <a:avLst/>
          </a:prstGeom>
          <a:solidFill>
            <a:srgbClr val="E71C57"/>
          </a:solidFill>
        </p:spPr>
        <p:txBody>
          <a:bodyPr wrap="squar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Tree>
    <p:custDataLst>
      <p:tags r:id="rId1"/>
    </p:custDataLst>
    <p:extLst>
      <p:ext uri="{BB962C8B-B14F-4D97-AF65-F5344CB8AC3E}">
        <p14:creationId xmlns:p14="http://schemas.microsoft.com/office/powerpoint/2010/main" val="780727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a:spAutoFit/>
          </a:bodyPr>
          <a:lstStyle/>
          <a:p>
            <a:r>
              <a:rPr lang="en-US" dirty="0">
                <a:solidFill>
                  <a:schemeClr val="accent3"/>
                </a:solidFill>
              </a:rPr>
              <a:t>Application health: </a:t>
            </a:r>
            <a:r>
              <a:rPr lang="en-US" dirty="0"/>
              <a:t> {</a:t>
            </a:r>
            <a:r>
              <a:rPr lang="en-US" dirty="0" err="1"/>
              <a:t>appl_name</a:t>
            </a:r>
            <a:r>
              <a:rPr lang="en-US" dirty="0"/>
              <a:t>} application has medium risk, needs remediation mostly in efficiency and security</a:t>
            </a:r>
          </a:p>
        </p:txBody>
      </p:sp>
      <p:sp>
        <p:nvSpPr>
          <p:cNvPr id="8" name="TextBox 7"/>
          <p:cNvSpPr txBox="1"/>
          <p:nvPr/>
        </p:nvSpPr>
        <p:spPr>
          <a:xfrm>
            <a:off x="1447906" y="2886011"/>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Likelihood of outage,</a:t>
            </a:r>
            <a:br>
              <a:rPr lang="en-US" sz="1200">
                <a:solidFill>
                  <a:srgbClr val="575757"/>
                </a:solidFill>
              </a:rPr>
            </a:br>
            <a:r>
              <a:rPr lang="en-US" sz="1200">
                <a:solidFill>
                  <a:srgbClr val="575757"/>
                </a:solidFill>
              </a:rPr>
              <a:t>data integrity or </a:t>
            </a:r>
            <a:br>
              <a:rPr lang="en-US" sz="1200">
                <a:solidFill>
                  <a:srgbClr val="575757"/>
                </a:solidFill>
              </a:rPr>
            </a:br>
            <a:r>
              <a:rPr lang="en-US" sz="1200">
                <a:solidFill>
                  <a:srgbClr val="575757"/>
                </a:solidFill>
              </a:rPr>
              <a:t>reliability issues</a:t>
            </a:r>
          </a:p>
        </p:txBody>
      </p:sp>
      <p:sp>
        <p:nvSpPr>
          <p:cNvPr id="9" name="TextBox 8"/>
          <p:cNvSpPr txBox="1"/>
          <p:nvPr/>
        </p:nvSpPr>
        <p:spPr>
          <a:xfrm>
            <a:off x="3383813" y="2886011"/>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Resource consumption, </a:t>
            </a:r>
            <a:br>
              <a:rPr lang="en-US" sz="1200">
                <a:solidFill>
                  <a:srgbClr val="575757"/>
                </a:solidFill>
              </a:rPr>
            </a:br>
            <a:r>
              <a:rPr lang="en-US" sz="1200">
                <a:solidFill>
                  <a:srgbClr val="575757"/>
                </a:solidFill>
              </a:rPr>
              <a:t>scalability and </a:t>
            </a:r>
            <a:br>
              <a:rPr lang="en-US" sz="1200">
                <a:solidFill>
                  <a:srgbClr val="575757"/>
                </a:solidFill>
              </a:rPr>
            </a:br>
            <a:r>
              <a:rPr lang="en-US" sz="1200">
                <a:solidFill>
                  <a:srgbClr val="575757"/>
                </a:solidFill>
              </a:rPr>
              <a:t>performance issues</a:t>
            </a:r>
          </a:p>
        </p:txBody>
      </p:sp>
      <p:sp>
        <p:nvSpPr>
          <p:cNvPr id="10" name="TextBox 9"/>
          <p:cNvSpPr txBox="1"/>
          <p:nvPr/>
        </p:nvSpPr>
        <p:spPr>
          <a:xfrm>
            <a:off x="5319720" y="2886011"/>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Security vulnerabilities </a:t>
            </a:r>
            <a:br>
              <a:rPr lang="en-US" sz="1200">
                <a:solidFill>
                  <a:srgbClr val="575757"/>
                </a:solidFill>
              </a:rPr>
            </a:br>
            <a:r>
              <a:rPr lang="en-US" sz="1200">
                <a:solidFill>
                  <a:srgbClr val="575757"/>
                </a:solidFill>
              </a:rPr>
              <a:t>and likelihood </a:t>
            </a:r>
            <a:br>
              <a:rPr lang="en-US" sz="1200">
                <a:solidFill>
                  <a:srgbClr val="575757"/>
                </a:solidFill>
              </a:rPr>
            </a:br>
            <a:r>
              <a:rPr lang="en-US" sz="1200">
                <a:solidFill>
                  <a:srgbClr val="575757"/>
                </a:solidFill>
              </a:rPr>
              <a:t>of breaches </a:t>
            </a:r>
          </a:p>
        </p:txBody>
      </p:sp>
      <p:sp>
        <p:nvSpPr>
          <p:cNvPr id="11" name="TextBox 10"/>
          <p:cNvSpPr txBox="1"/>
          <p:nvPr/>
        </p:nvSpPr>
        <p:spPr>
          <a:xfrm>
            <a:off x="7255627" y="2886011"/>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Adaptability to</a:t>
            </a:r>
            <a:br>
              <a:rPr lang="en-US" sz="1200">
                <a:solidFill>
                  <a:srgbClr val="575757"/>
                </a:solidFill>
              </a:rPr>
            </a:br>
            <a:r>
              <a:rPr lang="en-US" sz="1200">
                <a:solidFill>
                  <a:srgbClr val="575757"/>
                </a:solidFill>
              </a:rPr>
              <a:t>changing regulations </a:t>
            </a:r>
            <a:br>
              <a:rPr lang="en-US" sz="1200">
                <a:solidFill>
                  <a:srgbClr val="575757"/>
                </a:solidFill>
              </a:rPr>
            </a:br>
            <a:r>
              <a:rPr lang="en-US" sz="1200">
                <a:solidFill>
                  <a:srgbClr val="575757"/>
                </a:solidFill>
              </a:rPr>
              <a:t>and business needs</a:t>
            </a:r>
          </a:p>
        </p:txBody>
      </p:sp>
      <p:sp>
        <p:nvSpPr>
          <p:cNvPr id="14" name="TextBox 13"/>
          <p:cNvSpPr txBox="1"/>
          <p:nvPr/>
        </p:nvSpPr>
        <p:spPr>
          <a:xfrm>
            <a:off x="9191533" y="2886011"/>
            <a:ext cx="1638461"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Ramp up difficulties </a:t>
            </a:r>
            <a:br>
              <a:rPr lang="en-US" sz="1200">
                <a:solidFill>
                  <a:srgbClr val="575757"/>
                </a:solidFill>
              </a:rPr>
            </a:br>
            <a:r>
              <a:rPr lang="en-US" sz="1200">
                <a:solidFill>
                  <a:srgbClr val="575757"/>
                </a:solidFill>
              </a:rPr>
              <a:t>for newcomers</a:t>
            </a:r>
          </a:p>
        </p:txBody>
      </p:sp>
      <p:sp>
        <p:nvSpPr>
          <p:cNvPr id="16" name="TextBox 15"/>
          <p:cNvSpPr txBox="1"/>
          <p:nvPr/>
        </p:nvSpPr>
        <p:spPr>
          <a:xfrm>
            <a:off x="7500881" y="5030716"/>
            <a:ext cx="1421567" cy="5078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100">
                <a:solidFill>
                  <a:srgbClr val="575757"/>
                </a:solidFill>
              </a:rPr>
              <a:t>Structural flaws that need immediate attention</a:t>
            </a:r>
          </a:p>
        </p:txBody>
      </p:sp>
      <p:sp>
        <p:nvSpPr>
          <p:cNvPr id="18" name="TextBox 17"/>
          <p:cNvSpPr txBox="1"/>
          <p:nvPr/>
        </p:nvSpPr>
        <p:spPr>
          <a:xfrm>
            <a:off x="6230583" y="4986948"/>
            <a:ext cx="1171796"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Size of the scope</a:t>
            </a:r>
            <a:br>
              <a:rPr lang="en-US" sz="1200">
                <a:solidFill>
                  <a:srgbClr val="575757"/>
                </a:solidFill>
              </a:rPr>
            </a:br>
            <a:r>
              <a:rPr lang="en-US" sz="1200">
                <a:solidFill>
                  <a:srgbClr val="575757"/>
                </a:solidFill>
              </a:rPr>
              <a:t>under analysis</a:t>
            </a:r>
          </a:p>
        </p:txBody>
      </p:sp>
      <p:sp>
        <p:nvSpPr>
          <p:cNvPr id="20" name="TextBox 19"/>
          <p:cNvSpPr txBox="1"/>
          <p:nvPr/>
        </p:nvSpPr>
        <p:spPr>
          <a:xfrm>
            <a:off x="4628592" y="4988282"/>
            <a:ext cx="1399486"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Total Quality Index, </a:t>
            </a:r>
            <a:br>
              <a:rPr lang="en-US" sz="1200">
                <a:solidFill>
                  <a:srgbClr val="575757"/>
                </a:solidFill>
              </a:rPr>
            </a:br>
            <a:r>
              <a:rPr lang="en-US" sz="1200">
                <a:solidFill>
                  <a:srgbClr val="575757"/>
                </a:solidFill>
              </a:rPr>
              <a:t>Aggregate score of </a:t>
            </a:r>
            <a:br>
              <a:rPr lang="en-US" sz="1200">
                <a:solidFill>
                  <a:srgbClr val="575757"/>
                </a:solidFill>
              </a:rPr>
            </a:br>
            <a:r>
              <a:rPr lang="en-US" sz="1200">
                <a:solidFill>
                  <a:srgbClr val="575757"/>
                </a:solidFill>
              </a:rPr>
              <a:t>all the quality rules</a:t>
            </a:r>
          </a:p>
        </p:txBody>
      </p:sp>
      <p:sp>
        <p:nvSpPr>
          <p:cNvPr id="21" name="TextBox 20"/>
          <p:cNvSpPr txBox="1"/>
          <p:nvPr/>
        </p:nvSpPr>
        <p:spPr>
          <a:xfrm>
            <a:off x="99200" y="3548348"/>
            <a:ext cx="4128540" cy="289684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dirty="0">
                <a:solidFill>
                  <a:schemeClr val="accent3"/>
                </a:solidFill>
              </a:rPr>
              <a:t>Summary</a:t>
            </a:r>
          </a:p>
          <a:p>
            <a:pPr marL="266700" lvl="1" indent="-175895">
              <a:spcAft>
                <a:spcPts val="600"/>
              </a:spcAft>
              <a:buClr>
                <a:schemeClr val="tx2"/>
              </a:buClr>
              <a:buSzPct val="100000"/>
              <a:buFont typeface="Arial" panose="020B0604020202020204" pitchFamily="34" charset="0"/>
              <a:buChar char="•"/>
            </a:pPr>
            <a:r>
              <a:rPr lang="en-US" sz="1200" dirty="0">
                <a:solidFill>
                  <a:schemeClr val="tx1">
                    <a:lumMod val="100000"/>
                  </a:schemeClr>
                </a:solidFill>
                <a:latin typeface="Trebuchet MS" panose="020B0603020202020204" pitchFamily="34" charset="0"/>
              </a:rPr>
              <a:t>{</a:t>
            </a:r>
            <a:r>
              <a:rPr lang="en-US" sz="1200" dirty="0" err="1">
                <a:solidFill>
                  <a:schemeClr val="tx1">
                    <a:lumMod val="100000"/>
                  </a:schemeClr>
                </a:solidFill>
                <a:latin typeface="Trebuchet MS" panose="020B0603020202020204" pitchFamily="34" charset="0"/>
              </a:rPr>
              <a:t>appl_name</a:t>
            </a:r>
            <a:r>
              <a:rPr lang="en-US" sz="1200" dirty="0">
                <a:solidFill>
                  <a:schemeClr val="tx1">
                    <a:lumMod val="100000"/>
                  </a:schemeClr>
                </a:solidFill>
                <a:latin typeface="Trebuchet MS" panose="020B0603020202020204" pitchFamily="34" charset="0"/>
              </a:rPr>
              <a:t>} is a {</a:t>
            </a:r>
            <a:r>
              <a:rPr lang="en-US" sz="1200" dirty="0" err="1">
                <a:solidFill>
                  <a:schemeClr val="tx1">
                    <a:lumMod val="100000"/>
                  </a:schemeClr>
                </a:solidFill>
                <a:latin typeface="Trebuchet MS" panose="020B0603020202020204" pitchFamily="34" charset="0"/>
              </a:rPr>
              <a:t>size_category</a:t>
            </a:r>
            <a:r>
              <a:rPr lang="en-US" sz="1200" dirty="0">
                <a:solidFill>
                  <a:schemeClr val="tx1">
                    <a:lumMod val="100000"/>
                  </a:schemeClr>
                </a:solidFill>
                <a:latin typeface="Trebuchet MS" panose="020B0603020202020204" pitchFamily="34" charset="0"/>
              </a:rPr>
              <a:t>} application with {</a:t>
            </a:r>
            <a:r>
              <a:rPr lang="en-US" sz="1200" dirty="0" err="1">
                <a:solidFill>
                  <a:schemeClr val="tx1">
                    <a:lumMod val="100000"/>
                  </a:schemeClr>
                </a:solidFill>
                <a:latin typeface="Trebuchet MS" panose="020B0603020202020204" pitchFamily="34" charset="0"/>
              </a:rPr>
              <a:t>loc_short</a:t>
            </a:r>
            <a:r>
              <a:rPr lang="en-US" sz="1200" dirty="0">
                <a:solidFill>
                  <a:schemeClr val="tx1">
                    <a:lumMod val="100000"/>
                  </a:schemeClr>
                </a:solidFill>
                <a:latin typeface="Trebuchet MS" panose="020B0603020202020204" pitchFamily="34" charset="0"/>
              </a:rPr>
              <a:t>}  and a {</a:t>
            </a:r>
            <a:r>
              <a:rPr lang="en-US" sz="1200" dirty="0" err="1">
                <a:solidFill>
                  <a:schemeClr val="tx1">
                    <a:lumMod val="100000"/>
                  </a:schemeClr>
                </a:solidFill>
                <a:latin typeface="Trebuchet MS" panose="020B0603020202020204" pitchFamily="34" charset="0"/>
              </a:rPr>
              <a:t>risk_TQI</a:t>
            </a:r>
            <a:r>
              <a:rPr lang="en-US" sz="1200" dirty="0">
                <a:solidFill>
                  <a:schemeClr val="tx1">
                    <a:lumMod val="100000"/>
                  </a:schemeClr>
                </a:solidFill>
                <a:latin typeface="Trebuchet MS" panose="020B0603020202020204" pitchFamily="34" charset="0"/>
              </a:rPr>
              <a:t>} risk (TQI of {</a:t>
            </a:r>
            <a:r>
              <a:rPr lang="en-US" sz="1200" dirty="0" err="1">
                <a:solidFill>
                  <a:schemeClr val="tx1">
                    <a:lumMod val="100000"/>
                  </a:schemeClr>
                </a:solidFill>
                <a:latin typeface="Trebuchet MS" panose="020B0603020202020204" pitchFamily="34" charset="0"/>
              </a:rPr>
              <a:t>grade_TQI</a:t>
            </a:r>
            <a:r>
              <a:rPr lang="en-US" sz="1200" dirty="0">
                <a:solidFill>
                  <a:schemeClr val="tx1">
                    <a:lumMod val="100000"/>
                  </a:schemeClr>
                </a:solidFill>
                <a:latin typeface="Trebuchet MS" panose="020B0603020202020204" pitchFamily="34" charset="0"/>
              </a:rPr>
              <a:t>} out of 4). </a:t>
            </a:r>
          </a:p>
          <a:p>
            <a:pPr marL="266700" lvl="1" indent="-175895">
              <a:spcAft>
                <a:spcPts val="600"/>
              </a:spcAft>
              <a:buClr>
                <a:schemeClr val="tx2"/>
              </a:buClr>
              <a:buSzPct val="100000"/>
              <a:buFont typeface="Arial" panose="020B0604020202020204" pitchFamily="34" charset="0"/>
              <a:buChar char="•"/>
            </a:pPr>
            <a:r>
              <a:rPr lang="en-US" sz="1200" dirty="0">
                <a:solidFill>
                  <a:schemeClr val="tx1">
                    <a:lumMod val="100000"/>
                  </a:schemeClr>
                </a:solidFill>
                <a:latin typeface="Trebuchet MS"/>
              </a:rPr>
              <a:t>Application has ~83 priority violations which should be reviewed ASAP to reduce security risks. This will improve TQI to 2.71 and security to 2.17.</a:t>
            </a:r>
          </a:p>
          <a:p>
            <a:pPr marL="266700" lvl="1" indent="-175895">
              <a:spcAft>
                <a:spcPts val="600"/>
              </a:spcAft>
              <a:buClr>
                <a:schemeClr val="tx2"/>
              </a:buClr>
              <a:buSzPct val="100000"/>
              <a:buFont typeface="Arial" panose="020B0604020202020204" pitchFamily="34" charset="0"/>
              <a:buChar char="•"/>
            </a:pPr>
            <a:r>
              <a:rPr lang="en-US" sz="1200" dirty="0">
                <a:solidFill>
                  <a:schemeClr val="tx1">
                    <a:lumMod val="100000"/>
                  </a:schemeClr>
                </a:solidFill>
                <a:latin typeface="Trebuchet MS"/>
              </a:rPr>
              <a:t>Efficiency is low mainly because of missing primary keys on ~2.2K tables which is ~20% of total tables. It is possible they are left on purpose and may not need. The list must be reviewed to ensure unexpected is not missed.</a:t>
            </a:r>
          </a:p>
        </p:txBody>
      </p:sp>
      <p:sp>
        <p:nvSpPr>
          <p:cNvPr id="78" name="Rectangle 77"/>
          <p:cNvSpPr/>
          <p:nvPr/>
        </p:nvSpPr>
        <p:spPr>
          <a:xfrm>
            <a:off x="1686111" y="1638329"/>
            <a:ext cx="1162050" cy="1162050"/>
          </a:xfrm>
          <a:prstGeom prst="rect">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Robustness</a:t>
            </a:r>
          </a:p>
        </p:txBody>
      </p:sp>
      <p:grpSp>
        <p:nvGrpSpPr>
          <p:cNvPr id="80" name="Group 79"/>
          <p:cNvGrpSpPr/>
          <p:nvPr>
            <p:custDataLst>
              <p:tags r:id="rId2"/>
            </p:custDataLst>
          </p:nvPr>
        </p:nvGrpSpPr>
        <p:grpSpPr>
          <a:xfrm>
            <a:off x="1770261" y="2544255"/>
            <a:ext cx="993751" cy="152400"/>
            <a:chOff x="5333999" y="3429000"/>
            <a:chExt cx="1524001" cy="152400"/>
          </a:xfrm>
        </p:grpSpPr>
        <p:sp>
          <p:nvSpPr>
            <p:cNvPr id="82"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sp>
          <p:nvSpPr>
            <p:cNvPr id="83" name="bar"/>
            <p:cNvSpPr/>
            <p:nvPr/>
          </p:nvSpPr>
          <p:spPr>
            <a:xfrm>
              <a:off x="5333999" y="3429000"/>
              <a:ext cx="986096" cy="148483"/>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84" name="foreground"/>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81" name="TextBox 80"/>
          <p:cNvSpPr txBox="1"/>
          <p:nvPr/>
        </p:nvSpPr>
        <p:spPr>
          <a:xfrm>
            <a:off x="1901491" y="19839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t>{</a:t>
            </a:r>
            <a:r>
              <a:rPr lang="en-US" dirty="0" err="1"/>
              <a:t>grade_Robustness</a:t>
            </a:r>
            <a:r>
              <a:rPr lang="en-US" dirty="0"/>
              <a:t>}	</a:t>
            </a:r>
          </a:p>
        </p:txBody>
      </p:sp>
      <p:sp>
        <p:nvSpPr>
          <p:cNvPr id="90" name="TextBox 89"/>
          <p:cNvSpPr txBox="1"/>
          <p:nvPr/>
        </p:nvSpPr>
        <p:spPr>
          <a:xfrm>
            <a:off x="3837399" y="19839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kern="0" dirty="0">
                <a:solidFill>
                  <a:srgbClr val="FF0000"/>
                </a:solidFill>
              </a:rPr>
              <a:t>{</a:t>
            </a:r>
            <a:r>
              <a:rPr lang="en-US" kern="0" dirty="0" err="1">
                <a:solidFill>
                  <a:srgbClr val="FF0000"/>
                </a:solidFill>
              </a:rPr>
              <a:t>grade_</a:t>
            </a:r>
            <a:r>
              <a:rPr lang="en-US" sz="2000" b="1" kern="0" dirty="0" err="1">
                <a:solidFill>
                  <a:srgbClr val="575757"/>
                </a:solidFill>
              </a:rPr>
              <a:t>Efficiency</a:t>
            </a:r>
            <a:r>
              <a:rPr lang="en-US" sz="2000" b="1" kern="0" dirty="0">
                <a:solidFill>
                  <a:srgbClr val="FF0000"/>
                </a:solidFill>
              </a:rPr>
              <a:t>}</a:t>
            </a:r>
            <a:endParaRPr lang="en-US" sz="2000" b="1" kern="0" dirty="0">
              <a:solidFill>
                <a:srgbClr val="575757"/>
              </a:solidFill>
            </a:endParaRPr>
          </a:p>
        </p:txBody>
      </p:sp>
      <p:grpSp>
        <p:nvGrpSpPr>
          <p:cNvPr id="92" name="Group 91"/>
          <p:cNvGrpSpPr/>
          <p:nvPr>
            <p:custDataLst>
              <p:tags r:id="rId3"/>
            </p:custDataLst>
          </p:nvPr>
        </p:nvGrpSpPr>
        <p:grpSpPr>
          <a:xfrm>
            <a:off x="5642071" y="2544255"/>
            <a:ext cx="993752" cy="152400"/>
            <a:chOff x="5333996" y="3429000"/>
            <a:chExt cx="1524004" cy="152400"/>
          </a:xfrm>
        </p:grpSpPr>
        <p:sp>
          <p:nvSpPr>
            <p:cNvPr id="93"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94" name="bar"/>
            <p:cNvSpPr/>
            <p:nvPr/>
          </p:nvSpPr>
          <p:spPr>
            <a:xfrm>
              <a:off x="5333996" y="3429000"/>
              <a:ext cx="696139" cy="148483"/>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95" name="foreground"/>
            <p:cNvSpPr/>
            <p:nvPr/>
          </p:nvSpPr>
          <p:spPr>
            <a:xfrm>
              <a:off x="5334001" y="3429000"/>
              <a:ext cx="1523999" cy="1484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96" name="TextBox 95"/>
          <p:cNvSpPr txBox="1"/>
          <p:nvPr/>
        </p:nvSpPr>
        <p:spPr>
          <a:xfrm>
            <a:off x="5773306" y="19839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t>{</a:t>
            </a:r>
            <a:r>
              <a:rPr lang="en-US" dirty="0" err="1"/>
              <a:t>grade_Security</a:t>
            </a:r>
            <a:r>
              <a:rPr lang="en-US" dirty="0"/>
              <a:t>}</a:t>
            </a:r>
          </a:p>
        </p:txBody>
      </p:sp>
      <p:grpSp>
        <p:nvGrpSpPr>
          <p:cNvPr id="98" name="Group 97"/>
          <p:cNvGrpSpPr/>
          <p:nvPr>
            <p:custDataLst>
              <p:tags r:id="rId4"/>
            </p:custDataLst>
          </p:nvPr>
        </p:nvGrpSpPr>
        <p:grpSpPr>
          <a:xfrm>
            <a:off x="7577981" y="2544255"/>
            <a:ext cx="993751" cy="152400"/>
            <a:chOff x="5333998" y="3429000"/>
            <a:chExt cx="1524002" cy="152400"/>
          </a:xfrm>
        </p:grpSpPr>
        <p:sp>
          <p:nvSpPr>
            <p:cNvPr id="99"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00" name="bar"/>
            <p:cNvSpPr/>
            <p:nvPr/>
          </p:nvSpPr>
          <p:spPr>
            <a:xfrm>
              <a:off x="5333998" y="3429000"/>
              <a:ext cx="869202" cy="148483"/>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01" name="foreground"/>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102" name="TextBox 101"/>
          <p:cNvSpPr txBox="1"/>
          <p:nvPr/>
        </p:nvSpPr>
        <p:spPr>
          <a:xfrm>
            <a:off x="7709212" y="19839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t>{</a:t>
            </a:r>
            <a:r>
              <a:rPr lang="en-US" dirty="0" err="1"/>
              <a:t>grade_Changeability</a:t>
            </a:r>
            <a:r>
              <a:rPr lang="en-US" dirty="0"/>
              <a:t>}</a:t>
            </a:r>
          </a:p>
        </p:txBody>
      </p:sp>
      <p:sp>
        <p:nvSpPr>
          <p:cNvPr id="103" name="Rectangle 102"/>
          <p:cNvSpPr/>
          <p:nvPr/>
        </p:nvSpPr>
        <p:spPr>
          <a:xfrm>
            <a:off x="9429738" y="1638329"/>
            <a:ext cx="1162050" cy="1162050"/>
          </a:xfrm>
          <a:prstGeom prst="rect">
            <a:avLst/>
          </a:prstGeom>
          <a:grp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Transferability</a:t>
            </a:r>
          </a:p>
        </p:txBody>
      </p:sp>
      <p:grpSp>
        <p:nvGrpSpPr>
          <p:cNvPr id="104" name="Group 103"/>
          <p:cNvGrpSpPr/>
          <p:nvPr>
            <p:custDataLst>
              <p:tags r:id="rId5"/>
            </p:custDataLst>
          </p:nvPr>
        </p:nvGrpSpPr>
        <p:grpSpPr>
          <a:xfrm>
            <a:off x="9513888" y="2544255"/>
            <a:ext cx="993750" cy="152400"/>
            <a:chOff x="5334000" y="3429000"/>
            <a:chExt cx="1524000" cy="152400"/>
          </a:xfrm>
        </p:grpSpPr>
        <p:sp>
          <p:nvSpPr>
            <p:cNvPr id="105"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06" name="bar"/>
            <p:cNvSpPr/>
            <p:nvPr/>
          </p:nvSpPr>
          <p:spPr>
            <a:xfrm>
              <a:off x="5334000" y="3429000"/>
              <a:ext cx="1234324" cy="148483"/>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07" name="foreground"/>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108" name="TextBox 107"/>
          <p:cNvSpPr txBox="1"/>
          <p:nvPr/>
        </p:nvSpPr>
        <p:spPr>
          <a:xfrm>
            <a:off x="9645119" y="19839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B050"/>
                </a:solidFill>
              </a:rPr>
              <a:t>{</a:t>
            </a:r>
            <a:r>
              <a:rPr lang="en-US" dirty="0" err="1">
                <a:solidFill>
                  <a:srgbClr val="00B050"/>
                </a:solidFill>
              </a:rPr>
              <a:t>grade_Transferability</a:t>
            </a:r>
            <a:r>
              <a:rPr lang="en-US" dirty="0">
                <a:solidFill>
                  <a:srgbClr val="00B050"/>
                </a:solidFill>
              </a:rPr>
              <a:t>}</a:t>
            </a:r>
          </a:p>
        </p:txBody>
      </p:sp>
      <p:grpSp>
        <p:nvGrpSpPr>
          <p:cNvPr id="109" name="Group 108"/>
          <p:cNvGrpSpPr/>
          <p:nvPr>
            <p:custDataLst>
              <p:tags r:id="rId6"/>
            </p:custDataLst>
          </p:nvPr>
        </p:nvGrpSpPr>
        <p:grpSpPr>
          <a:xfrm>
            <a:off x="3706171" y="2544255"/>
            <a:ext cx="993751" cy="152400"/>
            <a:chOff x="5334000" y="3429000"/>
            <a:chExt cx="1524000" cy="152400"/>
          </a:xfrm>
        </p:grpSpPr>
        <p:sp>
          <p:nvSpPr>
            <p:cNvPr id="110"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11" name="bar"/>
            <p:cNvSpPr/>
            <p:nvPr/>
          </p:nvSpPr>
          <p:spPr>
            <a:xfrm>
              <a:off x="5334000" y="3429000"/>
              <a:ext cx="547158" cy="148483"/>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12" name="foreground"/>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116" name="Rectangle 115"/>
          <p:cNvSpPr/>
          <p:nvPr/>
        </p:nvSpPr>
        <p:spPr>
          <a:xfrm>
            <a:off x="7673438" y="3753250"/>
            <a:ext cx="1162050" cy="1162050"/>
          </a:xfrm>
          <a:prstGeom prst="rect">
            <a:avLst/>
          </a:prstGeom>
          <a:grpFill/>
          <a:ln w="38100" cap="flat"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US" kern="0">
                <a:solidFill>
                  <a:srgbClr val="E71C57"/>
                </a:solidFill>
              </a:rPr>
              <a:t>83</a:t>
            </a:r>
          </a:p>
          <a:p>
            <a:pPr algn="ctr">
              <a:lnSpc>
                <a:spcPct val="95000"/>
              </a:lnSpc>
            </a:pPr>
            <a:r>
              <a:rPr lang="en-US" sz="1200" kern="0">
                <a:solidFill>
                  <a:srgbClr val="575757"/>
                </a:solidFill>
              </a:rPr>
              <a:t>Top Priority</a:t>
            </a:r>
          </a:p>
          <a:p>
            <a:pPr algn="ctr">
              <a:lnSpc>
                <a:spcPct val="95000"/>
              </a:lnSpc>
            </a:pPr>
            <a:r>
              <a:rPr lang="en-US" sz="1200" kern="0">
                <a:solidFill>
                  <a:srgbClr val="575757"/>
                </a:solidFill>
              </a:rPr>
              <a:t>violations</a:t>
            </a:r>
          </a:p>
        </p:txBody>
      </p:sp>
      <p:sp>
        <p:nvSpPr>
          <p:cNvPr id="117" name="Rectangle 116"/>
          <p:cNvSpPr/>
          <p:nvPr/>
        </p:nvSpPr>
        <p:spPr>
          <a:xfrm>
            <a:off x="6235456" y="3760179"/>
            <a:ext cx="1162050" cy="1162050"/>
          </a:xfrm>
          <a:prstGeom prst="rect">
            <a:avLst/>
          </a:prstGeom>
          <a:grpFill/>
          <a:ln w="38100" cap="flat"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GB" sz="1200" kern="0" dirty="0">
                <a:solidFill>
                  <a:srgbClr val="575757"/>
                </a:solidFill>
              </a:rPr>
              <a:t>Technical size</a:t>
            </a:r>
            <a:endParaRPr lang="en-US" sz="1200" kern="0" dirty="0">
              <a:solidFill>
                <a:srgbClr val="575757"/>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295E7E"/>
                </a:solidFill>
                <a:effectLst/>
                <a:uLnTx/>
                <a:uFillTx/>
                <a:latin typeface="Trebuchet MS"/>
                <a:ea typeface="+mn-ea"/>
                <a:cs typeface="+mn-cs"/>
              </a:rPr>
              <a:t>{loc}</a:t>
            </a:r>
          </a:p>
          <a:p>
            <a:pPr algn="ctr">
              <a:lnSpc>
                <a:spcPct val="95000"/>
              </a:lnSpc>
            </a:pPr>
            <a:r>
              <a:rPr lang="en-GB" sz="1200" kern="0" dirty="0">
                <a:solidFill>
                  <a:srgbClr val="575757"/>
                </a:solidFill>
              </a:rPr>
              <a:t>Lines of code</a:t>
            </a:r>
            <a:endParaRPr lang="en-US" sz="1200" kern="0" dirty="0">
              <a:solidFill>
                <a:srgbClr val="575757"/>
              </a:solidFill>
            </a:endParaRPr>
          </a:p>
        </p:txBody>
      </p:sp>
      <p:sp>
        <p:nvSpPr>
          <p:cNvPr id="118" name="Rectangle 117"/>
          <p:cNvSpPr/>
          <p:nvPr/>
        </p:nvSpPr>
        <p:spPr>
          <a:xfrm>
            <a:off x="4747310" y="3761513"/>
            <a:ext cx="1162050" cy="1162050"/>
          </a:xfrm>
          <a:prstGeom prst="rect">
            <a:avLst/>
          </a:prstGeom>
          <a:grpFill/>
          <a:ln w="38100" cap="flat"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GB" sz="1200" b="1" kern="0">
                <a:solidFill>
                  <a:srgbClr val="575757"/>
                </a:solidFill>
              </a:rPr>
              <a:t>TQI</a:t>
            </a:r>
            <a:endParaRPr lang="en-US" sz="1200" b="1" kern="0">
              <a:solidFill>
                <a:srgbClr val="575757"/>
              </a:solidFill>
            </a:endParaRPr>
          </a:p>
        </p:txBody>
      </p:sp>
      <p:grpSp>
        <p:nvGrpSpPr>
          <p:cNvPr id="119" name="Group 118"/>
          <p:cNvGrpSpPr/>
          <p:nvPr>
            <p:custDataLst>
              <p:tags r:id="rId7"/>
            </p:custDataLst>
          </p:nvPr>
        </p:nvGrpSpPr>
        <p:grpSpPr>
          <a:xfrm>
            <a:off x="4831460" y="4663439"/>
            <a:ext cx="993750" cy="165329"/>
            <a:chOff x="5334000" y="3429000"/>
            <a:chExt cx="1524000" cy="152400"/>
          </a:xfrm>
        </p:grpSpPr>
        <p:sp>
          <p:nvSpPr>
            <p:cNvPr id="120" name="background"/>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21" name="bar"/>
            <p:cNvSpPr/>
            <p:nvPr/>
          </p:nvSpPr>
          <p:spPr>
            <a:xfrm>
              <a:off x="5334000" y="3429000"/>
              <a:ext cx="1094484" cy="152400"/>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22" name="foreground"/>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123" name="TextBox 122"/>
          <p:cNvSpPr txBox="1"/>
          <p:nvPr/>
        </p:nvSpPr>
        <p:spPr>
          <a:xfrm>
            <a:off x="4962690" y="4107155"/>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p>
            <a:pPr algn="ctr"/>
            <a:r>
              <a:rPr lang="en-US" sz="2000" b="1" dirty="0">
                <a:solidFill>
                  <a:srgbClr val="670F31"/>
                </a:solidFill>
              </a:rPr>
              <a:t>{</a:t>
            </a:r>
            <a:r>
              <a:rPr lang="en-US" sz="2000" b="1" dirty="0" err="1">
                <a:solidFill>
                  <a:srgbClr val="670F31"/>
                </a:solidFill>
              </a:rPr>
              <a:t>grade_TQI</a:t>
            </a:r>
            <a:r>
              <a:rPr lang="en-US" sz="2000" b="1" dirty="0">
                <a:solidFill>
                  <a:srgbClr val="670F31"/>
                </a:solidFill>
              </a:rPr>
              <a:t>}</a:t>
            </a:r>
          </a:p>
        </p:txBody>
      </p:sp>
      <p:sp>
        <p:nvSpPr>
          <p:cNvPr id="77" name="TextBox 76"/>
          <p:cNvSpPr txBox="1"/>
          <p:nvPr/>
        </p:nvSpPr>
        <p:spPr>
          <a:xfrm>
            <a:off x="9097651" y="5542239"/>
            <a:ext cx="23813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dirty="0">
                <a:solidFill>
                  <a:srgbClr val="575757"/>
                </a:solidFill>
              </a:rPr>
              <a:t>TQI of {</a:t>
            </a:r>
            <a:r>
              <a:rPr lang="en-US" sz="1200" dirty="0" err="1">
                <a:solidFill>
                  <a:srgbClr val="575757"/>
                </a:solidFill>
              </a:rPr>
              <a:t>appl_name</a:t>
            </a:r>
            <a:r>
              <a:rPr lang="en-US" sz="1200" dirty="0">
                <a:solidFill>
                  <a:srgbClr val="575757"/>
                </a:solidFill>
              </a:rPr>
              <a:t>}</a:t>
            </a:r>
          </a:p>
        </p:txBody>
      </p:sp>
      <p:grpSp>
        <p:nvGrpSpPr>
          <p:cNvPr id="86" name="Group 85"/>
          <p:cNvGrpSpPr/>
          <p:nvPr/>
        </p:nvGrpSpPr>
        <p:grpSpPr>
          <a:xfrm>
            <a:off x="7297312" y="5684879"/>
            <a:ext cx="4456017" cy="548673"/>
            <a:chOff x="7297312" y="5684879"/>
            <a:chExt cx="4456017" cy="548673"/>
          </a:xfrm>
        </p:grpSpPr>
        <p:grpSp>
          <p:nvGrpSpPr>
            <p:cNvPr id="87" name="Group 86"/>
            <p:cNvGrpSpPr/>
            <p:nvPr/>
          </p:nvGrpSpPr>
          <p:grpSpPr>
            <a:xfrm>
              <a:off x="7297312" y="6046424"/>
              <a:ext cx="1214233" cy="187128"/>
              <a:chOff x="6717312" y="6299200"/>
              <a:chExt cx="1214233" cy="187128"/>
            </a:xfrm>
          </p:grpSpPr>
          <p:sp>
            <p:nvSpPr>
              <p:cNvPr id="133" name="Rectangle 132"/>
              <p:cNvSpPr/>
              <p:nvPr/>
            </p:nvSpPr>
            <p:spPr>
              <a:xfrm>
                <a:off x="6717312" y="6299200"/>
                <a:ext cx="205841" cy="187128"/>
              </a:xfrm>
              <a:prstGeom prst="rect">
                <a:avLst/>
              </a:prstGeom>
              <a:solidFill>
                <a:srgbClr val="E71C5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GB" sz="1200">
                    <a:solidFill>
                      <a:srgbClr val="FFFFFF"/>
                    </a:solidFill>
                  </a:rPr>
                  <a:t>1</a:t>
                </a:r>
                <a:endParaRPr lang="en-US" sz="1200">
                  <a:solidFill>
                    <a:srgbClr val="FFFFFF"/>
                  </a:solidFill>
                </a:endParaRPr>
              </a:p>
            </p:txBody>
          </p:sp>
          <p:sp>
            <p:nvSpPr>
              <p:cNvPr id="134" name="TextBox 133"/>
              <p:cNvSpPr txBox="1"/>
              <p:nvPr/>
            </p:nvSpPr>
            <p:spPr>
              <a:xfrm>
                <a:off x="6978428" y="6300431"/>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Very high risk</a:t>
                </a:r>
              </a:p>
            </p:txBody>
          </p:sp>
        </p:grpSp>
        <p:grpSp>
          <p:nvGrpSpPr>
            <p:cNvPr id="88" name="Group 87"/>
            <p:cNvGrpSpPr/>
            <p:nvPr/>
          </p:nvGrpSpPr>
          <p:grpSpPr>
            <a:xfrm>
              <a:off x="8532049" y="6046424"/>
              <a:ext cx="1010039" cy="187128"/>
              <a:chOff x="6717312" y="6492282"/>
              <a:chExt cx="1010039" cy="187128"/>
            </a:xfrm>
          </p:grpSpPr>
          <p:sp>
            <p:nvSpPr>
              <p:cNvPr id="131" name="Rectangle 130"/>
              <p:cNvSpPr/>
              <p:nvPr/>
            </p:nvSpPr>
            <p:spPr>
              <a:xfrm>
                <a:off x="6717312" y="6492282"/>
                <a:ext cx="205841" cy="187128"/>
              </a:xfrm>
              <a:prstGeom prst="rect">
                <a:avLst/>
              </a:prstGeom>
              <a:solidFill>
                <a:srgbClr val="FFC000"/>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2</a:t>
                </a:r>
              </a:p>
            </p:txBody>
          </p:sp>
          <p:sp>
            <p:nvSpPr>
              <p:cNvPr id="132" name="TextBox 131"/>
              <p:cNvSpPr txBox="1"/>
              <p:nvPr/>
            </p:nvSpPr>
            <p:spPr>
              <a:xfrm>
                <a:off x="6978428" y="6493513"/>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GB" sz="1200">
                    <a:solidFill>
                      <a:srgbClr val="575757"/>
                    </a:solidFill>
                  </a:rPr>
                  <a:t>High risk</a:t>
                </a:r>
                <a:endParaRPr lang="en-US" sz="1200">
                  <a:solidFill>
                    <a:srgbClr val="575757"/>
                  </a:solidFill>
                </a:endParaRPr>
              </a:p>
            </p:txBody>
          </p:sp>
        </p:grpSp>
        <p:grpSp>
          <p:nvGrpSpPr>
            <p:cNvPr id="89" name="Group 88"/>
            <p:cNvGrpSpPr/>
            <p:nvPr/>
          </p:nvGrpSpPr>
          <p:grpSpPr>
            <a:xfrm>
              <a:off x="9453870" y="6046424"/>
              <a:ext cx="1214233" cy="187128"/>
              <a:chOff x="6670526" y="6693151"/>
              <a:chExt cx="1214233" cy="187128"/>
            </a:xfrm>
          </p:grpSpPr>
          <p:sp>
            <p:nvSpPr>
              <p:cNvPr id="129" name="Rectangle 128"/>
              <p:cNvSpPr/>
              <p:nvPr/>
            </p:nvSpPr>
            <p:spPr>
              <a:xfrm>
                <a:off x="6670526" y="6693151"/>
                <a:ext cx="205841" cy="187128"/>
              </a:xfrm>
              <a:prstGeom prst="rect">
                <a:avLst/>
              </a:prstGeom>
              <a:solidFill>
                <a:srgbClr val="D4DF33"/>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3</a:t>
                </a:r>
              </a:p>
            </p:txBody>
          </p:sp>
          <p:sp>
            <p:nvSpPr>
              <p:cNvPr id="130" name="TextBox 129"/>
              <p:cNvSpPr txBox="1"/>
              <p:nvPr/>
            </p:nvSpPr>
            <p:spPr>
              <a:xfrm>
                <a:off x="6931642" y="6694382"/>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Medium risk</a:t>
                </a:r>
              </a:p>
            </p:txBody>
          </p:sp>
        </p:grpSp>
        <p:grpSp>
          <p:nvGrpSpPr>
            <p:cNvPr id="113" name="Group 112"/>
            <p:cNvGrpSpPr/>
            <p:nvPr/>
          </p:nvGrpSpPr>
          <p:grpSpPr>
            <a:xfrm>
              <a:off x="10743290" y="6046424"/>
              <a:ext cx="1010039" cy="187128"/>
              <a:chOff x="6717312" y="6915774"/>
              <a:chExt cx="1010039" cy="187128"/>
            </a:xfrm>
          </p:grpSpPr>
          <p:sp>
            <p:nvSpPr>
              <p:cNvPr id="127" name="Rectangle 126"/>
              <p:cNvSpPr/>
              <p:nvPr/>
            </p:nvSpPr>
            <p:spPr>
              <a:xfrm>
                <a:off x="6717312" y="6915774"/>
                <a:ext cx="205841" cy="187128"/>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4</a:t>
                </a:r>
              </a:p>
            </p:txBody>
          </p:sp>
          <p:sp>
            <p:nvSpPr>
              <p:cNvPr id="128" name="TextBox 127"/>
              <p:cNvSpPr txBox="1"/>
              <p:nvPr/>
            </p:nvSpPr>
            <p:spPr>
              <a:xfrm>
                <a:off x="6978428" y="6917005"/>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Low risk</a:t>
                </a:r>
              </a:p>
            </p:txBody>
          </p:sp>
        </p:grpSp>
        <p:sp>
          <p:nvSpPr>
            <p:cNvPr id="114" name="Rectangle 113"/>
            <p:cNvSpPr/>
            <p:nvPr/>
          </p:nvSpPr>
          <p:spPr>
            <a:xfrm>
              <a:off x="7297312" y="5869545"/>
              <a:ext cx="4261838" cy="99260"/>
            </a:xfrm>
            <a:prstGeom prst="rect">
              <a:avLst/>
            </a:prstGeom>
            <a:gradFill flip="none" rotWithShape="1">
              <a:gsLst>
                <a:gs pos="35000">
                  <a:srgbClr val="FFFF00"/>
                </a:gs>
                <a:gs pos="70000">
                  <a:srgbClr val="FFC000"/>
                </a:gs>
                <a:gs pos="100000">
                  <a:srgbClr val="FF0000"/>
                </a:gs>
                <a:gs pos="0">
                  <a:schemeClr val="tx2"/>
                </a:gs>
              </a:gsLst>
              <a:path path="circle">
                <a:fillToRect l="100000" t="100000"/>
              </a:path>
              <a:tileRect r="-100000" b="-100000"/>
            </a:gra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115" name="TextBox 114"/>
            <p:cNvSpPr txBox="1"/>
            <p:nvPr/>
          </p:nvSpPr>
          <p:spPr>
            <a:xfrm>
              <a:off x="7297312"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1</a:t>
              </a:r>
              <a:endParaRPr lang="en-US" sz="1200">
                <a:solidFill>
                  <a:srgbClr val="575757"/>
                </a:solidFill>
              </a:endParaRPr>
            </a:p>
          </p:txBody>
        </p:sp>
        <p:sp>
          <p:nvSpPr>
            <p:cNvPr id="124" name="TextBox 123"/>
            <p:cNvSpPr txBox="1"/>
            <p:nvPr/>
          </p:nvSpPr>
          <p:spPr>
            <a:xfrm>
              <a:off x="11479000"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4</a:t>
              </a:r>
              <a:endParaRPr lang="en-US" sz="1200">
                <a:solidFill>
                  <a:srgbClr val="575757"/>
                </a:solidFill>
              </a:endParaRPr>
            </a:p>
          </p:txBody>
        </p:sp>
        <p:sp>
          <p:nvSpPr>
            <p:cNvPr id="125" name="TextBox 124"/>
            <p:cNvSpPr txBox="1"/>
            <p:nvPr/>
          </p:nvSpPr>
          <p:spPr>
            <a:xfrm>
              <a:off x="8691208"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2</a:t>
              </a:r>
              <a:endParaRPr lang="en-US" sz="1200">
                <a:solidFill>
                  <a:srgbClr val="575757"/>
                </a:solidFill>
              </a:endParaRPr>
            </a:p>
          </p:txBody>
        </p:sp>
        <p:sp>
          <p:nvSpPr>
            <p:cNvPr id="126" name="TextBox 125"/>
            <p:cNvSpPr txBox="1"/>
            <p:nvPr/>
          </p:nvSpPr>
          <p:spPr>
            <a:xfrm>
              <a:off x="10085104"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3</a:t>
              </a:r>
              <a:endParaRPr lang="en-US" sz="1200">
                <a:solidFill>
                  <a:srgbClr val="575757"/>
                </a:solidFill>
              </a:endParaRPr>
            </a:p>
          </p:txBody>
        </p:sp>
      </p:grpSp>
      <p:sp>
        <p:nvSpPr>
          <p:cNvPr id="135" name="Isosceles Triangle 134"/>
          <p:cNvSpPr/>
          <p:nvPr/>
        </p:nvSpPr>
        <p:spPr>
          <a:xfrm flipV="1">
            <a:off x="9484843" y="5761405"/>
            <a:ext cx="156198" cy="104785"/>
          </a:xfrm>
          <a:prstGeom prst="triangle">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73" name="Rectangle 72">
            <a:extLst>
              <a:ext uri="{FF2B5EF4-FFF2-40B4-BE49-F238E27FC236}">
                <a16:creationId xmlns:a16="http://schemas.microsoft.com/office/drawing/2014/main" id="{4C88BB89-4068-499B-8F3F-29D9CFDEB8D9}"/>
              </a:ext>
            </a:extLst>
          </p:cNvPr>
          <p:cNvSpPr/>
          <p:nvPr/>
        </p:nvSpPr>
        <p:spPr>
          <a:xfrm>
            <a:off x="3587061" y="1635033"/>
            <a:ext cx="1162050" cy="116205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dirty="0">
                <a:solidFill>
                  <a:srgbClr val="575757"/>
                </a:solidFill>
              </a:rPr>
              <a:t>Efficiency</a:t>
            </a:r>
          </a:p>
        </p:txBody>
      </p:sp>
      <p:sp>
        <p:nvSpPr>
          <p:cNvPr id="74" name="Rectangle 73">
            <a:extLst>
              <a:ext uri="{FF2B5EF4-FFF2-40B4-BE49-F238E27FC236}">
                <a16:creationId xmlns:a16="http://schemas.microsoft.com/office/drawing/2014/main" id="{0331598C-AB42-4ED3-AD29-91628B8360D4}"/>
              </a:ext>
            </a:extLst>
          </p:cNvPr>
          <p:cNvSpPr/>
          <p:nvPr/>
        </p:nvSpPr>
        <p:spPr>
          <a:xfrm>
            <a:off x="7500881" y="1635033"/>
            <a:ext cx="1162050" cy="1162050"/>
          </a:xfrm>
          <a:prstGeom prst="rect">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Changeability</a:t>
            </a:r>
          </a:p>
        </p:txBody>
      </p:sp>
      <p:sp>
        <p:nvSpPr>
          <p:cNvPr id="75" name="Rectangle 74">
            <a:extLst>
              <a:ext uri="{FF2B5EF4-FFF2-40B4-BE49-F238E27FC236}">
                <a16:creationId xmlns:a16="http://schemas.microsoft.com/office/drawing/2014/main" id="{C3667D43-2D3C-46D6-BEB3-58980BA9DA59}"/>
              </a:ext>
            </a:extLst>
          </p:cNvPr>
          <p:cNvSpPr/>
          <p:nvPr/>
        </p:nvSpPr>
        <p:spPr>
          <a:xfrm>
            <a:off x="5587739" y="1629283"/>
            <a:ext cx="1162050" cy="1162050"/>
          </a:xfrm>
          <a:prstGeom prst="rect">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Security</a:t>
            </a:r>
          </a:p>
          <a:p>
            <a:pPr algn="ctr">
              <a:lnSpc>
                <a:spcPct val="95000"/>
              </a:lnSpc>
            </a:pPr>
            <a:endParaRPr lang="en-US" sz="1200" b="1" kern="0">
              <a:solidFill>
                <a:srgbClr val="575757"/>
              </a:solidFill>
            </a:endParaRPr>
          </a:p>
        </p:txBody>
      </p:sp>
      <p:sp>
        <p:nvSpPr>
          <p:cNvPr id="4" name="Rectangle 3">
            <a:extLst>
              <a:ext uri="{FF2B5EF4-FFF2-40B4-BE49-F238E27FC236}">
                <a16:creationId xmlns:a16="http://schemas.microsoft.com/office/drawing/2014/main" id="{1D54A381-9ED5-4626-82D3-1EFCE1DF6AEC}"/>
              </a:ext>
            </a:extLst>
          </p:cNvPr>
          <p:cNvSpPr/>
          <p:nvPr/>
        </p:nvSpPr>
        <p:spPr>
          <a:xfrm>
            <a:off x="9097651" y="3753250"/>
            <a:ext cx="1162050" cy="1162050"/>
          </a:xfrm>
          <a:prstGeom prst="rect">
            <a:avLst/>
          </a:prstGeom>
          <a:grpFill/>
          <a:ln w="38100" cap="flat" cmpd="sng" algn="ctr">
            <a:solidFill>
              <a:schemeClr val="accent3">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US" kern="0">
                <a:solidFill>
                  <a:srgbClr val="FFC000"/>
                </a:solidFill>
              </a:rPr>
              <a:t>1504</a:t>
            </a:r>
          </a:p>
          <a:p>
            <a:pPr algn="ctr">
              <a:lnSpc>
                <a:spcPct val="95000"/>
              </a:lnSpc>
            </a:pPr>
            <a:r>
              <a:rPr lang="en-US" sz="1200" kern="0">
                <a:solidFill>
                  <a:srgbClr val="575757"/>
                </a:solidFill>
              </a:rPr>
              <a:t>Medium risk</a:t>
            </a:r>
          </a:p>
          <a:p>
            <a:pPr algn="ctr">
              <a:lnSpc>
                <a:spcPct val="95000"/>
              </a:lnSpc>
            </a:pPr>
            <a:r>
              <a:rPr lang="en-US" sz="1200" kern="0">
                <a:solidFill>
                  <a:srgbClr val="575757"/>
                </a:solidFill>
              </a:rPr>
              <a:t>Violations</a:t>
            </a:r>
          </a:p>
        </p:txBody>
      </p:sp>
      <p:sp>
        <p:nvSpPr>
          <p:cNvPr id="5" name="TextBox 4">
            <a:extLst>
              <a:ext uri="{FF2B5EF4-FFF2-40B4-BE49-F238E27FC236}">
                <a16:creationId xmlns:a16="http://schemas.microsoft.com/office/drawing/2014/main" id="{652FCEF2-0D6A-496F-BCD0-5EA40A62DBD2}"/>
              </a:ext>
            </a:extLst>
          </p:cNvPr>
          <p:cNvSpPr txBox="1"/>
          <p:nvPr/>
        </p:nvSpPr>
        <p:spPr>
          <a:xfrm>
            <a:off x="9023524" y="5003968"/>
            <a:ext cx="1236178" cy="5078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100">
                <a:solidFill>
                  <a:srgbClr val="575757"/>
                </a:solidFill>
              </a:rPr>
              <a:t>Structural flaws that need attention in near term</a:t>
            </a:r>
          </a:p>
        </p:txBody>
      </p:sp>
      <p:sp>
        <p:nvSpPr>
          <p:cNvPr id="3" name="Rectangle 2">
            <a:extLst>
              <a:ext uri="{FF2B5EF4-FFF2-40B4-BE49-F238E27FC236}">
                <a16:creationId xmlns:a16="http://schemas.microsoft.com/office/drawing/2014/main" id="{6364BBCA-0B1D-40AA-8B97-AD3EA9D3B67A}"/>
              </a:ext>
            </a:extLst>
          </p:cNvPr>
          <p:cNvSpPr/>
          <p:nvPr/>
        </p:nvSpPr>
        <p:spPr>
          <a:xfrm rot="20042330">
            <a:off x="7417534" y="3982775"/>
            <a:ext cx="1673856" cy="646331"/>
          </a:xfrm>
          <a:prstGeom prst="rect">
            <a:avLst/>
          </a:prstGeom>
          <a:solidFill>
            <a:srgbClr val="E71C57"/>
          </a:solidFill>
        </p:spPr>
        <p:txBody>
          <a:bodyPr wrap="non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76" name="Rectangle 75">
            <a:extLst>
              <a:ext uri="{FF2B5EF4-FFF2-40B4-BE49-F238E27FC236}">
                <a16:creationId xmlns:a16="http://schemas.microsoft.com/office/drawing/2014/main" id="{9D884CC2-DEA7-44ED-BCC8-89C458285A11}"/>
              </a:ext>
            </a:extLst>
          </p:cNvPr>
          <p:cNvSpPr/>
          <p:nvPr/>
        </p:nvSpPr>
        <p:spPr>
          <a:xfrm rot="20042330">
            <a:off x="8898168" y="4013215"/>
            <a:ext cx="1673856" cy="646331"/>
          </a:xfrm>
          <a:prstGeom prst="rect">
            <a:avLst/>
          </a:prstGeom>
          <a:solidFill>
            <a:srgbClr val="E71C57"/>
          </a:solidFill>
        </p:spPr>
        <p:txBody>
          <a:bodyPr wrap="non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79" name="Rectangle 78">
            <a:extLst>
              <a:ext uri="{FF2B5EF4-FFF2-40B4-BE49-F238E27FC236}">
                <a16:creationId xmlns:a16="http://schemas.microsoft.com/office/drawing/2014/main" id="{D67B0D15-1ACC-4279-B025-AC47785DF789}"/>
              </a:ext>
            </a:extLst>
          </p:cNvPr>
          <p:cNvSpPr/>
          <p:nvPr/>
        </p:nvSpPr>
        <p:spPr>
          <a:xfrm rot="20042330">
            <a:off x="7943468" y="5760459"/>
            <a:ext cx="1673856" cy="646331"/>
          </a:xfrm>
          <a:prstGeom prst="rect">
            <a:avLst/>
          </a:prstGeom>
          <a:solidFill>
            <a:srgbClr val="E71C57"/>
          </a:solidFill>
        </p:spPr>
        <p:txBody>
          <a:bodyPr wrap="non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85" name="Rectangle 84">
            <a:extLst>
              <a:ext uri="{FF2B5EF4-FFF2-40B4-BE49-F238E27FC236}">
                <a16:creationId xmlns:a16="http://schemas.microsoft.com/office/drawing/2014/main" id="{631CCA7B-BF4B-4C80-9251-D40BC8CABBAB}"/>
              </a:ext>
            </a:extLst>
          </p:cNvPr>
          <p:cNvSpPr/>
          <p:nvPr/>
        </p:nvSpPr>
        <p:spPr>
          <a:xfrm rot="20042330">
            <a:off x="626202" y="4975167"/>
            <a:ext cx="2931119" cy="646331"/>
          </a:xfrm>
          <a:prstGeom prst="rect">
            <a:avLst/>
          </a:prstGeom>
          <a:solidFill>
            <a:srgbClr val="E71C57"/>
          </a:solidFill>
        </p:spPr>
        <p:txBody>
          <a:bodyPr wrap="squar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Tree>
    <p:custDataLst>
      <p:tags r:id="rId1"/>
    </p:custDataLst>
    <p:extLst>
      <p:ext uri="{BB962C8B-B14F-4D97-AF65-F5344CB8AC3E}">
        <p14:creationId xmlns:p14="http://schemas.microsoft.com/office/powerpoint/2010/main" val="3695818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99" y="622800"/>
            <a:ext cx="11441651" cy="664797"/>
          </a:xfrm>
        </p:spPr>
        <p:txBody>
          <a:bodyPr/>
          <a:lstStyle/>
          <a:p>
            <a:r>
              <a:rPr lang="en-US">
                <a:solidFill>
                  <a:schemeClr val="accent3"/>
                </a:solidFill>
              </a:rPr>
              <a:t>Application details:</a:t>
            </a:r>
            <a:r>
              <a:rPr lang="en-US"/>
              <a:t> </a:t>
            </a:r>
            <a:r>
              <a:rPr lang="en-US" err="1"/>
              <a:t>ActionPlatform</a:t>
            </a:r>
            <a:r>
              <a:rPr lang="en-US"/>
              <a:t> application technical overview and key takeaways</a:t>
            </a:r>
          </a:p>
        </p:txBody>
      </p:sp>
      <p:sp>
        <p:nvSpPr>
          <p:cNvPr id="7" name="TextBox 6">
            <a:extLst>
              <a:ext uri="{FF2B5EF4-FFF2-40B4-BE49-F238E27FC236}">
                <a16:creationId xmlns:a16="http://schemas.microsoft.com/office/drawing/2014/main" id="{B633BA49-44C2-41E0-8A5F-10881248D9C0}"/>
              </a:ext>
            </a:extLst>
          </p:cNvPr>
          <p:cNvSpPr txBox="1"/>
          <p:nvPr/>
        </p:nvSpPr>
        <p:spPr>
          <a:xfrm>
            <a:off x="5015303" y="3921959"/>
            <a:ext cx="6609860" cy="2488345"/>
          </a:xfrm>
          <a:prstGeom prst="rect">
            <a:avLst/>
          </a:prstGeom>
          <a:noFill/>
        </p:spPr>
        <p:txBody>
          <a:bodyPr wrap="square" lIns="0" tIns="0" rIns="0" bIns="0" rtlCol="0" anchor="t">
            <a:noAutofit/>
          </a:bodyPr>
          <a:lstStyle/>
          <a:p>
            <a:pPr marL="323850" lvl="1" indent="-215900">
              <a:lnSpc>
                <a:spcPct val="90000"/>
              </a:lnSpc>
              <a:buClr>
                <a:schemeClr val="tx2">
                  <a:lumMod val="100000"/>
                </a:schemeClr>
              </a:buClr>
              <a:buSzPct val="100000"/>
              <a:buFont typeface="Trebuchet MS" panose="020B0603020202020204" pitchFamily="34" charset="0"/>
              <a:buChar char="•"/>
            </a:pPr>
            <a:r>
              <a:rPr lang="en-US" sz="1200">
                <a:solidFill>
                  <a:schemeClr val="tx1">
                    <a:lumMod val="100000"/>
                  </a:schemeClr>
                </a:solidFill>
                <a:latin typeface="Trebuchet MS"/>
              </a:rPr>
              <a:t>The overall application has medium risk, TQI 2.56 out of 4, and 14K critical violations. Efficiency and Security have a high risk so, the remediation plan should be focused on violations targeting these health factors.  Both Changeability and Robustness have a medium risk factor and should be considered in the near-term remediation plan. </a:t>
            </a:r>
          </a:p>
          <a:p>
            <a:pPr marL="107950" lvl="1">
              <a:lnSpc>
                <a:spcPct val="90000"/>
              </a:lnSpc>
              <a:buClr>
                <a:schemeClr val="tx2">
                  <a:lumMod val="100000"/>
                </a:schemeClr>
              </a:buClr>
              <a:buSzPct val="100000"/>
            </a:pPr>
            <a:endParaRPr lang="en-US" sz="1200">
              <a:solidFill>
                <a:schemeClr val="tx1">
                  <a:lumMod val="100000"/>
                </a:schemeClr>
              </a:solidFill>
              <a:latin typeface="Trebuchet MS"/>
            </a:endParaRPr>
          </a:p>
          <a:p>
            <a:pPr marL="323850" lvl="1" indent="-215900">
              <a:lnSpc>
                <a:spcPct val="90000"/>
              </a:lnSpc>
              <a:buClr>
                <a:schemeClr val="tx2">
                  <a:lumMod val="100000"/>
                </a:schemeClr>
              </a:buClr>
              <a:buSzPct val="100000"/>
              <a:buFont typeface="Trebuchet MS" panose="020B0603020202020204" pitchFamily="34" charset="0"/>
              <a:buChar char="•"/>
            </a:pPr>
            <a:r>
              <a:rPr lang="en-US" sz="1200">
                <a:solidFill>
                  <a:schemeClr val="tx1">
                    <a:lumMod val="100000"/>
                  </a:schemeClr>
                </a:solidFill>
                <a:latin typeface="Trebuchet MS"/>
              </a:rPr>
              <a:t>Looking at technology split, .NET and SQL both show lower efficiency and security grades hence start there first. The efficiency issues of the HTML5/JavaScript module should also be addressed.</a:t>
            </a:r>
          </a:p>
          <a:p>
            <a:pPr marL="323850" lvl="1" indent="-215900">
              <a:lnSpc>
                <a:spcPct val="90000"/>
              </a:lnSpc>
              <a:buClr>
                <a:schemeClr val="tx2">
                  <a:lumMod val="100000"/>
                </a:schemeClr>
              </a:buClr>
              <a:buSzPct val="100000"/>
              <a:buFont typeface="Trebuchet MS" panose="020B0603020202020204" pitchFamily="34" charset="0"/>
              <a:buChar char="•"/>
            </a:pPr>
            <a:endParaRPr lang="en-US" sz="1200">
              <a:solidFill>
                <a:schemeClr val="tx1">
                  <a:lumMod val="100000"/>
                </a:schemeClr>
              </a:solidFill>
              <a:latin typeface="Trebuchet MS"/>
            </a:endParaRPr>
          </a:p>
          <a:p>
            <a:pPr marL="323850" lvl="1" indent="-215900">
              <a:lnSpc>
                <a:spcPct val="90000"/>
              </a:lnSpc>
              <a:buClr>
                <a:schemeClr val="tx2">
                  <a:lumMod val="100000"/>
                </a:schemeClr>
              </a:buClr>
              <a:buSzPct val="100000"/>
              <a:buFont typeface="Trebuchet MS" panose="020B0603020202020204" pitchFamily="34" charset="0"/>
              <a:buChar char="•"/>
            </a:pPr>
            <a:r>
              <a:rPr lang="en-US" sz="1200">
                <a:solidFill>
                  <a:schemeClr val="tx1">
                    <a:lumMod val="100000"/>
                  </a:schemeClr>
                </a:solidFill>
                <a:latin typeface="Trebuchet MS"/>
              </a:rPr>
              <a:t>Most of the critical violations are in the </a:t>
            </a:r>
            <a:r>
              <a:rPr lang="en-US" sz="1200">
                <a:solidFill>
                  <a:schemeClr val="tx1">
                    <a:lumMod val="100000"/>
                  </a:schemeClr>
                </a:solidFill>
              </a:rPr>
              <a:t>SQL code with .NET following closely behind.  Both should be addressed in near term for improving application health significantly. </a:t>
            </a:r>
          </a:p>
          <a:p>
            <a:pPr marL="323850" lvl="1" indent="-215900">
              <a:lnSpc>
                <a:spcPct val="90000"/>
              </a:lnSpc>
              <a:buClr>
                <a:schemeClr val="tx2">
                  <a:lumMod val="100000"/>
                </a:schemeClr>
              </a:buClr>
              <a:buSzPct val="100000"/>
              <a:buFont typeface="Trebuchet MS" panose="020B0603020202020204" pitchFamily="34" charset="0"/>
              <a:buChar char="•"/>
            </a:pPr>
            <a:endParaRPr lang="en-US" sz="1200">
              <a:solidFill>
                <a:schemeClr val="tx1">
                  <a:lumMod val="100000"/>
                </a:schemeClr>
              </a:solidFill>
            </a:endParaRPr>
          </a:p>
          <a:p>
            <a:pPr marL="323850" lvl="1" indent="-215900">
              <a:lnSpc>
                <a:spcPct val="90000"/>
              </a:lnSpc>
              <a:buClr>
                <a:schemeClr val="tx2">
                  <a:lumMod val="100000"/>
                </a:schemeClr>
              </a:buClr>
              <a:buSzPct val="100000"/>
              <a:buFont typeface="Trebuchet MS" panose="020B0603020202020204" pitchFamily="34" charset="0"/>
              <a:buChar char="•"/>
            </a:pPr>
            <a:endParaRPr lang="en-US" sz="1200">
              <a:solidFill>
                <a:schemeClr val="tx1">
                  <a:lumMod val="100000"/>
                </a:schemeClr>
              </a:solidFill>
              <a:highlight>
                <a:srgbClr val="FFFF00"/>
              </a:highlight>
              <a:latin typeface="Trebuchet MS"/>
            </a:endParaRPr>
          </a:p>
          <a:p>
            <a:pPr marL="107950" lvl="1">
              <a:lnSpc>
                <a:spcPct val="90000"/>
              </a:lnSpc>
              <a:buClr>
                <a:schemeClr val="tx2">
                  <a:lumMod val="100000"/>
                </a:schemeClr>
              </a:buClr>
              <a:buSzPct val="100000"/>
            </a:pPr>
            <a:endParaRPr lang="en-US" sz="1200">
              <a:solidFill>
                <a:schemeClr val="tx1">
                  <a:lumMod val="100000"/>
                </a:schemeClr>
              </a:solidFill>
              <a:highlight>
                <a:srgbClr val="FFFF00"/>
              </a:highlight>
              <a:latin typeface="Trebuchet MS" panose="020B0603020202020204" pitchFamily="34" charset="0"/>
            </a:endParaRPr>
          </a:p>
        </p:txBody>
      </p:sp>
      <p:sp>
        <p:nvSpPr>
          <p:cNvPr id="9" name="TextBox 8"/>
          <p:cNvSpPr txBox="1"/>
          <p:nvPr/>
        </p:nvSpPr>
        <p:spPr>
          <a:xfrm>
            <a:off x="630000" y="4862504"/>
            <a:ext cx="5172086"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Top critical violations by count</a:t>
            </a:r>
          </a:p>
        </p:txBody>
      </p:sp>
      <p:sp>
        <p:nvSpPr>
          <p:cNvPr id="11" name="TextBox 10"/>
          <p:cNvSpPr txBox="1"/>
          <p:nvPr/>
        </p:nvSpPr>
        <p:spPr>
          <a:xfrm>
            <a:off x="1540180" y="3295595"/>
            <a:ext cx="1948822"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Lines of code by technology</a:t>
            </a:r>
          </a:p>
        </p:txBody>
      </p:sp>
      <p:cxnSp>
        <p:nvCxnSpPr>
          <p:cNvPr id="12" name="Straight Connector 11"/>
          <p:cNvCxnSpPr/>
          <p:nvPr/>
        </p:nvCxnSpPr>
        <p:spPr>
          <a:xfrm>
            <a:off x="630000" y="1371500"/>
            <a:ext cx="4114801"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50587" y="1274959"/>
            <a:ext cx="2872697" cy="184591"/>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err="1">
                <a:solidFill>
                  <a:srgbClr val="575757"/>
                </a:solidFill>
              </a:rPr>
              <a:t>ActionPlatform</a:t>
            </a:r>
            <a:endParaRPr lang="en-US" sz="1600">
              <a:solidFill>
                <a:srgbClr val="575757"/>
              </a:solidFill>
            </a:endParaRPr>
          </a:p>
        </p:txBody>
      </p:sp>
      <p:cxnSp>
        <p:nvCxnSpPr>
          <p:cNvPr id="14" name="Straight Connector 13"/>
          <p:cNvCxnSpPr/>
          <p:nvPr/>
        </p:nvCxnSpPr>
        <p:spPr>
          <a:xfrm>
            <a:off x="5270520" y="1371500"/>
            <a:ext cx="6331017"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61617" y="1274960"/>
            <a:ext cx="1948822" cy="184666"/>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575757"/>
                </a:solidFill>
              </a:rPr>
              <a:t>Technical details</a:t>
            </a:r>
          </a:p>
        </p:txBody>
      </p:sp>
      <p:graphicFrame>
        <p:nvGraphicFramePr>
          <p:cNvPr id="23" name="table_type_name"/>
          <p:cNvGraphicFramePr>
            <a:graphicFrameLocks noGrp="1"/>
          </p:cNvGraphicFramePr>
          <p:nvPr/>
        </p:nvGraphicFramePr>
        <p:xfrm>
          <a:off x="4798142" y="1561509"/>
          <a:ext cx="6987033" cy="2077317"/>
        </p:xfrm>
        <a:graphic>
          <a:graphicData uri="http://schemas.openxmlformats.org/drawingml/2006/table">
            <a:tbl>
              <a:tblPr/>
              <a:tblGrid>
                <a:gridCol w="766529">
                  <a:extLst>
                    <a:ext uri="{9D8B030D-6E8A-4147-A177-3AD203B41FA5}">
                      <a16:colId xmlns:a16="http://schemas.microsoft.com/office/drawing/2014/main" val="20000"/>
                    </a:ext>
                  </a:extLst>
                </a:gridCol>
                <a:gridCol w="727974">
                  <a:extLst>
                    <a:ext uri="{9D8B030D-6E8A-4147-A177-3AD203B41FA5}">
                      <a16:colId xmlns:a16="http://schemas.microsoft.com/office/drawing/2014/main" val="20001"/>
                    </a:ext>
                  </a:extLst>
                </a:gridCol>
                <a:gridCol w="570271">
                  <a:extLst>
                    <a:ext uri="{9D8B030D-6E8A-4147-A177-3AD203B41FA5}">
                      <a16:colId xmlns:a16="http://schemas.microsoft.com/office/drawing/2014/main" val="20002"/>
                    </a:ext>
                  </a:extLst>
                </a:gridCol>
                <a:gridCol w="698090">
                  <a:extLst>
                    <a:ext uri="{9D8B030D-6E8A-4147-A177-3AD203B41FA5}">
                      <a16:colId xmlns:a16="http://schemas.microsoft.com/office/drawing/2014/main" val="20003"/>
                    </a:ext>
                  </a:extLst>
                </a:gridCol>
                <a:gridCol w="766917">
                  <a:extLst>
                    <a:ext uri="{9D8B030D-6E8A-4147-A177-3AD203B41FA5}">
                      <a16:colId xmlns:a16="http://schemas.microsoft.com/office/drawing/2014/main" val="20004"/>
                    </a:ext>
                  </a:extLst>
                </a:gridCol>
                <a:gridCol w="599767">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816078">
                  <a:extLst>
                    <a:ext uri="{9D8B030D-6E8A-4147-A177-3AD203B41FA5}">
                      <a16:colId xmlns:a16="http://schemas.microsoft.com/office/drawing/2014/main" val="20007"/>
                    </a:ext>
                  </a:extLst>
                </a:gridCol>
                <a:gridCol w="766916">
                  <a:extLst>
                    <a:ext uri="{9D8B030D-6E8A-4147-A177-3AD203B41FA5}">
                      <a16:colId xmlns:a16="http://schemas.microsoft.com/office/drawing/2014/main" val="20008"/>
                    </a:ext>
                  </a:extLst>
                </a:gridCol>
                <a:gridCol w="664891">
                  <a:extLst>
                    <a:ext uri="{9D8B030D-6E8A-4147-A177-3AD203B41FA5}">
                      <a16:colId xmlns:a16="http://schemas.microsoft.com/office/drawing/2014/main" val="4080350799"/>
                    </a:ext>
                  </a:extLst>
                </a:gridCol>
              </a:tblGrid>
              <a:tr h="0">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Modules by technology</a:t>
                      </a:r>
                    </a:p>
                  </a:txBody>
                  <a:tcPr marL="0" marR="0" marT="54000" marB="54000" anchor="ctr" horzOverflow="overflow">
                    <a:lnL>
                      <a:noFill/>
                    </a:lnL>
                    <a:lnR>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LoC</a:t>
                      </a:r>
                    </a:p>
                  </a:txBody>
                  <a:tcPr marL="0" marR="0" marT="54000" marB="54000" anchor="ctr" horzOverflow="overflow">
                    <a:lnL>
                      <a:noFill/>
                    </a:lnL>
                    <a:lnR>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TQI</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Robustness</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defRPr/>
                      </a:pPr>
                      <a:r>
                        <a:rPr lang="en-US" sz="1100" b="0" kern="1200">
                          <a:solidFill>
                            <a:srgbClr val="295E7E"/>
                          </a:solidFill>
                          <a:latin typeface="+mn-lt"/>
                          <a:ea typeface="+mn-ea"/>
                          <a:cs typeface="+mn-cs"/>
                          <a:sym typeface="Trebuchet MS" panose="020B0603020202020204" pitchFamily="34" charset="0"/>
                        </a:rPr>
                        <a:t>Efficiency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Security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defRPr/>
                      </a:pPr>
                      <a:r>
                        <a:rPr lang="en-US" sz="1100" b="0" kern="1200">
                          <a:solidFill>
                            <a:srgbClr val="295E7E"/>
                          </a:solidFill>
                          <a:latin typeface="+mn-lt"/>
                          <a:ea typeface="+mn-ea"/>
                          <a:cs typeface="+mn-cs"/>
                          <a:sym typeface="Trebuchet MS" panose="020B0603020202020204" pitchFamily="34" charset="0"/>
                        </a:rPr>
                        <a:t>Change- ability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defRPr/>
                      </a:pPr>
                      <a:r>
                        <a:rPr lang="en-US" sz="1100" b="0" kern="1200">
                          <a:solidFill>
                            <a:srgbClr val="295E7E"/>
                          </a:solidFill>
                          <a:latin typeface="+mn-lt"/>
                          <a:ea typeface="+mn-ea"/>
                          <a:cs typeface="+mn-cs"/>
                          <a:sym typeface="Trebuchet MS" panose="020B0603020202020204" pitchFamily="34" charset="0"/>
                        </a:rPr>
                        <a:t>Transfer-ability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Critical Violations</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a:solidFill>
                            <a:srgbClr val="295E7E"/>
                          </a:solidFill>
                          <a:latin typeface="+mn-lt"/>
                          <a:ea typeface="+mn-ea"/>
                          <a:cs typeface="+mn-cs"/>
                          <a:sym typeface="Trebuchet MS" panose="020B0603020202020204" pitchFamily="34" charset="0"/>
                        </a:rPr>
                        <a:t>SEI</a:t>
                      </a:r>
                    </a:p>
                    <a:p>
                      <a:pPr marL="0" marR="0" lvl="0" indent="0" algn="ctr" defTabSz="914400" rtl="0" eaLnBrk="1" fontAlgn="base" latinLnBrk="0" hangingPunct="1">
                        <a:lnSpc>
                          <a:spcPct val="115000"/>
                        </a:lnSpc>
                        <a:spcBef>
                          <a:spcPts val="0"/>
                        </a:spcBef>
                        <a:spcAft>
                          <a:spcPts val="0"/>
                        </a:spcAft>
                        <a:buClrTx/>
                        <a:buSzTx/>
                        <a:buFontTx/>
                        <a:buNone/>
                        <a:tabLst/>
                      </a:pPr>
                      <a:endParaRPr lang="en-US" sz="1100" b="0" kern="1200">
                        <a:solidFill>
                          <a:srgbClr val="295E7E"/>
                        </a:solidFill>
                        <a:latin typeface="+mn-lt"/>
                        <a:ea typeface="+mn-ea"/>
                        <a:cs typeface="+mn-cs"/>
                        <a:sym typeface="Trebuchet MS" panose="020B0603020202020204" pitchFamily="34" charset="0"/>
                      </a:endParaRP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.NET</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a:ln>
                            <a:noFill/>
                          </a:ln>
                          <a:solidFill>
                            <a:srgbClr val="37373A"/>
                          </a:solidFill>
                          <a:effectLst/>
                          <a:latin typeface="+mn-lt"/>
                          <a:ea typeface="+mn-ea"/>
                          <a:cs typeface="Arial" charset="0"/>
                        </a:rPr>
                        <a:t>1.64 </a:t>
                      </a:r>
                      <a:r>
                        <a:rPr kumimoji="0" lang="fr-FR" sz="900" b="0" i="0" u="none" strike="noStrike" kern="1200" cap="none" normalizeH="0" baseline="0">
                          <a:ln>
                            <a:noFill/>
                          </a:ln>
                          <a:solidFill>
                            <a:srgbClr val="37373A"/>
                          </a:solidFill>
                          <a:effectLst/>
                          <a:latin typeface="+mn-lt"/>
                          <a:ea typeface="+mn-ea"/>
                          <a:cs typeface="Arial" charset="0"/>
                        </a:rPr>
                        <a:t>MLOC</a:t>
                      </a:r>
                      <a:endParaRPr kumimoji="0" lang="fr-FR" sz="1100" b="0" i="0" u="none" strike="noStrike" kern="1200" cap="none" normalizeH="0" baseline="0">
                        <a:ln>
                          <a:noFill/>
                        </a:ln>
                        <a:solidFill>
                          <a:srgbClr val="37373A"/>
                        </a:solidFill>
                        <a:effectLst/>
                        <a:latin typeface="+mn-lt"/>
                        <a:ea typeface="+mn-ea"/>
                        <a:cs typeface="Arial"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2.56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2.72</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a:ln>
                            <a:noFill/>
                          </a:ln>
                          <a:solidFill>
                            <a:srgbClr val="37373A"/>
                          </a:solidFill>
                          <a:effectLst/>
                          <a:latin typeface="+mn-lt"/>
                          <a:ea typeface="+mn-ea"/>
                          <a:cs typeface="Arial" charset="0"/>
                        </a:rPr>
                        <a:t>1.58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2.07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2.66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3.39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6,567</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3.37</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HTML5/</a:t>
                      </a:r>
                    </a:p>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err="1">
                          <a:ln>
                            <a:noFill/>
                          </a:ln>
                          <a:solidFill>
                            <a:srgbClr val="37373A"/>
                          </a:solidFill>
                          <a:effectLst/>
                          <a:latin typeface="+mn-lt"/>
                          <a:ea typeface="+mn-ea"/>
                          <a:cs typeface="Arial" charset="0"/>
                          <a:sym typeface="Trebuchet MS" panose="020B0603020202020204" pitchFamily="34" charset="0"/>
                        </a:rPr>
                        <a:t>Javascript</a:t>
                      </a:r>
                      <a:endPar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1.02 </a:t>
                      </a:r>
                      <a:r>
                        <a:rPr kumimoji="0" lang="fr-FR" sz="900" b="0" i="0" u="none" strike="noStrike" kern="1200" cap="none" normalizeH="0" baseline="0">
                          <a:ln>
                            <a:noFill/>
                          </a:ln>
                          <a:solidFill>
                            <a:srgbClr val="37373A"/>
                          </a:solidFill>
                          <a:effectLst/>
                          <a:latin typeface="+mn-lt"/>
                          <a:ea typeface="+mn-ea"/>
                          <a:cs typeface="Arial" charset="0"/>
                        </a:rPr>
                        <a:t>MLOC</a:t>
                      </a:r>
                      <a:endParaRPr kumimoji="0" lang="en-US" sz="900" b="0" i="0" u="none" strike="noStrike" kern="1200" cap="none" normalizeH="0" baseline="0">
                        <a:ln>
                          <a:noFill/>
                        </a:ln>
                        <a:solidFill>
                          <a:srgbClr val="37373A"/>
                        </a:solidFill>
                        <a:effectLst/>
                        <a:latin typeface="+mn-lt"/>
                        <a:ea typeface="+mn-ea"/>
                        <a:cs typeface="Arial" charset="0"/>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3.16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3.27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a:ln>
                            <a:noFill/>
                          </a:ln>
                          <a:solidFill>
                            <a:srgbClr val="37373A"/>
                          </a:solidFill>
                          <a:effectLst/>
                          <a:latin typeface="+mn-lt"/>
                          <a:ea typeface="+mn-ea"/>
                          <a:cs typeface="Arial" charset="0"/>
                        </a:rPr>
                        <a:t>2.83</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chemeClr val="accent3">
                              <a:lumMod val="75000"/>
                            </a:schemeClr>
                          </a:solidFill>
                          <a:effectLst/>
                          <a:latin typeface="+mn-lt"/>
                          <a:ea typeface="+mn-ea"/>
                          <a:cs typeface="Arial" charset="0"/>
                        </a:rPr>
                        <a:t>2.65</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3.55</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3.39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345</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3.23</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22836497"/>
                  </a:ext>
                </a:extLst>
              </a:tr>
              <a:tr h="20776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Visual Basic</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265 </a:t>
                      </a:r>
                      <a:r>
                        <a:rPr kumimoji="0" lang="en-US" sz="9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LOC</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3.07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3.11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a:ln>
                            <a:noFill/>
                          </a:ln>
                          <a:solidFill>
                            <a:srgbClr val="37373A"/>
                          </a:solidFill>
                          <a:effectLst/>
                          <a:latin typeface="+mn-lt"/>
                          <a:ea typeface="+mn-ea"/>
                          <a:cs typeface="Arial" charset="0"/>
                        </a:rPr>
                        <a:t>3.94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2.77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3.14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2.27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0</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2.93</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97084992"/>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SQL</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2 </a:t>
                      </a:r>
                      <a:r>
                        <a:rPr kumimoji="0" lang="en-US" sz="9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MLOC</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2.54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2.71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a:ln>
                            <a:noFill/>
                          </a:ln>
                          <a:solidFill>
                            <a:srgbClr val="FF0000"/>
                          </a:solidFill>
                          <a:effectLst/>
                          <a:latin typeface="+mn-lt"/>
                          <a:ea typeface="+mn-ea"/>
                          <a:cs typeface="Arial" charset="0"/>
                        </a:rPr>
                        <a:t>1.51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chemeClr val="accent3">
                              <a:lumMod val="75000"/>
                            </a:schemeClr>
                          </a:solidFill>
                          <a:effectLst/>
                          <a:latin typeface="+mn-lt"/>
                          <a:ea typeface="+mn-ea"/>
                          <a:cs typeface="Arial" charset="0"/>
                        </a:rPr>
                        <a:t>2.31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3.00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a:ln>
                            <a:noFill/>
                          </a:ln>
                          <a:solidFill>
                            <a:srgbClr val="37373A"/>
                          </a:solidFill>
                          <a:effectLst/>
                          <a:latin typeface="+mn-lt"/>
                          <a:ea typeface="+mn-ea"/>
                          <a:cs typeface="Arial" charset="0"/>
                        </a:rPr>
                        <a:t>2.74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7,277</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15000"/>
                        </a:lnSpc>
                        <a:spcBef>
                          <a:spcPts val="0"/>
                        </a:spcBef>
                        <a:spcAft>
                          <a:spcPts val="0"/>
                        </a:spcAft>
                        <a:buClrTx/>
                        <a:buSzPct val="100000"/>
                        <a:buFontTx/>
                        <a:buNone/>
                        <a:tabLst/>
                      </a:pPr>
                      <a:r>
                        <a:rPr kumimoji="0" lang="en-US" sz="1100" b="0" i="0" u="none" strike="noStrike" kern="1200" cap="none" normalizeH="0" baseline="0">
                          <a:ln>
                            <a:noFill/>
                          </a:ln>
                          <a:solidFill>
                            <a:srgbClr val="37373A"/>
                          </a:solidFill>
                          <a:effectLst/>
                          <a:latin typeface="+mn-lt"/>
                          <a:ea typeface="+mn-ea"/>
                          <a:cs typeface="Arial" charset="0"/>
                          <a:sym typeface="Trebuchet MS" panose="020B0603020202020204" pitchFamily="34" charset="0"/>
                        </a:rPr>
                        <a:t>2.49</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03388932"/>
                  </a:ext>
                </a:extLst>
              </a:tr>
            </a:tbl>
          </a:graphicData>
        </a:graphic>
      </p:graphicFrame>
      <p:sp>
        <p:nvSpPr>
          <p:cNvPr id="24" name="TextBox 23"/>
          <p:cNvSpPr txBox="1"/>
          <p:nvPr/>
        </p:nvSpPr>
        <p:spPr>
          <a:xfrm>
            <a:off x="590285" y="3487965"/>
            <a:ext cx="1609725"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Technical size</a:t>
            </a:r>
          </a:p>
        </p:txBody>
      </p:sp>
      <p:sp>
        <p:nvSpPr>
          <p:cNvPr id="25" name="TextBox 24"/>
          <p:cNvSpPr txBox="1"/>
          <p:nvPr/>
        </p:nvSpPr>
        <p:spPr>
          <a:xfrm>
            <a:off x="2985417" y="3487965"/>
            <a:ext cx="1609725"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Statistics on violations</a:t>
            </a:r>
          </a:p>
        </p:txBody>
      </p:sp>
      <p:graphicFrame>
        <p:nvGraphicFramePr>
          <p:cNvPr id="19" name="Chart 18" descr="GRAPH;TECHNO_LOC">
            <a:extLst>
              <a:ext uri="{FF2B5EF4-FFF2-40B4-BE49-F238E27FC236}">
                <a16:creationId xmlns:a16="http://schemas.microsoft.com/office/drawing/2014/main" id="{CC5A052A-48EA-4C65-97BE-25A2612E71A4}"/>
              </a:ext>
            </a:extLst>
          </p:cNvPr>
          <p:cNvGraphicFramePr/>
          <p:nvPr/>
        </p:nvGraphicFramePr>
        <p:xfrm>
          <a:off x="410777" y="1556092"/>
          <a:ext cx="4114801" cy="17371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descr="TABLE;TECHNICAL_SIZING">
            <a:extLst>
              <a:ext uri="{FF2B5EF4-FFF2-40B4-BE49-F238E27FC236}">
                <a16:creationId xmlns:a16="http://schemas.microsoft.com/office/drawing/2014/main" id="{843CAC79-43FC-4FAE-91D8-38B8351D6D0D}"/>
              </a:ext>
            </a:extLst>
          </p:cNvPr>
          <p:cNvGraphicFramePr>
            <a:graphicFrameLocks noGrp="1"/>
          </p:cNvGraphicFramePr>
          <p:nvPr/>
        </p:nvGraphicFramePr>
        <p:xfrm>
          <a:off x="482403" y="3734514"/>
          <a:ext cx="1838177" cy="1075622"/>
        </p:xfrm>
        <a:graphic>
          <a:graphicData uri="http://schemas.openxmlformats.org/drawingml/2006/table">
            <a:tbl>
              <a:tblPr firstRow="1" bandRow="1">
                <a:tableStyleId>{D27102A9-8310-4765-A935-A1911B00CA55}</a:tableStyleId>
              </a:tblPr>
              <a:tblGrid>
                <a:gridCol w="1025770">
                  <a:extLst>
                    <a:ext uri="{9D8B030D-6E8A-4147-A177-3AD203B41FA5}">
                      <a16:colId xmlns:a16="http://schemas.microsoft.com/office/drawing/2014/main" val="20000"/>
                    </a:ext>
                  </a:extLst>
                </a:gridCol>
                <a:gridCol w="812407">
                  <a:extLst>
                    <a:ext uri="{9D8B030D-6E8A-4147-A177-3AD203B41FA5}">
                      <a16:colId xmlns:a16="http://schemas.microsoft.com/office/drawing/2014/main" val="20001"/>
                    </a:ext>
                  </a:extLst>
                </a:gridCol>
              </a:tblGrid>
              <a:tr h="20470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lnSpc>
                          <a:spcPct val="115000"/>
                        </a:lnSpc>
                        <a:spcAft>
                          <a:spcPts val="0"/>
                        </a:spcAft>
                      </a:pPr>
                      <a:r>
                        <a:rPr lang="en-GB" sz="1000">
                          <a:solidFill>
                            <a:srgbClr val="295E7E"/>
                          </a:solidFill>
                        </a:rPr>
                        <a:t>Name</a:t>
                      </a:r>
                      <a:endParaRPr lang="fr-FR" sz="1000">
                        <a:solidFill>
                          <a:srgbClr val="295E7E"/>
                        </a:solidFill>
                        <a:latin typeface="+mn-lt"/>
                        <a:ea typeface="Calibri"/>
                        <a:cs typeface="Times New Roman"/>
                      </a:endParaRPr>
                    </a:p>
                  </a:txBody>
                  <a:tcPr marL="0" marR="0" marT="0" marB="0" anchor="b"/>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lnSpc>
                          <a:spcPct val="115000"/>
                        </a:lnSpc>
                        <a:spcAft>
                          <a:spcPts val="0"/>
                        </a:spcAft>
                      </a:pPr>
                      <a:r>
                        <a:rPr lang="en-GB" sz="1000">
                          <a:solidFill>
                            <a:srgbClr val="295E7E"/>
                          </a:solidFill>
                        </a:rPr>
                        <a:t>Value</a:t>
                      </a:r>
                      <a:endParaRPr lang="fr-FR" sz="1000">
                        <a:solidFill>
                          <a:srgbClr val="295E7E"/>
                        </a:solidFill>
                        <a:latin typeface="+mn-lt"/>
                        <a:ea typeface="Calibri"/>
                        <a:cs typeface="Times New Roman"/>
                      </a:endParaRPr>
                    </a:p>
                  </a:txBody>
                  <a:tcPr marL="0" marR="0" marT="0" marB="0" anchor="b"/>
                </a:tc>
                <a:extLst>
                  <a:ext uri="{0D108BD9-81ED-4DB2-BD59-A6C34878D82A}">
                    <a16:rowId xmlns:a16="http://schemas.microsoft.com/office/drawing/2014/main" val="877207185"/>
                  </a:ext>
                </a:extLst>
              </a:tr>
              <a:tr h="1741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u="none" kern="1200" spc="0">
                          <a:solidFill>
                            <a:schemeClr val="tx1">
                              <a:lumMod val="100000"/>
                            </a:schemeClr>
                          </a:solidFill>
                        </a:rPr>
                        <a:t>kLoC</a:t>
                      </a:r>
                      <a:endParaRPr lang="fr-FR" sz="1000" i="0" u="none" kern="1200" spc="0">
                        <a:solidFill>
                          <a:schemeClr val="tx1">
                            <a:lumMod val="100000"/>
                          </a:schemeClr>
                        </a:solidFill>
                        <a:latin typeface="+mn-lt"/>
                        <a:ea typeface="Calibri"/>
                        <a:cs typeface="Times New Roman"/>
                      </a:endParaRPr>
                    </a:p>
                  </a:txBody>
                  <a:tcPr marL="0" marR="0" marT="0" marB="0"/>
                </a:tc>
                <a:tc>
                  <a:txBody>
                    <a:bodyPr/>
                    <a:lstStyle/>
                    <a:p>
                      <a:pPr algn="r">
                        <a:lnSpc>
                          <a:spcPct val="115000"/>
                        </a:lnSpc>
                        <a:spcAft>
                          <a:spcPts val="0"/>
                        </a:spcAft>
                      </a:pPr>
                      <a:r>
                        <a:rPr lang="en-GB" sz="1000" b="0"/>
                        <a:t>4,671</a:t>
                      </a:r>
                      <a:endParaRPr lang="fr-FR" sz="1000" b="0">
                        <a:solidFill>
                          <a:schemeClr val="tx1"/>
                        </a:solidFill>
                        <a:latin typeface="+mn-lt"/>
                        <a:ea typeface="Calibri"/>
                        <a:cs typeface="Times New Roman"/>
                      </a:endParaRPr>
                    </a:p>
                  </a:txBody>
                  <a:tcPr marL="0" marR="216466" marT="0" marB="0"/>
                </a:tc>
                <a:extLst>
                  <a:ext uri="{0D108BD9-81ED-4DB2-BD59-A6C34878D82A}">
                    <a16:rowId xmlns:a16="http://schemas.microsoft.com/office/drawing/2014/main" val="910737832"/>
                  </a:ext>
                </a:extLst>
              </a:tr>
              <a:tr h="1741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u="none" kern="1200" spc="0">
                          <a:solidFill>
                            <a:schemeClr val="tx1">
                              <a:lumMod val="100000"/>
                            </a:schemeClr>
                          </a:solidFill>
                        </a:rPr>
                        <a:t>  Files</a:t>
                      </a:r>
                      <a:endParaRPr lang="fr-FR" sz="1000" i="0" u="none" kern="1200" spc="0">
                        <a:solidFill>
                          <a:schemeClr val="tx1">
                            <a:lumMod val="100000"/>
                          </a:schemeClr>
                        </a:solidFill>
                        <a:latin typeface="+mn-lt"/>
                        <a:ea typeface="Calibri"/>
                        <a:cs typeface="Times New Roman"/>
                      </a:endParaRPr>
                    </a:p>
                  </a:txBody>
                  <a:tcPr marL="0" marR="0" marT="0" marB="0"/>
                </a:tc>
                <a:tc>
                  <a:txBody>
                    <a:bodyPr/>
                    <a:lstStyle/>
                    <a:p>
                      <a:pPr algn="r">
                        <a:lnSpc>
                          <a:spcPct val="115000"/>
                        </a:lnSpc>
                        <a:spcAft>
                          <a:spcPts val="0"/>
                        </a:spcAft>
                      </a:pPr>
                      <a:r>
                        <a:rPr lang="en-GB" sz="1000" b="0"/>
                        <a:t>55,614</a:t>
                      </a:r>
                      <a:endParaRPr lang="fr-FR" sz="1000" b="0">
                        <a:solidFill>
                          <a:schemeClr val="tx1"/>
                        </a:solidFill>
                        <a:latin typeface="+mn-lt"/>
                        <a:ea typeface="Calibri"/>
                        <a:cs typeface="Times New Roman"/>
                      </a:endParaRPr>
                    </a:p>
                  </a:txBody>
                  <a:tcPr marL="0" marR="216466" marT="0" marB="0"/>
                </a:tc>
                <a:extLst>
                  <a:ext uri="{0D108BD9-81ED-4DB2-BD59-A6C34878D82A}">
                    <a16:rowId xmlns:a16="http://schemas.microsoft.com/office/drawing/2014/main" val="1782507508"/>
                  </a:ext>
                </a:extLst>
              </a:tr>
              <a:tr h="1741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u="none" kern="1200" spc="0">
                          <a:solidFill>
                            <a:schemeClr val="tx1">
                              <a:lumMod val="100000"/>
                            </a:schemeClr>
                          </a:solidFill>
                        </a:rPr>
                        <a:t>  Classes</a:t>
                      </a:r>
                      <a:endParaRPr lang="fr-FR" sz="1000" i="0" u="none" kern="1200" spc="0">
                        <a:solidFill>
                          <a:schemeClr val="tx1">
                            <a:lumMod val="100000"/>
                          </a:schemeClr>
                        </a:solidFill>
                        <a:latin typeface="+mn-lt"/>
                        <a:ea typeface="Calibri"/>
                        <a:cs typeface="Times New Roman"/>
                      </a:endParaRPr>
                    </a:p>
                  </a:txBody>
                  <a:tcPr marL="0" marR="0" marT="0" marB="0"/>
                </a:tc>
                <a:tc>
                  <a:txBody>
                    <a:bodyPr/>
                    <a:lstStyle/>
                    <a:p>
                      <a:pPr algn="r">
                        <a:lnSpc>
                          <a:spcPct val="115000"/>
                        </a:lnSpc>
                        <a:spcAft>
                          <a:spcPts val="0"/>
                        </a:spcAft>
                      </a:pPr>
                      <a:r>
                        <a:rPr lang="en-GB" sz="1000" b="0"/>
                        <a:t>14,903</a:t>
                      </a:r>
                      <a:endParaRPr lang="fr-FR" sz="1000" b="0">
                        <a:solidFill>
                          <a:schemeClr val="tx1"/>
                        </a:solidFill>
                        <a:latin typeface="+mn-lt"/>
                        <a:ea typeface="Calibri"/>
                        <a:cs typeface="Times New Roman"/>
                      </a:endParaRPr>
                    </a:p>
                  </a:txBody>
                  <a:tcPr marL="0" marR="216466" marT="0" marB="0"/>
                </a:tc>
                <a:extLst>
                  <a:ext uri="{0D108BD9-81ED-4DB2-BD59-A6C34878D82A}">
                    <a16:rowId xmlns:a16="http://schemas.microsoft.com/office/drawing/2014/main" val="1522806905"/>
                  </a:ext>
                </a:extLst>
              </a:tr>
              <a:tr h="1741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u="none" kern="1200" spc="0">
                          <a:solidFill>
                            <a:schemeClr val="tx1">
                              <a:lumMod val="100000"/>
                            </a:schemeClr>
                          </a:solidFill>
                        </a:rPr>
                        <a:t>SQL Art.</a:t>
                      </a:r>
                      <a:endParaRPr lang="fr-FR" sz="1000" i="0" u="none" kern="1200" spc="0">
                        <a:solidFill>
                          <a:schemeClr val="tx1">
                            <a:lumMod val="100000"/>
                          </a:schemeClr>
                        </a:solidFill>
                        <a:latin typeface="+mn-lt"/>
                        <a:ea typeface="Calibri"/>
                        <a:cs typeface="Times New Roman"/>
                      </a:endParaRPr>
                    </a:p>
                  </a:txBody>
                  <a:tcPr marL="0" marR="0" marT="0" marB="0"/>
                </a:tc>
                <a:tc>
                  <a:txBody>
                    <a:bodyPr/>
                    <a:lstStyle/>
                    <a:p>
                      <a:pPr algn="r">
                        <a:lnSpc>
                          <a:spcPct val="115000"/>
                        </a:lnSpc>
                        <a:spcAft>
                          <a:spcPts val="0"/>
                        </a:spcAft>
                      </a:pPr>
                      <a:r>
                        <a:rPr lang="en-GB" sz="1000" b="0"/>
                        <a:t>17,908</a:t>
                      </a:r>
                      <a:endParaRPr lang="fr-FR" sz="1000" b="0">
                        <a:solidFill>
                          <a:schemeClr val="tx1"/>
                        </a:solidFill>
                        <a:latin typeface="+mn-lt"/>
                        <a:ea typeface="Calibri"/>
                        <a:cs typeface="Times New Roman"/>
                      </a:endParaRPr>
                    </a:p>
                  </a:txBody>
                  <a:tcPr marL="0" marR="216466" marT="0" marB="0"/>
                </a:tc>
                <a:extLst>
                  <a:ext uri="{0D108BD9-81ED-4DB2-BD59-A6C34878D82A}">
                    <a16:rowId xmlns:a16="http://schemas.microsoft.com/office/drawing/2014/main" val="1405652584"/>
                  </a:ext>
                </a:extLst>
              </a:tr>
              <a:tr h="1741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u="none" kern="1200" spc="0">
                          <a:solidFill>
                            <a:schemeClr val="tx1">
                              <a:lumMod val="100000"/>
                            </a:schemeClr>
                          </a:solidFill>
                        </a:rPr>
                        <a:t>  Tables</a:t>
                      </a:r>
                      <a:endParaRPr lang="fr-FR" sz="1000" i="0" u="none" kern="1200" spc="0">
                        <a:solidFill>
                          <a:schemeClr val="tx1">
                            <a:lumMod val="100000"/>
                          </a:schemeClr>
                        </a:solidFill>
                        <a:latin typeface="+mn-lt"/>
                        <a:ea typeface="Calibri"/>
                        <a:cs typeface="Times New Roman"/>
                      </a:endParaRPr>
                    </a:p>
                  </a:txBody>
                  <a:tcPr marL="0" marR="0" marT="0" marB="0"/>
                </a:tc>
                <a:tc>
                  <a:txBody>
                    <a:bodyPr/>
                    <a:lstStyle/>
                    <a:p>
                      <a:pPr algn="r">
                        <a:lnSpc>
                          <a:spcPct val="115000"/>
                        </a:lnSpc>
                        <a:spcAft>
                          <a:spcPts val="0"/>
                        </a:spcAft>
                      </a:pPr>
                      <a:r>
                        <a:rPr lang="en-GB" sz="1000" b="0" dirty="0"/>
                        <a:t>15,176</a:t>
                      </a:r>
                      <a:endParaRPr lang="fr-FR" sz="1000" b="0" dirty="0">
                        <a:solidFill>
                          <a:schemeClr val="tx1"/>
                        </a:solidFill>
                        <a:latin typeface="+mn-lt"/>
                        <a:ea typeface="Calibri"/>
                        <a:cs typeface="Times New Roman"/>
                      </a:endParaRPr>
                    </a:p>
                  </a:txBody>
                  <a:tcPr marL="0" marR="216466" marT="0" marB="0"/>
                </a:tc>
                <a:extLst>
                  <a:ext uri="{0D108BD9-81ED-4DB2-BD59-A6C34878D82A}">
                    <a16:rowId xmlns:a16="http://schemas.microsoft.com/office/drawing/2014/main" val="1297130904"/>
                  </a:ext>
                </a:extLst>
              </a:tr>
            </a:tbl>
          </a:graphicData>
        </a:graphic>
      </p:graphicFrame>
      <p:graphicFrame>
        <p:nvGraphicFramePr>
          <p:cNvPr id="27" name="Table 26" descr="TABLE;VIOLATION_STATISTICS">
            <a:extLst>
              <a:ext uri="{FF2B5EF4-FFF2-40B4-BE49-F238E27FC236}">
                <a16:creationId xmlns:a16="http://schemas.microsoft.com/office/drawing/2014/main" id="{623ADEB2-4D8F-440A-A9E2-74332EE574FF}"/>
              </a:ext>
            </a:extLst>
          </p:cNvPr>
          <p:cNvGraphicFramePr>
            <a:graphicFrameLocks noGrp="1"/>
          </p:cNvGraphicFramePr>
          <p:nvPr/>
        </p:nvGraphicFramePr>
        <p:xfrm>
          <a:off x="2861039" y="3732325"/>
          <a:ext cx="1883762" cy="1080000"/>
        </p:xfrm>
        <a:graphic>
          <a:graphicData uri="http://schemas.openxmlformats.org/drawingml/2006/table">
            <a:tbl>
              <a:tblPr firstRow="1" bandRow="1">
                <a:tableStyleId>{D27102A9-8310-4765-A935-A1911B00CA55}</a:tableStyleId>
              </a:tblPr>
              <a:tblGrid>
                <a:gridCol w="1209720">
                  <a:extLst>
                    <a:ext uri="{9D8B030D-6E8A-4147-A177-3AD203B41FA5}">
                      <a16:colId xmlns:a16="http://schemas.microsoft.com/office/drawing/2014/main" val="20000"/>
                    </a:ext>
                  </a:extLst>
                </a:gridCol>
                <a:gridCol w="674042">
                  <a:extLst>
                    <a:ext uri="{9D8B030D-6E8A-4147-A177-3AD203B41FA5}">
                      <a16:colId xmlns:a16="http://schemas.microsoft.com/office/drawing/2014/main" val="20001"/>
                    </a:ext>
                  </a:extLst>
                </a:gridCol>
              </a:tblGrid>
              <a:tr h="180000">
                <a:tc>
                  <a:txBody>
                    <a:bodyPr/>
                    <a:lstStyle/>
                    <a:p>
                      <a:pPr>
                        <a:lnSpc>
                          <a:spcPct val="115000"/>
                        </a:lnSpc>
                        <a:spcAft>
                          <a:spcPts val="0"/>
                        </a:spcAft>
                      </a:pPr>
                      <a:r>
                        <a:rPr lang="en-GB" sz="1000"/>
                        <a:t>Name</a:t>
                      </a:r>
                      <a:endParaRPr lang="fr-FR" sz="110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a:t>Value</a:t>
                      </a:r>
                      <a:endParaRPr lang="fr-FR" sz="110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881701077"/>
                  </a:ext>
                </a:extLst>
              </a:tr>
              <a:tr h="180000">
                <a:tc>
                  <a:txBody>
                    <a:bodyPr/>
                    <a:lstStyle/>
                    <a:p>
                      <a:pPr>
                        <a:lnSpc>
                          <a:spcPct val="115000"/>
                        </a:lnSpc>
                        <a:spcAft>
                          <a:spcPts val="0"/>
                        </a:spcAft>
                      </a:pPr>
                      <a:r>
                        <a:rPr lang="en-GB" sz="1000"/>
                        <a:t>Critical Violations</a:t>
                      </a:r>
                      <a:endParaRPr lang="fr-FR" sz="110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a:t>14,159</a:t>
                      </a:r>
                      <a:endParaRPr lang="fr-FR" sz="110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1145270"/>
                  </a:ext>
                </a:extLst>
              </a:tr>
              <a:tr h="180000">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a:t>0.25</a:t>
                      </a:r>
                      <a:endParaRPr lang="fr-FR" sz="110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81929544"/>
                  </a:ext>
                </a:extLst>
              </a:tr>
              <a:tr h="180000">
                <a:tc>
                  <a:txBody>
                    <a:bodyPr/>
                    <a:lstStyle/>
                    <a:p>
                      <a:pPr>
                        <a:lnSpc>
                          <a:spcPct val="115000"/>
                        </a:lnSpc>
                        <a:spcAft>
                          <a:spcPts val="0"/>
                        </a:spcAft>
                      </a:pPr>
                      <a:r>
                        <a:rPr lang="en-GB" sz="1000"/>
                        <a:t>  per kLoC</a:t>
                      </a:r>
                      <a:endParaRPr lang="fr-FR" sz="110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a:t>3.03</a:t>
                      </a:r>
                      <a:endParaRPr lang="fr-FR" sz="110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2100924772"/>
                  </a:ext>
                </a:extLst>
              </a:tr>
              <a:tr h="180000">
                <a:tc>
                  <a:txBody>
                    <a:bodyPr/>
                    <a:lstStyle/>
                    <a:p>
                      <a:pPr>
                        <a:lnSpc>
                          <a:spcPct val="115000"/>
                        </a:lnSpc>
                        <a:spcAft>
                          <a:spcPts val="0"/>
                        </a:spcAft>
                      </a:pPr>
                      <a:r>
                        <a:rPr lang="en-GB" sz="1000"/>
                        <a:t>Complex Objects</a:t>
                      </a:r>
                      <a:endParaRPr lang="fr-FR" sz="110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a:t>3,536</a:t>
                      </a:r>
                      <a:endParaRPr lang="fr-FR" sz="110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2005828799"/>
                  </a:ext>
                </a:extLst>
              </a:tr>
              <a:tr h="180000">
                <a:tc>
                  <a:txBody>
                    <a:bodyPr/>
                    <a:lstStyle/>
                    <a:p>
                      <a:pPr>
                        <a:lnSpc>
                          <a:spcPct val="115000"/>
                        </a:lnSpc>
                        <a:spcAft>
                          <a:spcPts val="0"/>
                        </a:spcAft>
                      </a:pPr>
                      <a:r>
                        <a:rPr lang="en-GB" sz="1000"/>
                        <a:t>  With Violations</a:t>
                      </a:r>
                      <a:endParaRPr lang="fr-FR" sz="110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1,108</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938993868"/>
                  </a:ext>
                </a:extLst>
              </a:tr>
            </a:tbl>
          </a:graphicData>
        </a:graphic>
      </p:graphicFrame>
      <p:graphicFrame>
        <p:nvGraphicFramePr>
          <p:cNvPr id="28" name="Table 27" descr="TABLE;TOP_CRITICAL_VIOLATIONS;BC-ID=60017,COUNT=10">
            <a:extLst>
              <a:ext uri="{FF2B5EF4-FFF2-40B4-BE49-F238E27FC236}">
                <a16:creationId xmlns:a16="http://schemas.microsoft.com/office/drawing/2014/main" id="{8A8FD352-E959-4ED9-A850-0C5F6F2357C0}"/>
              </a:ext>
            </a:extLst>
          </p:cNvPr>
          <p:cNvGraphicFramePr>
            <a:graphicFrameLocks noGrp="1"/>
          </p:cNvGraphicFramePr>
          <p:nvPr/>
        </p:nvGraphicFramePr>
        <p:xfrm>
          <a:off x="566837" y="5124114"/>
          <a:ext cx="4177964" cy="1572456"/>
        </p:xfrm>
        <a:graphic>
          <a:graphicData uri="http://schemas.openxmlformats.org/drawingml/2006/table">
            <a:tbl>
              <a:tblPr firstRow="1">
                <a:tableStyleId>{9D7B26C5-4107-4FEC-AEDC-1716B250A1EF}</a:tableStyleId>
              </a:tblPr>
              <a:tblGrid>
                <a:gridCol w="3269234">
                  <a:extLst>
                    <a:ext uri="{9D8B030D-6E8A-4147-A177-3AD203B41FA5}">
                      <a16:colId xmlns:a16="http://schemas.microsoft.com/office/drawing/2014/main" val="1459625848"/>
                    </a:ext>
                  </a:extLst>
                </a:gridCol>
                <a:gridCol w="908730">
                  <a:extLst>
                    <a:ext uri="{9D8B030D-6E8A-4147-A177-3AD203B41FA5}">
                      <a16:colId xmlns:a16="http://schemas.microsoft.com/office/drawing/2014/main" val="85577481"/>
                    </a:ext>
                  </a:extLst>
                </a:gridCol>
              </a:tblGrid>
              <a:tr h="143015">
                <a:tc>
                  <a:txBody>
                    <a:bodyPr/>
                    <a:lstStyle/>
                    <a:p>
                      <a:pPr marL="0" marR="0">
                        <a:lnSpc>
                          <a:spcPct val="115000"/>
                        </a:lnSpc>
                        <a:spcBef>
                          <a:spcPts val="0"/>
                        </a:spcBef>
                        <a:spcAft>
                          <a:spcPts val="0"/>
                        </a:spcAft>
                      </a:pPr>
                      <a:r>
                        <a:rPr lang="en-GB" sz="900">
                          <a:effectLst/>
                        </a:rPr>
                        <a:t>Rule Name</a:t>
                      </a:r>
                      <a:endParaRPr lang="en-US" sz="9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900">
                          <a:effectLst/>
                        </a:rPr>
                        <a:t># Violations</a:t>
                      </a:r>
                      <a:endParaRPr lang="en-US" sz="9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019038"/>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declaring public Fields</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4,799</a:t>
                      </a:r>
                    </a:p>
                  </a:txBody>
                  <a:tcPr marL="68580" marR="68580" marT="0" marB="0" anchor="b"/>
                </a:tc>
                <a:extLst>
                  <a:ext uri="{0D108BD9-81ED-4DB2-BD59-A6C34878D82A}">
                    <a16:rowId xmlns:a16="http://schemas.microsoft.com/office/drawing/2014/main" val="131292702"/>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Errors should be handled in stored procedures and functions</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4,647</a:t>
                      </a:r>
                    </a:p>
                  </a:txBody>
                  <a:tcPr marL="68580" marR="68580" marT="0" marB="0" anchor="b"/>
                </a:tc>
                <a:extLst>
                  <a:ext uri="{0D108BD9-81ED-4DB2-BD59-A6C34878D82A}">
                    <a16:rowId xmlns:a16="http://schemas.microsoft.com/office/drawing/2014/main" val="1666386077"/>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Tables without Primary Key (SQL)</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2,230</a:t>
                      </a:r>
                    </a:p>
                  </a:txBody>
                  <a:tcPr marL="68580" marR="68580" marT="0" marB="0" anchor="b"/>
                </a:tc>
                <a:extLst>
                  <a:ext uri="{0D108BD9-81ED-4DB2-BD59-A6C34878D82A}">
                    <a16:rowId xmlns:a16="http://schemas.microsoft.com/office/drawing/2014/main" val="1893333004"/>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directly throwing instance of Exception class</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879</a:t>
                      </a:r>
                    </a:p>
                  </a:txBody>
                  <a:tcPr marL="68580" marR="68580" marT="0" marB="0" anchor="b"/>
                </a:tc>
                <a:extLst>
                  <a:ext uri="{0D108BD9-81ED-4DB2-BD59-A6C34878D82A}">
                    <a16:rowId xmlns:a16="http://schemas.microsoft.com/office/drawing/2014/main" val="962499508"/>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cyclical calls and inheritances between namespaces content</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608</a:t>
                      </a:r>
                    </a:p>
                  </a:txBody>
                  <a:tcPr marL="68580" marR="68580" marT="0" marB="0" anchor="b"/>
                </a:tc>
                <a:extLst>
                  <a:ext uri="{0D108BD9-81ED-4DB2-BD59-A6C34878D82A}">
                    <a16:rowId xmlns:a16="http://schemas.microsoft.com/office/drawing/2014/main" val="583251668"/>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using SQL queries inside a loop</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330</a:t>
                      </a:r>
                    </a:p>
                  </a:txBody>
                  <a:tcPr marL="68580" marR="68580" marT="0" marB="0" anchor="b"/>
                </a:tc>
                <a:extLst>
                  <a:ext uri="{0D108BD9-81ED-4DB2-BD59-A6C34878D82A}">
                    <a16:rowId xmlns:a16="http://schemas.microsoft.com/office/drawing/2014/main" val="1291046919"/>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empty catch blocks</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276</a:t>
                      </a:r>
                    </a:p>
                  </a:txBody>
                  <a:tcPr marL="68580" marR="68580" marT="0" marB="0" anchor="b"/>
                </a:tc>
                <a:extLst>
                  <a:ext uri="{0D108BD9-81ED-4DB2-BD59-A6C34878D82A}">
                    <a16:rowId xmlns:a16="http://schemas.microsoft.com/office/drawing/2014/main" val="223488312"/>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doing select on Datatable in loop</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80</a:t>
                      </a:r>
                    </a:p>
                  </a:txBody>
                  <a:tcPr marL="68580" marR="68580" marT="0" marB="0" anchor="b"/>
                </a:tc>
                <a:extLst>
                  <a:ext uri="{0D108BD9-81ED-4DB2-BD59-A6C34878D82A}">
                    <a16:rowId xmlns:a16="http://schemas.microsoft.com/office/drawing/2014/main" val="1844131015"/>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using eval() (Javascript)</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63</a:t>
                      </a:r>
                    </a:p>
                  </a:txBody>
                  <a:tcPr marL="68580" marR="68580" marT="0" marB="0" anchor="b"/>
                </a:tc>
                <a:extLst>
                  <a:ext uri="{0D108BD9-81ED-4DB2-BD59-A6C34878D82A}">
                    <a16:rowId xmlns:a16="http://schemas.microsoft.com/office/drawing/2014/main" val="875199554"/>
                  </a:ext>
                </a:extLst>
              </a:tr>
              <a:tr h="95995">
                <a:tc>
                  <a:txBody>
                    <a:bodyPr/>
                    <a:lstStyle/>
                    <a:p>
                      <a:pPr marL="91440" marR="0">
                        <a:lnSpc>
                          <a:spcPct val="115000"/>
                        </a:lnSpc>
                        <a:spcBef>
                          <a:spcPts val="0"/>
                        </a:spcBef>
                        <a:spcAft>
                          <a:spcPts val="0"/>
                        </a:spcAft>
                      </a:pPr>
                      <a:r>
                        <a:rPr lang="en-GB" sz="800" i="0" u="none" kern="1200" spc="0">
                          <a:solidFill>
                            <a:schemeClr val="tx1">
                              <a:lumMod val="100000"/>
                            </a:schemeClr>
                          </a:solidFill>
                          <a:latin typeface="+mn-lt"/>
                          <a:ea typeface="+mn-ea"/>
                          <a:cs typeface="+mn-cs"/>
                        </a:rPr>
                        <a:t>Avoid SQL queries that no index can support for artifacts with high fan-in</a:t>
                      </a:r>
                      <a:endParaRPr lang="en-US" sz="800" i="0" u="none" kern="1200" spc="0">
                        <a:solidFill>
                          <a:schemeClr val="tx1">
                            <a:lumMod val="100000"/>
                          </a:schemeClr>
                        </a:solidFill>
                        <a:latin typeface="+mn-lt"/>
                        <a:ea typeface="+mn-ea"/>
                        <a:cs typeface="+mn-cs"/>
                      </a:endParaRPr>
                    </a:p>
                  </a:txBody>
                  <a:tcPr marL="68580" marR="68580" marT="0" marB="0" anchor="b">
                    <a:noFill/>
                  </a:tcPr>
                </a:tc>
                <a:tc>
                  <a:txBody>
                    <a:bodyPr/>
                    <a:lstStyle/>
                    <a:p>
                      <a:pPr marL="0" marR="0" algn="r">
                        <a:lnSpc>
                          <a:spcPct val="115000"/>
                        </a:lnSpc>
                        <a:spcBef>
                          <a:spcPts val="0"/>
                        </a:spcBef>
                        <a:spcAft>
                          <a:spcPts val="0"/>
                        </a:spcAft>
                      </a:pPr>
                      <a:r>
                        <a:rPr lang="en-US" sz="800" i="0" u="none" kern="1200" spc="0">
                          <a:solidFill>
                            <a:schemeClr val="tx1">
                              <a:lumMod val="100000"/>
                            </a:schemeClr>
                          </a:solidFill>
                          <a:latin typeface="+mn-lt"/>
                          <a:ea typeface="+mn-ea"/>
                          <a:cs typeface="+mn-cs"/>
                        </a:rPr>
                        <a:t>60</a:t>
                      </a:r>
                    </a:p>
                  </a:txBody>
                  <a:tcPr marL="68580" marR="68580" marT="0" marB="0" anchor="b"/>
                </a:tc>
                <a:extLst>
                  <a:ext uri="{0D108BD9-81ED-4DB2-BD59-A6C34878D82A}">
                    <a16:rowId xmlns:a16="http://schemas.microsoft.com/office/drawing/2014/main" val="1050459683"/>
                  </a:ext>
                </a:extLst>
              </a:tr>
            </a:tbl>
          </a:graphicData>
        </a:graphic>
      </p:graphicFrame>
    </p:spTree>
    <p:custDataLst>
      <p:tags r:id="rId1"/>
    </p:custDataLst>
    <p:extLst>
      <p:ext uri="{BB962C8B-B14F-4D97-AF65-F5344CB8AC3E}">
        <p14:creationId xmlns:p14="http://schemas.microsoft.com/office/powerpoint/2010/main" val="467378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a:lstStyle/>
          <a:p>
            <a:r>
              <a:rPr lang="en-US">
                <a:solidFill>
                  <a:schemeClr val="accent3"/>
                </a:solidFill>
              </a:rPr>
              <a:t>Application details: </a:t>
            </a:r>
            <a:r>
              <a:rPr lang="en-US" sz="2400" err="1">
                <a:solidFill>
                  <a:srgbClr val="575757"/>
                </a:solidFill>
              </a:rPr>
              <a:t>ActionPlatform</a:t>
            </a:r>
            <a:r>
              <a:rPr lang="en-US"/>
              <a:t> technical strengths and improvement areas for Overall health (TQI)</a:t>
            </a:r>
          </a:p>
        </p:txBody>
      </p:sp>
      <p:sp>
        <p:nvSpPr>
          <p:cNvPr id="80" name="TextBox 79">
            <a:extLst>
              <a:ext uri="{FF2B5EF4-FFF2-40B4-BE49-F238E27FC236}">
                <a16:creationId xmlns:a16="http://schemas.microsoft.com/office/drawing/2014/main" id="{6F5A7825-C260-4831-9B48-001AB9DF90D5}"/>
              </a:ext>
            </a:extLst>
          </p:cNvPr>
          <p:cNvSpPr txBox="1"/>
          <p:nvPr/>
        </p:nvSpPr>
        <p:spPr>
          <a:xfrm>
            <a:off x="9134358" y="1694951"/>
            <a:ext cx="2428992" cy="3523527"/>
          </a:xfrm>
          <a:prstGeom prst="rect">
            <a:avLst/>
          </a:prstGeom>
          <a:noFill/>
        </p:spPr>
        <p:txBody>
          <a:bodyPr wrap="square" lIns="0" tIns="0" rIns="0" bIns="0" rtlCol="0" anchor="t">
            <a:noAutofit/>
          </a:bodyPr>
          <a:lstStyle/>
          <a:p>
            <a:pPr>
              <a:lnSpc>
                <a:spcPct val="150000"/>
              </a:lnSpc>
            </a:pPr>
            <a:r>
              <a:rPr lang="en-US" sz="950" b="1"/>
              <a:t>Strengths</a:t>
            </a:r>
            <a:endParaRPr lang="en-US" sz="950"/>
          </a:p>
          <a:p>
            <a:pPr>
              <a:lnSpc>
                <a:spcPct val="150000"/>
              </a:lnSpc>
            </a:pPr>
            <a:r>
              <a:rPr lang="en-US" sz="950"/>
              <a:t>No hardcoded passwords, count of violations across security technical criteria are limited hence can be fixed soon.</a:t>
            </a:r>
          </a:p>
          <a:p>
            <a:pPr>
              <a:lnSpc>
                <a:spcPct val="150000"/>
              </a:lnSpc>
            </a:pPr>
            <a:endParaRPr lang="en-US" sz="950"/>
          </a:p>
          <a:p>
            <a:pPr>
              <a:lnSpc>
                <a:spcPct val="150000"/>
              </a:lnSpc>
            </a:pPr>
            <a:r>
              <a:rPr lang="en-US" sz="950" b="1"/>
              <a:t>Improvement Areas</a:t>
            </a:r>
          </a:p>
          <a:p>
            <a:pPr>
              <a:lnSpc>
                <a:spcPct val="150000"/>
              </a:lnSpc>
            </a:pPr>
            <a:r>
              <a:rPr lang="en-US" sz="950"/>
              <a:t>Efficiency issues mostly concern missing primary keys and SQL queries inside loops. Security issues are mostly related to input validation coming from react/angular application. There are also some architecture issues like cyclical calls between packages, as well as issues related to programming practices: exception handling – use of generic classes.</a:t>
            </a:r>
          </a:p>
        </p:txBody>
      </p:sp>
      <p:sp>
        <p:nvSpPr>
          <p:cNvPr id="14" name="ee4pHeader2">
            <a:extLst>
              <a:ext uri="{FF2B5EF4-FFF2-40B4-BE49-F238E27FC236}">
                <a16:creationId xmlns:a16="http://schemas.microsoft.com/office/drawing/2014/main" id="{1503C336-06AF-4E2D-8A12-85F05A83BD35}"/>
              </a:ext>
            </a:extLst>
          </p:cNvPr>
          <p:cNvSpPr txBox="1"/>
          <p:nvPr/>
        </p:nvSpPr>
        <p:spPr>
          <a:xfrm>
            <a:off x="9153899" y="1487279"/>
            <a:ext cx="2033272" cy="198279"/>
          </a:xfrm>
          <a:prstGeom prst="rect">
            <a:avLst/>
          </a:prstGeom>
          <a:noFill/>
          <a:ln cap="rnd">
            <a:noFill/>
          </a:ln>
        </p:spPr>
        <p:txBody>
          <a:bodyPr wrap="square" lIns="0" tIns="0" rIns="0" bIns="0" rtlCol="0" anchor="b" anchorCtr="0">
            <a:noAutofit/>
          </a:bodyPr>
          <a:lstStyle/>
          <a:p>
            <a:pPr marL="0" lvl="3"/>
            <a:r>
              <a:rPr lang="en-US" sz="1400">
                <a:solidFill>
                  <a:schemeClr val="accent3"/>
                </a:solidFill>
              </a:rPr>
              <a:t>Explanation</a:t>
            </a:r>
          </a:p>
        </p:txBody>
      </p:sp>
      <p:sp>
        <p:nvSpPr>
          <p:cNvPr id="19" name="TextBox 18">
            <a:extLst>
              <a:ext uri="{FF2B5EF4-FFF2-40B4-BE49-F238E27FC236}">
                <a16:creationId xmlns:a16="http://schemas.microsoft.com/office/drawing/2014/main" id="{8D9A2195-E46A-4A5C-BD11-87B61401C498}"/>
              </a:ext>
            </a:extLst>
          </p:cNvPr>
          <p:cNvSpPr txBox="1"/>
          <p:nvPr/>
        </p:nvSpPr>
        <p:spPr>
          <a:xfrm>
            <a:off x="8917858" y="5393364"/>
            <a:ext cx="2233562"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a:solidFill>
                  <a:srgbClr val="575757"/>
                </a:solidFill>
              </a:rPr>
              <a:t>TQI of </a:t>
            </a:r>
            <a:r>
              <a:rPr lang="en-US" sz="1200" err="1">
                <a:solidFill>
                  <a:srgbClr val="575757"/>
                </a:solidFill>
              </a:rPr>
              <a:t>ActionPlatform</a:t>
            </a:r>
            <a:endParaRPr lang="en-US" sz="1200">
              <a:solidFill>
                <a:srgbClr val="575757"/>
              </a:solidFill>
            </a:endParaRPr>
          </a:p>
        </p:txBody>
      </p:sp>
      <p:grpSp>
        <p:nvGrpSpPr>
          <p:cNvPr id="20" name="Group 19">
            <a:extLst>
              <a:ext uri="{FF2B5EF4-FFF2-40B4-BE49-F238E27FC236}">
                <a16:creationId xmlns:a16="http://schemas.microsoft.com/office/drawing/2014/main" id="{F8AB4BEE-7B3E-4E86-8050-ED2B58EB7558}"/>
              </a:ext>
            </a:extLst>
          </p:cNvPr>
          <p:cNvGrpSpPr/>
          <p:nvPr/>
        </p:nvGrpSpPr>
        <p:grpSpPr>
          <a:xfrm>
            <a:off x="6889582" y="5549849"/>
            <a:ext cx="4456017" cy="548673"/>
            <a:chOff x="7297312" y="5684879"/>
            <a:chExt cx="4456017" cy="548673"/>
          </a:xfrm>
        </p:grpSpPr>
        <p:grpSp>
          <p:nvGrpSpPr>
            <p:cNvPr id="21" name="Group 20">
              <a:extLst>
                <a:ext uri="{FF2B5EF4-FFF2-40B4-BE49-F238E27FC236}">
                  <a16:creationId xmlns:a16="http://schemas.microsoft.com/office/drawing/2014/main" id="{3088A8FB-95CE-43C9-9AA7-B889D16D6DE2}"/>
                </a:ext>
              </a:extLst>
            </p:cNvPr>
            <p:cNvGrpSpPr/>
            <p:nvPr/>
          </p:nvGrpSpPr>
          <p:grpSpPr>
            <a:xfrm>
              <a:off x="7297312" y="6046424"/>
              <a:ext cx="1214233" cy="187128"/>
              <a:chOff x="6717312" y="6299200"/>
              <a:chExt cx="1214233" cy="187128"/>
            </a:xfrm>
          </p:grpSpPr>
          <p:sp>
            <p:nvSpPr>
              <p:cNvPr id="39" name="Rectangle 38">
                <a:extLst>
                  <a:ext uri="{FF2B5EF4-FFF2-40B4-BE49-F238E27FC236}">
                    <a16:creationId xmlns:a16="http://schemas.microsoft.com/office/drawing/2014/main" id="{F3FA9F9E-7426-4D4D-8DD2-B95B2244335A}"/>
                  </a:ext>
                </a:extLst>
              </p:cNvPr>
              <p:cNvSpPr/>
              <p:nvPr/>
            </p:nvSpPr>
            <p:spPr>
              <a:xfrm>
                <a:off x="6717312" y="6299200"/>
                <a:ext cx="205841" cy="187128"/>
              </a:xfrm>
              <a:prstGeom prst="rect">
                <a:avLst/>
              </a:prstGeom>
              <a:solidFill>
                <a:srgbClr val="E71C5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GB" sz="1200">
                    <a:solidFill>
                      <a:srgbClr val="FFFFFF"/>
                    </a:solidFill>
                  </a:rPr>
                  <a:t>1</a:t>
                </a:r>
                <a:endParaRPr lang="en-US" sz="1200">
                  <a:solidFill>
                    <a:srgbClr val="FFFFFF"/>
                  </a:solidFill>
                </a:endParaRPr>
              </a:p>
            </p:txBody>
          </p:sp>
          <p:sp>
            <p:nvSpPr>
              <p:cNvPr id="40" name="TextBox 39">
                <a:extLst>
                  <a:ext uri="{FF2B5EF4-FFF2-40B4-BE49-F238E27FC236}">
                    <a16:creationId xmlns:a16="http://schemas.microsoft.com/office/drawing/2014/main" id="{CE212A2F-0A41-4011-8ABF-1E9F958E1802}"/>
                  </a:ext>
                </a:extLst>
              </p:cNvPr>
              <p:cNvSpPr txBox="1"/>
              <p:nvPr/>
            </p:nvSpPr>
            <p:spPr>
              <a:xfrm>
                <a:off x="6978428" y="6300431"/>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Very high risk</a:t>
                </a:r>
              </a:p>
            </p:txBody>
          </p:sp>
        </p:grpSp>
        <p:grpSp>
          <p:nvGrpSpPr>
            <p:cNvPr id="22" name="Group 21">
              <a:extLst>
                <a:ext uri="{FF2B5EF4-FFF2-40B4-BE49-F238E27FC236}">
                  <a16:creationId xmlns:a16="http://schemas.microsoft.com/office/drawing/2014/main" id="{AC1DF0C1-CF3A-41DE-8600-C4C3C1A52752}"/>
                </a:ext>
              </a:extLst>
            </p:cNvPr>
            <p:cNvGrpSpPr/>
            <p:nvPr/>
          </p:nvGrpSpPr>
          <p:grpSpPr>
            <a:xfrm>
              <a:off x="8532049" y="6046424"/>
              <a:ext cx="1010039" cy="187128"/>
              <a:chOff x="6717312" y="6492282"/>
              <a:chExt cx="1010039" cy="187128"/>
            </a:xfrm>
          </p:grpSpPr>
          <p:sp>
            <p:nvSpPr>
              <p:cNvPr id="34" name="Rectangle 33">
                <a:extLst>
                  <a:ext uri="{FF2B5EF4-FFF2-40B4-BE49-F238E27FC236}">
                    <a16:creationId xmlns:a16="http://schemas.microsoft.com/office/drawing/2014/main" id="{5B398716-4B7D-419A-8E6E-DFD4F24B94CE}"/>
                  </a:ext>
                </a:extLst>
              </p:cNvPr>
              <p:cNvSpPr/>
              <p:nvPr/>
            </p:nvSpPr>
            <p:spPr>
              <a:xfrm>
                <a:off x="6717312" y="6492282"/>
                <a:ext cx="205841" cy="187128"/>
              </a:xfrm>
              <a:prstGeom prst="rect">
                <a:avLst/>
              </a:prstGeom>
              <a:solidFill>
                <a:srgbClr val="FFC000"/>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2</a:t>
                </a:r>
              </a:p>
            </p:txBody>
          </p:sp>
          <p:sp>
            <p:nvSpPr>
              <p:cNvPr id="35" name="TextBox 34">
                <a:extLst>
                  <a:ext uri="{FF2B5EF4-FFF2-40B4-BE49-F238E27FC236}">
                    <a16:creationId xmlns:a16="http://schemas.microsoft.com/office/drawing/2014/main" id="{3BDDC1DB-C18D-4527-B41C-3B641DEE2480}"/>
                  </a:ext>
                </a:extLst>
              </p:cNvPr>
              <p:cNvSpPr txBox="1"/>
              <p:nvPr/>
            </p:nvSpPr>
            <p:spPr>
              <a:xfrm>
                <a:off x="6978428" y="6493513"/>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GB" sz="1200">
                    <a:solidFill>
                      <a:srgbClr val="575757"/>
                    </a:solidFill>
                  </a:rPr>
                  <a:t>High risk</a:t>
                </a:r>
                <a:endParaRPr lang="en-US" sz="1200">
                  <a:solidFill>
                    <a:srgbClr val="575757"/>
                  </a:solidFill>
                </a:endParaRPr>
              </a:p>
            </p:txBody>
          </p:sp>
        </p:grpSp>
        <p:grpSp>
          <p:nvGrpSpPr>
            <p:cNvPr id="23" name="Group 22">
              <a:extLst>
                <a:ext uri="{FF2B5EF4-FFF2-40B4-BE49-F238E27FC236}">
                  <a16:creationId xmlns:a16="http://schemas.microsoft.com/office/drawing/2014/main" id="{135C15FE-C9A1-48AB-906A-DAD730C4DFF4}"/>
                </a:ext>
              </a:extLst>
            </p:cNvPr>
            <p:cNvGrpSpPr/>
            <p:nvPr/>
          </p:nvGrpSpPr>
          <p:grpSpPr>
            <a:xfrm>
              <a:off x="9453870" y="6046424"/>
              <a:ext cx="1214233" cy="187128"/>
              <a:chOff x="6670526" y="6693151"/>
              <a:chExt cx="1214233" cy="187128"/>
            </a:xfrm>
          </p:grpSpPr>
          <p:sp>
            <p:nvSpPr>
              <p:cNvPr id="32" name="Rectangle 31">
                <a:extLst>
                  <a:ext uri="{FF2B5EF4-FFF2-40B4-BE49-F238E27FC236}">
                    <a16:creationId xmlns:a16="http://schemas.microsoft.com/office/drawing/2014/main" id="{962800FD-A0F9-4E87-A188-0277A4964C7A}"/>
                  </a:ext>
                </a:extLst>
              </p:cNvPr>
              <p:cNvSpPr/>
              <p:nvPr/>
            </p:nvSpPr>
            <p:spPr>
              <a:xfrm>
                <a:off x="6670526" y="6693151"/>
                <a:ext cx="205841" cy="187128"/>
              </a:xfrm>
              <a:prstGeom prst="rect">
                <a:avLst/>
              </a:prstGeom>
              <a:solidFill>
                <a:srgbClr val="D4DF33"/>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3</a:t>
                </a:r>
              </a:p>
            </p:txBody>
          </p:sp>
          <p:sp>
            <p:nvSpPr>
              <p:cNvPr id="33" name="TextBox 32">
                <a:extLst>
                  <a:ext uri="{FF2B5EF4-FFF2-40B4-BE49-F238E27FC236}">
                    <a16:creationId xmlns:a16="http://schemas.microsoft.com/office/drawing/2014/main" id="{7E419731-076B-4D82-8967-EC2E7DAF53F2}"/>
                  </a:ext>
                </a:extLst>
              </p:cNvPr>
              <p:cNvSpPr txBox="1"/>
              <p:nvPr/>
            </p:nvSpPr>
            <p:spPr>
              <a:xfrm>
                <a:off x="6931642" y="6694382"/>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Medium risk</a:t>
                </a:r>
              </a:p>
            </p:txBody>
          </p:sp>
        </p:grpSp>
        <p:grpSp>
          <p:nvGrpSpPr>
            <p:cNvPr id="24" name="Group 23">
              <a:extLst>
                <a:ext uri="{FF2B5EF4-FFF2-40B4-BE49-F238E27FC236}">
                  <a16:creationId xmlns:a16="http://schemas.microsoft.com/office/drawing/2014/main" id="{2F3E4CA8-AB99-443F-91EB-26DEC74F77C6}"/>
                </a:ext>
              </a:extLst>
            </p:cNvPr>
            <p:cNvGrpSpPr/>
            <p:nvPr/>
          </p:nvGrpSpPr>
          <p:grpSpPr>
            <a:xfrm>
              <a:off x="10743290" y="6046424"/>
              <a:ext cx="1010039" cy="187128"/>
              <a:chOff x="6717312" y="6915774"/>
              <a:chExt cx="1010039" cy="187128"/>
            </a:xfrm>
          </p:grpSpPr>
          <p:sp>
            <p:nvSpPr>
              <p:cNvPr id="30" name="Rectangle 29">
                <a:extLst>
                  <a:ext uri="{FF2B5EF4-FFF2-40B4-BE49-F238E27FC236}">
                    <a16:creationId xmlns:a16="http://schemas.microsoft.com/office/drawing/2014/main" id="{DAECB560-4CB0-425C-8D29-0EF7EB7EDD7E}"/>
                  </a:ext>
                </a:extLst>
              </p:cNvPr>
              <p:cNvSpPr/>
              <p:nvPr/>
            </p:nvSpPr>
            <p:spPr>
              <a:xfrm>
                <a:off x="6717312" y="6915774"/>
                <a:ext cx="205841" cy="187128"/>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4</a:t>
                </a:r>
              </a:p>
            </p:txBody>
          </p:sp>
          <p:sp>
            <p:nvSpPr>
              <p:cNvPr id="31" name="TextBox 30">
                <a:extLst>
                  <a:ext uri="{FF2B5EF4-FFF2-40B4-BE49-F238E27FC236}">
                    <a16:creationId xmlns:a16="http://schemas.microsoft.com/office/drawing/2014/main" id="{0B437BE3-47F5-4A21-8640-7057B4E32173}"/>
                  </a:ext>
                </a:extLst>
              </p:cNvPr>
              <p:cNvSpPr txBox="1"/>
              <p:nvPr/>
            </p:nvSpPr>
            <p:spPr>
              <a:xfrm>
                <a:off x="6978428" y="6917005"/>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Low risk</a:t>
                </a:r>
              </a:p>
            </p:txBody>
          </p:sp>
        </p:grpSp>
        <p:sp>
          <p:nvSpPr>
            <p:cNvPr id="25" name="Rectangle 24">
              <a:extLst>
                <a:ext uri="{FF2B5EF4-FFF2-40B4-BE49-F238E27FC236}">
                  <a16:creationId xmlns:a16="http://schemas.microsoft.com/office/drawing/2014/main" id="{98479E5B-F689-4D6D-8521-A1EFDC70BB3F}"/>
                </a:ext>
              </a:extLst>
            </p:cNvPr>
            <p:cNvSpPr/>
            <p:nvPr/>
          </p:nvSpPr>
          <p:spPr>
            <a:xfrm>
              <a:off x="7297312" y="5869545"/>
              <a:ext cx="4261838" cy="99260"/>
            </a:xfrm>
            <a:prstGeom prst="rect">
              <a:avLst/>
            </a:prstGeom>
            <a:gradFill flip="none" rotWithShape="1">
              <a:gsLst>
                <a:gs pos="35000">
                  <a:srgbClr val="FFFF00"/>
                </a:gs>
                <a:gs pos="70000">
                  <a:srgbClr val="FFC000"/>
                </a:gs>
                <a:gs pos="100000">
                  <a:srgbClr val="FF0000"/>
                </a:gs>
                <a:gs pos="0">
                  <a:schemeClr val="tx2"/>
                </a:gs>
              </a:gsLst>
              <a:path path="circle">
                <a:fillToRect l="100000" t="100000"/>
              </a:path>
              <a:tileRect r="-100000" b="-100000"/>
            </a:gra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26" name="TextBox 25">
              <a:extLst>
                <a:ext uri="{FF2B5EF4-FFF2-40B4-BE49-F238E27FC236}">
                  <a16:creationId xmlns:a16="http://schemas.microsoft.com/office/drawing/2014/main" id="{39CFE997-FD88-4FED-83C1-A184442AC49E}"/>
                </a:ext>
              </a:extLst>
            </p:cNvPr>
            <p:cNvSpPr txBox="1"/>
            <p:nvPr/>
          </p:nvSpPr>
          <p:spPr>
            <a:xfrm>
              <a:off x="7297312"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1</a:t>
              </a:r>
              <a:endParaRPr lang="en-US" sz="1200">
                <a:solidFill>
                  <a:srgbClr val="575757"/>
                </a:solidFill>
              </a:endParaRPr>
            </a:p>
          </p:txBody>
        </p:sp>
        <p:sp>
          <p:nvSpPr>
            <p:cNvPr id="27" name="TextBox 26">
              <a:extLst>
                <a:ext uri="{FF2B5EF4-FFF2-40B4-BE49-F238E27FC236}">
                  <a16:creationId xmlns:a16="http://schemas.microsoft.com/office/drawing/2014/main" id="{5075653B-22EA-4D3C-933E-5DF42BF39DA4}"/>
                </a:ext>
              </a:extLst>
            </p:cNvPr>
            <p:cNvSpPr txBox="1"/>
            <p:nvPr/>
          </p:nvSpPr>
          <p:spPr>
            <a:xfrm>
              <a:off x="11479000"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4</a:t>
              </a:r>
              <a:endParaRPr lang="en-US" sz="1200">
                <a:solidFill>
                  <a:srgbClr val="575757"/>
                </a:solidFill>
              </a:endParaRPr>
            </a:p>
          </p:txBody>
        </p:sp>
        <p:sp>
          <p:nvSpPr>
            <p:cNvPr id="28" name="TextBox 27">
              <a:extLst>
                <a:ext uri="{FF2B5EF4-FFF2-40B4-BE49-F238E27FC236}">
                  <a16:creationId xmlns:a16="http://schemas.microsoft.com/office/drawing/2014/main" id="{BEF2D58E-A318-49D7-8DEC-8DFEB2196FC5}"/>
                </a:ext>
              </a:extLst>
            </p:cNvPr>
            <p:cNvSpPr txBox="1"/>
            <p:nvPr/>
          </p:nvSpPr>
          <p:spPr>
            <a:xfrm>
              <a:off x="8691208"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2</a:t>
              </a:r>
              <a:endParaRPr lang="en-US" sz="1200">
                <a:solidFill>
                  <a:srgbClr val="575757"/>
                </a:solidFill>
              </a:endParaRPr>
            </a:p>
          </p:txBody>
        </p:sp>
        <p:sp>
          <p:nvSpPr>
            <p:cNvPr id="29" name="TextBox 28">
              <a:extLst>
                <a:ext uri="{FF2B5EF4-FFF2-40B4-BE49-F238E27FC236}">
                  <a16:creationId xmlns:a16="http://schemas.microsoft.com/office/drawing/2014/main" id="{2B06981D-646D-4D1E-B329-DC226CDAD844}"/>
                </a:ext>
              </a:extLst>
            </p:cNvPr>
            <p:cNvSpPr txBox="1"/>
            <p:nvPr/>
          </p:nvSpPr>
          <p:spPr>
            <a:xfrm>
              <a:off x="10085104"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3</a:t>
              </a:r>
              <a:endParaRPr lang="en-US" sz="1200">
                <a:solidFill>
                  <a:srgbClr val="575757"/>
                </a:solidFill>
              </a:endParaRPr>
            </a:p>
          </p:txBody>
        </p:sp>
      </p:grpSp>
      <p:sp>
        <p:nvSpPr>
          <p:cNvPr id="48" name="Isosceles Triangle 47">
            <a:extLst>
              <a:ext uri="{FF2B5EF4-FFF2-40B4-BE49-F238E27FC236}">
                <a16:creationId xmlns:a16="http://schemas.microsoft.com/office/drawing/2014/main" id="{550B5241-A055-4A97-AFA6-0C804F2553E0}"/>
              </a:ext>
            </a:extLst>
          </p:cNvPr>
          <p:cNvSpPr/>
          <p:nvPr/>
        </p:nvSpPr>
        <p:spPr>
          <a:xfrm flipV="1">
            <a:off x="9056259" y="5658151"/>
            <a:ext cx="156198" cy="104785"/>
          </a:xfrm>
          <a:prstGeom prst="triangle">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pic>
        <p:nvPicPr>
          <p:cNvPr id="7" name="Picture 6">
            <a:extLst>
              <a:ext uri="{FF2B5EF4-FFF2-40B4-BE49-F238E27FC236}">
                <a16:creationId xmlns:a16="http://schemas.microsoft.com/office/drawing/2014/main" id="{4DB6C730-2BC0-4396-8B47-E1E876772BF7}"/>
              </a:ext>
            </a:extLst>
          </p:cNvPr>
          <p:cNvPicPr>
            <a:picLocks noChangeAspect="1"/>
          </p:cNvPicPr>
          <p:nvPr/>
        </p:nvPicPr>
        <p:blipFill>
          <a:blip r:embed="rId5"/>
          <a:stretch>
            <a:fillRect/>
          </a:stretch>
        </p:blipFill>
        <p:spPr>
          <a:xfrm>
            <a:off x="1383501" y="1535529"/>
            <a:ext cx="7386634" cy="3319304"/>
          </a:xfrm>
          <a:prstGeom prst="rect">
            <a:avLst/>
          </a:prstGeom>
        </p:spPr>
      </p:pic>
      <p:sp>
        <p:nvSpPr>
          <p:cNvPr id="8" name="Rectangle 7">
            <a:extLst>
              <a:ext uri="{FF2B5EF4-FFF2-40B4-BE49-F238E27FC236}">
                <a16:creationId xmlns:a16="http://schemas.microsoft.com/office/drawing/2014/main" id="{0F250931-7AE3-41E3-A718-D4E1AD2BB6FC}"/>
              </a:ext>
            </a:extLst>
          </p:cNvPr>
          <p:cNvSpPr/>
          <p:nvPr/>
        </p:nvSpPr>
        <p:spPr>
          <a:xfrm>
            <a:off x="8474887" y="1821643"/>
            <a:ext cx="285977" cy="2327570"/>
          </a:xfrm>
          <a:prstGeom prst="rect">
            <a:avLst/>
          </a:prstGeom>
          <a:solidFill>
            <a:srgbClr val="FF000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109CF6C-4157-403A-8F06-2DA5CB32E773}"/>
              </a:ext>
            </a:extLst>
          </p:cNvPr>
          <p:cNvSpPr/>
          <p:nvPr/>
        </p:nvSpPr>
        <p:spPr>
          <a:xfrm>
            <a:off x="8474885" y="4149214"/>
            <a:ext cx="285977" cy="724688"/>
          </a:xfrm>
          <a:prstGeom prst="rect">
            <a:avLst/>
          </a:prstGeom>
          <a:solidFill>
            <a:srgbClr val="00B05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454F1E5F-818B-4F65-AA56-FF4187D2FDDA}"/>
              </a:ext>
            </a:extLst>
          </p:cNvPr>
          <p:cNvSpPr/>
          <p:nvPr/>
        </p:nvSpPr>
        <p:spPr>
          <a:xfrm rot="20042330">
            <a:off x="3459000" y="2821735"/>
            <a:ext cx="2931119" cy="646331"/>
          </a:xfrm>
          <a:prstGeom prst="rect">
            <a:avLst/>
          </a:prstGeom>
          <a:solidFill>
            <a:srgbClr val="E71C57"/>
          </a:solidFill>
        </p:spPr>
        <p:txBody>
          <a:bodyPr wrap="squar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42" name="Rectangle 41">
            <a:extLst>
              <a:ext uri="{FF2B5EF4-FFF2-40B4-BE49-F238E27FC236}">
                <a16:creationId xmlns:a16="http://schemas.microsoft.com/office/drawing/2014/main" id="{5F393B69-676D-4CC2-B445-E795F987C8EA}"/>
              </a:ext>
            </a:extLst>
          </p:cNvPr>
          <p:cNvSpPr/>
          <p:nvPr/>
        </p:nvSpPr>
        <p:spPr>
          <a:xfrm rot="20042330">
            <a:off x="8852381" y="2495407"/>
            <a:ext cx="2931119" cy="646331"/>
          </a:xfrm>
          <a:prstGeom prst="rect">
            <a:avLst/>
          </a:prstGeom>
          <a:solidFill>
            <a:srgbClr val="E71C57"/>
          </a:solidFill>
        </p:spPr>
        <p:txBody>
          <a:bodyPr wrap="square" lIns="91440" tIns="45720" rIns="91440" bIns="45720">
            <a:spAutoFit/>
          </a:bodyPr>
          <a:lstStyle/>
          <a:p>
            <a:pPr algn="ctr"/>
            <a:r>
              <a:rPr lang="en-US" sz="3600" b="0" cap="none" spc="0" dirty="0">
                <a:ln w="0"/>
                <a:solidFill>
                  <a:schemeClr val="bg2"/>
                </a:solidFill>
                <a:effectLst>
                  <a:outerShdw blurRad="38100" dist="19050" dir="2700000" algn="tl" rotWithShape="0">
                    <a:schemeClr val="dk1">
                      <a:alpha val="40000"/>
                    </a:schemeClr>
                  </a:outerShdw>
                </a:effectLst>
              </a:rPr>
              <a:t>Update</a:t>
            </a:r>
          </a:p>
        </p:txBody>
      </p:sp>
      <p:sp>
        <p:nvSpPr>
          <p:cNvPr id="44" name="Rectangle 43">
            <a:extLst>
              <a:ext uri="{FF2B5EF4-FFF2-40B4-BE49-F238E27FC236}">
                <a16:creationId xmlns:a16="http://schemas.microsoft.com/office/drawing/2014/main" id="{C164CD28-A14A-419C-89D7-B093DBF3F919}"/>
              </a:ext>
            </a:extLst>
          </p:cNvPr>
          <p:cNvSpPr/>
          <p:nvPr/>
        </p:nvSpPr>
        <p:spPr>
          <a:xfrm>
            <a:off x="177119" y="1535529"/>
            <a:ext cx="1162050" cy="1162050"/>
          </a:xfrm>
          <a:prstGeom prst="rect">
            <a:avLst/>
          </a:prstGeom>
          <a:grpFill/>
          <a:ln w="38100" cap="flat"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GB" sz="1200" b="1" kern="0">
                <a:solidFill>
                  <a:srgbClr val="575757"/>
                </a:solidFill>
              </a:rPr>
              <a:t>TQI</a:t>
            </a:r>
            <a:endParaRPr lang="en-US" sz="1200" b="1" kern="0">
              <a:solidFill>
                <a:srgbClr val="575757"/>
              </a:solidFill>
            </a:endParaRPr>
          </a:p>
        </p:txBody>
      </p:sp>
      <p:grpSp>
        <p:nvGrpSpPr>
          <p:cNvPr id="45" name="Group 44">
            <a:extLst>
              <a:ext uri="{FF2B5EF4-FFF2-40B4-BE49-F238E27FC236}">
                <a16:creationId xmlns:a16="http://schemas.microsoft.com/office/drawing/2014/main" id="{B381685B-1D3E-459E-A191-58DFF4D477F8}"/>
              </a:ext>
            </a:extLst>
          </p:cNvPr>
          <p:cNvGrpSpPr/>
          <p:nvPr>
            <p:custDataLst>
              <p:tags r:id="rId2"/>
            </p:custDataLst>
          </p:nvPr>
        </p:nvGrpSpPr>
        <p:grpSpPr>
          <a:xfrm>
            <a:off x="261269" y="2437455"/>
            <a:ext cx="993750" cy="165329"/>
            <a:chOff x="5334000" y="3429000"/>
            <a:chExt cx="1524000" cy="152400"/>
          </a:xfrm>
        </p:grpSpPr>
        <p:sp>
          <p:nvSpPr>
            <p:cNvPr id="46" name="background">
              <a:extLst>
                <a:ext uri="{FF2B5EF4-FFF2-40B4-BE49-F238E27FC236}">
                  <a16:creationId xmlns:a16="http://schemas.microsoft.com/office/drawing/2014/main" id="{E4FDA371-4460-4483-B578-5A3D19F38E0B}"/>
                </a:ext>
              </a:extLst>
            </p:cNvPr>
            <p:cNvSpPr/>
            <p:nvPr/>
          </p:nvSpPr>
          <p:spPr>
            <a:xfrm>
              <a:off x="5334000" y="3429000"/>
              <a:ext cx="1524000" cy="152400"/>
            </a:xfrm>
            <a:prstGeom prst="rect">
              <a:avLst/>
            </a:prstGeom>
            <a:solidFill>
              <a:srgbClr val="C8C8C8">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47" name="bar">
              <a:extLst>
                <a:ext uri="{FF2B5EF4-FFF2-40B4-BE49-F238E27FC236}">
                  <a16:creationId xmlns:a16="http://schemas.microsoft.com/office/drawing/2014/main" id="{EE780698-319E-43B4-8C20-8A22C4A4247A}"/>
                </a:ext>
              </a:extLst>
            </p:cNvPr>
            <p:cNvSpPr/>
            <p:nvPr/>
          </p:nvSpPr>
          <p:spPr>
            <a:xfrm>
              <a:off x="5334000" y="3429000"/>
              <a:ext cx="1094484" cy="152400"/>
            </a:xfrm>
            <a:prstGeom prst="rect">
              <a:avLst/>
            </a:prstGeom>
            <a:solidFill>
              <a:srgbClr val="6E6F73">
                <a:lumMod val="100000"/>
              </a:srgb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53" name="foreground">
              <a:extLst>
                <a:ext uri="{FF2B5EF4-FFF2-40B4-BE49-F238E27FC236}">
                  <a16:creationId xmlns:a16="http://schemas.microsoft.com/office/drawing/2014/main" id="{B2335829-435A-4DED-81CC-CA0D6B096F26}"/>
                </a:ext>
              </a:extLst>
            </p:cNvPr>
            <p:cNvSpPr/>
            <p:nvPr/>
          </p:nvSpPr>
          <p:spPr>
            <a:xfrm>
              <a:off x="5334000" y="3429000"/>
              <a:ext cx="1524000" cy="1524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sp>
        <p:nvSpPr>
          <p:cNvPr id="54" name="TextBox 53">
            <a:extLst>
              <a:ext uri="{FF2B5EF4-FFF2-40B4-BE49-F238E27FC236}">
                <a16:creationId xmlns:a16="http://schemas.microsoft.com/office/drawing/2014/main" id="{75BBB20E-C3E3-48C2-8E09-B386BDBA95FB}"/>
              </a:ext>
            </a:extLst>
          </p:cNvPr>
          <p:cNvSpPr txBox="1"/>
          <p:nvPr/>
        </p:nvSpPr>
        <p:spPr>
          <a:xfrm>
            <a:off x="392499" y="1881171"/>
            <a:ext cx="731289"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p>
            <a:pPr algn="ctr"/>
            <a:r>
              <a:rPr lang="en-US" sz="2000" b="1" dirty="0">
                <a:solidFill>
                  <a:srgbClr val="670F31"/>
                </a:solidFill>
              </a:rPr>
              <a:t>{</a:t>
            </a:r>
            <a:r>
              <a:rPr lang="en-US" sz="2000" b="1" dirty="0" err="1">
                <a:solidFill>
                  <a:srgbClr val="670F31"/>
                </a:solidFill>
              </a:rPr>
              <a:t>grade_TQI</a:t>
            </a:r>
            <a:r>
              <a:rPr lang="en-US" sz="2000" b="1" dirty="0">
                <a:solidFill>
                  <a:srgbClr val="670F31"/>
                </a:solidFill>
              </a:rPr>
              <a:t>}</a:t>
            </a:r>
          </a:p>
        </p:txBody>
      </p:sp>
    </p:spTree>
    <p:custDataLst>
      <p:tags r:id="rId1"/>
    </p:custDataLst>
    <p:extLst>
      <p:ext uri="{BB962C8B-B14F-4D97-AF65-F5344CB8AC3E}">
        <p14:creationId xmlns:p14="http://schemas.microsoft.com/office/powerpoint/2010/main" val="2762800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Object 9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93" name="Object 9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30000" y="622800"/>
            <a:ext cx="10933350" cy="664797"/>
          </a:xfrm>
        </p:spPr>
        <p:txBody>
          <a:bodyPr>
            <a:spAutoFit/>
          </a:bodyPr>
          <a:lstStyle/>
          <a:p>
            <a:r>
              <a:rPr lang="en-US"/>
              <a:t>Fix now &amp; Near term issue remediation of </a:t>
            </a:r>
            <a:r>
              <a:rPr lang="en-US" err="1"/>
              <a:t>ActionPlatform</a:t>
            </a:r>
            <a:r>
              <a:rPr lang="en-US"/>
              <a:t> health estimated at 100-150 person-days</a:t>
            </a:r>
          </a:p>
        </p:txBody>
      </p:sp>
      <p:sp>
        <p:nvSpPr>
          <p:cNvPr id="4" name="TextBox 3">
            <a:extLst>
              <a:ext uri="{FF2B5EF4-FFF2-40B4-BE49-F238E27FC236}">
                <a16:creationId xmlns:a16="http://schemas.microsoft.com/office/drawing/2014/main" id="{7FA634FB-1523-406D-ABE7-12B19427223A}"/>
              </a:ext>
            </a:extLst>
          </p:cNvPr>
          <p:cNvSpPr txBox="1"/>
          <p:nvPr/>
        </p:nvSpPr>
        <p:spPr>
          <a:xfrm>
            <a:off x="5244022" y="2356043"/>
            <a:ext cx="2305667" cy="215444"/>
          </a:xfrm>
          <a:prstGeom prst="rect">
            <a:avLst/>
          </a:prstGeom>
        </p:spPr>
        <p:txBody>
          <a:bodyPr vert="horz" wrap="square" lIns="0" tIns="0" rIns="0" bIns="0" rtlCol="0">
            <a:spAutoFit/>
          </a:bodyPr>
          <a:lstStyle/>
          <a:p>
            <a:pPr marL="1587" fontAlgn="base">
              <a:spcBef>
                <a:spcPts val="300"/>
              </a:spcBef>
              <a:spcAft>
                <a:spcPts val="400"/>
              </a:spcAft>
              <a:buClr>
                <a:srgbClr val="000000">
                  <a:lumMod val="65000"/>
                  <a:lumOff val="35000"/>
                </a:srgbClr>
              </a:buClr>
              <a:buSzPct val="95000"/>
            </a:pPr>
            <a:r>
              <a:rPr lang="en-US" sz="1400" b="1">
                <a:solidFill>
                  <a:schemeClr val="accent3"/>
                </a:solidFill>
                <a:latin typeface="+mj-lt"/>
                <a:cs typeface="Arial" pitchFamily="34" charset="0"/>
              </a:rPr>
              <a:t>Near term plan estimates</a:t>
            </a:r>
          </a:p>
        </p:txBody>
      </p:sp>
      <p:sp>
        <p:nvSpPr>
          <p:cNvPr id="5" name="TextBox 4">
            <a:extLst>
              <a:ext uri="{FF2B5EF4-FFF2-40B4-BE49-F238E27FC236}">
                <a16:creationId xmlns:a16="http://schemas.microsoft.com/office/drawing/2014/main" id="{57DA03D2-BDDD-4B29-A79F-3BCEC511705B}"/>
              </a:ext>
            </a:extLst>
          </p:cNvPr>
          <p:cNvSpPr txBox="1"/>
          <p:nvPr/>
        </p:nvSpPr>
        <p:spPr>
          <a:xfrm>
            <a:off x="4973519" y="2561737"/>
            <a:ext cx="2690856" cy="600164"/>
          </a:xfrm>
          <a:prstGeom prst="rect">
            <a:avLst/>
          </a:prstGeom>
        </p:spPr>
        <p:txBody>
          <a:bodyPr vert="horz" wrap="square" lIns="45720" tIns="45720" rIns="45720" bIns="45720" rtlCol="0">
            <a:spAutoFit/>
          </a:bodyPr>
          <a:lstStyle/>
          <a:p>
            <a:pPr marL="324000" lvl="1" indent="-216000" fontAlgn="base">
              <a:buClr>
                <a:schemeClr val="tx2">
                  <a:lumMod val="100000"/>
                </a:schemeClr>
              </a:buClr>
              <a:buSzPct val="100000"/>
              <a:buFont typeface="Trebuchet MS" panose="020B0603020202020204" pitchFamily="34" charset="0"/>
              <a:buChar char="•"/>
            </a:pPr>
            <a:r>
              <a:rPr lang="en-US" sz="1100" b="1">
                <a:solidFill>
                  <a:schemeClr val="tx1">
                    <a:lumMod val="100000"/>
                  </a:schemeClr>
                </a:solidFill>
                <a:latin typeface="+mj-lt"/>
                <a:cs typeface="Arial" pitchFamily="34" charset="0"/>
              </a:rPr>
              <a:t>$60K-90K*</a:t>
            </a:r>
            <a:r>
              <a:rPr lang="en-US" sz="1100">
                <a:solidFill>
                  <a:schemeClr val="tx1">
                    <a:lumMod val="100000"/>
                  </a:schemeClr>
                </a:solidFill>
                <a:latin typeface="+mj-lt"/>
                <a:cs typeface="Arial" pitchFamily="34" charset="0"/>
              </a:rPr>
              <a:t> implementation cost</a:t>
            </a:r>
          </a:p>
          <a:p>
            <a:pPr marL="324000" lvl="1" indent="-216000" fontAlgn="base">
              <a:buClr>
                <a:schemeClr val="tx2">
                  <a:lumMod val="100000"/>
                </a:schemeClr>
              </a:buClr>
              <a:buSzPct val="100000"/>
              <a:buFont typeface="Trebuchet MS" panose="020B0603020202020204" pitchFamily="34" charset="0"/>
              <a:buChar char="•"/>
            </a:pPr>
            <a:r>
              <a:rPr lang="en-US" sz="1100" b="1">
                <a:solidFill>
                  <a:schemeClr val="tx1">
                    <a:lumMod val="100000"/>
                  </a:schemeClr>
                </a:solidFill>
                <a:cs typeface="Arial" pitchFamily="34" charset="0"/>
              </a:rPr>
              <a:t>Approx. 100-150 person-days</a:t>
            </a:r>
            <a:br>
              <a:rPr lang="en-US" sz="1100" b="1">
                <a:solidFill>
                  <a:schemeClr val="tx1">
                    <a:lumMod val="100000"/>
                  </a:schemeClr>
                </a:solidFill>
                <a:latin typeface="+mj-lt"/>
                <a:cs typeface="Arial" pitchFamily="34" charset="0"/>
              </a:rPr>
            </a:br>
            <a:r>
              <a:rPr lang="en-US" sz="1100">
                <a:solidFill>
                  <a:schemeClr val="tx1">
                    <a:lumMod val="100000"/>
                  </a:schemeClr>
                </a:solidFill>
                <a:latin typeface="+mj-lt"/>
                <a:cs typeface="Arial" pitchFamily="34" charset="0"/>
              </a:rPr>
              <a:t>implementation effort</a:t>
            </a:r>
          </a:p>
        </p:txBody>
      </p:sp>
      <p:sp>
        <p:nvSpPr>
          <p:cNvPr id="13" name="TextBox 12">
            <a:extLst>
              <a:ext uri="{FF2B5EF4-FFF2-40B4-BE49-F238E27FC236}">
                <a16:creationId xmlns:a16="http://schemas.microsoft.com/office/drawing/2014/main" id="{1DFFAA75-C615-47E1-A2BE-E0BC3F00449A}"/>
              </a:ext>
            </a:extLst>
          </p:cNvPr>
          <p:cNvSpPr txBox="1"/>
          <p:nvPr/>
        </p:nvSpPr>
        <p:spPr>
          <a:xfrm>
            <a:off x="5171325" y="4262241"/>
            <a:ext cx="2305667" cy="215444"/>
          </a:xfrm>
          <a:prstGeom prst="rect">
            <a:avLst/>
          </a:prstGeom>
        </p:spPr>
        <p:txBody>
          <a:bodyPr vert="horz" wrap="square" lIns="0" tIns="0" rIns="0" bIns="0" rtlCol="0">
            <a:spAutoFit/>
          </a:bodyPr>
          <a:lstStyle>
            <a:defPPr>
              <a:defRPr lang="en-US"/>
            </a:defPPr>
            <a:lvl1pPr marL="1587" fontAlgn="base">
              <a:spcBef>
                <a:spcPts val="300"/>
              </a:spcBef>
              <a:spcAft>
                <a:spcPts val="400"/>
              </a:spcAft>
              <a:buClr>
                <a:srgbClr val="000000">
                  <a:lumMod val="65000"/>
                  <a:lumOff val="35000"/>
                </a:srgbClr>
              </a:buClr>
              <a:buSzPct val="95000"/>
              <a:defRPr b="1">
                <a:solidFill>
                  <a:srgbClr val="29BA74"/>
                </a:solidFill>
                <a:latin typeface="+mj-lt"/>
                <a:cs typeface="Arial" pitchFamily="34" charset="0"/>
              </a:defRPr>
            </a:lvl1pPr>
          </a:lstStyle>
          <a:p>
            <a:r>
              <a:rPr lang="en-US" sz="1400">
                <a:solidFill>
                  <a:schemeClr val="accent3"/>
                </a:solidFill>
              </a:rPr>
              <a:t>Mid term plan estimates</a:t>
            </a:r>
          </a:p>
        </p:txBody>
      </p:sp>
      <p:sp>
        <p:nvSpPr>
          <p:cNvPr id="14" name="TextBox 13">
            <a:extLst>
              <a:ext uri="{FF2B5EF4-FFF2-40B4-BE49-F238E27FC236}">
                <a16:creationId xmlns:a16="http://schemas.microsoft.com/office/drawing/2014/main" id="{3ADA01F1-3B4B-4FAA-84E6-17ACC70140F8}"/>
              </a:ext>
            </a:extLst>
          </p:cNvPr>
          <p:cNvSpPr txBox="1"/>
          <p:nvPr/>
        </p:nvSpPr>
        <p:spPr>
          <a:xfrm>
            <a:off x="4946587" y="4504334"/>
            <a:ext cx="2968721" cy="600164"/>
          </a:xfrm>
          <a:prstGeom prst="rect">
            <a:avLst/>
          </a:prstGeom>
        </p:spPr>
        <p:txBody>
          <a:bodyPr vert="horz" wrap="square" lIns="45720" tIns="45720" rIns="45720" bIns="45720" rtlCol="0">
            <a:spAutoFit/>
          </a:bodyPr>
          <a:lstStyle/>
          <a:p>
            <a:pPr marL="324000" lvl="1" indent="-216000" fontAlgn="base">
              <a:buClr>
                <a:schemeClr val="tx2">
                  <a:lumMod val="100000"/>
                </a:schemeClr>
              </a:buClr>
              <a:buSzPct val="100000"/>
              <a:buFont typeface="Trebuchet MS" panose="020B0603020202020204" pitchFamily="34" charset="0"/>
              <a:buChar char="•"/>
            </a:pPr>
            <a:r>
              <a:rPr lang="en-US" sz="1100" b="1">
                <a:solidFill>
                  <a:schemeClr val="tx1">
                    <a:lumMod val="100000"/>
                  </a:schemeClr>
                </a:solidFill>
                <a:latin typeface="+mj-lt"/>
                <a:cs typeface="Arial" pitchFamily="34" charset="0"/>
              </a:rPr>
              <a:t>$90K-$120K*</a:t>
            </a:r>
            <a:r>
              <a:rPr lang="en-US" sz="1100">
                <a:solidFill>
                  <a:schemeClr val="tx1">
                    <a:lumMod val="100000"/>
                  </a:schemeClr>
                </a:solidFill>
                <a:latin typeface="+mj-lt"/>
                <a:cs typeface="Arial" pitchFamily="34" charset="0"/>
              </a:rPr>
              <a:t> implementation cost</a:t>
            </a:r>
          </a:p>
          <a:p>
            <a:pPr marL="324000" lvl="1" indent="-216000" fontAlgn="base">
              <a:buClr>
                <a:schemeClr val="tx2">
                  <a:lumMod val="100000"/>
                </a:schemeClr>
              </a:buClr>
              <a:buSzPct val="100000"/>
              <a:buFont typeface="Trebuchet MS" panose="020B0603020202020204" pitchFamily="34" charset="0"/>
              <a:buChar char="•"/>
            </a:pPr>
            <a:r>
              <a:rPr lang="en-US" sz="1100" b="1">
                <a:solidFill>
                  <a:schemeClr val="tx1">
                    <a:lumMod val="100000"/>
                  </a:schemeClr>
                </a:solidFill>
                <a:latin typeface="+mj-lt"/>
                <a:cs typeface="Arial" pitchFamily="34" charset="0"/>
              </a:rPr>
              <a:t>Approx. 150-200 person-days </a:t>
            </a:r>
            <a:br>
              <a:rPr lang="en-US" sz="1100" b="1">
                <a:solidFill>
                  <a:schemeClr val="tx1">
                    <a:lumMod val="100000"/>
                  </a:schemeClr>
                </a:solidFill>
                <a:latin typeface="+mj-lt"/>
                <a:cs typeface="Arial" pitchFamily="34" charset="0"/>
              </a:rPr>
            </a:br>
            <a:r>
              <a:rPr lang="en-US" sz="1100">
                <a:solidFill>
                  <a:schemeClr val="tx1">
                    <a:lumMod val="100000"/>
                  </a:schemeClr>
                </a:solidFill>
                <a:latin typeface="+mj-lt"/>
                <a:cs typeface="Arial" pitchFamily="34" charset="0"/>
              </a:rPr>
              <a:t>implementation effort</a:t>
            </a:r>
          </a:p>
        </p:txBody>
      </p:sp>
      <p:cxnSp>
        <p:nvCxnSpPr>
          <p:cNvPr id="21" name="Connector: Elbow 23">
            <a:extLst>
              <a:ext uri="{FF2B5EF4-FFF2-40B4-BE49-F238E27FC236}">
                <a16:creationId xmlns:a16="http://schemas.microsoft.com/office/drawing/2014/main" id="{C9B59E0A-9B8A-4894-B13B-A302E9FE18DE}"/>
              </a:ext>
            </a:extLst>
          </p:cNvPr>
          <p:cNvCxnSpPr>
            <a:cxnSpLocks/>
          </p:cNvCxnSpPr>
          <p:nvPr/>
        </p:nvCxnSpPr>
        <p:spPr>
          <a:xfrm>
            <a:off x="3204593" y="2158204"/>
            <a:ext cx="3119734" cy="116318"/>
          </a:xfrm>
          <a:prstGeom prst="bentConnector2">
            <a:avLst/>
          </a:prstGeom>
          <a:ln w="22225" cap="rnd">
            <a:solidFill>
              <a:schemeClr val="tx1">
                <a:lumMod val="60000"/>
                <a:lumOff val="40000"/>
              </a:schemeClr>
            </a:solidFill>
            <a:prstDash val="solid"/>
            <a:roun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4">
            <a:extLst>
              <a:ext uri="{FF2B5EF4-FFF2-40B4-BE49-F238E27FC236}">
                <a16:creationId xmlns:a16="http://schemas.microsoft.com/office/drawing/2014/main" id="{C14C8901-88BD-4481-BAB5-BF6299F4DF15}"/>
              </a:ext>
            </a:extLst>
          </p:cNvPr>
          <p:cNvCxnSpPr>
            <a:cxnSpLocks/>
            <a:stCxn id="54" idx="3"/>
            <a:endCxn id="13" idx="0"/>
          </p:cNvCxnSpPr>
          <p:nvPr/>
        </p:nvCxnSpPr>
        <p:spPr>
          <a:xfrm>
            <a:off x="4600423" y="4049884"/>
            <a:ext cx="1723736" cy="212357"/>
          </a:xfrm>
          <a:prstGeom prst="bentConnector2">
            <a:avLst/>
          </a:prstGeom>
          <a:ln w="22225" cap="rnd">
            <a:solidFill>
              <a:schemeClr val="tx1">
                <a:lumMod val="60000"/>
                <a:lumOff val="40000"/>
              </a:schemeClr>
            </a:solidFill>
            <a:prstDash val="solid"/>
            <a:roun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DC0D5C8-EDE6-489A-99AE-F17076BDE6FB}"/>
              </a:ext>
            </a:extLst>
          </p:cNvPr>
          <p:cNvCxnSpPr>
            <a:cxnSpLocks/>
          </p:cNvCxnSpPr>
          <p:nvPr/>
        </p:nvCxnSpPr>
        <p:spPr>
          <a:xfrm flipV="1">
            <a:off x="667340" y="2122256"/>
            <a:ext cx="0" cy="3469567"/>
          </a:xfrm>
          <a:prstGeom prst="line">
            <a:avLst/>
          </a:prstGeom>
          <a:ln w="2222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24BD00-1F9D-400E-B867-6992EE9BD52A}"/>
              </a:ext>
            </a:extLst>
          </p:cNvPr>
          <p:cNvCxnSpPr>
            <a:cxnSpLocks/>
          </p:cNvCxnSpPr>
          <p:nvPr/>
        </p:nvCxnSpPr>
        <p:spPr>
          <a:xfrm>
            <a:off x="667341" y="5591823"/>
            <a:ext cx="3883021" cy="0"/>
          </a:xfrm>
          <a:prstGeom prst="line">
            <a:avLst/>
          </a:prstGeom>
          <a:ln w="2222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AC51A3A-B846-4ED0-B9D4-D7C0C83B2679}"/>
              </a:ext>
            </a:extLst>
          </p:cNvPr>
          <p:cNvSpPr/>
          <p:nvPr/>
        </p:nvSpPr>
        <p:spPr>
          <a:xfrm>
            <a:off x="2188363" y="5301871"/>
            <a:ext cx="2462683" cy="289952"/>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a:solidFill>
                  <a:srgbClr val="575757"/>
                </a:solidFill>
                <a:latin typeface="+mj-lt"/>
                <a:ea typeface="Calibri" panose="020F0502020204030204" pitchFamily="34" charset="0"/>
                <a:cs typeface="Times New Roman" panose="02020603050405020304" pitchFamily="18" charset="0"/>
              </a:rPr>
              <a:t>Complexity of implementation</a:t>
            </a:r>
          </a:p>
        </p:txBody>
      </p:sp>
      <p:sp>
        <p:nvSpPr>
          <p:cNvPr id="64" name="Rectangle 63">
            <a:extLst>
              <a:ext uri="{FF2B5EF4-FFF2-40B4-BE49-F238E27FC236}">
                <a16:creationId xmlns:a16="http://schemas.microsoft.com/office/drawing/2014/main" id="{93132025-890A-4CB9-A4F8-89E205EE69BB}"/>
              </a:ext>
            </a:extLst>
          </p:cNvPr>
          <p:cNvSpPr/>
          <p:nvPr/>
        </p:nvSpPr>
        <p:spPr>
          <a:xfrm rot="16200000">
            <a:off x="45720" y="2671568"/>
            <a:ext cx="1490946" cy="289951"/>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a:solidFill>
                  <a:srgbClr val="575757"/>
                </a:solidFill>
                <a:latin typeface="+mj-lt"/>
                <a:ea typeface="Calibri" panose="020F0502020204030204" pitchFamily="34" charset="0"/>
                <a:cs typeface="Times New Roman" panose="02020603050405020304" pitchFamily="18" charset="0"/>
              </a:rPr>
              <a:t>Impact of quality</a:t>
            </a:r>
          </a:p>
        </p:txBody>
      </p:sp>
      <p:sp>
        <p:nvSpPr>
          <p:cNvPr id="60" name="Oval 59">
            <a:extLst>
              <a:ext uri="{FF2B5EF4-FFF2-40B4-BE49-F238E27FC236}">
                <a16:creationId xmlns:a16="http://schemas.microsoft.com/office/drawing/2014/main" id="{FC470079-FA9A-40C9-B721-4F0C516E058C}"/>
              </a:ext>
            </a:extLst>
          </p:cNvPr>
          <p:cNvSpPr/>
          <p:nvPr/>
        </p:nvSpPr>
        <p:spPr>
          <a:xfrm rot="19099218">
            <a:off x="1849300" y="3261849"/>
            <a:ext cx="2250842" cy="1094486"/>
          </a:xfrm>
          <a:prstGeom prst="ellipse">
            <a:avLst/>
          </a:prstGeom>
          <a:noFill/>
          <a:ln w="10795" cap="flat" cmpd="sng" algn="ctr">
            <a:solidFill>
              <a:srgbClr val="295E7E"/>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EA1DB23E-2F0F-46A1-B4B5-3635037A5F32}"/>
              </a:ext>
            </a:extLst>
          </p:cNvPr>
          <p:cNvSpPr/>
          <p:nvPr/>
        </p:nvSpPr>
        <p:spPr>
          <a:xfrm rot="18138728">
            <a:off x="1091088" y="2487173"/>
            <a:ext cx="1046073" cy="820160"/>
          </a:xfrm>
          <a:prstGeom prst="ellipse">
            <a:avLst/>
          </a:prstGeom>
          <a:noFill/>
          <a:ln w="10795" cap="flat" cmpd="sng" algn="ctr">
            <a:solidFill>
              <a:srgbClr val="295E7E"/>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Rectangle 55">
            <a:extLst>
              <a:ext uri="{FF2B5EF4-FFF2-40B4-BE49-F238E27FC236}">
                <a16:creationId xmlns:a16="http://schemas.microsoft.com/office/drawing/2014/main" id="{3280F2A9-5208-4D26-B8F6-7B5775F8A555}"/>
              </a:ext>
            </a:extLst>
          </p:cNvPr>
          <p:cNvSpPr/>
          <p:nvPr/>
        </p:nvSpPr>
        <p:spPr>
          <a:xfrm>
            <a:off x="1975365" y="1984849"/>
            <a:ext cx="1229228" cy="767518"/>
          </a:xfrm>
          <a:prstGeom prst="rect">
            <a:avLst/>
          </a:prstGeom>
        </p:spPr>
        <p:txBody>
          <a:bodyPr wrap="square" lIns="91440" tIns="45720" rIns="91440" bIns="45720" anchor="t">
            <a:spAutoFit/>
          </a:bodyPr>
          <a:lstStyle/>
          <a:p>
            <a:pPr algn="ctr">
              <a:lnSpc>
                <a:spcPct val="107000"/>
              </a:lnSpc>
              <a:spcAft>
                <a:spcPts val="800"/>
              </a:spcAft>
              <a:buClr>
                <a:schemeClr val="tx2">
                  <a:lumMod val="65000"/>
                  <a:lumOff val="35000"/>
                </a:schemeClr>
              </a:buClr>
              <a:buSzPct val="85000"/>
            </a:pPr>
            <a:r>
              <a:rPr lang="en-US" sz="1400" kern="0">
                <a:solidFill>
                  <a:srgbClr val="295E7E"/>
                </a:solidFill>
                <a:latin typeface="+mj-lt"/>
                <a:ea typeface="Calibri" panose="020F0502020204030204" pitchFamily="34" charset="0"/>
                <a:cs typeface="Times New Roman"/>
              </a:rPr>
              <a:t>Fix now &amp; Near-term plan</a:t>
            </a:r>
          </a:p>
        </p:txBody>
      </p:sp>
      <p:sp>
        <p:nvSpPr>
          <p:cNvPr id="54" name="Rectangle 53">
            <a:extLst>
              <a:ext uri="{FF2B5EF4-FFF2-40B4-BE49-F238E27FC236}">
                <a16:creationId xmlns:a16="http://schemas.microsoft.com/office/drawing/2014/main" id="{6B303A74-AC88-4201-AFB4-6BFCF0BCA1FF}"/>
              </a:ext>
            </a:extLst>
          </p:cNvPr>
          <p:cNvSpPr/>
          <p:nvPr/>
        </p:nvSpPr>
        <p:spPr>
          <a:xfrm>
            <a:off x="3455311" y="3773205"/>
            <a:ext cx="1145112" cy="55335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400" kern="0">
                <a:solidFill>
                  <a:srgbClr val="295E7E"/>
                </a:solidFill>
                <a:latin typeface="+mj-lt"/>
                <a:ea typeface="Calibri" panose="020F0502020204030204" pitchFamily="34" charset="0"/>
                <a:cs typeface="Times New Roman" panose="02020603050405020304" pitchFamily="18" charset="0"/>
              </a:rPr>
              <a:t>Mid term</a:t>
            </a:r>
            <a:br>
              <a:rPr lang="en-US" sz="1400" kern="0">
                <a:solidFill>
                  <a:srgbClr val="295E7E"/>
                </a:solidFill>
                <a:latin typeface="+mj-lt"/>
                <a:ea typeface="Calibri" panose="020F0502020204030204" pitchFamily="34" charset="0"/>
                <a:cs typeface="Times New Roman" panose="02020603050405020304" pitchFamily="18" charset="0"/>
              </a:rPr>
            </a:br>
            <a:r>
              <a:rPr lang="en-US" sz="1400" kern="0">
                <a:solidFill>
                  <a:srgbClr val="295E7E"/>
                </a:solidFill>
                <a:latin typeface="+mj-lt"/>
                <a:ea typeface="Calibri" panose="020F0502020204030204" pitchFamily="34" charset="0"/>
                <a:cs typeface="Times New Roman" panose="02020603050405020304" pitchFamily="18" charset="0"/>
              </a:rPr>
              <a:t>plan</a:t>
            </a:r>
          </a:p>
        </p:txBody>
      </p:sp>
      <p:sp>
        <p:nvSpPr>
          <p:cNvPr id="50" name="Oval 49">
            <a:extLst>
              <a:ext uri="{FF2B5EF4-FFF2-40B4-BE49-F238E27FC236}">
                <a16:creationId xmlns:a16="http://schemas.microsoft.com/office/drawing/2014/main" id="{43FC6576-A6F5-47F1-9678-B17351D90585}"/>
              </a:ext>
            </a:extLst>
          </p:cNvPr>
          <p:cNvSpPr/>
          <p:nvPr/>
        </p:nvSpPr>
        <p:spPr>
          <a:xfrm>
            <a:off x="1290698" y="3043208"/>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1" name="Oval 50">
            <a:extLst>
              <a:ext uri="{FF2B5EF4-FFF2-40B4-BE49-F238E27FC236}">
                <a16:creationId xmlns:a16="http://schemas.microsoft.com/office/drawing/2014/main" id="{B7B2E1E0-7076-47A8-9514-368C3B599F90}"/>
              </a:ext>
            </a:extLst>
          </p:cNvPr>
          <p:cNvSpPr/>
          <p:nvPr/>
        </p:nvSpPr>
        <p:spPr>
          <a:xfrm>
            <a:off x="1318751" y="2724029"/>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44" name="Oval 43">
            <a:extLst>
              <a:ext uri="{FF2B5EF4-FFF2-40B4-BE49-F238E27FC236}">
                <a16:creationId xmlns:a16="http://schemas.microsoft.com/office/drawing/2014/main" id="{AAFA6C91-6D48-46F0-BB77-E745E01DD85D}"/>
              </a:ext>
            </a:extLst>
          </p:cNvPr>
          <p:cNvSpPr/>
          <p:nvPr/>
        </p:nvSpPr>
        <p:spPr>
          <a:xfrm>
            <a:off x="2497109" y="3806476"/>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45" name="Oval 44">
            <a:extLst>
              <a:ext uri="{FF2B5EF4-FFF2-40B4-BE49-F238E27FC236}">
                <a16:creationId xmlns:a16="http://schemas.microsoft.com/office/drawing/2014/main" id="{8693785F-1642-4818-86FE-1119D4D4EBB6}"/>
              </a:ext>
            </a:extLst>
          </p:cNvPr>
          <p:cNvSpPr/>
          <p:nvPr/>
        </p:nvSpPr>
        <p:spPr>
          <a:xfrm>
            <a:off x="2889513" y="3589674"/>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46" name="Oval 45">
            <a:extLst>
              <a:ext uri="{FF2B5EF4-FFF2-40B4-BE49-F238E27FC236}">
                <a16:creationId xmlns:a16="http://schemas.microsoft.com/office/drawing/2014/main" id="{5E5D92AD-5D8F-44B5-B8ED-EBB417909B8F}"/>
              </a:ext>
            </a:extLst>
          </p:cNvPr>
          <p:cNvSpPr/>
          <p:nvPr/>
        </p:nvSpPr>
        <p:spPr>
          <a:xfrm>
            <a:off x="2766096" y="3987410"/>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47" name="Oval 46">
            <a:extLst>
              <a:ext uri="{FF2B5EF4-FFF2-40B4-BE49-F238E27FC236}">
                <a16:creationId xmlns:a16="http://schemas.microsoft.com/office/drawing/2014/main" id="{5771B048-B6BE-498C-B8AA-ED664925B8F4}"/>
              </a:ext>
            </a:extLst>
          </p:cNvPr>
          <p:cNvSpPr/>
          <p:nvPr/>
        </p:nvSpPr>
        <p:spPr>
          <a:xfrm>
            <a:off x="2616580" y="3508305"/>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42" name="Oval 41">
            <a:extLst>
              <a:ext uri="{FF2B5EF4-FFF2-40B4-BE49-F238E27FC236}">
                <a16:creationId xmlns:a16="http://schemas.microsoft.com/office/drawing/2014/main" id="{D5CD2E74-716E-4F02-9B49-308C6E676FBE}"/>
              </a:ext>
            </a:extLst>
          </p:cNvPr>
          <p:cNvSpPr/>
          <p:nvPr/>
        </p:nvSpPr>
        <p:spPr>
          <a:xfrm>
            <a:off x="3093853" y="3859876"/>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5" name="Oval 34">
            <a:extLst>
              <a:ext uri="{FF2B5EF4-FFF2-40B4-BE49-F238E27FC236}">
                <a16:creationId xmlns:a16="http://schemas.microsoft.com/office/drawing/2014/main" id="{49DE9256-C8F3-4C62-8577-53E80CDE2454}"/>
              </a:ext>
            </a:extLst>
          </p:cNvPr>
          <p:cNvSpPr/>
          <p:nvPr/>
        </p:nvSpPr>
        <p:spPr>
          <a:xfrm>
            <a:off x="2229226" y="4249085"/>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6" name="Oval 35">
            <a:extLst>
              <a:ext uri="{FF2B5EF4-FFF2-40B4-BE49-F238E27FC236}">
                <a16:creationId xmlns:a16="http://schemas.microsoft.com/office/drawing/2014/main" id="{7DF0488C-A719-4834-8041-24967E7494C2}"/>
              </a:ext>
            </a:extLst>
          </p:cNvPr>
          <p:cNvSpPr/>
          <p:nvPr/>
        </p:nvSpPr>
        <p:spPr>
          <a:xfrm>
            <a:off x="2575202" y="4221764"/>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7" name="Oval 36">
            <a:extLst>
              <a:ext uri="{FF2B5EF4-FFF2-40B4-BE49-F238E27FC236}">
                <a16:creationId xmlns:a16="http://schemas.microsoft.com/office/drawing/2014/main" id="{1F2F6CD5-BEC3-4C9F-BBA8-7513327EDE3C}"/>
              </a:ext>
            </a:extLst>
          </p:cNvPr>
          <p:cNvSpPr/>
          <p:nvPr/>
        </p:nvSpPr>
        <p:spPr>
          <a:xfrm>
            <a:off x="2271688" y="3953932"/>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8" name="Oval 37">
            <a:extLst>
              <a:ext uri="{FF2B5EF4-FFF2-40B4-BE49-F238E27FC236}">
                <a16:creationId xmlns:a16="http://schemas.microsoft.com/office/drawing/2014/main" id="{EBF49CF3-5AB8-4ABC-BA11-7CB4AB141D6E}"/>
              </a:ext>
            </a:extLst>
          </p:cNvPr>
          <p:cNvSpPr/>
          <p:nvPr/>
        </p:nvSpPr>
        <p:spPr>
          <a:xfrm>
            <a:off x="3102573" y="3400481"/>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2" name="Oval 31">
            <a:extLst>
              <a:ext uri="{FF2B5EF4-FFF2-40B4-BE49-F238E27FC236}">
                <a16:creationId xmlns:a16="http://schemas.microsoft.com/office/drawing/2014/main" id="{C97D460E-8862-4CFB-B302-9CC910EB410E}"/>
              </a:ext>
            </a:extLst>
          </p:cNvPr>
          <p:cNvSpPr/>
          <p:nvPr/>
        </p:nvSpPr>
        <p:spPr>
          <a:xfrm>
            <a:off x="1570364" y="2527231"/>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3" name="Oval 32">
            <a:extLst>
              <a:ext uri="{FF2B5EF4-FFF2-40B4-BE49-F238E27FC236}">
                <a16:creationId xmlns:a16="http://schemas.microsoft.com/office/drawing/2014/main" id="{03020923-AFAA-433D-897E-AC8992DB5E27}"/>
              </a:ext>
            </a:extLst>
          </p:cNvPr>
          <p:cNvSpPr/>
          <p:nvPr/>
        </p:nvSpPr>
        <p:spPr>
          <a:xfrm>
            <a:off x="1590195" y="2979263"/>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25" name="Rectangle 24">
            <a:extLst>
              <a:ext uri="{FF2B5EF4-FFF2-40B4-BE49-F238E27FC236}">
                <a16:creationId xmlns:a16="http://schemas.microsoft.com/office/drawing/2014/main" id="{2A68DE28-217C-4D58-BA92-1AC7776A922E}"/>
              </a:ext>
            </a:extLst>
          </p:cNvPr>
          <p:cNvSpPr/>
          <p:nvPr/>
        </p:nvSpPr>
        <p:spPr>
          <a:xfrm>
            <a:off x="568024" y="3551829"/>
            <a:ext cx="1618227" cy="492443"/>
          </a:xfrm>
          <a:prstGeom prst="rect">
            <a:avLst/>
          </a:prstGeom>
        </p:spPr>
        <p:txBody>
          <a:bodyPr wrap="square">
            <a:spAutoFit/>
          </a:bodyPr>
          <a:lstStyle/>
          <a:p>
            <a:pPr algn="ctr">
              <a:buSzPct val="100000"/>
              <a:buFont typeface="Trebuchet MS" panose="020B0603020202020204" pitchFamily="34" charset="0"/>
              <a:buChar char="​"/>
            </a:pPr>
            <a:r>
              <a:rPr lang="en-US" sz="1000" b="1">
                <a:solidFill>
                  <a:schemeClr val="tx1">
                    <a:lumMod val="100000"/>
                  </a:schemeClr>
                </a:solidFill>
                <a:latin typeface="+mj-lt"/>
                <a:ea typeface="Calibri" panose="020F0502020204030204" pitchFamily="34" charset="0"/>
                <a:cs typeface="Times New Roman" panose="02020603050405020304" pitchFamily="18" charset="0"/>
              </a:rPr>
              <a:t>Issue 1:</a:t>
            </a:r>
          </a:p>
          <a:p>
            <a:pPr algn="ctr" fontAlgn="b"/>
            <a:r>
              <a:rPr lang="en-US" sz="800" u="none" strike="noStrike">
                <a:effectLst/>
              </a:rPr>
              <a:t>Ensure the X-Frame-Options header is setup (ASP.NET)</a:t>
            </a:r>
            <a:endParaRPr lang="en-US" sz="800" b="0" i="0" u="none" strike="noStrike">
              <a:solidFill>
                <a:srgbClr val="000000"/>
              </a:solidFill>
              <a:effectLst/>
              <a:latin typeface="Calibri" panose="020F0502020204030204" pitchFamily="34" charset="0"/>
            </a:endParaRPr>
          </a:p>
        </p:txBody>
      </p:sp>
      <p:cxnSp>
        <p:nvCxnSpPr>
          <p:cNvPr id="26" name="Straight Connector 25">
            <a:extLst>
              <a:ext uri="{FF2B5EF4-FFF2-40B4-BE49-F238E27FC236}">
                <a16:creationId xmlns:a16="http://schemas.microsoft.com/office/drawing/2014/main" id="{E0400683-ABD0-44CD-A290-42A6F4B8ADBF}"/>
              </a:ext>
            </a:extLst>
          </p:cNvPr>
          <p:cNvCxnSpPr>
            <a:cxnSpLocks/>
            <a:stCxn id="50" idx="4"/>
            <a:endCxn id="25" idx="0"/>
          </p:cNvCxnSpPr>
          <p:nvPr/>
        </p:nvCxnSpPr>
        <p:spPr>
          <a:xfrm flipH="1">
            <a:off x="1377138" y="3271808"/>
            <a:ext cx="26954" cy="28002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13FD8F9-6E60-45F9-A8B5-18176FF3E434}"/>
              </a:ext>
            </a:extLst>
          </p:cNvPr>
          <p:cNvSpPr/>
          <p:nvPr/>
        </p:nvSpPr>
        <p:spPr>
          <a:xfrm>
            <a:off x="2824804" y="4611682"/>
            <a:ext cx="1433377" cy="492443"/>
          </a:xfrm>
          <a:prstGeom prst="rect">
            <a:avLst/>
          </a:prstGeom>
        </p:spPr>
        <p:txBody>
          <a:bodyPr wrap="square">
            <a:spAutoFit/>
          </a:bodyPr>
          <a:lstStyle/>
          <a:p>
            <a:pPr algn="ctr">
              <a:buSzPct val="100000"/>
              <a:buFont typeface="Trebuchet MS" panose="020B0603020202020204" pitchFamily="34" charset="0"/>
              <a:buChar char="​"/>
            </a:pPr>
            <a:r>
              <a:rPr lang="en-US" sz="1000" b="1">
                <a:solidFill>
                  <a:schemeClr val="tx1">
                    <a:lumMod val="100000"/>
                  </a:schemeClr>
                </a:solidFill>
                <a:latin typeface="+mj-lt"/>
                <a:ea typeface="Calibri" panose="020F0502020204030204" pitchFamily="34" charset="0"/>
                <a:cs typeface="Times New Roman" panose="02020603050405020304" pitchFamily="18" charset="0"/>
              </a:rPr>
              <a:t>Issue 3:</a:t>
            </a:r>
          </a:p>
          <a:p>
            <a:pPr algn="ctr" fontAlgn="b"/>
            <a:r>
              <a:rPr lang="en-US" sz="800" u="none" strike="noStrike">
                <a:effectLst/>
              </a:rPr>
              <a:t>Avoid Tables without Primary Key (SQL)</a:t>
            </a:r>
            <a:endParaRPr lang="en-US" sz="800" b="0" i="0" u="none" strike="noStrike">
              <a:solidFill>
                <a:srgbClr val="000000"/>
              </a:solidFill>
              <a:effectLst/>
              <a:latin typeface="Calibri" panose="020F0502020204030204" pitchFamily="34" charset="0"/>
            </a:endParaRPr>
          </a:p>
        </p:txBody>
      </p:sp>
      <p:cxnSp>
        <p:nvCxnSpPr>
          <p:cNvPr id="28" name="Straight Connector 27">
            <a:extLst>
              <a:ext uri="{FF2B5EF4-FFF2-40B4-BE49-F238E27FC236}">
                <a16:creationId xmlns:a16="http://schemas.microsoft.com/office/drawing/2014/main" id="{7E176FA6-7F35-4FD5-BCD2-7C2136CFFAA3}"/>
              </a:ext>
            </a:extLst>
          </p:cNvPr>
          <p:cNvCxnSpPr>
            <a:cxnSpLocks/>
            <a:stCxn id="46" idx="5"/>
            <a:endCxn id="27" idx="0"/>
          </p:cNvCxnSpPr>
          <p:nvPr/>
        </p:nvCxnSpPr>
        <p:spPr>
          <a:xfrm>
            <a:off x="2959672" y="4182532"/>
            <a:ext cx="581821" cy="42915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2CB840D-447D-492C-A14A-718942E7B821}"/>
              </a:ext>
            </a:extLst>
          </p:cNvPr>
          <p:cNvSpPr/>
          <p:nvPr/>
        </p:nvSpPr>
        <p:spPr>
          <a:xfrm>
            <a:off x="1239982" y="4803988"/>
            <a:ext cx="1433376" cy="461665"/>
          </a:xfrm>
          <a:prstGeom prst="rect">
            <a:avLst/>
          </a:prstGeom>
        </p:spPr>
        <p:txBody>
          <a:bodyPr wrap="square">
            <a:spAutoFit/>
          </a:bodyPr>
          <a:lstStyle/>
          <a:p>
            <a:pPr algn="ctr">
              <a:buSzPct val="100000"/>
              <a:buFont typeface="Trebuchet MS" panose="020B0603020202020204" pitchFamily="34" charset="0"/>
              <a:buChar char="​"/>
            </a:pPr>
            <a:r>
              <a:rPr lang="en-US" sz="800" b="1">
                <a:solidFill>
                  <a:schemeClr val="tx1">
                    <a:lumMod val="100000"/>
                  </a:schemeClr>
                </a:solidFill>
                <a:latin typeface="+mj-lt"/>
                <a:ea typeface="Calibri" panose="020F0502020204030204" pitchFamily="34" charset="0"/>
                <a:cs typeface="Times New Roman" panose="02020603050405020304" pitchFamily="18" charset="0"/>
              </a:rPr>
              <a:t>Issue 2:</a:t>
            </a:r>
            <a:r>
              <a:rPr lang="en-US" sz="800" u="none" strike="noStrike">
                <a:effectLst/>
              </a:rPr>
              <a:t> </a:t>
            </a:r>
          </a:p>
          <a:p>
            <a:pPr algn="ctr">
              <a:buSzPct val="100000"/>
              <a:buFont typeface="Trebuchet MS" panose="020B0603020202020204" pitchFamily="34" charset="0"/>
              <a:buChar char="​"/>
            </a:pPr>
            <a:r>
              <a:rPr lang="en-US" sz="800" u="none" strike="noStrike">
                <a:effectLst/>
              </a:rPr>
              <a:t>Avoid directly throwing instance of Exception class</a:t>
            </a:r>
            <a:endParaRPr lang="en-US" sz="800" b="0" i="0" u="none" strike="noStrike">
              <a:solidFill>
                <a:srgbClr val="000000"/>
              </a:solidFill>
              <a:effectLst/>
              <a:latin typeface="Calibri" panose="020F0502020204030204" pitchFamily="34" charset="0"/>
            </a:endParaRPr>
          </a:p>
        </p:txBody>
      </p:sp>
      <p:cxnSp>
        <p:nvCxnSpPr>
          <p:cNvPr id="30" name="Straight Connector 29">
            <a:extLst>
              <a:ext uri="{FF2B5EF4-FFF2-40B4-BE49-F238E27FC236}">
                <a16:creationId xmlns:a16="http://schemas.microsoft.com/office/drawing/2014/main" id="{0ED2CC6C-47B4-4325-8655-C3CC64AEE9D2}"/>
              </a:ext>
            </a:extLst>
          </p:cNvPr>
          <p:cNvCxnSpPr>
            <a:cxnSpLocks/>
            <a:stCxn id="35" idx="3"/>
            <a:endCxn id="29" idx="0"/>
          </p:cNvCxnSpPr>
          <p:nvPr/>
        </p:nvCxnSpPr>
        <p:spPr>
          <a:xfrm flipH="1">
            <a:off x="1956670" y="4444207"/>
            <a:ext cx="305768" cy="35978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E5833FD7-3504-4AE9-9C58-79A4D525D16B}"/>
              </a:ext>
            </a:extLst>
          </p:cNvPr>
          <p:cNvGraphicFramePr>
            <a:graphicFrameLocks noGrp="1"/>
          </p:cNvGraphicFramePr>
          <p:nvPr/>
        </p:nvGraphicFramePr>
        <p:xfrm>
          <a:off x="7700970" y="1536245"/>
          <a:ext cx="3266326" cy="2090928"/>
        </p:xfrm>
        <a:graphic>
          <a:graphicData uri="http://schemas.openxmlformats.org/drawingml/2006/table">
            <a:tbl>
              <a:tblPr firstRow="1">
                <a:tableStyleId>{2D5ABB26-0587-4C30-8999-92F81FD0307C}</a:tableStyleId>
              </a:tblPr>
              <a:tblGrid>
                <a:gridCol w="975085">
                  <a:extLst>
                    <a:ext uri="{9D8B030D-6E8A-4147-A177-3AD203B41FA5}">
                      <a16:colId xmlns:a16="http://schemas.microsoft.com/office/drawing/2014/main" val="2470952916"/>
                    </a:ext>
                  </a:extLst>
                </a:gridCol>
                <a:gridCol w="1023849">
                  <a:extLst>
                    <a:ext uri="{9D8B030D-6E8A-4147-A177-3AD203B41FA5}">
                      <a16:colId xmlns:a16="http://schemas.microsoft.com/office/drawing/2014/main" val="4281500619"/>
                    </a:ext>
                  </a:extLst>
                </a:gridCol>
                <a:gridCol w="764141">
                  <a:extLst>
                    <a:ext uri="{9D8B030D-6E8A-4147-A177-3AD203B41FA5}">
                      <a16:colId xmlns:a16="http://schemas.microsoft.com/office/drawing/2014/main" val="925457144"/>
                    </a:ext>
                  </a:extLst>
                </a:gridCol>
                <a:gridCol w="503251">
                  <a:extLst>
                    <a:ext uri="{9D8B030D-6E8A-4147-A177-3AD203B41FA5}">
                      <a16:colId xmlns:a16="http://schemas.microsoft.com/office/drawing/2014/main" val="2672322986"/>
                    </a:ext>
                  </a:extLst>
                </a:gridCol>
              </a:tblGrid>
              <a:tr h="294277">
                <a:tc>
                  <a:txBody>
                    <a:bodyPr/>
                    <a:lstStyle/>
                    <a:p>
                      <a:pPr marL="0" lvl="0" indent="0" algn="l"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Criteria</a:t>
                      </a:r>
                    </a:p>
                  </a:txBody>
                  <a:tcPr marL="0" marR="72000" marT="73152" marB="73152" anchor="b">
                    <a:lnL w="3175" cap="flat" cmpd="sng" algn="ctr">
                      <a:solidFill>
                        <a:schemeClr val="bg1">
                          <a:lumMod val="75000"/>
                        </a:schemeClr>
                      </a:solidFill>
                      <a:prstDash val="solid"/>
                      <a:round/>
                      <a:headEnd type="none" w="med" len="med"/>
                      <a:tailEnd type="none" w="med" len="med"/>
                    </a:lnL>
                    <a:lnR>
                      <a:noFill/>
                    </a:lnR>
                    <a:lnT w="3175" cap="flat" cmpd="sng" algn="ctr">
                      <a:solidFill>
                        <a:schemeClr val="bg1">
                          <a:lumMod val="7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Current score</a:t>
                      </a:r>
                    </a:p>
                  </a:txBody>
                  <a:tcPr marL="0" marR="72000" marT="73152" marB="73152" anchor="b">
                    <a:lnL>
                      <a:noFill/>
                    </a:lnL>
                    <a:lnR>
                      <a:noFill/>
                    </a:lnR>
                    <a:lnT w="3175" cap="flat" cmpd="sng" algn="ctr">
                      <a:solidFill>
                        <a:schemeClr val="bg1">
                          <a:lumMod val="7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New score</a:t>
                      </a:r>
                    </a:p>
                  </a:txBody>
                  <a:tcPr marL="0" marR="72000" marT="73152" marB="73152" anchor="b">
                    <a:lnL>
                      <a:noFill/>
                    </a:lnL>
                    <a:lnR>
                      <a:noFill/>
                    </a:lnR>
                    <a:lnT w="3175" cap="flat" cmpd="sng" algn="ctr">
                      <a:solidFill>
                        <a:schemeClr val="bg1">
                          <a:lumMod val="7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Gain</a:t>
                      </a:r>
                    </a:p>
                  </a:txBody>
                  <a:tcPr marL="0" marR="72000" marT="73152" marB="73152" anchor="b">
                    <a:lnL>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1958956"/>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TQI</a:t>
                      </a:r>
                    </a:p>
                  </a:txBody>
                  <a:tcPr marL="0" marR="72000" marT="73152" marB="73152">
                    <a:lnL w="3175" cap="flat" cmpd="sng" algn="ctr">
                      <a:solidFill>
                        <a:schemeClr val="bg1">
                          <a:lumMod val="75000"/>
                        </a:schemeClr>
                      </a:solidFill>
                      <a:prstDash val="solid"/>
                      <a:round/>
                      <a:headEnd type="none" w="med" len="med"/>
                      <a:tailEnd type="none" w="med" len="med"/>
                    </a:lnL>
                    <a:lnR>
                      <a:noFill/>
                    </a:lnR>
                    <a:lnT w="9525">
                      <a:noFill/>
                      <a:prstDash val="solid"/>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2.56</a:t>
                      </a:r>
                    </a:p>
                  </a:txBody>
                  <a:tcPr marL="7620" marR="7620" marT="7620" marB="0" anchor="ctr">
                    <a:lnL>
                      <a:noFill/>
                    </a:lnL>
                    <a:lnR>
                      <a:noFill/>
                    </a:lnR>
                    <a:lnT w="9525">
                      <a:noFill/>
                      <a:prstDash val="solid"/>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2.89</a:t>
                      </a:r>
                    </a:p>
                  </a:txBody>
                  <a:tcPr marL="7620" marR="7620" marT="7620" marB="0" anchor="ctr">
                    <a:lnL>
                      <a:noFill/>
                    </a:lnL>
                    <a:lnR>
                      <a:noFill/>
                    </a:lnR>
                    <a:lnT w="9525">
                      <a:noFill/>
                      <a:prstDash val="solid"/>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13%</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w="9525">
                      <a:noFill/>
                      <a:prstDash val="solid"/>
                    </a:lnT>
                    <a:lnB>
                      <a:noFill/>
                    </a:lnB>
                    <a:lnTlToBr w="12700" cmpd="sng">
                      <a:noFill/>
                      <a:prstDash val="solid"/>
                    </a:lnTlToBr>
                    <a:lnBlToTr w="12700" cmpd="sng">
                      <a:noFill/>
                      <a:prstDash val="solid"/>
                    </a:lnBlToTr>
                    <a:solidFill>
                      <a:srgbClr val="D4F2F0"/>
                    </a:solidFill>
                  </a:tcPr>
                </a:tc>
                <a:extLst>
                  <a:ext uri="{0D108BD9-81ED-4DB2-BD59-A6C34878D82A}">
                    <a16:rowId xmlns:a16="http://schemas.microsoft.com/office/drawing/2014/main" val="1848359702"/>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Robustness</a:t>
                      </a:r>
                    </a:p>
                  </a:txBody>
                  <a:tcPr marL="0" marR="72000" marT="73152" marB="73152">
                    <a:lnL w="3175"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2.77</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3.1</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F2F0"/>
                    </a:solidFill>
                  </a:tcPr>
                </a:tc>
                <a:extLst>
                  <a:ext uri="{0D108BD9-81ED-4DB2-BD59-A6C34878D82A}">
                    <a16:rowId xmlns:a16="http://schemas.microsoft.com/office/drawing/2014/main" val="606320076"/>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Efficiency</a:t>
                      </a:r>
                    </a:p>
                  </a:txBody>
                  <a:tcPr marL="0" marR="72000" marT="73152" marB="73152">
                    <a:lnL w="3175"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1.78</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2.35</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32%</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F2F0"/>
                    </a:solidFill>
                  </a:tcPr>
                </a:tc>
                <a:extLst>
                  <a:ext uri="{0D108BD9-81ED-4DB2-BD59-A6C34878D82A}">
                    <a16:rowId xmlns:a16="http://schemas.microsoft.com/office/drawing/2014/main" val="3091626416"/>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Security</a:t>
                      </a:r>
                    </a:p>
                  </a:txBody>
                  <a:tcPr marL="0" marR="72000" marT="73152" marB="73152">
                    <a:lnL w="3175"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2.01</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3.09</a:t>
                      </a:r>
                    </a:p>
                  </a:txBody>
                  <a:tcPr marL="7620" marR="7620" marT="7620" marB="0" anchor="ctr">
                    <a:lnL>
                      <a:noFill/>
                    </a:lnL>
                    <a:lnR>
                      <a:noFill/>
                    </a:lnR>
                    <a:lnT>
                      <a:noFill/>
                    </a:lnT>
                    <a:lnB>
                      <a:noFill/>
                    </a:lnB>
                    <a:lnTlToBr w="12700" cmpd="sng">
                      <a:noFill/>
                      <a:prstDash val="solid"/>
                    </a:lnTlToBr>
                    <a:lnBlToTr w="12700" cmpd="sng">
                      <a:noFill/>
                      <a:prstDash val="solid"/>
                    </a:lnBlToTr>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54%</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F2F0"/>
                    </a:solidFill>
                  </a:tcPr>
                </a:tc>
                <a:extLst>
                  <a:ext uri="{0D108BD9-81ED-4DB2-BD59-A6C34878D82A}">
                    <a16:rowId xmlns:a16="http://schemas.microsoft.com/office/drawing/2014/main" val="2677037558"/>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Changeability</a:t>
                      </a:r>
                    </a:p>
                  </a:txBody>
                  <a:tcPr marL="0" marR="72000" marT="73152" marB="73152">
                    <a:lnL w="3175"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2.64</a:t>
                      </a:r>
                    </a:p>
                  </a:txBody>
                  <a:tcPr marL="7620" marR="7620" marT="762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2.64</a:t>
                      </a:r>
                    </a:p>
                  </a:txBody>
                  <a:tcPr marL="7620" marR="7620" marT="762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48094205"/>
                  </a:ext>
                </a:extLst>
              </a:tr>
              <a:tr h="294277">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Transferability</a:t>
                      </a:r>
                    </a:p>
                  </a:txBody>
                  <a:tcPr marL="0" marR="72000" marT="73152" marB="73152">
                    <a:lnL w="3175" cap="flat" cmpd="sng" algn="ctr">
                      <a:solidFill>
                        <a:schemeClr val="bg1">
                          <a:lumMod val="75000"/>
                        </a:schemeClr>
                      </a:solidFill>
                      <a:prstDash val="solid"/>
                      <a:round/>
                      <a:headEnd type="none" w="med" len="med"/>
                      <a:tailEnd type="none" w="med" len="med"/>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3.21</a:t>
                      </a:r>
                    </a:p>
                  </a:txBody>
                  <a:tcPr marL="7620" marR="7620" marT="7620" marB="0" anchor="ctr">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3.21</a:t>
                      </a:r>
                    </a:p>
                  </a:txBody>
                  <a:tcPr marL="7620" marR="7620" marT="7620" marB="0" anchor="ctr">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a:noFill/>
                    </a:lnL>
                    <a:lnR w="3175" cap="flat" cmpd="sng" algn="ctr">
                      <a:solidFill>
                        <a:schemeClr val="bg1">
                          <a:lumMod val="75000"/>
                        </a:schemeClr>
                      </a:solidFill>
                      <a:prstDash val="solid"/>
                      <a:round/>
                      <a:headEnd type="none" w="med" len="med"/>
                      <a:tailEnd type="none" w="med" len="med"/>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4771140"/>
                  </a:ext>
                </a:extLst>
              </a:tr>
            </a:tbl>
          </a:graphicData>
        </a:graphic>
      </p:graphicFrame>
      <p:graphicFrame>
        <p:nvGraphicFramePr>
          <p:cNvPr id="55" name="Table 54">
            <a:extLst>
              <a:ext uri="{FF2B5EF4-FFF2-40B4-BE49-F238E27FC236}">
                <a16:creationId xmlns:a16="http://schemas.microsoft.com/office/drawing/2014/main" id="{A7A9C0A9-652B-44C1-AFD0-CA965CA34DBB}"/>
              </a:ext>
            </a:extLst>
          </p:cNvPr>
          <p:cNvGraphicFramePr>
            <a:graphicFrameLocks noGrp="1"/>
          </p:cNvGraphicFramePr>
          <p:nvPr/>
        </p:nvGraphicFramePr>
        <p:xfrm>
          <a:off x="7700970" y="4149445"/>
          <a:ext cx="3266326" cy="2090928"/>
        </p:xfrm>
        <a:graphic>
          <a:graphicData uri="http://schemas.openxmlformats.org/drawingml/2006/table">
            <a:tbl>
              <a:tblPr firstRow="1">
                <a:tableStyleId>{2D5ABB26-0587-4C30-8999-92F81FD0307C}</a:tableStyleId>
              </a:tblPr>
              <a:tblGrid>
                <a:gridCol w="975085">
                  <a:extLst>
                    <a:ext uri="{9D8B030D-6E8A-4147-A177-3AD203B41FA5}">
                      <a16:colId xmlns:a16="http://schemas.microsoft.com/office/drawing/2014/main" val="2470952916"/>
                    </a:ext>
                  </a:extLst>
                </a:gridCol>
                <a:gridCol w="1023849">
                  <a:extLst>
                    <a:ext uri="{9D8B030D-6E8A-4147-A177-3AD203B41FA5}">
                      <a16:colId xmlns:a16="http://schemas.microsoft.com/office/drawing/2014/main" val="4281500619"/>
                    </a:ext>
                  </a:extLst>
                </a:gridCol>
                <a:gridCol w="764141">
                  <a:extLst>
                    <a:ext uri="{9D8B030D-6E8A-4147-A177-3AD203B41FA5}">
                      <a16:colId xmlns:a16="http://schemas.microsoft.com/office/drawing/2014/main" val="925457144"/>
                    </a:ext>
                  </a:extLst>
                </a:gridCol>
                <a:gridCol w="503251">
                  <a:extLst>
                    <a:ext uri="{9D8B030D-6E8A-4147-A177-3AD203B41FA5}">
                      <a16:colId xmlns:a16="http://schemas.microsoft.com/office/drawing/2014/main" val="2672322986"/>
                    </a:ext>
                  </a:extLst>
                </a:gridCol>
              </a:tblGrid>
              <a:tr h="0">
                <a:tc>
                  <a:txBody>
                    <a:bodyPr/>
                    <a:lstStyle/>
                    <a:p>
                      <a:pPr marL="0" lvl="0" indent="0" algn="l"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Criteria</a:t>
                      </a:r>
                    </a:p>
                  </a:txBody>
                  <a:tcPr marL="0" marR="72000" marT="73152" marB="73152" anchor="b">
                    <a:lnL w="3175" cap="flat" cmpd="sng" algn="ctr">
                      <a:solidFill>
                        <a:schemeClr val="bg1">
                          <a:lumMod val="75000"/>
                        </a:schemeClr>
                      </a:solid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9525">
                      <a:solidFill>
                        <a:srgbClr val="9A9A9A">
                          <a:lumMod val="100000"/>
                        </a:srgbClr>
                      </a:solidFill>
                      <a:prstDash val="solid"/>
                    </a:lnB>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Current score</a:t>
                      </a:r>
                    </a:p>
                  </a:txBody>
                  <a:tcPr marL="0" marR="72000" marT="73152" marB="73152" anchor="b">
                    <a:lnT w="3175" cap="flat" cmpd="sng" algn="ctr">
                      <a:solidFill>
                        <a:schemeClr val="bg1">
                          <a:lumMod val="7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New score</a:t>
                      </a:r>
                    </a:p>
                  </a:txBody>
                  <a:tcPr marL="0" marR="72000" marT="73152" marB="73152" anchor="b">
                    <a:lnT w="3175" cap="flat" cmpd="sng" algn="ctr">
                      <a:solidFill>
                        <a:schemeClr val="bg1">
                          <a:lumMod val="7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000" b="0" i="0" u="none">
                          <a:solidFill>
                            <a:schemeClr val="tx2">
                              <a:lumMod val="100000"/>
                            </a:schemeClr>
                          </a:solidFill>
                          <a:latin typeface="Trebuchet MS" panose="020B0603020202020204" pitchFamily="34" charset="0"/>
                        </a:rPr>
                        <a:t>Gain</a:t>
                      </a:r>
                    </a:p>
                  </a:txBody>
                  <a:tcPr marL="0" marR="72000" marT="73152" marB="73152" anchor="b">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3061958956"/>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TQI</a:t>
                      </a:r>
                    </a:p>
                  </a:txBody>
                  <a:tcPr marL="0" marR="72000" marT="73152" marB="73152">
                    <a:lnL w="3175" cap="flat" cmpd="sng" algn="ctr">
                      <a:solidFill>
                        <a:schemeClr val="bg1">
                          <a:lumMod val="75000"/>
                        </a:schemeClr>
                      </a:solidFill>
                      <a:prstDash val="solid"/>
                      <a:round/>
                      <a:headEnd type="none" w="med" len="med"/>
                      <a:tailEnd type="none" w="med" len="med"/>
                    </a:lnL>
                    <a:lnT w="9525">
                      <a:solidFill>
                        <a:srgbClr val="9A9A9A">
                          <a:lumMod val="100000"/>
                        </a:srgbClr>
                      </a:solidFill>
                      <a:prstDash val="solid"/>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2.56</a:t>
                      </a:r>
                    </a:p>
                  </a:txBody>
                  <a:tcPr marL="7620" marR="7620" marT="7620" marB="0" anchor="ctr">
                    <a:lnT w="9525">
                      <a:solidFill>
                        <a:srgbClr val="9A9A9A">
                          <a:lumMod val="100000"/>
                        </a:srgbClr>
                      </a:solidFill>
                      <a:prstDash val="solid"/>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3.42</a:t>
                      </a:r>
                    </a:p>
                  </a:txBody>
                  <a:tcPr marL="7620" marR="7620" marT="7620" marB="0" anchor="ctr">
                    <a:lnT w="9525">
                      <a:solidFill>
                        <a:srgbClr val="9A9A9A">
                          <a:lumMod val="100000"/>
                        </a:srgbClr>
                      </a:solidFill>
                      <a:prstDash val="solid"/>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34%</a:t>
                      </a:r>
                    </a:p>
                  </a:txBody>
                  <a:tcPr marL="7620" marR="7620" marT="7620" marB="0" anchor="ctr">
                    <a:lnR w="3175" cap="flat" cmpd="sng" algn="ctr">
                      <a:solidFill>
                        <a:schemeClr val="bg1">
                          <a:lumMod val="75000"/>
                        </a:schemeClr>
                      </a:solidFill>
                      <a:prstDash val="solid"/>
                      <a:round/>
                      <a:headEnd type="none" w="med" len="med"/>
                      <a:tailEnd type="none" w="med" len="med"/>
                    </a:lnR>
                    <a:lnT w="9525">
                      <a:solidFill>
                        <a:srgbClr val="9A9A9A">
                          <a:lumMod val="100000"/>
                        </a:srgbClr>
                      </a:solidFill>
                      <a:prstDash val="solid"/>
                    </a:lnT>
                    <a:lnB>
                      <a:noFill/>
                    </a:lnB>
                    <a:solidFill>
                      <a:srgbClr val="D4F2F0"/>
                    </a:solidFill>
                  </a:tcPr>
                </a:tc>
                <a:extLst>
                  <a:ext uri="{0D108BD9-81ED-4DB2-BD59-A6C34878D82A}">
                    <a16:rowId xmlns:a16="http://schemas.microsoft.com/office/drawing/2014/main" val="1848359702"/>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Robustness</a:t>
                      </a:r>
                    </a:p>
                  </a:txBody>
                  <a:tcPr marL="0" marR="72000" marT="73152" marB="73152">
                    <a:lnL w="3175" cap="flat" cmpd="sng" algn="ctr">
                      <a:solidFill>
                        <a:schemeClr val="bg1">
                          <a:lumMod val="75000"/>
                        </a:schemeClr>
                      </a:solidFill>
                      <a:prstDash val="solid"/>
                      <a:round/>
                      <a:headEnd type="none" w="med" len="med"/>
                      <a:tailEnd type="none" w="med" len="med"/>
                    </a:lnL>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2.77</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3.55</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28%</a:t>
                      </a:r>
                    </a:p>
                  </a:txBody>
                  <a:tcPr marL="7620" marR="7620" marT="7620" marB="0" anchor="ctr">
                    <a:lnR w="3175" cap="flat" cmpd="sng" algn="ctr">
                      <a:solidFill>
                        <a:schemeClr val="bg1">
                          <a:lumMod val="75000"/>
                        </a:schemeClr>
                      </a:solidFill>
                      <a:prstDash val="solid"/>
                      <a:round/>
                      <a:headEnd type="none" w="med" len="med"/>
                      <a:tailEnd type="none" w="med" len="med"/>
                    </a:lnR>
                    <a:lnT>
                      <a:noFill/>
                    </a:lnT>
                    <a:lnB>
                      <a:noFill/>
                    </a:lnB>
                    <a:solidFill>
                      <a:srgbClr val="D4F2F0"/>
                    </a:solidFill>
                  </a:tcPr>
                </a:tc>
                <a:extLst>
                  <a:ext uri="{0D108BD9-81ED-4DB2-BD59-A6C34878D82A}">
                    <a16:rowId xmlns:a16="http://schemas.microsoft.com/office/drawing/2014/main" val="606320076"/>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Efficiency</a:t>
                      </a:r>
                    </a:p>
                  </a:txBody>
                  <a:tcPr marL="0" marR="72000" marT="73152" marB="73152">
                    <a:lnL w="3175" cap="flat" cmpd="sng" algn="ctr">
                      <a:solidFill>
                        <a:schemeClr val="bg1">
                          <a:lumMod val="75000"/>
                        </a:schemeClr>
                      </a:solidFill>
                      <a:prstDash val="solid"/>
                      <a:round/>
                      <a:headEnd type="none" w="med" len="med"/>
                      <a:tailEnd type="none" w="med" len="med"/>
                    </a:lnL>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1.78</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3.47</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95%</a:t>
                      </a:r>
                    </a:p>
                  </a:txBody>
                  <a:tcPr marL="7620" marR="7620" marT="7620" marB="0" anchor="ctr">
                    <a:lnR w="3175" cap="flat" cmpd="sng" algn="ctr">
                      <a:solidFill>
                        <a:schemeClr val="bg1">
                          <a:lumMod val="75000"/>
                        </a:schemeClr>
                      </a:solidFill>
                      <a:prstDash val="solid"/>
                      <a:round/>
                      <a:headEnd type="none" w="med" len="med"/>
                      <a:tailEnd type="none" w="med" len="med"/>
                    </a:lnR>
                    <a:lnT>
                      <a:noFill/>
                    </a:lnT>
                    <a:lnB>
                      <a:noFill/>
                    </a:lnB>
                    <a:solidFill>
                      <a:srgbClr val="D4F2F0"/>
                    </a:solidFill>
                  </a:tcPr>
                </a:tc>
                <a:extLst>
                  <a:ext uri="{0D108BD9-81ED-4DB2-BD59-A6C34878D82A}">
                    <a16:rowId xmlns:a16="http://schemas.microsoft.com/office/drawing/2014/main" val="3091626416"/>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Security</a:t>
                      </a:r>
                    </a:p>
                  </a:txBody>
                  <a:tcPr marL="0" marR="72000" marT="73152" marB="73152">
                    <a:lnL w="3175" cap="flat" cmpd="sng" algn="ctr">
                      <a:solidFill>
                        <a:schemeClr val="bg1">
                          <a:lumMod val="75000"/>
                        </a:schemeClr>
                      </a:solidFill>
                      <a:prstDash val="solid"/>
                      <a:round/>
                      <a:headEnd type="none" w="med" len="med"/>
                      <a:tailEnd type="none" w="med" len="med"/>
                    </a:lnL>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2.01</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3.76</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87%</a:t>
                      </a:r>
                    </a:p>
                  </a:txBody>
                  <a:tcPr marL="7620" marR="7620" marT="7620" marB="0" anchor="ctr">
                    <a:lnR w="3175" cap="flat" cmpd="sng" algn="ctr">
                      <a:solidFill>
                        <a:schemeClr val="bg1">
                          <a:lumMod val="75000"/>
                        </a:schemeClr>
                      </a:solidFill>
                      <a:prstDash val="solid"/>
                      <a:round/>
                      <a:headEnd type="none" w="med" len="med"/>
                      <a:tailEnd type="none" w="med" len="med"/>
                    </a:lnR>
                    <a:lnT>
                      <a:noFill/>
                    </a:lnT>
                    <a:lnB>
                      <a:noFill/>
                    </a:lnB>
                    <a:solidFill>
                      <a:srgbClr val="D4F2F0"/>
                    </a:solidFill>
                  </a:tcPr>
                </a:tc>
                <a:extLst>
                  <a:ext uri="{0D108BD9-81ED-4DB2-BD59-A6C34878D82A}">
                    <a16:rowId xmlns:a16="http://schemas.microsoft.com/office/drawing/2014/main" val="2677037558"/>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Changeability</a:t>
                      </a:r>
                    </a:p>
                  </a:txBody>
                  <a:tcPr marL="0" marR="72000" marT="73152" marB="73152">
                    <a:lnL w="3175" cap="flat" cmpd="sng" algn="ctr">
                      <a:solidFill>
                        <a:schemeClr val="bg1">
                          <a:lumMod val="75000"/>
                        </a:schemeClr>
                      </a:solidFill>
                      <a:prstDash val="solid"/>
                      <a:round/>
                      <a:headEnd type="none" w="med" len="med"/>
                      <a:tailEnd type="none" w="med" len="med"/>
                    </a:lnL>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2.64</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3.23</a:t>
                      </a:r>
                    </a:p>
                  </a:txBody>
                  <a:tcPr marL="7620" marR="7620" marT="7620" marB="0" anchor="ctr">
                    <a:lnT>
                      <a:noFill/>
                    </a:lnT>
                    <a:lnB>
                      <a:noFill/>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22%</a:t>
                      </a:r>
                    </a:p>
                  </a:txBody>
                  <a:tcPr marL="7620" marR="7620" marT="7620" marB="0" anchor="ctr">
                    <a:lnR w="3175" cap="flat" cmpd="sng" algn="ctr">
                      <a:solidFill>
                        <a:schemeClr val="bg1">
                          <a:lumMod val="75000"/>
                        </a:schemeClr>
                      </a:solidFill>
                      <a:prstDash val="solid"/>
                      <a:round/>
                      <a:headEnd type="none" w="med" len="med"/>
                      <a:tailEnd type="none" w="med" len="med"/>
                    </a:lnR>
                    <a:lnT>
                      <a:noFill/>
                    </a:lnT>
                    <a:lnB>
                      <a:noFill/>
                    </a:lnB>
                    <a:solidFill>
                      <a:srgbClr val="D4F2F0"/>
                    </a:solidFill>
                  </a:tcPr>
                </a:tc>
                <a:extLst>
                  <a:ext uri="{0D108BD9-81ED-4DB2-BD59-A6C34878D82A}">
                    <a16:rowId xmlns:a16="http://schemas.microsoft.com/office/drawing/2014/main" val="1148094205"/>
                  </a:ext>
                </a:extLst>
              </a:tr>
              <a:tr h="0">
                <a:tc>
                  <a:txBody>
                    <a:bodyPr/>
                    <a:lstStyle/>
                    <a:p>
                      <a:pPr marL="0" indent="0" algn="l" rtl="0" fontAlgn="auto" hangingPunct="1">
                        <a:lnSpc>
                          <a:spcPct val="100000"/>
                        </a:lnSpc>
                        <a:spcBef>
                          <a:spcPts val="0"/>
                        </a:spcBef>
                        <a:spcAft>
                          <a:spcPts val="0"/>
                        </a:spcAft>
                      </a:pPr>
                      <a:r>
                        <a:rPr lang="en-US" sz="1000" b="0" i="0" u="none">
                          <a:solidFill>
                            <a:schemeClr val="tx1">
                              <a:lumMod val="100000"/>
                            </a:schemeClr>
                          </a:solidFill>
                          <a:latin typeface="Trebuchet MS" panose="020B0603020202020204" pitchFamily="34" charset="0"/>
                        </a:rPr>
                        <a:t> Transferability</a:t>
                      </a:r>
                    </a:p>
                  </a:txBody>
                  <a:tcPr marL="0" marR="72000" marT="73152" marB="73152">
                    <a:lnL w="3175" cap="flat" cmpd="sng" algn="ctr">
                      <a:solidFill>
                        <a:schemeClr val="bg1">
                          <a:lumMod val="75000"/>
                        </a:schemeClr>
                      </a:solidFill>
                      <a:prstDash val="solid"/>
                      <a:round/>
                      <a:headEnd type="none" w="med" len="med"/>
                      <a:tailEnd type="none" w="med" len="med"/>
                    </a:lnL>
                    <a:lnT>
                      <a:noFill/>
                    </a:lnT>
                    <a:lnB w="3175" cap="flat" cmpd="sng" algn="ctr">
                      <a:solidFill>
                        <a:schemeClr val="bg1">
                          <a:lumMod val="75000"/>
                        </a:schemeClr>
                      </a:solidFill>
                      <a:prstDash val="solid"/>
                      <a:round/>
                      <a:headEnd type="none" w="med" len="med"/>
                      <a:tailEnd type="none" w="med" len="med"/>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3.21</a:t>
                      </a:r>
                    </a:p>
                  </a:txBody>
                  <a:tcPr marL="7620" marR="7620" marT="7620" marB="0" anchor="ctr">
                    <a:lnT>
                      <a:noFill/>
                    </a:lnT>
                    <a:lnB w="3175" cap="flat" cmpd="sng" algn="ctr">
                      <a:solidFill>
                        <a:schemeClr val="bg1">
                          <a:lumMod val="75000"/>
                        </a:schemeClr>
                      </a:solidFill>
                      <a:prstDash val="solid"/>
                      <a:round/>
                      <a:headEnd type="none" w="med" len="med"/>
                      <a:tailEnd type="none" w="med" len="med"/>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3.21</a:t>
                      </a:r>
                    </a:p>
                  </a:txBody>
                  <a:tcPr marL="7620" marR="7620" marT="7620" marB="0" anchor="ctr">
                    <a:lnT>
                      <a:noFill/>
                    </a:lnT>
                    <a:lnB w="3175" cap="flat" cmpd="sng" algn="ctr">
                      <a:solidFill>
                        <a:schemeClr val="bg1">
                          <a:lumMod val="75000"/>
                        </a:schemeClr>
                      </a:solidFill>
                      <a:prstDash val="solid"/>
                      <a:round/>
                      <a:headEnd type="none" w="med" len="med"/>
                      <a:tailEnd type="none" w="med" len="med"/>
                    </a:lnB>
                    <a:solidFill>
                      <a:srgbClr val="D4F2F0"/>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R w="3175" cap="flat" cmpd="sng" algn="ctr">
                      <a:solidFill>
                        <a:schemeClr val="bg1">
                          <a:lumMod val="75000"/>
                        </a:schemeClr>
                      </a:solidFill>
                      <a:prstDash val="solid"/>
                      <a:round/>
                      <a:headEnd type="none" w="med" len="med"/>
                      <a:tailEnd type="none" w="med" len="med"/>
                    </a:lnR>
                    <a:lnT>
                      <a:noFill/>
                    </a:lnT>
                    <a:lnB w="3175" cap="flat" cmpd="sng" algn="ctr">
                      <a:solidFill>
                        <a:schemeClr val="bg1">
                          <a:lumMod val="75000"/>
                        </a:schemeClr>
                      </a:solidFill>
                      <a:prstDash val="solid"/>
                      <a:round/>
                      <a:headEnd type="none" w="med" len="med"/>
                      <a:tailEnd type="none" w="med" len="med"/>
                    </a:lnB>
                    <a:solidFill>
                      <a:srgbClr val="D4F2F0"/>
                    </a:solidFill>
                  </a:tcPr>
                </a:tc>
                <a:extLst>
                  <a:ext uri="{0D108BD9-81ED-4DB2-BD59-A6C34878D82A}">
                    <a16:rowId xmlns:a16="http://schemas.microsoft.com/office/drawing/2014/main" val="744771140"/>
                  </a:ext>
                </a:extLst>
              </a:tr>
            </a:tbl>
          </a:graphicData>
        </a:graphic>
      </p:graphicFrame>
      <p:sp>
        <p:nvSpPr>
          <p:cNvPr id="57" name="Parallelogram 56">
            <a:extLst>
              <a:ext uri="{FF2B5EF4-FFF2-40B4-BE49-F238E27FC236}">
                <a16:creationId xmlns:a16="http://schemas.microsoft.com/office/drawing/2014/main" id="{CC03FD15-A844-44DF-825A-BBD03D260E98}"/>
              </a:ext>
            </a:extLst>
          </p:cNvPr>
          <p:cNvSpPr/>
          <p:nvPr/>
        </p:nvSpPr>
        <p:spPr>
          <a:xfrm>
            <a:off x="7363001" y="1281166"/>
            <a:ext cx="3828697" cy="288376"/>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ct val="100000"/>
              <a:buFont typeface="Trebuchet MS" panose="020B0603020202020204" pitchFamily="34" charset="0"/>
              <a:buChar char="​"/>
            </a:pPr>
            <a:r>
              <a:rPr lang="en-US" sz="1200" b="1">
                <a:solidFill>
                  <a:schemeClr val="tx1">
                    <a:lumMod val="100000"/>
                  </a:schemeClr>
                </a:solidFill>
              </a:rPr>
              <a:t>Score improvement short term remediations</a:t>
            </a:r>
          </a:p>
        </p:txBody>
      </p:sp>
      <p:sp>
        <p:nvSpPr>
          <p:cNvPr id="59" name="Parallelogram 58">
            <a:extLst>
              <a:ext uri="{FF2B5EF4-FFF2-40B4-BE49-F238E27FC236}">
                <a16:creationId xmlns:a16="http://schemas.microsoft.com/office/drawing/2014/main" id="{4BBE2AF7-7872-47ED-A60A-F22539E34570}"/>
              </a:ext>
            </a:extLst>
          </p:cNvPr>
          <p:cNvSpPr/>
          <p:nvPr/>
        </p:nvSpPr>
        <p:spPr>
          <a:xfrm>
            <a:off x="7322140" y="3897410"/>
            <a:ext cx="4207527" cy="332399"/>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ct val="100000"/>
              <a:buFont typeface="Trebuchet MS" panose="020B0603020202020204" pitchFamily="34" charset="0"/>
              <a:buChar char="​"/>
            </a:pPr>
            <a:r>
              <a:rPr lang="en-US" sz="1200" b="1">
                <a:solidFill>
                  <a:schemeClr val="tx1">
                    <a:lumMod val="100000"/>
                  </a:schemeClr>
                </a:solidFill>
                <a:latin typeface="+mj-lt"/>
              </a:rPr>
              <a:t>Score improvement after mid term remediations</a:t>
            </a:r>
          </a:p>
        </p:txBody>
      </p:sp>
      <p:sp>
        <p:nvSpPr>
          <p:cNvPr id="76" name="Oval 75">
            <a:extLst>
              <a:ext uri="{FF2B5EF4-FFF2-40B4-BE49-F238E27FC236}">
                <a16:creationId xmlns:a16="http://schemas.microsoft.com/office/drawing/2014/main" id="{44366807-CD08-40EE-B6A6-3AF82DA2047D}"/>
              </a:ext>
            </a:extLst>
          </p:cNvPr>
          <p:cNvSpPr/>
          <p:nvPr/>
        </p:nvSpPr>
        <p:spPr>
          <a:xfrm>
            <a:off x="1763520" y="2728212"/>
            <a:ext cx="226788"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Rectangle 2">
            <a:extLst>
              <a:ext uri="{FF2B5EF4-FFF2-40B4-BE49-F238E27FC236}">
                <a16:creationId xmlns:a16="http://schemas.microsoft.com/office/drawing/2014/main" id="{0672AE6E-4D99-4C0B-A871-FED7F8F4E81D}"/>
              </a:ext>
            </a:extLst>
          </p:cNvPr>
          <p:cNvSpPr/>
          <p:nvPr/>
        </p:nvSpPr>
        <p:spPr>
          <a:xfrm>
            <a:off x="3719077" y="6079807"/>
            <a:ext cx="3049890" cy="44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solidFill>
                  <a:srgbClr val="42535D"/>
                </a:solidFill>
                <a:latin typeface="+mj-lt"/>
              </a:rPr>
              <a:t>Note – </a:t>
            </a:r>
          </a:p>
          <a:p>
            <a:r>
              <a:rPr lang="en-US" sz="800">
                <a:solidFill>
                  <a:srgbClr val="42535D"/>
                </a:solidFill>
                <a:latin typeface="+mj-lt"/>
              </a:rPr>
              <a:t>*Day-rate used for cost calculation - $600/day</a:t>
            </a:r>
          </a:p>
          <a:p>
            <a:r>
              <a:rPr lang="en-US" sz="800">
                <a:solidFill>
                  <a:srgbClr val="42535D"/>
                </a:solidFill>
                <a:latin typeface="+mj-lt"/>
              </a:rPr>
              <a:t>*Effort for open-source vulnerabilities is separate</a:t>
            </a:r>
          </a:p>
        </p:txBody>
      </p:sp>
    </p:spTree>
    <p:custDataLst>
      <p:tags r:id="rId1"/>
    </p:custDataLst>
    <p:extLst>
      <p:ext uri="{BB962C8B-B14F-4D97-AF65-F5344CB8AC3E}">
        <p14:creationId xmlns:p14="http://schemas.microsoft.com/office/powerpoint/2010/main" val="3785293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EE4P_SLIDEID" val="4ba57edd-6df1-4b9b-8d43-3c31447f5aa4"/>
</p:tagLst>
</file>

<file path=ppt/tags/tag134.xml><?xml version="1.0" encoding="utf-8"?>
<p:tagLst xmlns:a="http://schemas.openxmlformats.org/drawingml/2006/main" xmlns:r="http://schemas.openxmlformats.org/officeDocument/2006/relationships" xmlns:p="http://schemas.openxmlformats.org/presentationml/2006/main">
  <p:tag name="EE4P_AGENDAWIZARD" val="item_6374c1eb-d992-4c16-97f7-97891e16dcae_Topic"/>
  <p:tag name="EE4P_AGENDAWIZARD_CONTENT" val="/Grading mechanism"/>
  <p:tag name="EE4P_AGENDAWIZARD_PROPERTIES" val="406.8057/232.9442/232.2461/29.55583"/>
</p:tagLst>
</file>

<file path=ppt/tags/tag135.xml><?xml version="1.0" encoding="utf-8"?>
<p:tagLst xmlns:a="http://schemas.openxmlformats.org/drawingml/2006/main" xmlns:r="http://schemas.openxmlformats.org/officeDocument/2006/relationships" xmlns:p="http://schemas.openxmlformats.org/presentationml/2006/main">
  <p:tag name="EE4P_AGENDAWIZARD" val="item_4ba57edd-6df1-4b9b-8d43-3c31447f5aa4_Topic"/>
  <p:tag name="EE4P_AGENDAWIZARD_CONTENT" val="/CAST overview"/>
  <p:tag name="EE4P_AGENDAWIZARD_PROPERTIES" val="406.8057/188.3884/232.2461/29.55583"/>
</p:tagLst>
</file>

<file path=ppt/tags/tag13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37.xml><?xml version="1.0" encoding="utf-8"?>
<p:tagLst xmlns:a="http://schemas.openxmlformats.org/drawingml/2006/main" xmlns:r="http://schemas.openxmlformats.org/officeDocument/2006/relationships" xmlns:p="http://schemas.openxmlformats.org/presentationml/2006/main">
  <p:tag name="EE4P_AGENDAWIZARD" val="item_4ba57edd-6df1-4b9b-8d43-3c31447f5aa4_Element"/>
</p:tagLst>
</file>

<file path=ppt/tags/tag138.xml><?xml version="1.0" encoding="utf-8"?>
<p:tagLst xmlns:a="http://schemas.openxmlformats.org/drawingml/2006/main" xmlns:r="http://schemas.openxmlformats.org/officeDocument/2006/relationships" xmlns:p="http://schemas.openxmlformats.org/presentationml/2006/main">
  <p:tag name="EE4P_AGENDAWIZARD" val="item_4ba57edd-6df1-4b9b-8d43-3c31447f5aa4_Element"/>
</p:tagLst>
</file>

<file path=ppt/tags/tag139.xml><?xml version="1.0" encoding="utf-8"?>
<p:tagLst xmlns:a="http://schemas.openxmlformats.org/drawingml/2006/main" xmlns:r="http://schemas.openxmlformats.org/officeDocument/2006/relationships" xmlns:p="http://schemas.openxmlformats.org/presentationml/2006/main">
  <p:tag name="PFSLIDEKEY" val="F224412C-4A86-49F9-AD61-C7933BBE454F"/>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0.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14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2.xml><?xml version="1.0" encoding="utf-8"?>
<p:tagLst xmlns:a="http://schemas.openxmlformats.org/drawingml/2006/main" xmlns:r="http://schemas.openxmlformats.org/officeDocument/2006/relationships" xmlns:p="http://schemas.openxmlformats.org/presentationml/2006/main">
  <p:tag name="PFSLIDEKEY" val="339669C4-527D-4710-86BE-A26F6ACF0D61"/>
</p:tagLst>
</file>

<file path=ppt/tags/tag143.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4.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5.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6.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7.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8.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49.xml><?xml version="1.0" encoding="utf-8"?>
<p:tagLst xmlns:a="http://schemas.openxmlformats.org/drawingml/2006/main" xmlns:r="http://schemas.openxmlformats.org/officeDocument/2006/relationships" xmlns:p="http://schemas.openxmlformats.org/presentationml/2006/main">
  <p:tag name="PFSLIDEKEY" val="D619602C-776D-4FCE-90E0-E9C87C53E701"/>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15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STYLE_NAME" val="BCG Grid 16:9"/>
  <p:tag name="EE4P_SMART_ELEMENT" val="PercentBar"/>
  <p:tag name="EE4P_SMART_ELEMENT_XML" val="&lt;smartelement id=&quot;PercentBar&quot; color=&quot;#6e6f73&quot;&gt;&lt;position width=&quot;120&quot; height=&quot;12&quot; alignment=&quot;2&quot; /&gt;&lt;elements&gt;&lt;element name=&quot;background&quot;&gt;&lt;fill visible=&quot;1&quot; foreColor=&quot;#c8c8c8&quot; /&gt;&lt;line visible=&quot;0&quot; /&gt;&lt;reflection visible=&quot;0&quot; /&gt;&lt;shadow visible=&quot;0&quot; /&gt;&lt;/element&gt;&lt;element name=&quot;foreground&quot;&gt;&lt;fill visible=&quot;0&quot; /&gt;&lt;line visible=&quot;0&quot; /&gt;&lt;reflection visible=&quot;0&quot; /&gt;&lt;shadow visible=&quot;0&quot; /&gt;&lt;/element&gt;&lt;element name=&quot;bar&quot;&gt;&lt;fill visible=&quot;1&quot; foreColor=&quot;&quot; /&gt;&lt;line visible=&quot;0&quot; /&gt;&lt;reflection visible=&quot;0&quot; /&gt;&lt;shadow visible=&quot;0&quot; /&gt;&lt;/element&gt;&lt;/elements&gt;&lt;colors&gt;&lt;color rgb=&quot;#29ba74&quot; name=&quot;Green&quot; default=&quot;1&quot; /&gt;&lt;color rgb=&quot;#6e6f73&quot; name=&quot;Gray&quot; /&gt;&lt;color rgb=&quot;#e71c57&quot; name=&quot;Magenta&quot; /&gt;&lt;color rgb=&quot;#30c1d7&quot; name=&quot;Bright Blue&quot; /&gt;&lt;/colors&gt;&lt;/smartelement&gt;"/>
</p:tagLst>
</file>

<file path=ppt/tags/tag152.xml><?xml version="1.0" encoding="utf-8"?>
<p:tagLst xmlns:a="http://schemas.openxmlformats.org/drawingml/2006/main" xmlns:r="http://schemas.openxmlformats.org/officeDocument/2006/relationships" xmlns:p="http://schemas.openxmlformats.org/presentationml/2006/main">
  <p:tag name="PFSLIDEKEY" val="4E53B54D-2432-4C21-B970-960D22D13325"/>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1_Grid">
  <a:themeElements>
    <a:clrScheme name="CAST">
      <a:dk1>
        <a:srgbClr val="293C47"/>
      </a:dk1>
      <a:lt1>
        <a:sysClr val="window" lastClr="FFFFFF"/>
      </a:lt1>
      <a:dk2>
        <a:srgbClr val="638DA5"/>
      </a:dk2>
      <a:lt2>
        <a:srgbClr val="F2F2F2"/>
      </a:lt2>
      <a:accent1>
        <a:srgbClr val="293C47"/>
      </a:accent1>
      <a:accent2>
        <a:srgbClr val="293C47"/>
      </a:accent2>
      <a:accent3>
        <a:srgbClr val="CF7600"/>
      </a:accent3>
      <a:accent4>
        <a:srgbClr val="37AEA6"/>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Grid">
  <a:themeElements>
    <a:clrScheme name="CAST">
      <a:dk1>
        <a:srgbClr val="293C47"/>
      </a:dk1>
      <a:lt1>
        <a:sysClr val="window" lastClr="FFFFFF"/>
      </a:lt1>
      <a:dk2>
        <a:srgbClr val="638DA5"/>
      </a:dk2>
      <a:lt2>
        <a:srgbClr val="F2F2F2"/>
      </a:lt2>
      <a:accent1>
        <a:srgbClr val="293C47"/>
      </a:accent1>
      <a:accent2>
        <a:srgbClr val="293C47"/>
      </a:accent2>
      <a:accent3>
        <a:srgbClr val="CF7600"/>
      </a:accent3>
      <a:accent4>
        <a:srgbClr val="37AEA6"/>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6241</TotalTime>
  <Words>1556</Words>
  <Application>Microsoft Office PowerPoint</Application>
  <PresentationFormat>Widescreen</PresentationFormat>
  <Paragraphs>322</Paragraphs>
  <Slides>8</Slides>
  <Notes>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Segoe UI</vt:lpstr>
      <vt:lpstr>Trebuchet MS</vt:lpstr>
      <vt:lpstr>1_Grid</vt:lpstr>
      <vt:lpstr>Grid</vt:lpstr>
      <vt:lpstr>think-cell Slide</vt:lpstr>
      <vt:lpstr>{project} Tech DD report </vt:lpstr>
      <vt:lpstr>Agenda</vt:lpstr>
      <vt:lpstr>We analyzed {app_count} application - {all_apps}.   Health of {appl_name} is {grade_TQI}  (out of 4) which is {risk_TQI} risk. 83 high priority health issues and 21 open-source components should be reviewed immediately, which can be addressed in ~30 person days.</vt:lpstr>
      <vt:lpstr>Application details: {appl_name} documentation insights</vt:lpstr>
      <vt:lpstr>Application health:  {appl_name} application has medium risk, needs remediation mostly in efficiency and security</vt:lpstr>
      <vt:lpstr>Application details: ActionPlatform application technical overview and key takeaways</vt:lpstr>
      <vt:lpstr>Application details: ActionPlatform technical strengths and improvement areas for Overall health (TQI)</vt:lpstr>
      <vt:lpstr>Fix now &amp; Near term issue remediation of ActionPlatform health estimated at 100-150 person-days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Nevin Kaplan</dc:creator>
  <cp:lastModifiedBy>Nevin Kaplan</cp:lastModifiedBy>
  <cp:revision>79</cp:revision>
  <dcterms:created xsi:type="dcterms:W3CDTF">2021-01-02T17:02:53Z</dcterms:created>
  <dcterms:modified xsi:type="dcterms:W3CDTF">2021-01-07T18:27:05Z</dcterms:modified>
</cp:coreProperties>
</file>