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13.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14"/>
  </p:notesMasterIdLst>
  <p:handoutMasterIdLst>
    <p:handoutMasterId r:id="rId15"/>
  </p:handoutMasterIdLst>
  <p:sldIdLst>
    <p:sldId id="272" r:id="rId5"/>
    <p:sldId id="1504" r:id="rId6"/>
    <p:sldId id="591" r:id="rId7"/>
    <p:sldId id="318" r:id="rId8"/>
    <p:sldId id="557" r:id="rId9"/>
    <p:sldId id="1827" r:id="rId10"/>
    <p:sldId id="1852" r:id="rId11"/>
    <p:sldId id="1429" r:id="rId12"/>
    <p:sldId id="1850" r:id="rId13"/>
  </p:sldIdLst>
  <p:sldSz cx="12192000" cy="6858000"/>
  <p:notesSz cx="6858000" cy="933450"/>
  <p:custShowLst>
    <p:custShow name="Format Guide Workshop" id="0">
      <p:sldLst/>
    </p:custShow>
  </p:custShowLst>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ST assessment" id="{387B0091-4BBD-4FFD-8BFC-C8782A4C7C91}">
          <p14:sldIdLst>
            <p14:sldId id="272"/>
          </p14:sldIdLst>
        </p14:section>
        <p14:section name="Executive summary" id="{B381F354-96F1-4569-88F3-DFFAD694E002}">
          <p14:sldIdLst>
            <p14:sldId id="1504"/>
            <p14:sldId id="591"/>
            <p14:sldId id="318"/>
          </p14:sldIdLst>
        </p14:section>
        <p14:section name="Results for" id="{3859DC45-2725-4C24-B825-CA97682D62D1}">
          <p14:sldIdLst>
            <p14:sldId id="557"/>
            <p14:sldId id="1827"/>
            <p14:sldId id="1852"/>
            <p14:sldId id="1429"/>
            <p14:sldId id="185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ndra Parande" initials="RP" lastIdx="1" clrIdx="0">
    <p:extLst>
      <p:ext uri="{19B8F6BF-5375-455C-9EA6-DF929625EA0E}">
        <p15:presenceInfo xmlns:p15="http://schemas.microsoft.com/office/powerpoint/2012/main" userId="S::r.parande@castsoftware.com::0dee1f82-fe17-4295-b12e-6c3c7cb5510f" providerId="AD"/>
      </p:ext>
    </p:extLst>
  </p:cmAuthor>
  <p:cmAuthor id="2" name="Manish Sharma" initials="MS" lastIdx="2" clrIdx="1">
    <p:extLst>
      <p:ext uri="{19B8F6BF-5375-455C-9EA6-DF929625EA0E}">
        <p15:presenceInfo xmlns:p15="http://schemas.microsoft.com/office/powerpoint/2012/main" userId="S::m.sharma@castsoftware.com::97d895ad-8d7a-4884-8c18-743afd731b6f" providerId="AD"/>
      </p:ext>
    </p:extLst>
  </p:cmAuthor>
  <p:cmAuthor id="3" name="Gurunand" initials="G" lastIdx="1" clrIdx="2">
    <p:extLst>
      <p:ext uri="{19B8F6BF-5375-455C-9EA6-DF929625EA0E}">
        <p15:presenceInfo xmlns:p15="http://schemas.microsoft.com/office/powerpoint/2012/main" userId="Gurun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019"/>
    <a:srgbClr val="D9D9D9"/>
    <a:srgbClr val="19B698"/>
    <a:srgbClr val="FDA110"/>
    <a:srgbClr val="44546A"/>
    <a:srgbClr val="CF7600"/>
    <a:srgbClr val="99CC00"/>
    <a:srgbClr val="6890A8"/>
    <a:srgbClr val="638DA5"/>
    <a:srgbClr val="527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C9E3-DCE5-4E37-B931-F80E27EA0F43}" v="81" dt="2021-08-11T19:58:06.785"/>
    <p1510:client id="{7F47FE6C-66E1-44DD-9378-D5FBEEC7082A}" v="23" dt="2021-08-11T19:56:21.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288"/>
      </p:cViewPr>
      <p:guideLst>
        <p:guide orient="horz" pos="2160"/>
        <p:guide pos="3840"/>
      </p:guideLst>
    </p:cSldViewPr>
  </p:slideViewPr>
  <p:notesTextViewPr>
    <p:cViewPr>
      <p:scale>
        <a:sx n="1" d="1"/>
        <a:sy n="1" d="1"/>
      </p:scale>
      <p:origin x="0" y="0"/>
    </p:cViewPr>
  </p:notesTextViewPr>
  <p:sorterViewPr>
    <p:cViewPr>
      <p:scale>
        <a:sx n="100" d="100"/>
        <a:sy n="100" d="100"/>
      </p:scale>
      <p:origin x="0" y="-4176"/>
    </p:cViewPr>
  </p:sorterViewPr>
  <p:notesViewPr>
    <p:cSldViewPr snapToGrid="0">
      <p:cViewPr>
        <p:scale>
          <a:sx n="1" d="2"/>
          <a:sy n="1" d="2"/>
        </p:scale>
        <p:origin x="3403" y="151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[__TEMPLATE__APP_Obsolescence.xlsx]Chart!Obs_PivotTbl</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Chart!$C$3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Chart!$B$4:$B$14</c:f>
              <c:strCache>
                <c:ptCount val="10"/>
                <c:pt idx="0">
                  <c:v>4</c:v>
                </c:pt>
                <c:pt idx="1">
                  <c:v>5</c:v>
                </c:pt>
                <c:pt idx="2">
                  <c:v>6</c:v>
                </c:pt>
                <c:pt idx="3">
                  <c:v>7</c:v>
                </c:pt>
                <c:pt idx="4">
                  <c:v>8</c:v>
                </c:pt>
                <c:pt idx="5">
                  <c:v>9</c:v>
                </c:pt>
                <c:pt idx="6">
                  <c:v>10</c:v>
                </c:pt>
                <c:pt idx="7">
                  <c:v>11</c:v>
                </c:pt>
                <c:pt idx="8">
                  <c:v>12</c:v>
                </c:pt>
                <c:pt idx="9">
                  <c:v>13</c:v>
                </c:pt>
              </c:strCache>
            </c:strRef>
          </c:cat>
          <c:val>
            <c:numRef>
              <c:f>Chart!$C$4:$C$14</c:f>
              <c:numCache>
                <c:formatCode>_(* #,##0_);_(* \(#,##0\);_(* "-"??_);_(@_)</c:formatCode>
                <c:ptCount val="10"/>
                <c:pt idx="0">
                  <c:v>300</c:v>
                </c:pt>
                <c:pt idx="1">
                  <c:v>186</c:v>
                </c:pt>
                <c:pt idx="2">
                  <c:v>143</c:v>
                </c:pt>
                <c:pt idx="3">
                  <c:v>60</c:v>
                </c:pt>
                <c:pt idx="4">
                  <c:v>33</c:v>
                </c:pt>
                <c:pt idx="5">
                  <c:v>24</c:v>
                </c:pt>
                <c:pt idx="6">
                  <c:v>20</c:v>
                </c:pt>
                <c:pt idx="7">
                  <c:v>11</c:v>
                </c:pt>
                <c:pt idx="8">
                  <c:v>17</c:v>
                </c:pt>
                <c:pt idx="9">
                  <c:v>7</c:v>
                </c:pt>
              </c:numCache>
            </c:numRef>
          </c:val>
          <c:extLst>
            <c:ext xmlns:c16="http://schemas.microsoft.com/office/drawing/2014/chart" uri="{C3380CC4-5D6E-409C-BE32-E72D297353CC}">
              <c16:uniqueId val="{00000000-3069-4C8E-9159-27AC24170B59}"/>
            </c:ext>
          </c:extLst>
        </c:ser>
        <c:dLbls>
          <c:dLblPos val="outEnd"/>
          <c:showLegendKey val="0"/>
          <c:showVal val="1"/>
          <c:showCatName val="0"/>
          <c:showSerName val="0"/>
          <c:showPercent val="0"/>
          <c:showBubbleSize val="0"/>
        </c:dLbls>
        <c:gapWidth val="219"/>
        <c:overlap val="-27"/>
        <c:axId val="1152735728"/>
        <c:axId val="1152738352"/>
      </c:barChart>
      <c:catAx>
        <c:axId val="1152735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Number of years (rounded down) between currently used version and the most recent version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738352"/>
        <c:crosses val="autoZero"/>
        <c:auto val="1"/>
        <c:lblAlgn val="ctr"/>
        <c:lblOffset val="100"/>
        <c:noMultiLvlLbl val="0"/>
      </c:catAx>
      <c:valAx>
        <c:axId val="1152738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Number of Components</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735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rgbClr val="293C47"/>
      </a:solidFill>
    </a:ln>
    <a:effectLst>
      <a:outerShdw blurRad="50800" dist="38100" dir="2700000" sx="101000" sy="101000" algn="tl" rotWithShape="0">
        <a:prstClr val="black">
          <a:alpha val="40000"/>
        </a:prstClr>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4278842" cy="341065"/>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5593128" y="4"/>
            <a:ext cx="4278842" cy="341065"/>
          </a:xfrm>
          <a:prstGeom prst="rect">
            <a:avLst/>
          </a:prstGeom>
        </p:spPr>
        <p:txBody>
          <a:bodyPr vert="horz" lIns="92492" tIns="46246" rIns="92492" bIns="46246" rtlCol="0"/>
          <a:lstStyle>
            <a:lvl1pPr algn="r">
              <a:defRPr sz="1200"/>
            </a:lvl1pPr>
          </a:lstStyle>
          <a:p>
            <a:fld id="{57691E93-EF64-46CC-85E2-BBB5BEDB9501}" type="datetimeFigureOut">
              <a:rPr lang="en-US" sz="800"/>
              <a:t>12/21/2021</a:t>
            </a:fld>
            <a:endParaRPr lang="en-US" sz="800"/>
          </a:p>
        </p:txBody>
      </p:sp>
      <p:sp>
        <p:nvSpPr>
          <p:cNvPr id="4" name="Footer Placeholder 3"/>
          <p:cNvSpPr>
            <a:spLocks noGrp="1"/>
          </p:cNvSpPr>
          <p:nvPr>
            <p:ph type="ftr" sz="quarter" idx="2"/>
          </p:nvPr>
        </p:nvSpPr>
        <p:spPr>
          <a:xfrm>
            <a:off x="4" y="6456614"/>
            <a:ext cx="4278842" cy="341064"/>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5593128" y="6456614"/>
            <a:ext cx="4278842" cy="341064"/>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288332"/>
            <a:ext cx="9871965" cy="15093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117107" y="4"/>
            <a:ext cx="4161737" cy="341065"/>
          </a:xfrm>
          <a:prstGeom prst="rect">
            <a:avLst/>
          </a:prstGeom>
        </p:spPr>
        <p:txBody>
          <a:bodyPr vert="horz" lIns="92492" tIns="46246" rIns="92492" bIns="46246" rtlCol="0"/>
          <a:lstStyle>
            <a:lvl1pPr algn="l">
              <a:defRPr sz="800"/>
            </a:lvl1pPr>
          </a:lstStyle>
          <a:p>
            <a:endParaRPr lang="en-US"/>
          </a:p>
        </p:txBody>
      </p:sp>
      <p:sp>
        <p:nvSpPr>
          <p:cNvPr id="3" name="Date Placeholder 2"/>
          <p:cNvSpPr>
            <a:spLocks noGrp="1"/>
          </p:cNvSpPr>
          <p:nvPr>
            <p:ph type="dt" idx="1"/>
          </p:nvPr>
        </p:nvSpPr>
        <p:spPr>
          <a:xfrm>
            <a:off x="5593127" y="4"/>
            <a:ext cx="4164018" cy="341065"/>
          </a:xfrm>
          <a:prstGeom prst="rect">
            <a:avLst/>
          </a:prstGeom>
        </p:spPr>
        <p:txBody>
          <a:bodyPr vert="horz" lIns="92492" tIns="46246" rIns="92492" bIns="46246" rtlCol="0"/>
          <a:lstStyle>
            <a:lvl1pPr algn="r">
              <a:defRPr sz="800"/>
            </a:lvl1pPr>
          </a:lstStyle>
          <a:p>
            <a:fld id="{3AD9BDA7-98EF-4344-B91C-30A07E8A84B0}" type="datetimeFigureOut">
              <a:rPr lang="en-US" smtClean="0"/>
              <a:pPr/>
              <a:t>12/21/2021</a:t>
            </a:fld>
            <a:endParaRPr lang="en-US"/>
          </a:p>
        </p:txBody>
      </p:sp>
      <p:sp>
        <p:nvSpPr>
          <p:cNvPr id="4" name="Slide Image Placeholder 3"/>
          <p:cNvSpPr>
            <a:spLocks noGrp="1" noRot="1" noChangeAspect="1"/>
          </p:cNvSpPr>
          <p:nvPr>
            <p:ph type="sldImg" idx="2"/>
          </p:nvPr>
        </p:nvSpPr>
        <p:spPr>
          <a:xfrm>
            <a:off x="528638" y="204788"/>
            <a:ext cx="8816975" cy="4960937"/>
          </a:xfrm>
          <a:prstGeom prst="rect">
            <a:avLst/>
          </a:prstGeom>
          <a:noFill/>
          <a:ln w="9525">
            <a:solidFill>
              <a:schemeClr val="bg2"/>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132626" y="5370467"/>
            <a:ext cx="9609002" cy="659636"/>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17107" y="6456614"/>
            <a:ext cx="4161737" cy="341064"/>
          </a:xfrm>
          <a:prstGeom prst="rect">
            <a:avLst/>
          </a:prstGeom>
        </p:spPr>
        <p:txBody>
          <a:bodyPr vert="horz" lIns="92492" tIns="46246" rIns="92492" bIns="46246" rtlCol="0" anchor="b"/>
          <a:lstStyle>
            <a:lvl1pPr algn="l">
              <a:defRPr sz="800"/>
            </a:lvl1pPr>
          </a:lstStyle>
          <a:p>
            <a:endParaRPr lang="en-US"/>
          </a:p>
        </p:txBody>
      </p:sp>
      <p:sp>
        <p:nvSpPr>
          <p:cNvPr id="7" name="Slide Number Placeholder 6"/>
          <p:cNvSpPr>
            <a:spLocks noGrp="1"/>
          </p:cNvSpPr>
          <p:nvPr>
            <p:ph type="sldNum" sz="quarter" idx="5"/>
          </p:nvPr>
        </p:nvSpPr>
        <p:spPr>
          <a:xfrm>
            <a:off x="5593129" y="6456614"/>
            <a:ext cx="4148500" cy="341064"/>
          </a:xfrm>
          <a:prstGeom prst="rect">
            <a:avLst/>
          </a:prstGeom>
        </p:spPr>
        <p:txBody>
          <a:bodyPr vert="horz" lIns="92492" tIns="46246" rIns="92492" bIns="46246" rtlCol="0" anchor="b"/>
          <a:lstStyle>
            <a:lvl1pPr algn="r">
              <a:defRPr sz="800"/>
            </a:lvl1pPr>
          </a:lstStyle>
          <a:p>
            <a:r>
              <a:rPr lang="en-US"/>
              <a:t>Notes view: </a:t>
            </a:r>
            <a:fld id="{128CEAFE-FA94-43E5-B0FF-D47E1CCDD1B4}" type="slidenum">
              <a:rPr lang="en-US" smtClean="0"/>
              <a:pPr/>
              <a:t>‹#›</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42" userDrawn="1">
          <p15:clr>
            <a:srgbClr val="F26B43"/>
          </p15:clr>
        </p15:guide>
        <p15:guide id="2" pos="311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a:p>
        </p:txBody>
      </p:sp>
    </p:spTree>
    <p:extLst>
      <p:ext uri="{BB962C8B-B14F-4D97-AF65-F5344CB8AC3E}">
        <p14:creationId xmlns:p14="http://schemas.microsoft.com/office/powerpoint/2010/main" val="384635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a:pPr/>
              <a:t>2</a:t>
            </a:fld>
            <a:endParaRPr lang="en-US"/>
          </a:p>
        </p:txBody>
      </p:sp>
    </p:spTree>
    <p:extLst>
      <p:ext uri="{BB962C8B-B14F-4D97-AF65-F5344CB8AC3E}">
        <p14:creationId xmlns:p14="http://schemas.microsoft.com/office/powerpoint/2010/main" val="125182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a:p>
        </p:txBody>
      </p:sp>
    </p:spTree>
    <p:extLst>
      <p:ext uri="{BB962C8B-B14F-4D97-AF65-F5344CB8AC3E}">
        <p14:creationId xmlns:p14="http://schemas.microsoft.com/office/powerpoint/2010/main" val="328323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5</a:t>
            </a:fld>
            <a:endParaRPr lang="en-US"/>
          </a:p>
        </p:txBody>
      </p:sp>
    </p:spTree>
    <p:extLst>
      <p:ext uri="{BB962C8B-B14F-4D97-AF65-F5344CB8AC3E}">
        <p14:creationId xmlns:p14="http://schemas.microsoft.com/office/powerpoint/2010/main" val="106358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a:pPr/>
              <a:t>6</a:t>
            </a:fld>
            <a:endParaRPr lang="en-US"/>
          </a:p>
        </p:txBody>
      </p:sp>
    </p:spTree>
    <p:extLst>
      <p:ext uri="{BB962C8B-B14F-4D97-AF65-F5344CB8AC3E}">
        <p14:creationId xmlns:p14="http://schemas.microsoft.com/office/powerpoint/2010/main" val="88038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a:pPr/>
              <a:t>8</a:t>
            </a:fld>
            <a:endParaRPr lang="en-US"/>
          </a:p>
        </p:txBody>
      </p:sp>
    </p:spTree>
    <p:extLst>
      <p:ext uri="{BB962C8B-B14F-4D97-AF65-F5344CB8AC3E}">
        <p14:creationId xmlns:p14="http://schemas.microsoft.com/office/powerpoint/2010/main" val="3832810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462FF-020F-4E8D-AA58-02E49292CF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191208" cy="5279182"/>
          </a:xfrm>
          <a:prstGeom prst="rect">
            <a:avLst/>
          </a:prstGeom>
        </p:spPr>
      </p:pic>
      <p:sp>
        <p:nvSpPr>
          <p:cNvPr id="14" name="Rectangle 13"/>
          <p:cNvSpPr/>
          <p:nvPr userDrawn="1"/>
        </p:nvSpPr>
        <p:spPr>
          <a:xfrm>
            <a:off x="171450" y="5279182"/>
            <a:ext cx="1202055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a:t>Title in Title Case</a:t>
            </a:r>
          </a:p>
        </p:txBody>
      </p:sp>
      <p:pic>
        <p:nvPicPr>
          <p:cNvPr id="3" name="Picture 2">
            <a:extLst>
              <a:ext uri="{FF2B5EF4-FFF2-40B4-BE49-F238E27FC236}">
                <a16:creationId xmlns:a16="http://schemas.microsoft.com/office/drawing/2014/main" id="{A2CA4951-44FE-4EDB-97BC-82DAA6C3647B}"/>
              </a:ext>
            </a:extLst>
          </p:cNvPr>
          <p:cNvPicPr>
            <a:picLocks noChangeAspect="1"/>
          </p:cNvPicPr>
          <p:nvPr userDrawn="1"/>
        </p:nvPicPr>
        <p:blipFill>
          <a:blip r:embed="rId4"/>
          <a:stretch>
            <a:fillRect/>
          </a:stretch>
        </p:blipFill>
        <p:spPr>
          <a:xfrm>
            <a:off x="957600" y="1074465"/>
            <a:ext cx="3521757" cy="422611"/>
          </a:xfrm>
          <a:prstGeom prst="rect">
            <a:avLst/>
          </a:prstGeom>
        </p:spPr>
      </p:pic>
      <p:pic>
        <p:nvPicPr>
          <p:cNvPr id="2" name="Picture 1" descr="Icon&#10;&#10;Description automatically generated">
            <a:extLst>
              <a:ext uri="{FF2B5EF4-FFF2-40B4-BE49-F238E27FC236}">
                <a16:creationId xmlns:a16="http://schemas.microsoft.com/office/drawing/2014/main" id="{B403272A-DC9C-495D-B55A-DE30E21428EE}"/>
              </a:ext>
            </a:extLst>
          </p:cNvPr>
          <p:cNvPicPr>
            <a:picLocks noChangeAspect="1"/>
          </p:cNvPicPr>
          <p:nvPr userDrawn="1"/>
        </p:nvPicPr>
        <p:blipFill>
          <a:blip r:embed="rId5"/>
          <a:stretch>
            <a:fillRect/>
          </a:stretch>
        </p:blipFill>
        <p:spPr>
          <a:xfrm>
            <a:off x="9538011" y="6234351"/>
            <a:ext cx="1867935" cy="366115"/>
          </a:xfrm>
          <a:prstGeom prst="rect">
            <a:avLst/>
          </a:prstGeom>
        </p:spPr>
      </p:pic>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rgbClr val="638DA5"/>
            </a:gs>
            <a:gs pos="100000">
              <a:srgbClr val="293C47"/>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8019" y="0"/>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CAST Software Inc.</a:t>
            </a:r>
          </a:p>
        </p:txBody>
      </p:sp>
      <p:sp>
        <p:nvSpPr>
          <p:cNvPr id="12" name="Date Placeholder 1"/>
          <p:cNvSpPr>
            <a:spLocks noGrp="1"/>
          </p:cNvSpPr>
          <p:nvPr>
            <p:ph type="dt" sz="half" idx="29"/>
          </p:nvPr>
        </p:nvSpPr>
        <p:spPr>
          <a:xfrm>
            <a:off x="4738688" y="6121760"/>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userDrawn="1"/>
        </p:nvSpPr>
        <p:spPr>
          <a:xfrm>
            <a:off x="11437107" y="6130411"/>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17" name="Picture 16" descr="Icon&#10;&#10;Description automatically generated">
            <a:extLst>
              <a:ext uri="{FF2B5EF4-FFF2-40B4-BE49-F238E27FC236}">
                <a16:creationId xmlns:a16="http://schemas.microsoft.com/office/drawing/2014/main" id="{1D4BEC37-6901-4C52-B469-5CC85646280C}"/>
              </a:ext>
            </a:extLst>
          </p:cNvPr>
          <p:cNvPicPr>
            <a:picLocks noChangeAspect="1"/>
          </p:cNvPicPr>
          <p:nvPr userDrawn="1"/>
        </p:nvPicPr>
        <p:blipFill>
          <a:blip r:embed="rId4"/>
          <a:stretch>
            <a:fillRect/>
          </a:stretch>
        </p:blipFill>
        <p:spPr>
          <a:xfrm>
            <a:off x="9685387" y="6104651"/>
            <a:ext cx="1664202" cy="326184"/>
          </a:xfrm>
          <a:prstGeom prst="rect">
            <a:avLst/>
          </a:prstGeom>
        </p:spPr>
      </p:pic>
      <p:sp>
        <p:nvSpPr>
          <p:cNvPr id="3" name="Text Placeholder 2">
            <a:extLst>
              <a:ext uri="{FF2B5EF4-FFF2-40B4-BE49-F238E27FC236}">
                <a16:creationId xmlns:a16="http://schemas.microsoft.com/office/drawing/2014/main" id="{2073C132-217A-4EA6-B47C-6A51B81F5DD3}"/>
              </a:ext>
            </a:extLst>
          </p:cNvPr>
          <p:cNvSpPr>
            <a:spLocks noGrp="1"/>
          </p:cNvSpPr>
          <p:nvPr>
            <p:ph type="body" sz="quarter" idx="30"/>
          </p:nvPr>
        </p:nvSpPr>
        <p:spPr>
          <a:xfrm>
            <a:off x="4738688" y="446088"/>
            <a:ext cx="7070725" cy="559435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D. Green one third">
    <p:bg>
      <p:bgPr>
        <a:gradFill>
          <a:gsLst>
            <a:gs pos="0">
              <a:srgbClr val="638DA5"/>
            </a:gs>
            <a:gs pos="100000">
              <a:srgbClr val="293C47"/>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4391" y="-9261"/>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4738688" y="6145793"/>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CAST Software Inc.</a:t>
            </a:r>
          </a:p>
        </p:txBody>
      </p:sp>
      <p:sp>
        <p:nvSpPr>
          <p:cNvPr id="28" name="TextBox 27"/>
          <p:cNvSpPr txBox="1"/>
          <p:nvPr userDrawn="1"/>
        </p:nvSpPr>
        <p:spPr>
          <a:xfrm>
            <a:off x="11428413" y="6128263"/>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9FF9FB8E-D2F3-4816-A7AC-AB07384B2994}"/>
              </a:ext>
            </a:extLst>
          </p:cNvPr>
          <p:cNvPicPr>
            <a:picLocks noChangeAspect="1"/>
          </p:cNvPicPr>
          <p:nvPr userDrawn="1"/>
        </p:nvPicPr>
        <p:blipFill>
          <a:blip r:embed="rId4"/>
          <a:stretch>
            <a:fillRect/>
          </a:stretch>
        </p:blipFill>
        <p:spPr>
          <a:xfrm>
            <a:off x="9703542" y="6119059"/>
            <a:ext cx="1664202" cy="326184"/>
          </a:xfrm>
          <a:prstGeom prst="rect">
            <a:avLst/>
          </a:prstGeom>
        </p:spPr>
      </p:pic>
      <p:sp>
        <p:nvSpPr>
          <p:cNvPr id="10" name="TextBox 9">
            <a:extLst>
              <a:ext uri="{FF2B5EF4-FFF2-40B4-BE49-F238E27FC236}">
                <a16:creationId xmlns:a16="http://schemas.microsoft.com/office/drawing/2014/main" id="{3C00E11D-E8D9-47CD-9A10-D733BBFA2A1A}"/>
              </a:ext>
            </a:extLst>
          </p:cNvPr>
          <p:cNvSpPr txBox="1"/>
          <p:nvPr userDrawn="1"/>
        </p:nvSpPr>
        <p:spPr>
          <a:xfrm>
            <a:off x="0" y="1385"/>
            <a:ext cx="12192000" cy="318655"/>
          </a:xfrm>
          <a:prstGeom prst="rect">
            <a:avLst/>
          </a:prstGeom>
          <a:solidFill>
            <a:schemeClr val="accent3">
              <a:lumMod val="75000"/>
              <a:alpha val="7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600">
                <a:solidFill>
                  <a:schemeClr val="bg1"/>
                </a:solidFill>
              </a:rPr>
              <a:t>Information on this panel is limited to Flash items resulting from initial analysis and will be updated in the final Tech DD report. </a:t>
            </a:r>
          </a:p>
        </p:txBody>
      </p:sp>
      <p:sp>
        <p:nvSpPr>
          <p:cNvPr id="12" name="Text Placeholder 2">
            <a:extLst>
              <a:ext uri="{FF2B5EF4-FFF2-40B4-BE49-F238E27FC236}">
                <a16:creationId xmlns:a16="http://schemas.microsoft.com/office/drawing/2014/main" id="{08673A26-09A3-4D23-BA6B-23288282396E}"/>
              </a:ext>
            </a:extLst>
          </p:cNvPr>
          <p:cNvSpPr>
            <a:spLocks noGrp="1"/>
          </p:cNvSpPr>
          <p:nvPr>
            <p:ph type="body" sz="quarter" idx="30"/>
          </p:nvPr>
        </p:nvSpPr>
        <p:spPr>
          <a:xfrm>
            <a:off x="4738688" y="446088"/>
            <a:ext cx="7070725" cy="559435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8513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571811" y="265353"/>
            <a:ext cx="4673646"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CAST Software Inc.</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pic>
        <p:nvPicPr>
          <p:cNvPr id="2" name="Picture 1" descr="Icon&#10;&#10;Description automatically generated">
            <a:extLst>
              <a:ext uri="{FF2B5EF4-FFF2-40B4-BE49-F238E27FC236}">
                <a16:creationId xmlns:a16="http://schemas.microsoft.com/office/drawing/2014/main" id="{59950F43-8995-4F1F-A728-574165FEE09B}"/>
              </a:ext>
            </a:extLst>
          </p:cNvPr>
          <p:cNvPicPr>
            <a:picLocks noChangeAspect="1"/>
          </p:cNvPicPr>
          <p:nvPr userDrawn="1"/>
        </p:nvPicPr>
        <p:blipFill>
          <a:blip r:embed="rId4"/>
          <a:stretch>
            <a:fillRect/>
          </a:stretch>
        </p:blipFill>
        <p:spPr>
          <a:xfrm>
            <a:off x="9766080" y="6374867"/>
            <a:ext cx="1664202" cy="326184"/>
          </a:xfrm>
          <a:prstGeom prst="rect">
            <a:avLst/>
          </a:prstGeom>
        </p:spPr>
      </p:pic>
      <p:sp>
        <p:nvSpPr>
          <p:cNvPr id="8" name="Date Placeholder 3">
            <a:extLst>
              <a:ext uri="{FF2B5EF4-FFF2-40B4-BE49-F238E27FC236}">
                <a16:creationId xmlns:a16="http://schemas.microsoft.com/office/drawing/2014/main" id="{A40D323E-89D9-4997-B258-6686512E19B8}"/>
              </a:ext>
            </a:extLst>
          </p:cNvPr>
          <p:cNvSpPr>
            <a:spLocks noGrp="1"/>
          </p:cNvSpPr>
          <p:nvPr>
            <p:ph type="dt" sz="half" idx="2"/>
          </p:nvPr>
        </p:nvSpPr>
        <p:spPr>
          <a:xfrm>
            <a:off x="259821" y="6307127"/>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0" name="TextBox 9">
            <a:extLst>
              <a:ext uri="{FF2B5EF4-FFF2-40B4-BE49-F238E27FC236}">
                <a16:creationId xmlns:a16="http://schemas.microsoft.com/office/drawing/2014/main" id="{70974231-0E5D-4BB7-9323-A7E9D8FF4385}"/>
              </a:ext>
            </a:extLst>
          </p:cNvPr>
          <p:cNvSpPr txBox="1"/>
          <p:nvPr userDrawn="1"/>
        </p:nvSpPr>
        <p:spPr>
          <a:xfrm>
            <a:off x="11342920" y="6384071"/>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rgbClr val="638DA5"/>
              </a:gs>
              <a:gs pos="100000">
                <a:srgbClr val="293C47"/>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8312" y="32004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259821" y="6307127"/>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342920" y="6384071"/>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CAST Software Inc.</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pic>
        <p:nvPicPr>
          <p:cNvPr id="118786" name="Picture 2">
            <a:extLst>
              <a:ext uri="{FF2B5EF4-FFF2-40B4-BE49-F238E27FC236}">
                <a16:creationId xmlns:a16="http://schemas.microsoft.com/office/drawing/2014/main" id="{6C9115F2-301A-42BB-9D3A-397DA474333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71676" y="6361747"/>
            <a:ext cx="1771650" cy="3524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AF68825-EB0D-4C9E-99FB-AC23B42B909B}"/>
              </a:ext>
            </a:extLst>
          </p:cNvPr>
          <p:cNvSpPr txBox="1"/>
          <p:nvPr userDrawn="1"/>
        </p:nvSpPr>
        <p:spPr>
          <a:xfrm>
            <a:off x="0" y="1385"/>
            <a:ext cx="12192000" cy="318655"/>
          </a:xfrm>
          <a:prstGeom prst="rect">
            <a:avLst/>
          </a:prstGeom>
          <a:solidFill>
            <a:schemeClr val="accent3">
              <a:lumMod val="75000"/>
              <a:alpha val="7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600">
                <a:solidFill>
                  <a:schemeClr val="bg1"/>
                </a:solidFill>
              </a:rPr>
              <a:t>Information on this panel is limited to Flash items resulting from initial analysis and will be updated in the final Tech DD report. </a:t>
            </a:r>
          </a:p>
        </p:txBody>
      </p:sp>
    </p:spTree>
    <p:extLst>
      <p:ext uri="{BB962C8B-B14F-4D97-AF65-F5344CB8AC3E}">
        <p14:creationId xmlns:p14="http://schemas.microsoft.com/office/powerpoint/2010/main" val="1414663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CAST Software Inc.</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46AC9E6C-542C-4517-B0CA-3E06A0988147}"/>
              </a:ext>
            </a:extLst>
          </p:cNvPr>
          <p:cNvPicPr>
            <a:picLocks noChangeAspect="1"/>
          </p:cNvPicPr>
          <p:nvPr userDrawn="1"/>
        </p:nvPicPr>
        <p:blipFill>
          <a:blip r:embed="rId3"/>
          <a:stretch>
            <a:fillRect/>
          </a:stretch>
        </p:blipFill>
        <p:spPr>
          <a:xfrm>
            <a:off x="9602253" y="6299855"/>
            <a:ext cx="1664202" cy="326184"/>
          </a:xfrm>
          <a:prstGeom prst="rect">
            <a:avLst/>
          </a:prstGeom>
        </p:spPr>
      </p:pic>
      <p:sp>
        <p:nvSpPr>
          <p:cNvPr id="3" name="Title 2">
            <a:extLst>
              <a:ext uri="{FF2B5EF4-FFF2-40B4-BE49-F238E27FC236}">
                <a16:creationId xmlns:a16="http://schemas.microsoft.com/office/drawing/2014/main" id="{816A9689-DF8A-46F8-A016-AC33F816FF3A}"/>
              </a:ext>
            </a:extLst>
          </p:cNvPr>
          <p:cNvSpPr>
            <a:spLocks noGrp="1"/>
          </p:cNvSpPr>
          <p:nvPr>
            <p:ph type="title"/>
          </p:nvPr>
        </p:nvSpPr>
        <p:spPr>
          <a:xfrm>
            <a:off x="629325" y="296616"/>
            <a:ext cx="10933350" cy="332399"/>
          </a:xfrm>
        </p:spPr>
        <p:txBody>
          <a:bodyPr/>
          <a:lstStyle/>
          <a:p>
            <a:r>
              <a:rPr lang="en-US" dirty="0"/>
              <a:t>Click to edit Master title style</a:t>
            </a:r>
          </a:p>
        </p:txBody>
      </p:sp>
      <p:sp>
        <p:nvSpPr>
          <p:cNvPr id="8" name="Date Placeholder 3">
            <a:extLst>
              <a:ext uri="{FF2B5EF4-FFF2-40B4-BE49-F238E27FC236}">
                <a16:creationId xmlns:a16="http://schemas.microsoft.com/office/drawing/2014/main" id="{824BA592-386E-4E62-88C2-58E219854FE7}"/>
              </a:ext>
            </a:extLst>
          </p:cNvPr>
          <p:cNvSpPr>
            <a:spLocks noGrp="1"/>
          </p:cNvSpPr>
          <p:nvPr>
            <p:ph type="dt" sz="half" idx="2"/>
          </p:nvPr>
        </p:nvSpPr>
        <p:spPr>
          <a:xfrm>
            <a:off x="259821" y="6307127"/>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 Title Only">
    <p:bg>
      <p:bgPr>
        <a:solidFill>
          <a:schemeClr val="bg1">
            <a:lumMod val="85000"/>
          </a:schemeClr>
        </a:solidFill>
        <a:effectLst/>
      </p:bgPr>
    </p:bg>
    <p:spTree>
      <p:nvGrpSpPr>
        <p:cNvPr id="1" name=""/>
        <p:cNvGrpSpPr/>
        <p:nvPr/>
      </p:nvGrpSpPr>
      <p:grpSpPr>
        <a:xfrm>
          <a:off x="0" y="0"/>
          <a:ext cx="0" cy="0"/>
          <a:chOff x="0" y="0"/>
          <a:chExt cx="0" cy="0"/>
        </a:xfrm>
      </p:grpSpPr>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CAST Software Inc.</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6" name="TextBox 5">
            <a:extLst>
              <a:ext uri="{FF2B5EF4-FFF2-40B4-BE49-F238E27FC236}">
                <a16:creationId xmlns:a16="http://schemas.microsoft.com/office/drawing/2014/main" id="{00CAED95-FF22-421C-B147-2E7775F827F6}"/>
              </a:ext>
            </a:extLst>
          </p:cNvPr>
          <p:cNvSpPr txBox="1"/>
          <p:nvPr userDrawn="1"/>
        </p:nvSpPr>
        <p:spPr>
          <a:xfrm>
            <a:off x="0" y="1385"/>
            <a:ext cx="12192000" cy="318655"/>
          </a:xfrm>
          <a:prstGeom prst="rect">
            <a:avLst/>
          </a:prstGeom>
          <a:solidFill>
            <a:srgbClr val="C00000">
              <a:alpha val="70000"/>
            </a:srgb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600">
                <a:solidFill>
                  <a:schemeClr val="bg1"/>
                </a:solidFill>
              </a:rPr>
              <a:t>Panel work in progress: Information is incomplete and may be incorrect - this panel will be available in the final Tech DD report.</a:t>
            </a:r>
          </a:p>
        </p:txBody>
      </p:sp>
      <p:sp>
        <p:nvSpPr>
          <p:cNvPr id="3" name="Title 2">
            <a:extLst>
              <a:ext uri="{FF2B5EF4-FFF2-40B4-BE49-F238E27FC236}">
                <a16:creationId xmlns:a16="http://schemas.microsoft.com/office/drawing/2014/main" id="{BC4DE003-BC82-4258-94D4-477B58995810}"/>
              </a:ext>
            </a:extLst>
          </p:cNvPr>
          <p:cNvSpPr>
            <a:spLocks noGrp="1"/>
          </p:cNvSpPr>
          <p:nvPr>
            <p:ph type="title"/>
          </p:nvPr>
        </p:nvSpPr>
        <p:spPr>
          <a:xfrm>
            <a:off x="393509" y="396985"/>
            <a:ext cx="11404981" cy="332399"/>
          </a:xfrm>
        </p:spPr>
        <p:txBody>
          <a:bodyPr/>
          <a:lstStyle/>
          <a:p>
            <a:r>
              <a:rPr lang="en-US" dirty="0"/>
              <a:t>Click to edit Master title style</a:t>
            </a:r>
          </a:p>
        </p:txBody>
      </p:sp>
      <p:pic>
        <p:nvPicPr>
          <p:cNvPr id="8" name="Picture 7" descr="Icon&#10;&#10;Description automatically generated">
            <a:extLst>
              <a:ext uri="{FF2B5EF4-FFF2-40B4-BE49-F238E27FC236}">
                <a16:creationId xmlns:a16="http://schemas.microsoft.com/office/drawing/2014/main" id="{DE1752FB-07D3-45B6-90A5-40046CA15598}"/>
              </a:ext>
            </a:extLst>
          </p:cNvPr>
          <p:cNvPicPr>
            <a:picLocks noChangeAspect="1"/>
          </p:cNvPicPr>
          <p:nvPr userDrawn="1"/>
        </p:nvPicPr>
        <p:blipFill>
          <a:blip r:embed="rId3"/>
          <a:stretch>
            <a:fillRect/>
          </a:stretch>
        </p:blipFill>
        <p:spPr>
          <a:xfrm>
            <a:off x="9602253" y="6299855"/>
            <a:ext cx="1664202" cy="326184"/>
          </a:xfrm>
          <a:prstGeom prst="rect">
            <a:avLst/>
          </a:prstGeom>
        </p:spPr>
      </p:pic>
      <p:sp>
        <p:nvSpPr>
          <p:cNvPr id="9" name="Date Placeholder 3">
            <a:extLst>
              <a:ext uri="{FF2B5EF4-FFF2-40B4-BE49-F238E27FC236}">
                <a16:creationId xmlns:a16="http://schemas.microsoft.com/office/drawing/2014/main" id="{0E7A8F91-9AE4-4542-98AB-DFE10EDD9975}"/>
              </a:ext>
            </a:extLst>
          </p:cNvPr>
          <p:cNvSpPr>
            <a:spLocks noGrp="1"/>
          </p:cNvSpPr>
          <p:nvPr>
            <p:ph type="dt" sz="half" idx="2"/>
          </p:nvPr>
        </p:nvSpPr>
        <p:spPr>
          <a:xfrm>
            <a:off x="259821" y="6307127"/>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39764567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 Title Only">
    <p:spTree>
      <p:nvGrpSpPr>
        <p:cNvPr id="1" name=""/>
        <p:cNvGrpSpPr/>
        <p:nvPr/>
      </p:nvGrpSpPr>
      <p:grpSpPr>
        <a:xfrm>
          <a:off x="0" y="0"/>
          <a:ext cx="0" cy="0"/>
          <a:chOff x="0" y="0"/>
          <a:chExt cx="0" cy="0"/>
        </a:xfrm>
      </p:grpSpPr>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CAST Software Inc.</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sp>
        <p:nvSpPr>
          <p:cNvPr id="5" name="TextBox 4">
            <a:extLst>
              <a:ext uri="{FF2B5EF4-FFF2-40B4-BE49-F238E27FC236}">
                <a16:creationId xmlns:a16="http://schemas.microsoft.com/office/drawing/2014/main" id="{9349B1A4-9D28-4C3D-A547-36C40F2AB722}"/>
              </a:ext>
            </a:extLst>
          </p:cNvPr>
          <p:cNvSpPr txBox="1"/>
          <p:nvPr userDrawn="1"/>
        </p:nvSpPr>
        <p:spPr>
          <a:xfrm>
            <a:off x="0" y="1385"/>
            <a:ext cx="12192000" cy="318655"/>
          </a:xfrm>
          <a:prstGeom prst="rect">
            <a:avLst/>
          </a:prstGeom>
          <a:solidFill>
            <a:schemeClr val="accent3">
              <a:lumMod val="75000"/>
              <a:alpha val="7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600">
                <a:solidFill>
                  <a:schemeClr val="bg1"/>
                </a:solidFill>
              </a:rPr>
              <a:t>Information on this panel is limited to Flash items resulting from initial analysis and will be updated in the final Tech DD report. </a:t>
            </a:r>
          </a:p>
        </p:txBody>
      </p:sp>
      <p:sp>
        <p:nvSpPr>
          <p:cNvPr id="3" name="Title 2">
            <a:extLst>
              <a:ext uri="{FF2B5EF4-FFF2-40B4-BE49-F238E27FC236}">
                <a16:creationId xmlns:a16="http://schemas.microsoft.com/office/drawing/2014/main" id="{50CA27ED-78C6-41C0-8764-2C97BCF5FD87}"/>
              </a:ext>
            </a:extLst>
          </p:cNvPr>
          <p:cNvSpPr>
            <a:spLocks noGrp="1"/>
          </p:cNvSpPr>
          <p:nvPr>
            <p:ph type="title"/>
          </p:nvPr>
        </p:nvSpPr>
        <p:spPr>
          <a:xfrm>
            <a:off x="333105" y="396985"/>
            <a:ext cx="10933350" cy="332399"/>
          </a:xfrm>
        </p:spPr>
        <p:txBody>
          <a:bodyPr/>
          <a:lstStyle/>
          <a:p>
            <a:r>
              <a:rPr lang="en-US" dirty="0"/>
              <a:t>Click to edit Master title style</a:t>
            </a:r>
          </a:p>
        </p:txBody>
      </p:sp>
      <p:pic>
        <p:nvPicPr>
          <p:cNvPr id="8" name="Picture 7" descr="Icon&#10;&#10;Description automatically generated">
            <a:extLst>
              <a:ext uri="{FF2B5EF4-FFF2-40B4-BE49-F238E27FC236}">
                <a16:creationId xmlns:a16="http://schemas.microsoft.com/office/drawing/2014/main" id="{B3890A94-AC2C-450B-9E60-CC2D0C0F7F59}"/>
              </a:ext>
            </a:extLst>
          </p:cNvPr>
          <p:cNvPicPr>
            <a:picLocks noChangeAspect="1"/>
          </p:cNvPicPr>
          <p:nvPr userDrawn="1"/>
        </p:nvPicPr>
        <p:blipFill>
          <a:blip r:embed="rId3"/>
          <a:stretch>
            <a:fillRect/>
          </a:stretch>
        </p:blipFill>
        <p:spPr>
          <a:xfrm>
            <a:off x="9602253" y="6299855"/>
            <a:ext cx="1664202" cy="326184"/>
          </a:xfrm>
          <a:prstGeom prst="rect">
            <a:avLst/>
          </a:prstGeom>
        </p:spPr>
      </p:pic>
      <p:sp>
        <p:nvSpPr>
          <p:cNvPr id="9" name="Date Placeholder 3">
            <a:extLst>
              <a:ext uri="{FF2B5EF4-FFF2-40B4-BE49-F238E27FC236}">
                <a16:creationId xmlns:a16="http://schemas.microsoft.com/office/drawing/2014/main" id="{E2DDB188-D746-4070-AB7C-2BDA3A172529}"/>
              </a:ext>
            </a:extLst>
          </p:cNvPr>
          <p:cNvSpPr>
            <a:spLocks noGrp="1"/>
          </p:cNvSpPr>
          <p:nvPr>
            <p:ph type="dt" sz="half" idx="2"/>
          </p:nvPr>
        </p:nvSpPr>
        <p:spPr>
          <a:xfrm>
            <a:off x="259821" y="6307127"/>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3823213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D. Title Only">
    <p:spTree>
      <p:nvGrpSpPr>
        <p:cNvPr id="1" name=""/>
        <p:cNvGrpSpPr/>
        <p:nvPr/>
      </p:nvGrpSpPr>
      <p:grpSpPr>
        <a:xfrm>
          <a:off x="0" y="0"/>
          <a:ext cx="0" cy="0"/>
          <a:chOff x="0" y="0"/>
          <a:chExt cx="0" cy="0"/>
        </a:xfrm>
      </p:grpSpPr>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CAST Software Inc.</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Due Dilligence-CAST Analysis-Oct2018-vSanitized.pptx</a:t>
            </a:r>
          </a:p>
        </p:txBody>
      </p:sp>
      <p:pic>
        <p:nvPicPr>
          <p:cNvPr id="2" name="Picture 1" descr="Icon&#10;&#10;Description automatically generated">
            <a:extLst>
              <a:ext uri="{FF2B5EF4-FFF2-40B4-BE49-F238E27FC236}">
                <a16:creationId xmlns:a16="http://schemas.microsoft.com/office/drawing/2014/main" id="{46AC9E6C-542C-4517-B0CA-3E06A0988147}"/>
              </a:ext>
            </a:extLst>
          </p:cNvPr>
          <p:cNvPicPr>
            <a:picLocks noChangeAspect="1"/>
          </p:cNvPicPr>
          <p:nvPr userDrawn="1"/>
        </p:nvPicPr>
        <p:blipFill>
          <a:blip r:embed="rId3"/>
          <a:stretch>
            <a:fillRect/>
          </a:stretch>
        </p:blipFill>
        <p:spPr>
          <a:xfrm>
            <a:off x="9602253" y="6235200"/>
            <a:ext cx="1664202" cy="326184"/>
          </a:xfrm>
          <a:prstGeom prst="rect">
            <a:avLst/>
          </a:prstGeom>
        </p:spPr>
      </p:pic>
    </p:spTree>
    <p:extLst>
      <p:ext uri="{BB962C8B-B14F-4D97-AF65-F5344CB8AC3E}">
        <p14:creationId xmlns:p14="http://schemas.microsoft.com/office/powerpoint/2010/main" val="925400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2"/>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7" name="think-cell Slide" r:id="rId13" imgW="270" imgH="270" progId="TCLayout.ActiveDocument.1">
                  <p:embed/>
                </p:oleObj>
              </mc:Choice>
              <mc:Fallback>
                <p:oleObj name="think-cell Slide" r:id="rId13" imgW="270" imgH="270" progId="TCLayout.ActiveDocument.1">
                  <p:embed/>
                  <p:pic>
                    <p:nvPicPr>
                      <p:cNvPr id="2" name="Object 1"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149" r:id="rId2"/>
    <p:sldLayoutId id="2147485170" r:id="rId3"/>
    <p:sldLayoutId id="2147485166" r:id="rId4"/>
    <p:sldLayoutId id="2147485168" r:id="rId5"/>
    <p:sldLayoutId id="2147485119" r:id="rId6"/>
    <p:sldLayoutId id="2147485167" r:id="rId7"/>
    <p:sldLayoutId id="2147485169" r:id="rId8"/>
    <p:sldLayoutId id="2147485171" r:id="rId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46715" y="6325826"/>
            <a:ext cx="6868800" cy="327148"/>
          </a:xfrm>
        </p:spPr>
        <p:txBody>
          <a:bodyPr/>
          <a:lstStyle/>
          <a:p>
            <a:r>
              <a:rPr lang="en-US">
                <a:latin typeface="Arial" panose="020B0604020202020204" pitchFamily="34" charset="0"/>
                <a:cs typeface="Arial" panose="020B0604020202020204" pitchFamily="34" charset="0"/>
              </a:rPr>
              <a:t>{month} {year}</a:t>
            </a:r>
          </a:p>
        </p:txBody>
      </p:sp>
      <p:sp>
        <p:nvSpPr>
          <p:cNvPr id="3" name="Subtitle 2"/>
          <p:cNvSpPr>
            <a:spLocks noGrp="1"/>
          </p:cNvSpPr>
          <p:nvPr>
            <p:ph type="subTitle" idx="1"/>
          </p:nvPr>
        </p:nvSpPr>
        <p:spPr>
          <a:xfrm>
            <a:off x="957600" y="5324675"/>
            <a:ext cx="6868800" cy="701140"/>
          </a:xfrm>
        </p:spPr>
        <p:txBody>
          <a:bodyPr/>
          <a:lstStyle/>
          <a:p>
            <a:pPr>
              <a:spcBef>
                <a:spcPts val="0"/>
              </a:spcBef>
              <a:spcAft>
                <a:spcPts val="0"/>
              </a:spcAft>
            </a:pPr>
            <a:r>
              <a:rPr lang="en-US" sz="1400">
                <a:latin typeface="Arial" panose="020B0604020202020204" pitchFamily="34" charset="0"/>
                <a:cs typeface="Arial" panose="020B0604020202020204" pitchFamily="34" charset="0"/>
              </a:rPr>
              <a:t>Chakra Yarlagadda, SVP, Tech Partnerships, M&amp;A</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Manish Sharma, M&amp;A Team Lead, CAST Services</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Matthieu Mabyre, Lead Assessor &amp; Technology SME, CAST Services</a:t>
            </a:r>
          </a:p>
        </p:txBody>
      </p:sp>
      <p:sp>
        <p:nvSpPr>
          <p:cNvPr id="2" name="Title 1"/>
          <p:cNvSpPr>
            <a:spLocks noGrp="1"/>
          </p:cNvSpPr>
          <p:nvPr>
            <p:ph type="ctrTitle"/>
          </p:nvPr>
        </p:nvSpPr>
        <p:spPr>
          <a:xfrm>
            <a:off x="957600" y="4128939"/>
            <a:ext cx="6868800" cy="895725"/>
          </a:xfrm>
        </p:spPr>
        <p:txBody>
          <a:bodyPr>
            <a:normAutofit fontScale="90000"/>
          </a:bodyPr>
          <a:lstStyle/>
          <a:p>
            <a:r>
              <a:rPr lang="en-US" sz="4800" dirty="0">
                <a:latin typeface="Arial" panose="020B0604020202020204" pitchFamily="34" charset="0"/>
                <a:cs typeface="Arial" panose="020B0604020202020204" pitchFamily="34" charset="0"/>
              </a:rPr>
              <a:t>{project} Tech DD report</a:t>
            </a:r>
            <a:br>
              <a:rPr lang="en-US"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C342AD0-6244-4CC5-8419-E0541F66BE9C}"/>
              </a:ext>
            </a:extLst>
          </p:cNvPr>
          <p:cNvSpPr txBox="1"/>
          <p:nvPr/>
        </p:nvSpPr>
        <p:spPr>
          <a:xfrm>
            <a:off x="957600" y="2018847"/>
            <a:ext cx="7537471" cy="15444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u="sng">
                <a:solidFill>
                  <a:schemeClr val="accent3">
                    <a:lumMod val="20000"/>
                    <a:lumOff val="80000"/>
                  </a:schemeClr>
                </a:solidFill>
                <a:latin typeface="Arial" panose="020B0604020202020204" pitchFamily="34" charset="0"/>
                <a:cs typeface="Arial" panose="020B0604020202020204" pitchFamily="34" charset="0"/>
              </a:rPr>
              <a:t>Disclaimer</a:t>
            </a:r>
            <a:r>
              <a:rPr lang="en-US">
                <a:solidFill>
                  <a:schemeClr val="accent3">
                    <a:lumMod val="20000"/>
                    <a:lumOff val="80000"/>
                  </a:schemeClr>
                </a:solidFill>
                <a:latin typeface="Arial" panose="020B0604020202020204" pitchFamily="34" charset="0"/>
                <a:cs typeface="Arial" panose="020B0604020202020204" pitchFamily="34" charset="0"/>
              </a:rPr>
              <a:t> - </a:t>
            </a:r>
            <a:r>
              <a:rPr lang="en-US" sz="1800" b="0" i="0">
                <a:effectLst/>
                <a:latin typeface="Arial" panose="020B0604020202020204" pitchFamily="34" charset="0"/>
                <a:cs typeface="Arial" panose="020B0604020202020204" pitchFamily="34" charset="0"/>
              </a:rPr>
              <a:t>This is a due diligence report ("CAST Report") on software health and risks based on the information provided to CAST by the Client. The CAST Report is not intended to replace the full due diligence to be performed by Client, its affiliates and any underwriters using the CAST Report. Any party is responsible for its own full due diligence and should not rely solely on the CAST Report for its decisions.</a:t>
            </a:r>
            <a:endParaRPr lang="en-US" b="0" i="0">
              <a:effectLst/>
              <a:latin typeface="Arial" panose="020B0604020202020204" pitchFamily="34" charset="0"/>
              <a:cs typeface="Arial" panose="020B0604020202020204" pitchFamily="34" charset="0"/>
            </a:endParaRPr>
          </a:p>
          <a:p>
            <a:pPr algn="ctr"/>
            <a:endParaRPr lang="en-US" b="0" i="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3573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DCA4F8-8EBA-443B-9DB5-813DDDE64B49}"/>
              </a:ext>
            </a:extLst>
          </p:cNvPr>
          <p:cNvSpPr txBox="1"/>
          <p:nvPr/>
        </p:nvSpPr>
        <p:spPr>
          <a:xfrm>
            <a:off x="5338916" y="1229032"/>
            <a:ext cx="6687432" cy="27726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0000"/>
              </a:lnSpc>
              <a:spcBef>
                <a:spcPts val="600"/>
              </a:spcBef>
              <a:spcAft>
                <a:spcPts val="300"/>
              </a:spcAft>
            </a:pPr>
            <a:r>
              <a:rPr lang="en-US" sz="2400">
                <a:solidFill>
                  <a:schemeClr val="tx1">
                    <a:lumMod val="100000"/>
                  </a:schemeClr>
                </a:solidFill>
                <a:latin typeface="Arial" panose="020B0604020202020204" pitchFamily="34" charset="0"/>
                <a:cs typeface="Arial" panose="020B0604020202020204" pitchFamily="34" charset="0"/>
              </a:rPr>
              <a:t>Executive Summary</a:t>
            </a:r>
          </a:p>
          <a:p>
            <a:pPr>
              <a:lnSpc>
                <a:spcPct val="110000"/>
              </a:lnSpc>
              <a:spcBef>
                <a:spcPts val="600"/>
              </a:spcBef>
              <a:spcAft>
                <a:spcPts val="300"/>
              </a:spcAft>
            </a:pPr>
            <a:r>
              <a:rPr lang="en-US" sz="2400">
                <a:solidFill>
                  <a:schemeClr val="tx1">
                    <a:lumMod val="60000"/>
                    <a:lumOff val="40000"/>
                  </a:schemeClr>
                </a:solidFill>
                <a:latin typeface="Arial" panose="020B0604020202020204" pitchFamily="34" charset="0"/>
                <a:cs typeface="Arial" panose="020B0604020202020204" pitchFamily="34" charset="0"/>
              </a:rPr>
              <a:t>Results for {project} </a:t>
            </a:r>
          </a:p>
          <a:p>
            <a:pPr>
              <a:lnSpc>
                <a:spcPct val="110000"/>
              </a:lnSpc>
              <a:spcBef>
                <a:spcPts val="600"/>
              </a:spcBef>
              <a:spcAft>
                <a:spcPts val="300"/>
              </a:spcAft>
            </a:pPr>
            <a:r>
              <a:rPr lang="en-US" sz="2400">
                <a:solidFill>
                  <a:schemeClr val="tx1">
                    <a:lumMod val="60000"/>
                    <a:lumOff val="40000"/>
                  </a:schemeClr>
                </a:solidFill>
                <a:latin typeface="Arial" panose="020B0604020202020204" pitchFamily="34" charset="0"/>
                <a:cs typeface="Arial" panose="020B0604020202020204" pitchFamily="34" charset="0"/>
              </a:rPr>
              <a:t>Next Steps</a:t>
            </a:r>
          </a:p>
          <a:p>
            <a:pPr>
              <a:lnSpc>
                <a:spcPct val="110000"/>
              </a:lnSpc>
              <a:spcBef>
                <a:spcPts val="600"/>
              </a:spcBef>
              <a:spcAft>
                <a:spcPts val="300"/>
              </a:spcAft>
            </a:pPr>
            <a:r>
              <a:rPr lang="en-US" sz="2400">
                <a:solidFill>
                  <a:schemeClr val="tx1">
                    <a:lumMod val="60000"/>
                    <a:lumOff val="40000"/>
                  </a:schemeClr>
                </a:solidFill>
                <a:latin typeface="Arial" panose="020B0604020202020204" pitchFamily="34" charset="0"/>
                <a:cs typeface="Arial" panose="020B0604020202020204" pitchFamily="34" charset="0"/>
              </a:rPr>
              <a:t>Appendices</a:t>
            </a:r>
          </a:p>
        </p:txBody>
      </p:sp>
      <p:pic>
        <p:nvPicPr>
          <p:cNvPr id="1026" name="Picture 2">
            <a:extLst>
              <a:ext uri="{FF2B5EF4-FFF2-40B4-BE49-F238E27FC236}">
                <a16:creationId xmlns:a16="http://schemas.microsoft.com/office/drawing/2014/main" id="{6DDD215E-BCA1-4055-A076-6B4326DB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880" y="1707356"/>
            <a:ext cx="299036" cy="2914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33903E3-05ED-49F5-9C57-4A03EDE847CF}"/>
              </a:ext>
            </a:extLst>
          </p:cNvPr>
          <p:cNvSpPr txBox="1"/>
          <p:nvPr/>
        </p:nvSpPr>
        <p:spPr>
          <a:xfrm>
            <a:off x="276800" y="6304948"/>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endParaRPr lang="en-US" b="0">
              <a:solidFill>
                <a:srgbClr val="D4D4D4"/>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7E4CD18-75A7-4AE7-9DAC-8ABA69B7EE01}"/>
              </a:ext>
            </a:extLst>
          </p:cNvPr>
          <p:cNvSpPr txBox="1"/>
          <p:nvPr/>
        </p:nvSpPr>
        <p:spPr>
          <a:xfrm>
            <a:off x="1152939" y="2405270"/>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3200">
                <a:solidFill>
                  <a:schemeClr val="bg1">
                    <a:lumMod val="95000"/>
                  </a:schemeClr>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610994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312735-E93F-4EE0-828B-75BFC1905876}"/>
              </a:ext>
            </a:extLst>
          </p:cNvPr>
          <p:cNvSpPr/>
          <p:nvPr/>
        </p:nvSpPr>
        <p:spPr>
          <a:xfrm>
            <a:off x="599767" y="6256744"/>
            <a:ext cx="2799367" cy="440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00" dirty="0">
                <a:solidFill>
                  <a:srgbClr val="42535D"/>
                </a:solidFill>
                <a:latin typeface="+mj-lt"/>
              </a:rPr>
              <a:t>Notes – </a:t>
            </a:r>
          </a:p>
          <a:p>
            <a:r>
              <a:rPr lang="en-US" sz="800" dirty="0">
                <a:solidFill>
                  <a:srgbClr val="42535D"/>
                </a:solidFill>
                <a:latin typeface="+mj-lt"/>
              </a:rPr>
              <a:t>* Day-rate used for cost calculation - ${</a:t>
            </a:r>
            <a:r>
              <a:rPr lang="en-US" sz="800" dirty="0" err="1">
                <a:solidFill>
                  <a:srgbClr val="42535D"/>
                </a:solidFill>
                <a:latin typeface="+mj-lt"/>
              </a:rPr>
              <a:t>daily_rate</a:t>
            </a:r>
            <a:r>
              <a:rPr lang="en-US" sz="800" dirty="0">
                <a:solidFill>
                  <a:srgbClr val="42535D"/>
                </a:solidFill>
                <a:latin typeface="+mj-lt"/>
              </a:rPr>
              <a:t>}/day</a:t>
            </a:r>
          </a:p>
          <a:p>
            <a:r>
              <a:rPr lang="en-US" sz="800" dirty="0">
                <a:solidFill>
                  <a:srgbClr val="42535D"/>
                </a:solidFill>
                <a:latin typeface="+mj-lt"/>
              </a:rPr>
              <a:t>High-risk License profiles are not included in the total cost</a:t>
            </a:r>
          </a:p>
        </p:txBody>
      </p:sp>
      <p:sp>
        <p:nvSpPr>
          <p:cNvPr id="5" name="ZoneTexte 14">
            <a:extLst>
              <a:ext uri="{FF2B5EF4-FFF2-40B4-BE49-F238E27FC236}">
                <a16:creationId xmlns:a16="http://schemas.microsoft.com/office/drawing/2014/main" id="{FF004A27-293C-4484-AA34-F56B228D0B04}"/>
              </a:ext>
            </a:extLst>
          </p:cNvPr>
          <p:cNvSpPr txBox="1"/>
          <p:nvPr/>
        </p:nvSpPr>
        <p:spPr>
          <a:xfrm>
            <a:off x="4119936" y="5762569"/>
            <a:ext cx="4469260" cy="7223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latin typeface="Arial" panose="020B0604020202020204" pitchFamily="34" charset="0"/>
                <a:cs typeface="Arial" panose="020B0604020202020204" pitchFamily="34" charset="0"/>
              </a:rPr>
              <a:t>Total $estimate for the {project} applications: </a:t>
            </a:r>
            <a:r>
              <a:rPr lang="en-US" sz="1600" b="1" dirty="0">
                <a:solidFill>
                  <a:srgbClr val="575757"/>
                </a:solidFill>
                <a:latin typeface="Arial" panose="020B0604020202020204" pitchFamily="34" charset="0"/>
                <a:cs typeface="Arial" panose="020B0604020202020204" pitchFamily="34" charset="0"/>
              </a:rPr>
              <a:t>${</a:t>
            </a:r>
            <a:r>
              <a:rPr lang="en-US" sz="1600" b="1" dirty="0" err="1">
                <a:solidFill>
                  <a:srgbClr val="575757"/>
                </a:solidFill>
                <a:latin typeface="Arial" panose="020B0604020202020204" pitchFamily="34" charset="0"/>
                <a:cs typeface="Arial" panose="020B0604020202020204" pitchFamily="34" charset="0"/>
              </a:rPr>
              <a:t>summary_total_cost</a:t>
            </a:r>
            <a:r>
              <a:rPr lang="en-US" sz="1600" b="1" dirty="0">
                <a:solidFill>
                  <a:srgbClr val="575757"/>
                </a:solidFill>
                <a:latin typeface="Arial" panose="020B0604020202020204" pitchFamily="34" charset="0"/>
                <a:cs typeface="Arial" panose="020B0604020202020204" pitchFamily="34" charset="0"/>
              </a:rPr>
              <a:t>}K max</a:t>
            </a:r>
            <a:endParaRPr lang="fr-FR" sz="1600" b="1" dirty="0">
              <a:solidFill>
                <a:srgbClr val="575757"/>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74DAEF1-8F2F-4D92-8DF4-EF967F4DDE36}"/>
              </a:ext>
            </a:extLst>
          </p:cNvPr>
          <p:cNvSpPr>
            <a:spLocks noGrp="1"/>
          </p:cNvSpPr>
          <p:nvPr>
            <p:ph type="title"/>
          </p:nvPr>
        </p:nvSpPr>
        <p:spPr>
          <a:xfrm>
            <a:off x="629325" y="296616"/>
            <a:ext cx="10933350" cy="664797"/>
          </a:xfrm>
        </p:spPr>
        <p:txBody>
          <a:bodyPr/>
          <a:lstStyle/>
          <a:p>
            <a:r>
              <a:rPr lang="en-US" sz="2400" b="0" dirty="0">
                <a:solidFill>
                  <a:srgbClr val="FDA110"/>
                </a:solidFill>
                <a:latin typeface="Arial" panose="020B0604020202020204" pitchFamily="34" charset="0"/>
                <a:cs typeface="Arial" panose="020B0604020202020204" pitchFamily="34" charset="0"/>
              </a:rPr>
              <a:t>Overview</a:t>
            </a:r>
            <a:r>
              <a:rPr lang="en-US" sz="2400" dirty="0">
                <a:solidFill>
                  <a:srgbClr val="FDA110"/>
                </a:solidFill>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a:t>
            </a:r>
            <a:r>
              <a:rPr kumimoji="0" lang="en-US" sz="24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sym typeface="Trebuchet MS" panose="020B0603020202020204" pitchFamily="34" charset="0"/>
              </a:rPr>
              <a:t> The {project} applications have {</a:t>
            </a:r>
            <a:r>
              <a:rPr kumimoji="0" lang="en-US" sz="2400" b="0" i="0" u="none" strike="noStrike" kern="1200" cap="none" spc="0" normalizeH="0" baseline="0" noProof="0" dirty="0" err="1">
                <a:ln>
                  <a:noFill/>
                </a:ln>
                <a:solidFill>
                  <a:srgbClr val="293C47"/>
                </a:solidFill>
                <a:effectLst/>
                <a:uLnTx/>
                <a:uFillTx/>
                <a:latin typeface="Arial" panose="020B0604020202020204" pitchFamily="34" charset="0"/>
                <a:cs typeface="Arial" panose="020B0604020202020204" pitchFamily="34" charset="0"/>
                <a:sym typeface="Trebuchet MS" panose="020B0603020202020204" pitchFamily="34" charset="0"/>
              </a:rPr>
              <a:t>show_stopper_flg</a:t>
            </a:r>
            <a:r>
              <a:rPr kumimoji="0" lang="en-US" sz="24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sym typeface="Trebuchet MS" panose="020B0603020202020204" pitchFamily="34" charset="0"/>
              </a:rPr>
              <a:t>} show-stopper issues, red flag issues can be remediated with {</a:t>
            </a:r>
            <a:r>
              <a:rPr kumimoji="0" lang="en-US" sz="2400" b="0" i="0" u="none" strike="noStrike" kern="1200" cap="none" spc="0" normalizeH="0" baseline="0" noProof="0" dirty="0" err="1">
                <a:ln>
                  <a:noFill/>
                </a:ln>
                <a:solidFill>
                  <a:srgbClr val="293C47"/>
                </a:solidFill>
                <a:effectLst/>
                <a:uLnTx/>
                <a:uFillTx/>
                <a:latin typeface="Arial" panose="020B0604020202020204" pitchFamily="34" charset="0"/>
                <a:cs typeface="Arial" panose="020B0604020202020204" pitchFamily="34" charset="0"/>
                <a:sym typeface="Trebuchet MS" panose="020B0603020202020204" pitchFamily="34" charset="0"/>
              </a:rPr>
              <a:t>hml_cost_flag</a:t>
            </a:r>
            <a:r>
              <a:rPr kumimoji="0" lang="en-US" sz="24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sym typeface="Trebuchet MS" panose="020B0603020202020204" pitchFamily="34" charset="0"/>
              </a:rPr>
              <a:t>} cost</a:t>
            </a:r>
            <a:endParaRPr lang="en-US" dirty="0"/>
          </a:p>
        </p:txBody>
      </p:sp>
      <p:graphicFrame>
        <p:nvGraphicFramePr>
          <p:cNvPr id="3" name="Table 3">
            <a:extLst>
              <a:ext uri="{FF2B5EF4-FFF2-40B4-BE49-F238E27FC236}">
                <a16:creationId xmlns:a16="http://schemas.microsoft.com/office/drawing/2014/main" id="{9F8A78EC-EDD5-4C08-BCD5-1147A26EFA32}"/>
              </a:ext>
            </a:extLst>
          </p:cNvPr>
          <p:cNvGraphicFramePr>
            <a:graphicFrameLocks noGrp="1"/>
          </p:cNvGraphicFramePr>
          <p:nvPr>
            <p:extLst>
              <p:ext uri="{D42A27DB-BD31-4B8C-83A1-F6EECF244321}">
                <p14:modId xmlns:p14="http://schemas.microsoft.com/office/powerpoint/2010/main" val="3362065814"/>
              </p:ext>
            </p:extLst>
          </p:nvPr>
        </p:nvGraphicFramePr>
        <p:xfrm>
          <a:off x="615960" y="1133727"/>
          <a:ext cx="10494492" cy="6446509"/>
        </p:xfrm>
        <a:graphic>
          <a:graphicData uri="http://schemas.openxmlformats.org/drawingml/2006/table">
            <a:tbl>
              <a:tblPr firstRow="1" bandRow="1">
                <a:tableStyleId>{B301B821-A1FF-4177-AEE7-76D212191A09}</a:tableStyleId>
              </a:tblPr>
              <a:tblGrid>
                <a:gridCol w="2885717">
                  <a:extLst>
                    <a:ext uri="{9D8B030D-6E8A-4147-A177-3AD203B41FA5}">
                      <a16:colId xmlns:a16="http://schemas.microsoft.com/office/drawing/2014/main" val="2084911226"/>
                    </a:ext>
                  </a:extLst>
                </a:gridCol>
                <a:gridCol w="5235413">
                  <a:extLst>
                    <a:ext uri="{9D8B030D-6E8A-4147-A177-3AD203B41FA5}">
                      <a16:colId xmlns:a16="http://schemas.microsoft.com/office/drawing/2014/main" val="659532968"/>
                    </a:ext>
                  </a:extLst>
                </a:gridCol>
                <a:gridCol w="2373362">
                  <a:extLst>
                    <a:ext uri="{9D8B030D-6E8A-4147-A177-3AD203B41FA5}">
                      <a16:colId xmlns:a16="http://schemas.microsoft.com/office/drawing/2014/main" val="1215815805"/>
                    </a:ext>
                  </a:extLst>
                </a:gridCol>
              </a:tblGrid>
              <a:tr h="788909">
                <a:tc row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{project}  applications</a:t>
                      </a: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tx2">
                        <a:lumMod val="50000"/>
                      </a:schemeClr>
                    </a:solidFill>
                  </a:tcPr>
                </a:tc>
                <a:tc>
                  <a:txBody>
                    <a:bodyPr/>
                    <a:lstStyle/>
                    <a:p>
                      <a:pPr algn="ctr"/>
                      <a:r>
                        <a:rPr lang="en-US" sz="1400">
                          <a:solidFill>
                            <a:schemeClr val="bg1"/>
                          </a:solidFill>
                          <a:latin typeface="Arial" panose="020B0604020202020204" pitchFamily="34" charset="0"/>
                          <a:cs typeface="Arial" panose="020B0604020202020204" pitchFamily="34" charset="0"/>
                        </a:rPr>
                        <a:t>Vulnerability </a:t>
                      </a:r>
                    </a:p>
                    <a:p>
                      <a:pPr algn="ctr"/>
                      <a:r>
                        <a:rPr lang="en-US" sz="1400">
                          <a:solidFill>
                            <a:schemeClr val="bg1"/>
                          </a:solidFill>
                          <a:latin typeface="Arial" panose="020B0604020202020204" pitchFamily="34" charset="0"/>
                          <a:cs typeface="Arial" panose="020B0604020202020204" pitchFamily="34" charset="0"/>
                        </a:rPr>
                        <a:t>(open-source components)</a:t>
                      </a:r>
                    </a:p>
                  </a:txBody>
                  <a:tcPr anchor="ctr">
                    <a:solidFill>
                      <a:schemeClr val="tx2">
                        <a:lumMod val="75000"/>
                      </a:schemeClr>
                    </a:solidFill>
                  </a:tcPr>
                </a:tc>
                <a:tc>
                  <a:txBody>
                    <a:bodyPr/>
                    <a:lstStyle/>
                    <a:p>
                      <a:pPr algn="ctr"/>
                      <a:r>
                        <a:rPr lang="en-US" sz="1400">
                          <a:solidFill>
                            <a:schemeClr val="bg1"/>
                          </a:solidFill>
                          <a:latin typeface="Arial" panose="020B0604020202020204" pitchFamily="34" charset="0"/>
                          <a:cs typeface="Arial" panose="020B0604020202020204" pitchFamily="34" charset="0"/>
                        </a:rPr>
                        <a:t>$ estimate*</a:t>
                      </a:r>
                    </a:p>
                  </a:txBody>
                  <a:tcPr anchor="ctr">
                    <a:solidFill>
                      <a:schemeClr val="tx2">
                        <a:lumMod val="75000"/>
                      </a:schemeClr>
                    </a:solidFill>
                  </a:tcPr>
                </a:tc>
                <a:extLst>
                  <a:ext uri="{0D108BD9-81ED-4DB2-BD59-A6C34878D82A}">
                    <a16:rowId xmlns:a16="http://schemas.microsoft.com/office/drawing/2014/main" val="53749873"/>
                  </a:ext>
                </a:extLst>
              </a:tr>
              <a:tr h="597316">
                <a:tc vMerge="1">
                  <a:txBody>
                    <a:bodyPr/>
                    <a:lstStyle/>
                    <a:p>
                      <a:pPr algn="l" fontAlgn="b"/>
                      <a:endParaRPr lang="en-US" sz="1400" b="0" i="0" u="none" strike="noStrike">
                        <a:solidFill>
                          <a:srgbClr val="000000"/>
                        </a:solidFill>
                        <a:effectLst/>
                        <a:latin typeface="+mn-lt"/>
                      </a:endParaRPr>
                    </a:p>
                  </a:txBody>
                  <a:tcPr marR="7620" marT="7620" marB="0" anchor="ctr">
                    <a:solidFill>
                      <a:schemeClr val="bg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 {app#_</a:t>
                      </a:r>
                      <a:r>
                        <a:rPr lang="en-US" sz="1200" b="0" i="0" u="none" strike="noStrike" err="1">
                          <a:solidFill>
                            <a:srgbClr val="000000"/>
                          </a:solidFill>
                          <a:effectLst/>
                          <a:latin typeface="Arial" panose="020B0604020202020204" pitchFamily="34" charset="0"/>
                          <a:cs typeface="Arial" panose="020B0604020202020204" pitchFamily="34" charset="0"/>
                        </a:rPr>
                        <a:t>crit_sec_tot</a:t>
                      </a:r>
                      <a:r>
                        <a:rPr lang="en-US" sz="1200" b="0" i="0" u="none" strike="noStrike">
                          <a:solidFill>
                            <a:srgbClr val="000000"/>
                          </a:solidFill>
                          <a:effectLst/>
                          <a:latin typeface="Arial" panose="020B0604020202020204" pitchFamily="34" charset="0"/>
                          <a:cs typeface="Arial" panose="020B0604020202020204" pitchFamily="34" charset="0"/>
                        </a:rPr>
                        <a:t>} critical security vulnerabilities,       </a:t>
                      </a:r>
                    </a:p>
                    <a:p>
                      <a:pPr algn="l" fontAlgn="b"/>
                      <a:r>
                        <a:rPr lang="en-US" sz="1200" b="0" i="0" u="none" strike="noStrike">
                          <a:solidFill>
                            <a:srgbClr val="000000"/>
                          </a:solidFill>
                          <a:effectLst/>
                          <a:latin typeface="Arial" panose="020B0604020202020204" pitchFamily="34" charset="0"/>
                          <a:cs typeface="Arial" panose="020B0604020202020204" pitchFamily="34" charset="0"/>
                        </a:rPr>
                        <a:t> {app#_</a:t>
                      </a:r>
                      <a:r>
                        <a:rPr lang="en-US" sz="1200" b="0" i="0" u="none" strike="noStrike" err="1">
                          <a:solidFill>
                            <a:srgbClr val="000000"/>
                          </a:solidFill>
                          <a:effectLst/>
                          <a:latin typeface="Arial" panose="020B0604020202020204" pitchFamily="34" charset="0"/>
                          <a:cs typeface="Arial" panose="020B0604020202020204" pitchFamily="34" charset="0"/>
                        </a:rPr>
                        <a:t>high_lic_tot</a:t>
                      </a:r>
                      <a:r>
                        <a:rPr lang="en-US" sz="1200" b="0" i="0" u="none" strike="noStrike">
                          <a:solidFill>
                            <a:srgbClr val="000000"/>
                          </a:solidFill>
                          <a:effectLst/>
                          <a:latin typeface="Arial" panose="020B0604020202020204" pitchFamily="34" charset="0"/>
                          <a:cs typeface="Arial" panose="020B0604020202020204" pitchFamily="34" charset="0"/>
                        </a:rPr>
                        <a:t>} high-risk license profiles</a:t>
                      </a:r>
                    </a:p>
                  </a:txBody>
                  <a:tcPr marL="7620" marR="7620" marT="7620" marB="0" anchor="ctr">
                    <a:solidFill>
                      <a:schemeClr val="bg1"/>
                    </a:solidFill>
                  </a:tcP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${app#_summary_cost}K</a:t>
                      </a:r>
                      <a:endParaRPr lang="en-US" sz="1000" b="1" i="0" u="none" strike="noStrike">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Arial" panose="020B0604020202020204" pitchFamily="34" charset="0"/>
                          <a:cs typeface="Arial" panose="020B0604020202020204" pitchFamily="34" charset="0"/>
                        </a:rPr>
                        <a:t>({app#_summary_eff} person-days)</a:t>
                      </a:r>
                    </a:p>
                  </a:txBody>
                  <a:tcPr marL="7620" marR="7620" marT="7620" marB="0" anchor="ctr">
                    <a:solidFill>
                      <a:schemeClr val="bg1"/>
                    </a:solidFill>
                  </a:tcPr>
                </a:tc>
                <a:extLst>
                  <a:ext uri="{0D108BD9-81ED-4DB2-BD59-A6C34878D82A}">
                    <a16:rowId xmlns:a16="http://schemas.microsoft.com/office/drawing/2014/main" val="3576421633"/>
                  </a:ext>
                </a:extLst>
              </a:tr>
              <a:tr h="597316">
                <a:tc vMerge="1">
                  <a:txBody>
                    <a:bodyPr/>
                    <a:lstStyle/>
                    <a:p>
                      <a:pPr algn="l" fontAlgn="b"/>
                      <a:endParaRPr lang="en-US" sz="1400" b="0" i="0" u="none" strike="noStrike" kern="1200">
                        <a:solidFill>
                          <a:srgbClr val="000000"/>
                        </a:solidFill>
                        <a:effectLst/>
                        <a:latin typeface="+mn-lt"/>
                        <a:ea typeface="+mn-ea"/>
                        <a:cs typeface="+mn-cs"/>
                      </a:endParaRPr>
                    </a:p>
                  </a:txBody>
                  <a:tcPr marR="7620" marT="7620" marB="0" anchor="ctr">
                    <a:solidFill>
                      <a:schemeClr val="bg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 {app2_crit_sec_tot} critical security vulnerabilities,       </a:t>
                      </a:r>
                    </a:p>
                    <a:p>
                      <a:pPr algn="l" fontAlgn="b"/>
                      <a:r>
                        <a:rPr lang="en-US" sz="1200" b="0" i="0" u="none" strike="noStrike">
                          <a:solidFill>
                            <a:srgbClr val="000000"/>
                          </a:solidFill>
                          <a:effectLst/>
                          <a:latin typeface="Arial" panose="020B0604020202020204" pitchFamily="34" charset="0"/>
                          <a:cs typeface="Arial" panose="020B0604020202020204" pitchFamily="34" charset="0"/>
                        </a:rPr>
                        <a:t> {app2_high_lic_tot} high-risk license profiles</a:t>
                      </a:r>
                    </a:p>
                  </a:txBody>
                  <a:tcPr marL="7620" marR="7620" marT="7620" marB="0" anchor="ctr">
                    <a:solidFill>
                      <a:schemeClr val="bg1"/>
                    </a:solidFill>
                  </a:tcP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${app2_summary_cost}K</a:t>
                      </a:r>
                      <a:endParaRPr lang="en-US" sz="1000" b="1" i="0" u="none" strike="noStrike">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Arial" panose="020B0604020202020204" pitchFamily="34" charset="0"/>
                          <a:cs typeface="Arial" panose="020B0604020202020204" pitchFamily="34" charset="0"/>
                        </a:rPr>
                        <a:t>({app2_summary_eff} person-days)</a:t>
                      </a:r>
                    </a:p>
                  </a:txBody>
                  <a:tcPr marL="7620" marR="7620" marT="7620" marB="0" anchor="ctr">
                    <a:solidFill>
                      <a:schemeClr val="bg1"/>
                    </a:solidFill>
                  </a:tcPr>
                </a:tc>
                <a:extLst>
                  <a:ext uri="{0D108BD9-81ED-4DB2-BD59-A6C34878D82A}">
                    <a16:rowId xmlns:a16="http://schemas.microsoft.com/office/drawing/2014/main" val="1291481051"/>
                  </a:ext>
                </a:extLst>
              </a:tr>
              <a:tr h="552236">
                <a:tc vMerge="1">
                  <a:txBody>
                    <a:bodyPr/>
                    <a:lstStyle/>
                    <a:p>
                      <a:pPr algn="l" fontAlgn="b"/>
                      <a:endParaRPr lang="en-US" sz="1400" b="0" i="0" u="none" strike="noStrike" kern="1200">
                        <a:solidFill>
                          <a:srgbClr val="000000"/>
                        </a:solidFill>
                        <a:effectLst/>
                        <a:latin typeface="+mn-lt"/>
                        <a:ea typeface="+mn-ea"/>
                        <a:cs typeface="+mn-cs"/>
                      </a:endParaRPr>
                    </a:p>
                  </a:txBody>
                  <a:tcPr marR="7620" marT="7620" marB="0" anchor="ctr">
                    <a:solidFill>
                      <a:schemeClr val="bg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 {app3_crit_sec_tot} critical security vulnerabilities,       </a:t>
                      </a:r>
                    </a:p>
                    <a:p>
                      <a:pPr algn="l" fontAlgn="b"/>
                      <a:r>
                        <a:rPr lang="en-US" sz="1200" b="0" i="0" u="none" strike="noStrike">
                          <a:solidFill>
                            <a:srgbClr val="000000"/>
                          </a:solidFill>
                          <a:effectLst/>
                          <a:latin typeface="Arial" panose="020B0604020202020204" pitchFamily="34" charset="0"/>
                          <a:cs typeface="Arial" panose="020B0604020202020204" pitchFamily="34" charset="0"/>
                        </a:rPr>
                        <a:t> {app3_high_lic_tot} high-risk license profiles</a:t>
                      </a:r>
                    </a:p>
                  </a:txBody>
                  <a:tcPr marL="7620" marR="7620" marT="7620" marB="0" anchor="ctr">
                    <a:solidFill>
                      <a:schemeClr val="bg1"/>
                    </a:solidFill>
                  </a:tcP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${app3_summary_cost}K</a:t>
                      </a:r>
                      <a:endParaRPr lang="en-US" sz="1000" b="1" i="0" u="none" strike="noStrike">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Arial" panose="020B0604020202020204" pitchFamily="34" charset="0"/>
                          <a:cs typeface="Arial" panose="020B0604020202020204" pitchFamily="34" charset="0"/>
                        </a:rPr>
                        <a:t>({app3_summary_eff} person-days)</a:t>
                      </a:r>
                    </a:p>
                  </a:txBody>
                  <a:tcPr marL="7620" marR="7620" marT="7620" marB="0" anchor="ctr">
                    <a:solidFill>
                      <a:schemeClr val="bg1"/>
                    </a:solidFill>
                  </a:tcPr>
                </a:tc>
                <a:extLst>
                  <a:ext uri="{0D108BD9-81ED-4DB2-BD59-A6C34878D82A}">
                    <a16:rowId xmlns:a16="http://schemas.microsoft.com/office/drawing/2014/main" val="3308311805"/>
                  </a:ext>
                </a:extLst>
              </a:tr>
              <a:tr h="597316">
                <a:tc vMerge="1">
                  <a:txBody>
                    <a:bodyPr/>
                    <a:lstStyle/>
                    <a:p>
                      <a:pPr algn="l" fontAlgn="b"/>
                      <a:endParaRPr lang="en-US" sz="1400" b="0" i="0" u="none" strike="noStrike" kern="1200">
                        <a:solidFill>
                          <a:srgbClr val="000000"/>
                        </a:solidFill>
                        <a:effectLst/>
                        <a:latin typeface="+mn-lt"/>
                        <a:ea typeface="+mn-ea"/>
                        <a:cs typeface="+mn-cs"/>
                      </a:endParaRPr>
                    </a:p>
                  </a:txBody>
                  <a:tcPr marR="7620" marT="7620" marB="0" anchor="ctr">
                    <a:solidFill>
                      <a:schemeClr val="bg1"/>
                    </a:solidFill>
                  </a:tcPr>
                </a:tc>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 {app4_crit_sec_tot} critical security vulnerabilities,       </a:t>
                      </a:r>
                    </a:p>
                    <a:p>
                      <a:pPr algn="l" fontAlgn="b"/>
                      <a:r>
                        <a:rPr lang="en-US" sz="1200" b="0" i="0" u="none" strike="noStrike">
                          <a:solidFill>
                            <a:srgbClr val="000000"/>
                          </a:solidFill>
                          <a:effectLst/>
                          <a:latin typeface="Arial" panose="020B0604020202020204" pitchFamily="34" charset="0"/>
                          <a:cs typeface="Arial" panose="020B0604020202020204" pitchFamily="34" charset="0"/>
                        </a:rPr>
                        <a:t> {app4_high_lic_tot} high-risk license profiles</a:t>
                      </a:r>
                    </a:p>
                  </a:txBody>
                  <a:tcPr marL="7620" marR="7620" marT="7620" marB="0" anchor="ctr">
                    <a:solidFill>
                      <a:schemeClr val="bg1"/>
                    </a:solidFill>
                  </a:tcP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${app4_summary_cost}K</a:t>
                      </a:r>
                      <a:endParaRPr lang="en-US" sz="1000" b="1" i="0" u="none" strike="noStrike">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Arial" panose="020B0604020202020204" pitchFamily="34" charset="0"/>
                          <a:cs typeface="Arial" panose="020B0604020202020204" pitchFamily="34" charset="0"/>
                        </a:rPr>
                        <a:t>({app4_summary_eff} person-days)</a:t>
                      </a:r>
                    </a:p>
                  </a:txBody>
                  <a:tcPr marL="7620" marR="7620" marT="7620" marB="0" anchor="ctr">
                    <a:solidFill>
                      <a:schemeClr val="bg1"/>
                    </a:solidFill>
                  </a:tcPr>
                </a:tc>
                <a:extLst>
                  <a:ext uri="{0D108BD9-81ED-4DB2-BD59-A6C34878D82A}">
                    <a16:rowId xmlns:a16="http://schemas.microsoft.com/office/drawing/2014/main" val="4030830588"/>
                  </a:ext>
                </a:extLst>
              </a:tr>
              <a:tr h="552236">
                <a:tc vMerge="1">
                  <a:txBody>
                    <a:bodyPr/>
                    <a:lstStyle/>
                    <a:p>
                      <a:pPr algn="l" fontAlgn="b"/>
                      <a:endParaRPr lang="en-US" sz="1400" b="0" i="0" u="none" strike="noStrike" kern="1200">
                        <a:solidFill>
                          <a:srgbClr val="000000"/>
                        </a:solidFill>
                        <a:effectLst/>
                        <a:latin typeface="+mn-lt"/>
                        <a:ea typeface="+mn-ea"/>
                        <a:cs typeface="+mn-cs"/>
                      </a:endParaRPr>
                    </a:p>
                  </a:txBody>
                  <a:tcPr marR="7620" marT="7620" marB="0" anchor="ctr">
                    <a:solidFill>
                      <a:schemeClr val="bg1"/>
                    </a:solidFill>
                  </a:tcPr>
                </a:tc>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{app5_crit_sec_tot} critical security vulnerabilities,       </a:t>
                      </a:r>
                    </a:p>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{app5_high_lic_tot} high-risk license profiles</a:t>
                      </a:r>
                    </a:p>
                  </a:txBody>
                  <a:tcPr marL="7620" marR="7620" marT="7620" marB="0" anchor="c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${app5_summary_cost}K</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cs typeface="Arial" panose="020B0604020202020204" pitchFamily="34" charset="0"/>
                        </a:rPr>
                        <a:t>({app5_summary_eff} person-days)</a:t>
                      </a:r>
                    </a:p>
                  </a:txBody>
                  <a:tcPr marL="7620" marR="7620" marT="7620" marB="0" anchor="ctr">
                    <a:solidFill>
                      <a:schemeClr val="bg1"/>
                    </a:solidFill>
                  </a:tcPr>
                </a:tc>
                <a:extLst>
                  <a:ext uri="{0D108BD9-81ED-4DB2-BD59-A6C34878D82A}">
                    <a16:rowId xmlns:a16="http://schemas.microsoft.com/office/drawing/2014/main" val="1833793837"/>
                  </a:ext>
                </a:extLst>
              </a:tr>
              <a:tr h="5522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tx2">
                        <a:lumMod val="50000"/>
                      </a:schemeClr>
                    </a:solidFill>
                  </a:tcPr>
                </a:tc>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{app6_crit_sec_tot} critical security vulnerabilities,       </a:t>
                      </a:r>
                    </a:p>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{app6_high_lic_tot} high-risk license profiles</a:t>
                      </a:r>
                    </a:p>
                  </a:txBody>
                  <a:tcPr marL="7620" marR="7620" marT="7620" marB="0" anchor="c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${app6_summary_cost}K</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cs typeface="Arial" panose="020B0604020202020204" pitchFamily="34" charset="0"/>
                        </a:rPr>
                        <a:t>({app6_summary_eff} person-days)</a:t>
                      </a:r>
                    </a:p>
                  </a:txBody>
                  <a:tcPr marL="7620" marR="7620" marT="7620" marB="0" anchor="ctr">
                    <a:solidFill>
                      <a:schemeClr val="bg1"/>
                    </a:solidFill>
                  </a:tcPr>
                </a:tc>
                <a:extLst>
                  <a:ext uri="{0D108BD9-81ED-4DB2-BD59-A6C34878D82A}">
                    <a16:rowId xmlns:a16="http://schemas.microsoft.com/office/drawing/2014/main" val="522272910"/>
                  </a:ext>
                </a:extLst>
              </a:tr>
              <a:tr h="5522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tx2">
                        <a:lumMod val="50000"/>
                      </a:schemeClr>
                    </a:solidFill>
                  </a:tcPr>
                </a:tc>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{app7_crit_sec_tot} critical security vulnerabilities,       </a:t>
                      </a:r>
                    </a:p>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{app7_high_lic_tot} high-risk license profiles</a:t>
                      </a:r>
                    </a:p>
                  </a:txBody>
                  <a:tcPr marL="7620" marR="7620" marT="7620" marB="0" anchor="c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${app7_summary_cost}K</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cs typeface="Arial" panose="020B0604020202020204" pitchFamily="34" charset="0"/>
                        </a:rPr>
                        <a:t>({app7_summary_eff} person-days)</a:t>
                      </a:r>
                    </a:p>
                  </a:txBody>
                  <a:tcPr marL="7620" marR="7620" marT="7620" marB="0" anchor="ctr">
                    <a:solidFill>
                      <a:schemeClr val="bg1"/>
                    </a:solidFill>
                  </a:tcPr>
                </a:tc>
                <a:extLst>
                  <a:ext uri="{0D108BD9-81ED-4DB2-BD59-A6C34878D82A}">
                    <a16:rowId xmlns:a16="http://schemas.microsoft.com/office/drawing/2014/main" val="2781090686"/>
                  </a:ext>
                </a:extLst>
              </a:tr>
              <a:tr h="5522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tx2">
                        <a:lumMod val="50000"/>
                      </a:schemeClr>
                    </a:solidFill>
                  </a:tcPr>
                </a:tc>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{app8_crit_sec_tot} critical security vulnerabilities,       </a:t>
                      </a:r>
                    </a:p>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{app8_high_lic_tot} high-risk license profiles</a:t>
                      </a:r>
                    </a:p>
                  </a:txBody>
                  <a:tcPr marL="7620" marR="7620" marT="7620" marB="0" anchor="c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${app8_summary_cost}K</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cs typeface="Arial" panose="020B0604020202020204" pitchFamily="34" charset="0"/>
                        </a:rPr>
                        <a:t>({app8_summary_eff} person-days)</a:t>
                      </a:r>
                    </a:p>
                  </a:txBody>
                  <a:tcPr marL="7620" marR="7620" marT="7620" marB="0" anchor="ctr">
                    <a:solidFill>
                      <a:schemeClr val="bg1"/>
                    </a:solidFill>
                  </a:tcPr>
                </a:tc>
                <a:extLst>
                  <a:ext uri="{0D108BD9-81ED-4DB2-BD59-A6C34878D82A}">
                    <a16:rowId xmlns:a16="http://schemas.microsoft.com/office/drawing/2014/main" val="2186350998"/>
                  </a:ext>
                </a:extLst>
              </a:tr>
              <a:tr h="5522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tx2">
                        <a:lumMod val="50000"/>
                      </a:schemeClr>
                    </a:solidFill>
                  </a:tcPr>
                </a:tc>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{app9_crit_sec_tot} critical security vulnerabilities,       </a:t>
                      </a:r>
                    </a:p>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{app9_high_lic_tot} high-risk license profiles</a:t>
                      </a:r>
                    </a:p>
                  </a:txBody>
                  <a:tcPr marL="7620" marR="7620" marT="7620" marB="0" anchor="c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${app9_summary_cost}K</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cs typeface="Arial" panose="020B0604020202020204" pitchFamily="34" charset="0"/>
                        </a:rPr>
                        <a:t>({app9_summary_eff} person-days)</a:t>
                      </a:r>
                    </a:p>
                  </a:txBody>
                  <a:tcPr marL="7620" marR="7620" marT="7620" marB="0" anchor="ctr">
                    <a:solidFill>
                      <a:schemeClr val="bg1"/>
                    </a:solidFill>
                  </a:tcPr>
                </a:tc>
                <a:extLst>
                  <a:ext uri="{0D108BD9-81ED-4DB2-BD59-A6C34878D82A}">
                    <a16:rowId xmlns:a16="http://schemas.microsoft.com/office/drawing/2014/main" val="3115581706"/>
                  </a:ext>
                </a:extLst>
              </a:tr>
              <a:tr h="5522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tx2">
                        <a:lumMod val="50000"/>
                      </a:schemeClr>
                    </a:solidFill>
                  </a:tcPr>
                </a:tc>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{app10_crit_sec_tot} critical security vulnerabilities,       </a:t>
                      </a:r>
                    </a:p>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 {app10_high_lic_tot} high-risk license profiles</a:t>
                      </a:r>
                    </a:p>
                  </a:txBody>
                  <a:tcPr marL="7620" marR="7620" marT="7620" marB="0" anchor="c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${app10_summary_cost}K</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cs typeface="Arial" panose="020B0604020202020204" pitchFamily="34" charset="0"/>
                        </a:rPr>
                        <a:t>({app10_summary_eff} person-days)</a:t>
                      </a:r>
                    </a:p>
                  </a:txBody>
                  <a:tcPr marL="7620" marR="7620" marT="7620" marB="0" anchor="ctr">
                    <a:solidFill>
                      <a:schemeClr val="bg1"/>
                    </a:solidFill>
                  </a:tcPr>
                </a:tc>
                <a:extLst>
                  <a:ext uri="{0D108BD9-81ED-4DB2-BD59-A6C34878D82A}">
                    <a16:rowId xmlns:a16="http://schemas.microsoft.com/office/drawing/2014/main" val="778344639"/>
                  </a:ext>
                </a:extLst>
              </a:tr>
            </a:tbl>
          </a:graphicData>
        </a:graphic>
      </p:graphicFrame>
    </p:spTree>
    <p:custDataLst>
      <p:tags r:id="rId1"/>
    </p:custDataLst>
    <p:extLst>
      <p:ext uri="{BB962C8B-B14F-4D97-AF65-F5344CB8AC3E}">
        <p14:creationId xmlns:p14="http://schemas.microsoft.com/office/powerpoint/2010/main" val="26210036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Arial" panose="020B0604020202020204" pitchFamily="34" charset="0"/>
                <a:cs typeface="Arial" panose="020B0604020202020204" pitchFamily="34" charset="0"/>
              </a:rPr>
              <a:t>Assessment Approach @ {company}</a:t>
            </a:r>
          </a:p>
        </p:txBody>
      </p:sp>
      <p:sp>
        <p:nvSpPr>
          <p:cNvPr id="4" name="ee4pContent1"/>
          <p:cNvSpPr txBox="1"/>
          <p:nvPr/>
        </p:nvSpPr>
        <p:spPr>
          <a:xfrm>
            <a:off x="200394" y="3113446"/>
            <a:ext cx="5565813" cy="1184940"/>
          </a:xfrm>
          <a:prstGeom prst="rect">
            <a:avLst/>
          </a:prstGeom>
          <a:ln cap="rnd">
            <a:noFill/>
          </a:ln>
        </p:spPr>
        <p:txBody>
          <a:bodyPr vert="horz" wrap="square" lIns="0" tIns="0" rIns="0" bIns="0" rtlCol="0" anchor="t">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spcAft>
                <a:spcPts val="300"/>
              </a:spcAft>
              <a:buNone/>
            </a:pPr>
            <a:r>
              <a:rPr lang="en-US" sz="1400" u="sng">
                <a:solidFill>
                  <a:srgbClr val="FFFFFF"/>
                </a:solidFill>
                <a:latin typeface="Arial" panose="020B0604020202020204" pitchFamily="34" charset="0"/>
                <a:cs typeface="Arial" panose="020B0604020202020204" pitchFamily="34" charset="0"/>
              </a:rPr>
              <a:t>Application Scope</a:t>
            </a:r>
          </a:p>
          <a:p>
            <a:pPr>
              <a:spcAft>
                <a:spcPts val="300"/>
              </a:spcAft>
              <a:buNone/>
            </a:pPr>
            <a:r>
              <a:rPr lang="en-US" sz="1400" u="sng">
                <a:solidFill>
                  <a:srgbClr val="FFFFFF"/>
                </a:solidFill>
                <a:latin typeface="Arial" panose="020B0604020202020204" pitchFamily="34" charset="0"/>
                <a:cs typeface="Arial" panose="020B0604020202020204" pitchFamily="34" charset="0"/>
              </a:rPr>
              <a:t>{</a:t>
            </a:r>
            <a:r>
              <a:rPr lang="en-US" sz="1400" u="sng" err="1">
                <a:solidFill>
                  <a:srgbClr val="FFFFFF"/>
                </a:solidFill>
                <a:latin typeface="Arial" panose="020B0604020202020204" pitchFamily="34" charset="0"/>
                <a:cs typeface="Arial" panose="020B0604020202020204" pitchFamily="34" charset="0"/>
              </a:rPr>
              <a:t>each_app</a:t>
            </a:r>
            <a:r>
              <a:rPr lang="en-US" sz="1400" u="sng">
                <a:solidFill>
                  <a:srgbClr val="FFFFFF"/>
                </a:solidFill>
                <a:latin typeface="Arial" panose="020B0604020202020204" pitchFamily="34" charset="0"/>
                <a:cs typeface="Arial" panose="020B0604020202020204" pitchFamily="34" charset="0"/>
              </a:rPr>
              <a:t>}</a:t>
            </a:r>
          </a:p>
          <a:p>
            <a:pPr marL="323850" lvl="1" indent="-215900">
              <a:spcAft>
                <a:spcPts val="300"/>
              </a:spcAft>
              <a:buClr>
                <a:srgbClr val="638DA5"/>
              </a:buClr>
              <a:buFont typeface="Trebuchet MS"/>
              <a:buChar char="•"/>
            </a:pPr>
            <a:r>
              <a:rPr lang="en-US" sz="1400" b="1">
                <a:solidFill>
                  <a:srgbClr val="FFFFFF"/>
                </a:solidFill>
                <a:latin typeface="Arial" panose="020B0604020202020204" pitchFamily="34" charset="0"/>
                <a:cs typeface="Arial" panose="020B0604020202020204" pitchFamily="34" charset="0"/>
              </a:rPr>
              <a:t>{app1_name} – </a:t>
            </a:r>
            <a:r>
              <a:rPr lang="fr-FR" sz="1400" b="1">
                <a:solidFill>
                  <a:srgbClr val="FFFFFF"/>
                </a:solidFill>
                <a:latin typeface="Arial" panose="020B0604020202020204" pitchFamily="34" charset="0"/>
                <a:cs typeface="Arial" panose="020B0604020202020204" pitchFamily="34" charset="0"/>
              </a:rPr>
              <a:t>{app1_all_technogies}.</a:t>
            </a:r>
            <a:r>
              <a:rPr lang="en-US" sz="1400" b="1">
                <a:latin typeface="Arial" panose="020B0604020202020204" pitchFamily="34" charset="0"/>
                <a:cs typeface="Arial" panose="020B0604020202020204" pitchFamily="34" charset="0"/>
              </a:rPr>
              <a:t> </a:t>
            </a:r>
          </a:p>
          <a:p>
            <a:pPr marL="0" lvl="1" indent="0">
              <a:spcAft>
                <a:spcPts val="300"/>
              </a:spcAft>
              <a:buClr>
                <a:srgbClr val="638DA5"/>
              </a:buClr>
              <a:buNone/>
            </a:pPr>
            <a:r>
              <a:rPr lang="en-US" sz="1400" u="sng">
                <a:solidFill>
                  <a:srgbClr val="FFFFFF"/>
                </a:solidFill>
                <a:latin typeface="Arial" panose="020B0604020202020204" pitchFamily="34" charset="0"/>
                <a:cs typeface="Arial" panose="020B0604020202020204" pitchFamily="34" charset="0"/>
              </a:rPr>
              <a:t>{</a:t>
            </a:r>
            <a:r>
              <a:rPr lang="en-US" sz="1400" u="sng" err="1">
                <a:solidFill>
                  <a:srgbClr val="FFFFFF"/>
                </a:solidFill>
                <a:latin typeface="Arial" panose="020B0604020202020204" pitchFamily="34" charset="0"/>
                <a:cs typeface="Arial" panose="020B0604020202020204" pitchFamily="34" charset="0"/>
              </a:rPr>
              <a:t>end_each_app</a:t>
            </a:r>
            <a:r>
              <a:rPr lang="en-US" sz="1400" u="sng">
                <a:solidFill>
                  <a:srgbClr val="FFFFFF"/>
                </a:solidFill>
                <a:latin typeface="Arial" panose="020B0604020202020204" pitchFamily="34" charset="0"/>
                <a:cs typeface="Arial" panose="020B0604020202020204" pitchFamily="34" charset="0"/>
              </a:rPr>
              <a:t>}</a:t>
            </a:r>
          </a:p>
          <a:p>
            <a:pPr>
              <a:spcAft>
                <a:spcPts val="300"/>
              </a:spcAft>
              <a:buNone/>
            </a:pPr>
            <a:endParaRPr lang="en-US" sz="1100">
              <a:solidFill>
                <a:srgbClr val="FFFFFF"/>
              </a:solidFill>
              <a:latin typeface="Arial" panose="020B0604020202020204" pitchFamily="34" charset="0"/>
              <a:cs typeface="Arial" panose="020B0604020202020204" pitchFamily="34" charset="0"/>
            </a:endParaRPr>
          </a:p>
        </p:txBody>
      </p:sp>
      <p:sp>
        <p:nvSpPr>
          <p:cNvPr id="5" name="ee4pContent2"/>
          <p:cNvSpPr txBox="1"/>
          <p:nvPr/>
        </p:nvSpPr>
        <p:spPr>
          <a:xfrm>
            <a:off x="6858405" y="2409876"/>
            <a:ext cx="4857879" cy="323165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400">
                <a:latin typeface="Arial" panose="020B0604020202020204" pitchFamily="34" charset="0"/>
                <a:cs typeface="Arial" panose="020B0604020202020204" pitchFamily="34" charset="0"/>
              </a:rPr>
              <a:t>What is the application’s current state of health according to CAST Software Intelligence Products ?</a:t>
            </a:r>
          </a:p>
          <a:p>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Which areas of the application are critical to fix, and which ones can be improved quickly ? How big is the effort to fix identified issues ?</a:t>
            </a:r>
          </a:p>
          <a:p>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What is the critical risk associated with the open-source components used in the applications ? </a:t>
            </a:r>
          </a:p>
          <a:p>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What is the overall technical architecture of the application and are there any architectural risks ?</a:t>
            </a:r>
          </a:p>
          <a:p>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How does the application compare to peer applications in the industry ?</a:t>
            </a:r>
          </a:p>
        </p:txBody>
      </p:sp>
      <p:sp>
        <p:nvSpPr>
          <p:cNvPr id="6" name="ee4pHeader1"/>
          <p:cNvSpPr txBox="1"/>
          <p:nvPr/>
        </p:nvSpPr>
        <p:spPr>
          <a:xfrm>
            <a:off x="200394" y="1948364"/>
            <a:ext cx="5869969" cy="923024"/>
          </a:xfrm>
          <a:prstGeom prst="rect">
            <a:avLst/>
          </a:prstGeom>
          <a:noFill/>
          <a:ln cap="rnd">
            <a:noFill/>
          </a:ln>
        </p:spPr>
        <p:txBody>
          <a:bodyPr wrap="square" lIns="0" tIns="0" rIns="0" bIns="0" rtlCol="0" anchor="b" anchorCtr="0">
            <a:noAutofit/>
          </a:bodyPr>
          <a:lstStyle/>
          <a:p>
            <a:pPr marL="0" lvl="3"/>
            <a:r>
              <a:rPr lang="en-US" sz="2000">
                <a:solidFill>
                  <a:schemeClr val="accent4"/>
                </a:solidFill>
                <a:latin typeface="Arial" panose="020B0604020202020204" pitchFamily="34" charset="0"/>
                <a:cs typeface="Arial" panose="020B0604020202020204" pitchFamily="34" charset="0"/>
                <a:sym typeface="Trebuchet MS" panose="020B0603020202020204" pitchFamily="34" charset="0"/>
              </a:rPr>
              <a:t>Automated, objective assessment of the structural and architectural quality of applicatio</a:t>
            </a:r>
            <a:r>
              <a:rPr lang="en-US" sz="2000">
                <a:solidFill>
                  <a:schemeClr val="accent4"/>
                </a:solidFill>
                <a:latin typeface="Arial" panose="020B0604020202020204" pitchFamily="34" charset="0"/>
                <a:cs typeface="Arial" panose="020B0604020202020204" pitchFamily="34" charset="0"/>
              </a:rPr>
              <a:t>ns to be acquired.</a:t>
            </a:r>
          </a:p>
        </p:txBody>
      </p:sp>
      <p:sp>
        <p:nvSpPr>
          <p:cNvPr id="7" name="ee4pHeader2"/>
          <p:cNvSpPr txBox="1"/>
          <p:nvPr/>
        </p:nvSpPr>
        <p:spPr>
          <a:xfrm>
            <a:off x="6858405" y="1948363"/>
            <a:ext cx="4692500" cy="306268"/>
          </a:xfrm>
          <a:prstGeom prst="rect">
            <a:avLst/>
          </a:prstGeom>
          <a:noFill/>
          <a:ln cap="rnd">
            <a:noFill/>
          </a:ln>
        </p:spPr>
        <p:txBody>
          <a:bodyPr wrap="square" lIns="0" tIns="0" rIns="0" bIns="0" rtlCol="0" anchor="b" anchorCtr="0">
            <a:noAutofit/>
          </a:bodyPr>
          <a:lstStyle/>
          <a:p>
            <a:pPr marL="0" lvl="3"/>
            <a:r>
              <a:rPr lang="en-US" sz="2000">
                <a:solidFill>
                  <a:schemeClr val="accent4"/>
                </a:solidFill>
                <a:latin typeface="Arial" panose="020B0604020202020204" pitchFamily="34" charset="0"/>
                <a:cs typeface="Arial" panose="020B0604020202020204" pitchFamily="34" charset="0"/>
              </a:rPr>
              <a:t>Answers for today </a:t>
            </a:r>
          </a:p>
        </p:txBody>
      </p:sp>
      <p:grpSp>
        <p:nvGrpSpPr>
          <p:cNvPr id="23" name="Group 22"/>
          <p:cNvGrpSpPr/>
          <p:nvPr/>
        </p:nvGrpSpPr>
        <p:grpSpPr>
          <a:xfrm>
            <a:off x="589821" y="646751"/>
            <a:ext cx="1211500" cy="1211500"/>
            <a:chOff x="630000" y="1591967"/>
            <a:chExt cx="1211500" cy="1211500"/>
          </a:xfrm>
        </p:grpSpPr>
        <p:sp>
          <p:nvSpPr>
            <p:cNvPr id="8" name="Oval 7"/>
            <p:cNvSpPr/>
            <p:nvPr/>
          </p:nvSpPr>
          <p:spPr>
            <a:xfrm>
              <a:off x="630000" y="1591967"/>
              <a:ext cx="1211500" cy="12115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latin typeface="Arial" panose="020B0604020202020204" pitchFamily="34" charset="0"/>
                <a:cs typeface="Arial" panose="020B0604020202020204" pitchFamily="34" charset="0"/>
              </a:endParaRPr>
            </a:p>
          </p:txBody>
        </p:sp>
        <p:grpSp>
          <p:nvGrpSpPr>
            <p:cNvPr id="10" name="bcgIcons_DigitalGrowth">
              <a:extLst>
                <a:ext uri="{FF2B5EF4-FFF2-40B4-BE49-F238E27FC236}">
                  <a16:creationId xmlns:a16="http://schemas.microsoft.com/office/drawing/2014/main" id="{CC6AF3DC-4362-463B-8BF3-FA97E6C8BAEC}"/>
                </a:ext>
              </a:extLst>
            </p:cNvPr>
            <p:cNvGrpSpPr>
              <a:grpSpLocks noChangeAspect="1"/>
            </p:cNvGrpSpPr>
            <p:nvPr/>
          </p:nvGrpSpPr>
          <p:grpSpPr bwMode="auto">
            <a:xfrm>
              <a:off x="650662" y="1675109"/>
              <a:ext cx="1127312" cy="1128358"/>
              <a:chOff x="1682" y="0"/>
              <a:chExt cx="4316" cy="4320"/>
            </a:xfrm>
          </p:grpSpPr>
          <p:sp>
            <p:nvSpPr>
              <p:cNvPr id="11" name="AutoShape 19">
                <a:extLst>
                  <a:ext uri="{FF2B5EF4-FFF2-40B4-BE49-F238E27FC236}">
                    <a16:creationId xmlns:a16="http://schemas.microsoft.com/office/drawing/2014/main" id="{841594D9-E815-4368-AC56-677E0B2B65F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21">
                <a:extLst>
                  <a:ext uri="{FF2B5EF4-FFF2-40B4-BE49-F238E27FC236}">
                    <a16:creationId xmlns:a16="http://schemas.microsoft.com/office/drawing/2014/main" id="{EEA49B44-169A-4E61-98CF-BF2B6A1757B5}"/>
                  </a:ext>
                </a:extLst>
              </p:cNvPr>
              <p:cNvSpPr>
                <a:spLocks/>
              </p:cNvSpPr>
              <p:nvPr/>
            </p:nvSpPr>
            <p:spPr bwMode="auto">
              <a:xfrm>
                <a:off x="2326" y="587"/>
                <a:ext cx="3095" cy="3099"/>
              </a:xfrm>
              <a:custGeom>
                <a:avLst/>
                <a:gdLst>
                  <a:gd name="T0" fmla="*/ 1526 w 1652"/>
                  <a:gd name="T1" fmla="*/ 1 h 1653"/>
                  <a:gd name="T2" fmla="*/ 1253 w 1652"/>
                  <a:gd name="T3" fmla="*/ 586 h 1653"/>
                  <a:gd name="T4" fmla="*/ 1343 w 1652"/>
                  <a:gd name="T5" fmla="*/ 307 h 1653"/>
                  <a:gd name="T6" fmla="*/ 1545 w 1652"/>
                  <a:gd name="T7" fmla="*/ 307 h 1653"/>
                  <a:gd name="T8" fmla="*/ 1444 w 1652"/>
                  <a:gd name="T9" fmla="*/ 551 h 1653"/>
                  <a:gd name="T10" fmla="*/ 1271 w 1652"/>
                  <a:gd name="T11" fmla="*/ 630 h 1653"/>
                  <a:gd name="T12" fmla="*/ 544 w 1652"/>
                  <a:gd name="T13" fmla="*/ 983 h 1653"/>
                  <a:gd name="T14" fmla="*/ 429 w 1652"/>
                  <a:gd name="T15" fmla="*/ 1210 h 1653"/>
                  <a:gd name="T16" fmla="*/ 286 w 1652"/>
                  <a:gd name="T17" fmla="*/ 1067 h 1653"/>
                  <a:gd name="T18" fmla="*/ 429 w 1652"/>
                  <a:gd name="T19" fmla="*/ 924 h 1653"/>
                  <a:gd name="T20" fmla="*/ 1463 w 1652"/>
                  <a:gd name="T21" fmla="*/ 1 h 1653"/>
                  <a:gd name="T22" fmla="*/ 869 w 1652"/>
                  <a:gd name="T23" fmla="*/ 41 h 1653"/>
                  <a:gd name="T24" fmla="*/ 764 w 1652"/>
                  <a:gd name="T25" fmla="*/ 275 h 1653"/>
                  <a:gd name="T26" fmla="*/ 0 w 1652"/>
                  <a:gd name="T27" fmla="*/ 962 h 1653"/>
                  <a:gd name="T28" fmla="*/ 139 w 1652"/>
                  <a:gd name="T29" fmla="*/ 1157 h 1653"/>
                  <a:gd name="T30" fmla="*/ 495 w 1652"/>
                  <a:gd name="T31" fmla="*/ 579 h 1653"/>
                  <a:gd name="T32" fmla="*/ 510 w 1652"/>
                  <a:gd name="T33" fmla="*/ 394 h 1653"/>
                  <a:gd name="T34" fmla="*/ 712 w 1652"/>
                  <a:gd name="T35" fmla="*/ 596 h 1653"/>
                  <a:gd name="T36" fmla="*/ 527 w 1652"/>
                  <a:gd name="T37" fmla="*/ 610 h 1653"/>
                  <a:gd name="T38" fmla="*/ 186 w 1652"/>
                  <a:gd name="T39" fmla="*/ 1172 h 1653"/>
                  <a:gd name="T40" fmla="*/ 691 w 1652"/>
                  <a:gd name="T41" fmla="*/ 1653 h 1653"/>
                  <a:gd name="T42" fmla="*/ 955 w 1652"/>
                  <a:gd name="T43" fmla="*/ 1412 h 1653"/>
                  <a:gd name="T44" fmla="*/ 769 w 1652"/>
                  <a:gd name="T45" fmla="*/ 1338 h 1653"/>
                  <a:gd name="T46" fmla="*/ 627 w 1652"/>
                  <a:gd name="T47" fmla="*/ 1195 h 1653"/>
                  <a:gd name="T48" fmla="*/ 870 w 1652"/>
                  <a:gd name="T49" fmla="*/ 1094 h 1653"/>
                  <a:gd name="T50" fmla="*/ 973 w 1652"/>
                  <a:gd name="T51" fmla="*/ 1367 h 1653"/>
                  <a:gd name="T52" fmla="*/ 1346 w 1652"/>
                  <a:gd name="T53" fmla="*/ 1183 h 1653"/>
                  <a:gd name="T54" fmla="*/ 1072 w 1652"/>
                  <a:gd name="T55" fmla="*/ 1091 h 1653"/>
                  <a:gd name="T56" fmla="*/ 887 w 1652"/>
                  <a:gd name="T57" fmla="*/ 1077 h 1653"/>
                  <a:gd name="T58" fmla="*/ 1089 w 1652"/>
                  <a:gd name="T59" fmla="*/ 875 h 1653"/>
                  <a:gd name="T60" fmla="*/ 1192 w 1652"/>
                  <a:gd name="T61" fmla="*/ 1148 h 1653"/>
                  <a:gd name="T62" fmla="*/ 1382 w 1652"/>
                  <a:gd name="T63" fmla="*/ 962 h 1653"/>
                  <a:gd name="T64" fmla="*/ 1546 w 1652"/>
                  <a:gd name="T65" fmla="*/ 718 h 1653"/>
                  <a:gd name="T66" fmla="*/ 1649 w 1652"/>
                  <a:gd name="T67" fmla="*/ 768 h 1653"/>
                  <a:gd name="T68" fmla="*/ 1629 w 1652"/>
                  <a:gd name="T69" fmla="*/ 0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2" h="1653">
                    <a:moveTo>
                      <a:pt x="1629" y="0"/>
                    </a:moveTo>
                    <a:cubicBezTo>
                      <a:pt x="1526" y="1"/>
                      <a:pt x="1526" y="1"/>
                      <a:pt x="1526" y="1"/>
                    </a:cubicBezTo>
                    <a:cubicBezTo>
                      <a:pt x="941" y="586"/>
                      <a:pt x="941" y="586"/>
                      <a:pt x="941" y="586"/>
                    </a:cubicBezTo>
                    <a:cubicBezTo>
                      <a:pt x="1253" y="586"/>
                      <a:pt x="1253" y="586"/>
                      <a:pt x="1253" y="586"/>
                    </a:cubicBezTo>
                    <a:cubicBezTo>
                      <a:pt x="1337" y="502"/>
                      <a:pt x="1337" y="502"/>
                      <a:pt x="1337" y="502"/>
                    </a:cubicBezTo>
                    <a:cubicBezTo>
                      <a:pt x="1287" y="446"/>
                      <a:pt x="1290" y="361"/>
                      <a:pt x="1343" y="307"/>
                    </a:cubicBezTo>
                    <a:cubicBezTo>
                      <a:pt x="1343" y="307"/>
                      <a:pt x="1343" y="307"/>
                      <a:pt x="1343" y="307"/>
                    </a:cubicBezTo>
                    <a:cubicBezTo>
                      <a:pt x="1399" y="252"/>
                      <a:pt x="1489" y="252"/>
                      <a:pt x="1545" y="307"/>
                    </a:cubicBezTo>
                    <a:cubicBezTo>
                      <a:pt x="1600" y="363"/>
                      <a:pt x="1600" y="454"/>
                      <a:pt x="1545" y="509"/>
                    </a:cubicBezTo>
                    <a:cubicBezTo>
                      <a:pt x="1517" y="537"/>
                      <a:pt x="1480" y="551"/>
                      <a:pt x="1444" y="551"/>
                    </a:cubicBezTo>
                    <a:cubicBezTo>
                      <a:pt x="1418" y="551"/>
                      <a:pt x="1393" y="544"/>
                      <a:pt x="1370" y="531"/>
                    </a:cubicBezTo>
                    <a:cubicBezTo>
                      <a:pt x="1271" y="630"/>
                      <a:pt x="1271" y="630"/>
                      <a:pt x="1271" y="630"/>
                    </a:cubicBezTo>
                    <a:cubicBezTo>
                      <a:pt x="897" y="630"/>
                      <a:pt x="897" y="630"/>
                      <a:pt x="897" y="630"/>
                    </a:cubicBezTo>
                    <a:cubicBezTo>
                      <a:pt x="544" y="983"/>
                      <a:pt x="544" y="983"/>
                      <a:pt x="544" y="983"/>
                    </a:cubicBezTo>
                    <a:cubicBezTo>
                      <a:pt x="585" y="1039"/>
                      <a:pt x="580" y="1117"/>
                      <a:pt x="530" y="1168"/>
                    </a:cubicBezTo>
                    <a:cubicBezTo>
                      <a:pt x="503" y="1195"/>
                      <a:pt x="467" y="1210"/>
                      <a:pt x="429" y="1210"/>
                    </a:cubicBezTo>
                    <a:cubicBezTo>
                      <a:pt x="391" y="1210"/>
                      <a:pt x="355" y="1195"/>
                      <a:pt x="328" y="1168"/>
                    </a:cubicBezTo>
                    <a:cubicBezTo>
                      <a:pt x="301" y="1141"/>
                      <a:pt x="286" y="1105"/>
                      <a:pt x="286" y="1067"/>
                    </a:cubicBezTo>
                    <a:cubicBezTo>
                      <a:pt x="286" y="1029"/>
                      <a:pt x="301" y="993"/>
                      <a:pt x="328" y="966"/>
                    </a:cubicBezTo>
                    <a:cubicBezTo>
                      <a:pt x="355" y="939"/>
                      <a:pt x="391" y="924"/>
                      <a:pt x="429" y="924"/>
                    </a:cubicBezTo>
                    <a:cubicBezTo>
                      <a:pt x="459" y="924"/>
                      <a:pt x="489" y="934"/>
                      <a:pt x="513" y="952"/>
                    </a:cubicBezTo>
                    <a:cubicBezTo>
                      <a:pt x="1463" y="1"/>
                      <a:pt x="1463" y="1"/>
                      <a:pt x="1463" y="1"/>
                    </a:cubicBezTo>
                    <a:cubicBezTo>
                      <a:pt x="884" y="3"/>
                      <a:pt x="884" y="3"/>
                      <a:pt x="884" y="3"/>
                    </a:cubicBezTo>
                    <a:cubicBezTo>
                      <a:pt x="865" y="3"/>
                      <a:pt x="855" y="27"/>
                      <a:pt x="869" y="41"/>
                    </a:cubicBezTo>
                    <a:cubicBezTo>
                      <a:pt x="933" y="106"/>
                      <a:pt x="933" y="106"/>
                      <a:pt x="933" y="106"/>
                    </a:cubicBezTo>
                    <a:cubicBezTo>
                      <a:pt x="764" y="275"/>
                      <a:pt x="764" y="275"/>
                      <a:pt x="764" y="275"/>
                    </a:cubicBezTo>
                    <a:cubicBezTo>
                      <a:pt x="740" y="273"/>
                      <a:pt x="716" y="272"/>
                      <a:pt x="691" y="272"/>
                    </a:cubicBezTo>
                    <a:cubicBezTo>
                      <a:pt x="310" y="272"/>
                      <a:pt x="0" y="581"/>
                      <a:pt x="0" y="962"/>
                    </a:cubicBezTo>
                    <a:cubicBezTo>
                      <a:pt x="0" y="1060"/>
                      <a:pt x="21" y="1153"/>
                      <a:pt x="58" y="1238"/>
                    </a:cubicBezTo>
                    <a:cubicBezTo>
                      <a:pt x="139" y="1157"/>
                      <a:pt x="139" y="1157"/>
                      <a:pt x="139" y="1157"/>
                    </a:cubicBezTo>
                    <a:cubicBezTo>
                      <a:pt x="111" y="964"/>
                      <a:pt x="111" y="964"/>
                      <a:pt x="111" y="964"/>
                    </a:cubicBezTo>
                    <a:cubicBezTo>
                      <a:pt x="495" y="579"/>
                      <a:pt x="495" y="579"/>
                      <a:pt x="495" y="579"/>
                    </a:cubicBezTo>
                    <a:cubicBezTo>
                      <a:pt x="478" y="555"/>
                      <a:pt x="468" y="526"/>
                      <a:pt x="468" y="495"/>
                    </a:cubicBezTo>
                    <a:cubicBezTo>
                      <a:pt x="468" y="457"/>
                      <a:pt x="483" y="421"/>
                      <a:pt x="510" y="394"/>
                    </a:cubicBezTo>
                    <a:cubicBezTo>
                      <a:pt x="565" y="339"/>
                      <a:pt x="656" y="339"/>
                      <a:pt x="712" y="394"/>
                    </a:cubicBezTo>
                    <a:cubicBezTo>
                      <a:pt x="767" y="450"/>
                      <a:pt x="767" y="540"/>
                      <a:pt x="712" y="596"/>
                    </a:cubicBezTo>
                    <a:cubicBezTo>
                      <a:pt x="684" y="624"/>
                      <a:pt x="647" y="638"/>
                      <a:pt x="611" y="638"/>
                    </a:cubicBezTo>
                    <a:cubicBezTo>
                      <a:pt x="581" y="638"/>
                      <a:pt x="552" y="629"/>
                      <a:pt x="527" y="610"/>
                    </a:cubicBezTo>
                    <a:cubicBezTo>
                      <a:pt x="157" y="980"/>
                      <a:pt x="157" y="980"/>
                      <a:pt x="157" y="980"/>
                    </a:cubicBezTo>
                    <a:cubicBezTo>
                      <a:pt x="186" y="1172"/>
                      <a:pt x="186" y="1172"/>
                      <a:pt x="186" y="1172"/>
                    </a:cubicBezTo>
                    <a:cubicBezTo>
                      <a:pt x="78" y="1280"/>
                      <a:pt x="78" y="1280"/>
                      <a:pt x="78" y="1280"/>
                    </a:cubicBezTo>
                    <a:cubicBezTo>
                      <a:pt x="193" y="1501"/>
                      <a:pt x="425" y="1653"/>
                      <a:pt x="691" y="1653"/>
                    </a:cubicBezTo>
                    <a:cubicBezTo>
                      <a:pt x="905" y="1653"/>
                      <a:pt x="1097" y="1555"/>
                      <a:pt x="1223" y="1402"/>
                    </a:cubicBezTo>
                    <a:cubicBezTo>
                      <a:pt x="955" y="1412"/>
                      <a:pt x="955" y="1412"/>
                      <a:pt x="955" y="1412"/>
                    </a:cubicBezTo>
                    <a:cubicBezTo>
                      <a:pt x="853" y="1310"/>
                      <a:pt x="853" y="1310"/>
                      <a:pt x="853" y="1310"/>
                    </a:cubicBezTo>
                    <a:cubicBezTo>
                      <a:pt x="828" y="1328"/>
                      <a:pt x="799" y="1338"/>
                      <a:pt x="769" y="1338"/>
                    </a:cubicBezTo>
                    <a:cubicBezTo>
                      <a:pt x="733" y="1338"/>
                      <a:pt x="696" y="1324"/>
                      <a:pt x="668" y="1296"/>
                    </a:cubicBezTo>
                    <a:cubicBezTo>
                      <a:pt x="641" y="1269"/>
                      <a:pt x="627" y="1233"/>
                      <a:pt x="627" y="1195"/>
                    </a:cubicBezTo>
                    <a:cubicBezTo>
                      <a:pt x="627" y="1157"/>
                      <a:pt x="641" y="1121"/>
                      <a:pt x="668" y="1094"/>
                    </a:cubicBezTo>
                    <a:cubicBezTo>
                      <a:pt x="724" y="1038"/>
                      <a:pt x="815" y="1038"/>
                      <a:pt x="870" y="1094"/>
                    </a:cubicBezTo>
                    <a:cubicBezTo>
                      <a:pt x="920" y="1144"/>
                      <a:pt x="925" y="1223"/>
                      <a:pt x="884" y="1279"/>
                    </a:cubicBezTo>
                    <a:cubicBezTo>
                      <a:pt x="973" y="1367"/>
                      <a:pt x="973" y="1367"/>
                      <a:pt x="973" y="1367"/>
                    </a:cubicBezTo>
                    <a:cubicBezTo>
                      <a:pt x="1258" y="1357"/>
                      <a:pt x="1258" y="1357"/>
                      <a:pt x="1258" y="1357"/>
                    </a:cubicBezTo>
                    <a:cubicBezTo>
                      <a:pt x="1295" y="1304"/>
                      <a:pt x="1324" y="1246"/>
                      <a:pt x="1346" y="1183"/>
                    </a:cubicBezTo>
                    <a:cubicBezTo>
                      <a:pt x="1175" y="1193"/>
                      <a:pt x="1175" y="1193"/>
                      <a:pt x="1175" y="1193"/>
                    </a:cubicBezTo>
                    <a:cubicBezTo>
                      <a:pt x="1072" y="1091"/>
                      <a:pt x="1072" y="1091"/>
                      <a:pt x="1072" y="1091"/>
                    </a:cubicBezTo>
                    <a:cubicBezTo>
                      <a:pt x="1048" y="1109"/>
                      <a:pt x="1019" y="1119"/>
                      <a:pt x="988" y="1119"/>
                    </a:cubicBezTo>
                    <a:cubicBezTo>
                      <a:pt x="950" y="1119"/>
                      <a:pt x="914" y="1104"/>
                      <a:pt x="887" y="1077"/>
                    </a:cubicBezTo>
                    <a:cubicBezTo>
                      <a:pt x="832" y="1021"/>
                      <a:pt x="832" y="931"/>
                      <a:pt x="887" y="875"/>
                    </a:cubicBezTo>
                    <a:cubicBezTo>
                      <a:pt x="943" y="819"/>
                      <a:pt x="1034" y="819"/>
                      <a:pt x="1089" y="875"/>
                    </a:cubicBezTo>
                    <a:cubicBezTo>
                      <a:pt x="1139" y="925"/>
                      <a:pt x="1144" y="1004"/>
                      <a:pt x="1104" y="1060"/>
                    </a:cubicBezTo>
                    <a:cubicBezTo>
                      <a:pt x="1192" y="1148"/>
                      <a:pt x="1192" y="1148"/>
                      <a:pt x="1192" y="1148"/>
                    </a:cubicBezTo>
                    <a:cubicBezTo>
                      <a:pt x="1359" y="1139"/>
                      <a:pt x="1359" y="1139"/>
                      <a:pt x="1359" y="1139"/>
                    </a:cubicBezTo>
                    <a:cubicBezTo>
                      <a:pt x="1374" y="1082"/>
                      <a:pt x="1382" y="1023"/>
                      <a:pt x="1382" y="962"/>
                    </a:cubicBezTo>
                    <a:cubicBezTo>
                      <a:pt x="1382" y="937"/>
                      <a:pt x="1380" y="912"/>
                      <a:pt x="1378" y="887"/>
                    </a:cubicBezTo>
                    <a:cubicBezTo>
                      <a:pt x="1546" y="718"/>
                      <a:pt x="1546" y="718"/>
                      <a:pt x="1546" y="718"/>
                    </a:cubicBezTo>
                    <a:cubicBezTo>
                      <a:pt x="1611" y="783"/>
                      <a:pt x="1611" y="783"/>
                      <a:pt x="1611" y="783"/>
                    </a:cubicBezTo>
                    <a:cubicBezTo>
                      <a:pt x="1625" y="797"/>
                      <a:pt x="1648" y="787"/>
                      <a:pt x="1649" y="768"/>
                    </a:cubicBezTo>
                    <a:cubicBezTo>
                      <a:pt x="1651" y="23"/>
                      <a:pt x="1651" y="23"/>
                      <a:pt x="1651" y="23"/>
                    </a:cubicBezTo>
                    <a:cubicBezTo>
                      <a:pt x="1652" y="10"/>
                      <a:pt x="1642" y="0"/>
                      <a:pt x="1629"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3" name="Freeform 22">
                <a:extLst>
                  <a:ext uri="{FF2B5EF4-FFF2-40B4-BE49-F238E27FC236}">
                    <a16:creationId xmlns:a16="http://schemas.microsoft.com/office/drawing/2014/main" id="{31A2DC10-BEF7-44EC-B0FC-1DB94D57B7E8}"/>
                  </a:ext>
                </a:extLst>
              </p:cNvPr>
              <p:cNvSpPr>
                <a:spLocks noEditPoints="1"/>
              </p:cNvSpPr>
              <p:nvPr/>
            </p:nvSpPr>
            <p:spPr bwMode="auto">
              <a:xfrm>
                <a:off x="2162" y="932"/>
                <a:ext cx="3072" cy="2919"/>
              </a:xfrm>
              <a:custGeom>
                <a:avLst/>
                <a:gdLst>
                  <a:gd name="T0" fmla="*/ 1553 w 1640"/>
                  <a:gd name="T1" fmla="*/ 688 h 1557"/>
                  <a:gd name="T2" fmla="*/ 1558 w 1640"/>
                  <a:gd name="T3" fmla="*/ 778 h 1557"/>
                  <a:gd name="T4" fmla="*/ 779 w 1640"/>
                  <a:gd name="T5" fmla="*/ 1557 h 1557"/>
                  <a:gd name="T6" fmla="*/ 0 w 1640"/>
                  <a:gd name="T7" fmla="*/ 778 h 1557"/>
                  <a:gd name="T8" fmla="*/ 779 w 1640"/>
                  <a:gd name="T9" fmla="*/ 0 h 1557"/>
                  <a:gd name="T10" fmla="*/ 867 w 1640"/>
                  <a:gd name="T11" fmla="*/ 5 h 1557"/>
                  <a:gd name="T12" fmla="*/ 826 w 1640"/>
                  <a:gd name="T13" fmla="*/ 45 h 1557"/>
                  <a:gd name="T14" fmla="*/ 779 w 1640"/>
                  <a:gd name="T15" fmla="*/ 44 h 1557"/>
                  <a:gd name="T16" fmla="*/ 44 w 1640"/>
                  <a:gd name="T17" fmla="*/ 778 h 1557"/>
                  <a:gd name="T18" fmla="*/ 779 w 1640"/>
                  <a:gd name="T19" fmla="*/ 1513 h 1557"/>
                  <a:gd name="T20" fmla="*/ 1514 w 1640"/>
                  <a:gd name="T21" fmla="*/ 778 h 1557"/>
                  <a:gd name="T22" fmla="*/ 1512 w 1640"/>
                  <a:gd name="T23" fmla="*/ 728 h 1557"/>
                  <a:gd name="T24" fmla="*/ 1553 w 1640"/>
                  <a:gd name="T25" fmla="*/ 688 h 1557"/>
                  <a:gd name="T26" fmla="*/ 517 w 1640"/>
                  <a:gd name="T27" fmla="*/ 784 h 1557"/>
                  <a:gd name="T28" fmla="*/ 447 w 1640"/>
                  <a:gd name="T29" fmla="*/ 813 h 1557"/>
                  <a:gd name="T30" fmla="*/ 447 w 1640"/>
                  <a:gd name="T31" fmla="*/ 813 h 1557"/>
                  <a:gd name="T32" fmla="*/ 418 w 1640"/>
                  <a:gd name="T33" fmla="*/ 883 h 1557"/>
                  <a:gd name="T34" fmla="*/ 447 w 1640"/>
                  <a:gd name="T35" fmla="*/ 953 h 1557"/>
                  <a:gd name="T36" fmla="*/ 517 w 1640"/>
                  <a:gd name="T37" fmla="*/ 982 h 1557"/>
                  <a:gd name="T38" fmla="*/ 586 w 1640"/>
                  <a:gd name="T39" fmla="*/ 953 h 1557"/>
                  <a:gd name="T40" fmla="*/ 586 w 1640"/>
                  <a:gd name="T41" fmla="*/ 813 h 1557"/>
                  <a:gd name="T42" fmla="*/ 517 w 1640"/>
                  <a:gd name="T43" fmla="*/ 784 h 1557"/>
                  <a:gd name="T44" fmla="*/ 699 w 1640"/>
                  <a:gd name="T45" fmla="*/ 213 h 1557"/>
                  <a:gd name="T46" fmla="*/ 629 w 1640"/>
                  <a:gd name="T47" fmla="*/ 241 h 1557"/>
                  <a:gd name="T48" fmla="*/ 600 w 1640"/>
                  <a:gd name="T49" fmla="*/ 311 h 1557"/>
                  <a:gd name="T50" fmla="*/ 629 w 1640"/>
                  <a:gd name="T51" fmla="*/ 381 h 1557"/>
                  <a:gd name="T52" fmla="*/ 768 w 1640"/>
                  <a:gd name="T53" fmla="*/ 381 h 1557"/>
                  <a:gd name="T54" fmla="*/ 768 w 1640"/>
                  <a:gd name="T55" fmla="*/ 241 h 1557"/>
                  <a:gd name="T56" fmla="*/ 699 w 1640"/>
                  <a:gd name="T57" fmla="*/ 213 h 1557"/>
                  <a:gd name="T58" fmla="*/ 857 w 1640"/>
                  <a:gd name="T59" fmla="*/ 912 h 1557"/>
                  <a:gd name="T60" fmla="*/ 787 w 1640"/>
                  <a:gd name="T61" fmla="*/ 941 h 1557"/>
                  <a:gd name="T62" fmla="*/ 759 w 1640"/>
                  <a:gd name="T63" fmla="*/ 1011 h 1557"/>
                  <a:gd name="T64" fmla="*/ 787 w 1640"/>
                  <a:gd name="T65" fmla="*/ 1081 h 1557"/>
                  <a:gd name="T66" fmla="*/ 927 w 1640"/>
                  <a:gd name="T67" fmla="*/ 1081 h 1557"/>
                  <a:gd name="T68" fmla="*/ 927 w 1640"/>
                  <a:gd name="T69" fmla="*/ 941 h 1557"/>
                  <a:gd name="T70" fmla="*/ 857 w 1640"/>
                  <a:gd name="T71" fmla="*/ 912 h 1557"/>
                  <a:gd name="T72" fmla="*/ 1076 w 1640"/>
                  <a:gd name="T73" fmla="*/ 693 h 1557"/>
                  <a:gd name="T74" fmla="*/ 1007 w 1640"/>
                  <a:gd name="T75" fmla="*/ 722 h 1557"/>
                  <a:gd name="T76" fmla="*/ 1007 w 1640"/>
                  <a:gd name="T77" fmla="*/ 862 h 1557"/>
                  <a:gd name="T78" fmla="*/ 1146 w 1640"/>
                  <a:gd name="T79" fmla="*/ 862 h 1557"/>
                  <a:gd name="T80" fmla="*/ 1146 w 1640"/>
                  <a:gd name="T81" fmla="*/ 722 h 1557"/>
                  <a:gd name="T82" fmla="*/ 1076 w 1640"/>
                  <a:gd name="T83" fmla="*/ 693 h 1557"/>
                  <a:gd name="T84" fmla="*/ 1462 w 1640"/>
                  <a:gd name="T85" fmla="*/ 155 h 1557"/>
                  <a:gd name="T86" fmla="*/ 1462 w 1640"/>
                  <a:gd name="T87" fmla="*/ 294 h 1557"/>
                  <a:gd name="T88" fmla="*/ 1602 w 1640"/>
                  <a:gd name="T89" fmla="*/ 294 h 1557"/>
                  <a:gd name="T90" fmla="*/ 1602 w 1640"/>
                  <a:gd name="T91" fmla="*/ 155 h 1557"/>
                  <a:gd name="T92" fmla="*/ 1462 w 1640"/>
                  <a:gd name="T93" fmla="*/ 155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0" h="1557">
                    <a:moveTo>
                      <a:pt x="1553" y="688"/>
                    </a:moveTo>
                    <a:cubicBezTo>
                      <a:pt x="1556" y="718"/>
                      <a:pt x="1558" y="748"/>
                      <a:pt x="1558" y="778"/>
                    </a:cubicBezTo>
                    <a:cubicBezTo>
                      <a:pt x="1558" y="1208"/>
                      <a:pt x="1208" y="1557"/>
                      <a:pt x="779" y="1557"/>
                    </a:cubicBezTo>
                    <a:cubicBezTo>
                      <a:pt x="350" y="1557"/>
                      <a:pt x="0" y="1208"/>
                      <a:pt x="0" y="778"/>
                    </a:cubicBezTo>
                    <a:cubicBezTo>
                      <a:pt x="0" y="349"/>
                      <a:pt x="350" y="0"/>
                      <a:pt x="779" y="0"/>
                    </a:cubicBezTo>
                    <a:cubicBezTo>
                      <a:pt x="809" y="0"/>
                      <a:pt x="838" y="1"/>
                      <a:pt x="867" y="5"/>
                    </a:cubicBezTo>
                    <a:cubicBezTo>
                      <a:pt x="826" y="45"/>
                      <a:pt x="826" y="45"/>
                      <a:pt x="826" y="45"/>
                    </a:cubicBezTo>
                    <a:cubicBezTo>
                      <a:pt x="811" y="44"/>
                      <a:pt x="795" y="44"/>
                      <a:pt x="779" y="44"/>
                    </a:cubicBezTo>
                    <a:cubicBezTo>
                      <a:pt x="374" y="44"/>
                      <a:pt x="44" y="373"/>
                      <a:pt x="44" y="778"/>
                    </a:cubicBezTo>
                    <a:cubicBezTo>
                      <a:pt x="44" y="1183"/>
                      <a:pt x="374" y="1513"/>
                      <a:pt x="779" y="1513"/>
                    </a:cubicBezTo>
                    <a:cubicBezTo>
                      <a:pt x="1184" y="1513"/>
                      <a:pt x="1514" y="1183"/>
                      <a:pt x="1514" y="778"/>
                    </a:cubicBezTo>
                    <a:cubicBezTo>
                      <a:pt x="1514" y="762"/>
                      <a:pt x="1513" y="745"/>
                      <a:pt x="1512" y="728"/>
                    </a:cubicBezTo>
                    <a:lnTo>
                      <a:pt x="1553" y="688"/>
                    </a:lnTo>
                    <a:close/>
                    <a:moveTo>
                      <a:pt x="517" y="784"/>
                    </a:moveTo>
                    <a:cubicBezTo>
                      <a:pt x="490" y="784"/>
                      <a:pt x="466" y="794"/>
                      <a:pt x="447" y="813"/>
                    </a:cubicBezTo>
                    <a:cubicBezTo>
                      <a:pt x="447" y="813"/>
                      <a:pt x="447" y="813"/>
                      <a:pt x="447" y="813"/>
                    </a:cubicBezTo>
                    <a:cubicBezTo>
                      <a:pt x="428" y="832"/>
                      <a:pt x="418" y="857"/>
                      <a:pt x="418" y="883"/>
                    </a:cubicBezTo>
                    <a:cubicBezTo>
                      <a:pt x="418" y="909"/>
                      <a:pt x="428" y="934"/>
                      <a:pt x="447" y="953"/>
                    </a:cubicBezTo>
                    <a:cubicBezTo>
                      <a:pt x="466" y="971"/>
                      <a:pt x="490" y="982"/>
                      <a:pt x="517" y="982"/>
                    </a:cubicBezTo>
                    <a:cubicBezTo>
                      <a:pt x="543" y="982"/>
                      <a:pt x="568" y="971"/>
                      <a:pt x="586" y="953"/>
                    </a:cubicBezTo>
                    <a:cubicBezTo>
                      <a:pt x="625" y="914"/>
                      <a:pt x="625" y="852"/>
                      <a:pt x="586" y="813"/>
                    </a:cubicBezTo>
                    <a:cubicBezTo>
                      <a:pt x="568" y="794"/>
                      <a:pt x="543" y="784"/>
                      <a:pt x="517" y="784"/>
                    </a:cubicBezTo>
                    <a:close/>
                    <a:moveTo>
                      <a:pt x="699" y="213"/>
                    </a:moveTo>
                    <a:cubicBezTo>
                      <a:pt x="673" y="213"/>
                      <a:pt x="648" y="222"/>
                      <a:pt x="629" y="241"/>
                    </a:cubicBezTo>
                    <a:cubicBezTo>
                      <a:pt x="610" y="260"/>
                      <a:pt x="600" y="285"/>
                      <a:pt x="600" y="311"/>
                    </a:cubicBezTo>
                    <a:cubicBezTo>
                      <a:pt x="600" y="338"/>
                      <a:pt x="610" y="362"/>
                      <a:pt x="629" y="381"/>
                    </a:cubicBezTo>
                    <a:cubicBezTo>
                      <a:pt x="667" y="419"/>
                      <a:pt x="730" y="419"/>
                      <a:pt x="768" y="381"/>
                    </a:cubicBezTo>
                    <a:cubicBezTo>
                      <a:pt x="807" y="342"/>
                      <a:pt x="807" y="280"/>
                      <a:pt x="768" y="241"/>
                    </a:cubicBezTo>
                    <a:cubicBezTo>
                      <a:pt x="749" y="222"/>
                      <a:pt x="724" y="213"/>
                      <a:pt x="699" y="213"/>
                    </a:cubicBezTo>
                    <a:close/>
                    <a:moveTo>
                      <a:pt x="857" y="912"/>
                    </a:moveTo>
                    <a:cubicBezTo>
                      <a:pt x="832" y="912"/>
                      <a:pt x="807" y="922"/>
                      <a:pt x="787" y="941"/>
                    </a:cubicBezTo>
                    <a:cubicBezTo>
                      <a:pt x="769" y="960"/>
                      <a:pt x="759" y="985"/>
                      <a:pt x="759" y="1011"/>
                    </a:cubicBezTo>
                    <a:cubicBezTo>
                      <a:pt x="759" y="1037"/>
                      <a:pt x="769" y="1062"/>
                      <a:pt x="787" y="1081"/>
                    </a:cubicBezTo>
                    <a:cubicBezTo>
                      <a:pt x="826" y="1119"/>
                      <a:pt x="889" y="1119"/>
                      <a:pt x="927" y="1081"/>
                    </a:cubicBezTo>
                    <a:cubicBezTo>
                      <a:pt x="965" y="1042"/>
                      <a:pt x="965" y="980"/>
                      <a:pt x="927" y="941"/>
                    </a:cubicBezTo>
                    <a:cubicBezTo>
                      <a:pt x="908" y="922"/>
                      <a:pt x="883" y="912"/>
                      <a:pt x="857" y="912"/>
                    </a:cubicBezTo>
                    <a:close/>
                    <a:moveTo>
                      <a:pt x="1076" y="693"/>
                    </a:moveTo>
                    <a:cubicBezTo>
                      <a:pt x="1051" y="693"/>
                      <a:pt x="1026" y="703"/>
                      <a:pt x="1007" y="722"/>
                    </a:cubicBezTo>
                    <a:cubicBezTo>
                      <a:pt x="968" y="761"/>
                      <a:pt x="968" y="823"/>
                      <a:pt x="1007" y="862"/>
                    </a:cubicBezTo>
                    <a:cubicBezTo>
                      <a:pt x="1045" y="900"/>
                      <a:pt x="1108" y="900"/>
                      <a:pt x="1146" y="862"/>
                    </a:cubicBezTo>
                    <a:cubicBezTo>
                      <a:pt x="1185" y="823"/>
                      <a:pt x="1185" y="761"/>
                      <a:pt x="1146" y="722"/>
                    </a:cubicBezTo>
                    <a:cubicBezTo>
                      <a:pt x="1127" y="703"/>
                      <a:pt x="1102" y="693"/>
                      <a:pt x="1076" y="693"/>
                    </a:cubicBezTo>
                    <a:close/>
                    <a:moveTo>
                      <a:pt x="1462" y="155"/>
                    </a:moveTo>
                    <a:cubicBezTo>
                      <a:pt x="1424" y="193"/>
                      <a:pt x="1424" y="256"/>
                      <a:pt x="1462" y="294"/>
                    </a:cubicBezTo>
                    <a:cubicBezTo>
                      <a:pt x="1500" y="333"/>
                      <a:pt x="1563" y="333"/>
                      <a:pt x="1602" y="294"/>
                    </a:cubicBezTo>
                    <a:cubicBezTo>
                      <a:pt x="1640" y="256"/>
                      <a:pt x="1640" y="193"/>
                      <a:pt x="1602" y="155"/>
                    </a:cubicBezTo>
                    <a:cubicBezTo>
                      <a:pt x="1563" y="116"/>
                      <a:pt x="1500" y="116"/>
                      <a:pt x="1462" y="1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grpSp>
        <p:nvGrpSpPr>
          <p:cNvPr id="22" name="Group 21"/>
          <p:cNvGrpSpPr/>
          <p:nvPr/>
        </p:nvGrpSpPr>
        <p:grpSpPr>
          <a:xfrm>
            <a:off x="6858405" y="646751"/>
            <a:ext cx="1211500" cy="1211500"/>
            <a:chOff x="6870700" y="1561048"/>
            <a:chExt cx="1211500" cy="1211500"/>
          </a:xfrm>
        </p:grpSpPr>
        <p:sp>
          <p:nvSpPr>
            <p:cNvPr id="9" name="Oval 8"/>
            <p:cNvSpPr/>
            <p:nvPr/>
          </p:nvSpPr>
          <p:spPr>
            <a:xfrm>
              <a:off x="6870700" y="1561048"/>
              <a:ext cx="1211500" cy="1211500"/>
            </a:xfrm>
            <a:prstGeom prst="ellipse">
              <a:avLst/>
            </a:prstGeom>
            <a:solidFill>
              <a:srgbClr val="FFFFFF"/>
            </a:solid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latin typeface="Arial" panose="020B0604020202020204" pitchFamily="34" charset="0"/>
                <a:cs typeface="Arial" panose="020B0604020202020204" pitchFamily="34" charset="0"/>
              </a:endParaRPr>
            </a:p>
          </p:txBody>
        </p:sp>
        <p:grpSp>
          <p:nvGrpSpPr>
            <p:cNvPr id="18" name="bcgIcons_DigitalImperative">
              <a:extLst>
                <a:ext uri="{FF2B5EF4-FFF2-40B4-BE49-F238E27FC236}">
                  <a16:creationId xmlns:a16="http://schemas.microsoft.com/office/drawing/2014/main" id="{38FCB088-1D96-4455-A463-B6D0CB5B7386}"/>
                </a:ext>
              </a:extLst>
            </p:cNvPr>
            <p:cNvGrpSpPr>
              <a:grpSpLocks noChangeAspect="1"/>
            </p:cNvGrpSpPr>
            <p:nvPr/>
          </p:nvGrpSpPr>
          <p:grpSpPr bwMode="auto">
            <a:xfrm>
              <a:off x="6987619" y="1677514"/>
              <a:ext cx="977662" cy="978568"/>
              <a:chOff x="1682" y="0"/>
              <a:chExt cx="4316" cy="4320"/>
            </a:xfrm>
          </p:grpSpPr>
          <p:sp>
            <p:nvSpPr>
              <p:cNvPr id="19" name="AutoShape 29">
                <a:extLst>
                  <a:ext uri="{FF2B5EF4-FFF2-40B4-BE49-F238E27FC236}">
                    <a16:creationId xmlns:a16="http://schemas.microsoft.com/office/drawing/2014/main" id="{0A20574C-861B-41A6-B088-1F60E1E0822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31">
                <a:extLst>
                  <a:ext uri="{FF2B5EF4-FFF2-40B4-BE49-F238E27FC236}">
                    <a16:creationId xmlns:a16="http://schemas.microsoft.com/office/drawing/2014/main" id="{B27ACF0B-87D8-43EB-9E05-3B16812D926B}"/>
                  </a:ext>
                </a:extLst>
              </p:cNvPr>
              <p:cNvSpPr>
                <a:spLocks noEditPoints="1"/>
              </p:cNvSpPr>
              <p:nvPr/>
            </p:nvSpPr>
            <p:spPr bwMode="auto">
              <a:xfrm>
                <a:off x="1903" y="881"/>
                <a:ext cx="3921" cy="3060"/>
              </a:xfrm>
              <a:custGeom>
                <a:avLst/>
                <a:gdLst>
                  <a:gd name="T0" fmla="*/ 244 w 2093"/>
                  <a:gd name="T1" fmla="*/ 1602 h 1632"/>
                  <a:gd name="T2" fmla="*/ 421 w 2093"/>
                  <a:gd name="T3" fmla="*/ 1276 h 1632"/>
                  <a:gd name="T4" fmla="*/ 649 w 2093"/>
                  <a:gd name="T5" fmla="*/ 706 h 1632"/>
                  <a:gd name="T6" fmla="*/ 880 w 2093"/>
                  <a:gd name="T7" fmla="*/ 450 h 1632"/>
                  <a:gd name="T8" fmla="*/ 1027 w 2093"/>
                  <a:gd name="T9" fmla="*/ 62 h 1632"/>
                  <a:gd name="T10" fmla="*/ 1379 w 2093"/>
                  <a:gd name="T11" fmla="*/ 761 h 1632"/>
                  <a:gd name="T12" fmla="*/ 1748 w 2093"/>
                  <a:gd name="T13" fmla="*/ 1212 h 1632"/>
                  <a:gd name="T14" fmla="*/ 1807 w 2093"/>
                  <a:gd name="T15" fmla="*/ 1630 h 1632"/>
                  <a:gd name="T16" fmla="*/ 1564 w 2093"/>
                  <a:gd name="T17" fmla="*/ 1165 h 1632"/>
                  <a:gd name="T18" fmla="*/ 1261 w 2093"/>
                  <a:gd name="T19" fmla="*/ 781 h 1632"/>
                  <a:gd name="T20" fmla="*/ 915 w 2093"/>
                  <a:gd name="T21" fmla="*/ 485 h 1632"/>
                  <a:gd name="T22" fmla="*/ 688 w 2093"/>
                  <a:gd name="T23" fmla="*/ 726 h 1632"/>
                  <a:gd name="T24" fmla="*/ 459 w 2093"/>
                  <a:gd name="T25" fmla="*/ 1303 h 1632"/>
                  <a:gd name="T26" fmla="*/ 286 w 2093"/>
                  <a:gd name="T27" fmla="*/ 1614 h 1632"/>
                  <a:gd name="T28" fmla="*/ 523 w 2093"/>
                  <a:gd name="T29" fmla="*/ 0 h 1632"/>
                  <a:gd name="T30" fmla="*/ 545 w 2093"/>
                  <a:gd name="T31" fmla="*/ 276 h 1632"/>
                  <a:gd name="T32" fmla="*/ 508 w 2093"/>
                  <a:gd name="T33" fmla="*/ 301 h 1632"/>
                  <a:gd name="T34" fmla="*/ 427 w 2093"/>
                  <a:gd name="T35" fmla="*/ 96 h 1632"/>
                  <a:gd name="T36" fmla="*/ 576 w 2093"/>
                  <a:gd name="T37" fmla="*/ 96 h 1632"/>
                  <a:gd name="T38" fmla="*/ 178 w 2093"/>
                  <a:gd name="T39" fmla="*/ 899 h 1632"/>
                  <a:gd name="T40" fmla="*/ 0 w 2093"/>
                  <a:gd name="T41" fmla="*/ 951 h 1632"/>
                  <a:gd name="T42" fmla="*/ 236 w 2093"/>
                  <a:gd name="T43" fmla="*/ 778 h 1632"/>
                  <a:gd name="T44" fmla="*/ 107 w 2093"/>
                  <a:gd name="T45" fmla="*/ 349 h 1632"/>
                  <a:gd name="T46" fmla="*/ 225 w 2093"/>
                  <a:gd name="T47" fmla="*/ 255 h 1632"/>
                  <a:gd name="T48" fmla="*/ 358 w 2093"/>
                  <a:gd name="T49" fmla="*/ 838 h 1632"/>
                  <a:gd name="T50" fmla="*/ 380 w 2093"/>
                  <a:gd name="T51" fmla="*/ 494 h 1632"/>
                  <a:gd name="T52" fmla="*/ 402 w 2093"/>
                  <a:gd name="T53" fmla="*/ 1022 h 1632"/>
                  <a:gd name="T54" fmla="*/ 365 w 2093"/>
                  <a:gd name="T55" fmla="*/ 1047 h 1632"/>
                  <a:gd name="T56" fmla="*/ 267 w 2093"/>
                  <a:gd name="T57" fmla="*/ 809 h 1632"/>
                  <a:gd name="T58" fmla="*/ 433 w 2093"/>
                  <a:gd name="T59" fmla="*/ 590 h 1632"/>
                  <a:gd name="T60" fmla="*/ 380 w 2093"/>
                  <a:gd name="T61" fmla="*/ 643 h 1632"/>
                  <a:gd name="T62" fmla="*/ 129 w 2093"/>
                  <a:gd name="T63" fmla="*/ 202 h 1632"/>
                  <a:gd name="T64" fmla="*/ 149 w 2093"/>
                  <a:gd name="T65" fmla="*/ 951 h 1632"/>
                  <a:gd name="T66" fmla="*/ 97 w 2093"/>
                  <a:gd name="T67" fmla="*/ 1004 h 1632"/>
                  <a:gd name="T68" fmla="*/ 1997 w 2093"/>
                  <a:gd name="T69" fmla="*/ 666 h 1632"/>
                  <a:gd name="T70" fmla="*/ 1700 w 2093"/>
                  <a:gd name="T71" fmla="*/ 701 h 1632"/>
                  <a:gd name="T72" fmla="*/ 1656 w 2093"/>
                  <a:gd name="T73" fmla="*/ 847 h 1632"/>
                  <a:gd name="T74" fmla="*/ 1500 w 2093"/>
                  <a:gd name="T75" fmla="*/ 462 h 1632"/>
                  <a:gd name="T76" fmla="*/ 1255 w 2093"/>
                  <a:gd name="T77" fmla="*/ 440 h 1632"/>
                  <a:gd name="T78" fmla="*/ 1500 w 2093"/>
                  <a:gd name="T79" fmla="*/ 418 h 1632"/>
                  <a:gd name="T80" fmla="*/ 1522 w 2093"/>
                  <a:gd name="T81" fmla="*/ 102 h 1632"/>
                  <a:gd name="T82" fmla="*/ 1544 w 2093"/>
                  <a:gd name="T83" fmla="*/ 673 h 1632"/>
                  <a:gd name="T84" fmla="*/ 1662 w 2093"/>
                  <a:gd name="T85" fmla="*/ 676 h 1632"/>
                  <a:gd name="T86" fmla="*/ 1903 w 2093"/>
                  <a:gd name="T87" fmla="*/ 548 h 1632"/>
                  <a:gd name="T88" fmla="*/ 1404 w 2093"/>
                  <a:gd name="T89" fmla="*/ 440 h 1632"/>
                  <a:gd name="T90" fmla="*/ 1352 w 2093"/>
                  <a:gd name="T91" fmla="*/ 492 h 1632"/>
                  <a:gd name="T92" fmla="*/ 1575 w 2093"/>
                  <a:gd name="T93" fmla="*/ 198 h 1632"/>
                  <a:gd name="T94" fmla="*/ 1522 w 2093"/>
                  <a:gd name="T95" fmla="*/ 251 h 1632"/>
                  <a:gd name="T96" fmla="*/ 1945 w 2093"/>
                  <a:gd name="T97" fmla="*/ 5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1632">
                    <a:moveTo>
                      <a:pt x="265" y="1630"/>
                    </a:moveTo>
                    <a:cubicBezTo>
                      <a:pt x="263" y="1630"/>
                      <a:pt x="260" y="1630"/>
                      <a:pt x="258" y="1629"/>
                    </a:cubicBezTo>
                    <a:cubicBezTo>
                      <a:pt x="247" y="1626"/>
                      <a:pt x="240" y="1613"/>
                      <a:pt x="244" y="1602"/>
                    </a:cubicBezTo>
                    <a:cubicBezTo>
                      <a:pt x="337" y="1291"/>
                      <a:pt x="337" y="1291"/>
                      <a:pt x="337" y="1291"/>
                    </a:cubicBezTo>
                    <a:cubicBezTo>
                      <a:pt x="340" y="1282"/>
                      <a:pt x="348" y="1276"/>
                      <a:pt x="358" y="1276"/>
                    </a:cubicBezTo>
                    <a:cubicBezTo>
                      <a:pt x="421" y="1276"/>
                      <a:pt x="421" y="1276"/>
                      <a:pt x="421" y="1276"/>
                    </a:cubicBezTo>
                    <a:cubicBezTo>
                      <a:pt x="509" y="941"/>
                      <a:pt x="509" y="941"/>
                      <a:pt x="509" y="941"/>
                    </a:cubicBezTo>
                    <a:cubicBezTo>
                      <a:pt x="509" y="939"/>
                      <a:pt x="510" y="937"/>
                      <a:pt x="511" y="935"/>
                    </a:cubicBezTo>
                    <a:cubicBezTo>
                      <a:pt x="649" y="706"/>
                      <a:pt x="649" y="706"/>
                      <a:pt x="649" y="706"/>
                    </a:cubicBezTo>
                    <a:cubicBezTo>
                      <a:pt x="778" y="437"/>
                      <a:pt x="778" y="437"/>
                      <a:pt x="778" y="437"/>
                    </a:cubicBezTo>
                    <a:cubicBezTo>
                      <a:pt x="783" y="427"/>
                      <a:pt x="794" y="423"/>
                      <a:pt x="805" y="426"/>
                    </a:cubicBezTo>
                    <a:cubicBezTo>
                      <a:pt x="880" y="450"/>
                      <a:pt x="880" y="450"/>
                      <a:pt x="880" y="450"/>
                    </a:cubicBezTo>
                    <a:cubicBezTo>
                      <a:pt x="1006" y="77"/>
                      <a:pt x="1006" y="77"/>
                      <a:pt x="1006" y="77"/>
                    </a:cubicBezTo>
                    <a:cubicBezTo>
                      <a:pt x="1009" y="68"/>
                      <a:pt x="1017" y="62"/>
                      <a:pt x="1026" y="62"/>
                    </a:cubicBezTo>
                    <a:cubicBezTo>
                      <a:pt x="1027" y="62"/>
                      <a:pt x="1027" y="62"/>
                      <a:pt x="1027" y="62"/>
                    </a:cubicBezTo>
                    <a:cubicBezTo>
                      <a:pt x="1036" y="62"/>
                      <a:pt x="1044" y="68"/>
                      <a:pt x="1047" y="76"/>
                    </a:cubicBezTo>
                    <a:cubicBezTo>
                      <a:pt x="1283" y="740"/>
                      <a:pt x="1283" y="740"/>
                      <a:pt x="1283" y="740"/>
                    </a:cubicBezTo>
                    <a:cubicBezTo>
                      <a:pt x="1379" y="761"/>
                      <a:pt x="1379" y="761"/>
                      <a:pt x="1379" y="761"/>
                    </a:cubicBezTo>
                    <a:cubicBezTo>
                      <a:pt x="1385" y="762"/>
                      <a:pt x="1391" y="766"/>
                      <a:pt x="1394" y="772"/>
                    </a:cubicBezTo>
                    <a:cubicBezTo>
                      <a:pt x="1590" y="1129"/>
                      <a:pt x="1590" y="1129"/>
                      <a:pt x="1590" y="1129"/>
                    </a:cubicBezTo>
                    <a:cubicBezTo>
                      <a:pt x="1748" y="1212"/>
                      <a:pt x="1748" y="1212"/>
                      <a:pt x="1748" y="1212"/>
                    </a:cubicBezTo>
                    <a:cubicBezTo>
                      <a:pt x="1754" y="1215"/>
                      <a:pt x="1759" y="1221"/>
                      <a:pt x="1760" y="1228"/>
                    </a:cubicBezTo>
                    <a:cubicBezTo>
                      <a:pt x="1825" y="1604"/>
                      <a:pt x="1825" y="1604"/>
                      <a:pt x="1825" y="1604"/>
                    </a:cubicBezTo>
                    <a:cubicBezTo>
                      <a:pt x="1827" y="1616"/>
                      <a:pt x="1819" y="1628"/>
                      <a:pt x="1807" y="1630"/>
                    </a:cubicBezTo>
                    <a:cubicBezTo>
                      <a:pt x="1795" y="1632"/>
                      <a:pt x="1784" y="1624"/>
                      <a:pt x="1782" y="1612"/>
                    </a:cubicBezTo>
                    <a:cubicBezTo>
                      <a:pt x="1718" y="1246"/>
                      <a:pt x="1718" y="1246"/>
                      <a:pt x="1718" y="1246"/>
                    </a:cubicBezTo>
                    <a:cubicBezTo>
                      <a:pt x="1564" y="1165"/>
                      <a:pt x="1564" y="1165"/>
                      <a:pt x="1564" y="1165"/>
                    </a:cubicBezTo>
                    <a:cubicBezTo>
                      <a:pt x="1560" y="1163"/>
                      <a:pt x="1557" y="1160"/>
                      <a:pt x="1555" y="1156"/>
                    </a:cubicBezTo>
                    <a:cubicBezTo>
                      <a:pt x="1360" y="802"/>
                      <a:pt x="1360" y="802"/>
                      <a:pt x="1360" y="802"/>
                    </a:cubicBezTo>
                    <a:cubicBezTo>
                      <a:pt x="1261" y="781"/>
                      <a:pt x="1261" y="781"/>
                      <a:pt x="1261" y="781"/>
                    </a:cubicBezTo>
                    <a:cubicBezTo>
                      <a:pt x="1254" y="779"/>
                      <a:pt x="1248" y="774"/>
                      <a:pt x="1245" y="766"/>
                    </a:cubicBezTo>
                    <a:cubicBezTo>
                      <a:pt x="1027" y="151"/>
                      <a:pt x="1027" y="151"/>
                      <a:pt x="1027" y="151"/>
                    </a:cubicBezTo>
                    <a:cubicBezTo>
                      <a:pt x="915" y="485"/>
                      <a:pt x="915" y="485"/>
                      <a:pt x="915" y="485"/>
                    </a:cubicBezTo>
                    <a:cubicBezTo>
                      <a:pt x="911" y="496"/>
                      <a:pt x="899" y="502"/>
                      <a:pt x="887" y="498"/>
                    </a:cubicBezTo>
                    <a:cubicBezTo>
                      <a:pt x="810" y="474"/>
                      <a:pt x="810" y="474"/>
                      <a:pt x="810" y="474"/>
                    </a:cubicBezTo>
                    <a:cubicBezTo>
                      <a:pt x="688" y="726"/>
                      <a:pt x="688" y="726"/>
                      <a:pt x="688" y="726"/>
                    </a:cubicBezTo>
                    <a:cubicBezTo>
                      <a:pt x="688" y="726"/>
                      <a:pt x="687" y="727"/>
                      <a:pt x="687" y="727"/>
                    </a:cubicBezTo>
                    <a:cubicBezTo>
                      <a:pt x="550" y="955"/>
                      <a:pt x="550" y="955"/>
                      <a:pt x="550" y="955"/>
                    </a:cubicBezTo>
                    <a:cubicBezTo>
                      <a:pt x="459" y="1303"/>
                      <a:pt x="459" y="1303"/>
                      <a:pt x="459" y="1303"/>
                    </a:cubicBezTo>
                    <a:cubicBezTo>
                      <a:pt x="457" y="1313"/>
                      <a:pt x="448" y="1320"/>
                      <a:pt x="438" y="1320"/>
                    </a:cubicBezTo>
                    <a:cubicBezTo>
                      <a:pt x="374" y="1320"/>
                      <a:pt x="374" y="1320"/>
                      <a:pt x="374" y="1320"/>
                    </a:cubicBezTo>
                    <a:cubicBezTo>
                      <a:pt x="286" y="1614"/>
                      <a:pt x="286" y="1614"/>
                      <a:pt x="286" y="1614"/>
                    </a:cubicBezTo>
                    <a:cubicBezTo>
                      <a:pt x="283" y="1624"/>
                      <a:pt x="274" y="1630"/>
                      <a:pt x="265" y="1630"/>
                    </a:cubicBezTo>
                    <a:close/>
                    <a:moveTo>
                      <a:pt x="427" y="96"/>
                    </a:moveTo>
                    <a:cubicBezTo>
                      <a:pt x="427" y="43"/>
                      <a:pt x="470" y="0"/>
                      <a:pt x="523" y="0"/>
                    </a:cubicBezTo>
                    <a:cubicBezTo>
                      <a:pt x="577" y="0"/>
                      <a:pt x="620" y="43"/>
                      <a:pt x="620" y="96"/>
                    </a:cubicBezTo>
                    <a:cubicBezTo>
                      <a:pt x="620" y="142"/>
                      <a:pt x="588" y="180"/>
                      <a:pt x="545" y="190"/>
                    </a:cubicBezTo>
                    <a:cubicBezTo>
                      <a:pt x="545" y="276"/>
                      <a:pt x="545" y="276"/>
                      <a:pt x="545" y="276"/>
                    </a:cubicBezTo>
                    <a:cubicBezTo>
                      <a:pt x="722" y="452"/>
                      <a:pt x="722" y="452"/>
                      <a:pt x="722" y="452"/>
                    </a:cubicBezTo>
                    <a:cubicBezTo>
                      <a:pt x="702" y="494"/>
                      <a:pt x="702" y="494"/>
                      <a:pt x="702" y="494"/>
                    </a:cubicBezTo>
                    <a:cubicBezTo>
                      <a:pt x="508" y="301"/>
                      <a:pt x="508" y="301"/>
                      <a:pt x="508" y="301"/>
                    </a:cubicBezTo>
                    <a:cubicBezTo>
                      <a:pt x="504" y="296"/>
                      <a:pt x="501" y="291"/>
                      <a:pt x="501" y="285"/>
                    </a:cubicBezTo>
                    <a:cubicBezTo>
                      <a:pt x="501" y="190"/>
                      <a:pt x="501" y="190"/>
                      <a:pt x="501" y="190"/>
                    </a:cubicBezTo>
                    <a:cubicBezTo>
                      <a:pt x="459" y="180"/>
                      <a:pt x="427" y="142"/>
                      <a:pt x="427" y="96"/>
                    </a:cubicBezTo>
                    <a:close/>
                    <a:moveTo>
                      <a:pt x="471" y="96"/>
                    </a:moveTo>
                    <a:cubicBezTo>
                      <a:pt x="471" y="125"/>
                      <a:pt x="495" y="149"/>
                      <a:pt x="523" y="149"/>
                    </a:cubicBezTo>
                    <a:cubicBezTo>
                      <a:pt x="552" y="149"/>
                      <a:pt x="576" y="125"/>
                      <a:pt x="576" y="96"/>
                    </a:cubicBezTo>
                    <a:cubicBezTo>
                      <a:pt x="576" y="67"/>
                      <a:pt x="552" y="44"/>
                      <a:pt x="523" y="44"/>
                    </a:cubicBezTo>
                    <a:cubicBezTo>
                      <a:pt x="495" y="44"/>
                      <a:pt x="471" y="67"/>
                      <a:pt x="471" y="96"/>
                    </a:cubicBezTo>
                    <a:close/>
                    <a:moveTo>
                      <a:pt x="178" y="899"/>
                    </a:moveTo>
                    <a:cubicBezTo>
                      <a:pt x="188" y="914"/>
                      <a:pt x="193" y="932"/>
                      <a:pt x="193" y="951"/>
                    </a:cubicBezTo>
                    <a:cubicBezTo>
                      <a:pt x="193" y="1004"/>
                      <a:pt x="150" y="1048"/>
                      <a:pt x="97" y="1048"/>
                    </a:cubicBezTo>
                    <a:cubicBezTo>
                      <a:pt x="44" y="1048"/>
                      <a:pt x="0" y="1004"/>
                      <a:pt x="0" y="951"/>
                    </a:cubicBezTo>
                    <a:cubicBezTo>
                      <a:pt x="0" y="898"/>
                      <a:pt x="44" y="855"/>
                      <a:pt x="97" y="855"/>
                    </a:cubicBezTo>
                    <a:cubicBezTo>
                      <a:pt x="115" y="855"/>
                      <a:pt x="132" y="860"/>
                      <a:pt x="146" y="868"/>
                    </a:cubicBezTo>
                    <a:cubicBezTo>
                      <a:pt x="236" y="778"/>
                      <a:pt x="236" y="778"/>
                      <a:pt x="236" y="778"/>
                    </a:cubicBezTo>
                    <a:cubicBezTo>
                      <a:pt x="113" y="655"/>
                      <a:pt x="113" y="655"/>
                      <a:pt x="113" y="655"/>
                    </a:cubicBezTo>
                    <a:cubicBezTo>
                      <a:pt x="109" y="651"/>
                      <a:pt x="107" y="645"/>
                      <a:pt x="107" y="640"/>
                    </a:cubicBezTo>
                    <a:cubicBezTo>
                      <a:pt x="107" y="349"/>
                      <a:pt x="107" y="349"/>
                      <a:pt x="107" y="349"/>
                    </a:cubicBezTo>
                    <a:cubicBezTo>
                      <a:pt x="64" y="339"/>
                      <a:pt x="32" y="301"/>
                      <a:pt x="32" y="255"/>
                    </a:cubicBezTo>
                    <a:cubicBezTo>
                      <a:pt x="32" y="202"/>
                      <a:pt x="76" y="158"/>
                      <a:pt x="129" y="158"/>
                    </a:cubicBezTo>
                    <a:cubicBezTo>
                      <a:pt x="182" y="158"/>
                      <a:pt x="225" y="202"/>
                      <a:pt x="225" y="255"/>
                    </a:cubicBezTo>
                    <a:cubicBezTo>
                      <a:pt x="225" y="301"/>
                      <a:pt x="194" y="339"/>
                      <a:pt x="151" y="349"/>
                    </a:cubicBezTo>
                    <a:cubicBezTo>
                      <a:pt x="151" y="630"/>
                      <a:pt x="151" y="630"/>
                      <a:pt x="151" y="630"/>
                    </a:cubicBezTo>
                    <a:cubicBezTo>
                      <a:pt x="358" y="838"/>
                      <a:pt x="358" y="838"/>
                      <a:pt x="358" y="838"/>
                    </a:cubicBezTo>
                    <a:cubicBezTo>
                      <a:pt x="358" y="684"/>
                      <a:pt x="358" y="684"/>
                      <a:pt x="358" y="684"/>
                    </a:cubicBezTo>
                    <a:cubicBezTo>
                      <a:pt x="315" y="674"/>
                      <a:pt x="284" y="636"/>
                      <a:pt x="284" y="590"/>
                    </a:cubicBezTo>
                    <a:cubicBezTo>
                      <a:pt x="284" y="537"/>
                      <a:pt x="327" y="494"/>
                      <a:pt x="380" y="494"/>
                    </a:cubicBezTo>
                    <a:cubicBezTo>
                      <a:pt x="433" y="494"/>
                      <a:pt x="477" y="537"/>
                      <a:pt x="477" y="590"/>
                    </a:cubicBezTo>
                    <a:cubicBezTo>
                      <a:pt x="477" y="636"/>
                      <a:pt x="445" y="674"/>
                      <a:pt x="402" y="684"/>
                    </a:cubicBezTo>
                    <a:cubicBezTo>
                      <a:pt x="402" y="1022"/>
                      <a:pt x="402" y="1022"/>
                      <a:pt x="402" y="1022"/>
                    </a:cubicBezTo>
                    <a:cubicBezTo>
                      <a:pt x="434" y="1054"/>
                      <a:pt x="434" y="1054"/>
                      <a:pt x="434" y="1054"/>
                    </a:cubicBezTo>
                    <a:cubicBezTo>
                      <a:pt x="421" y="1103"/>
                      <a:pt x="421" y="1103"/>
                      <a:pt x="421" y="1103"/>
                    </a:cubicBezTo>
                    <a:cubicBezTo>
                      <a:pt x="365" y="1047"/>
                      <a:pt x="365" y="1047"/>
                      <a:pt x="365" y="1047"/>
                    </a:cubicBezTo>
                    <a:cubicBezTo>
                      <a:pt x="360" y="1043"/>
                      <a:pt x="358" y="1037"/>
                      <a:pt x="358" y="1031"/>
                    </a:cubicBezTo>
                    <a:cubicBezTo>
                      <a:pt x="358" y="900"/>
                      <a:pt x="358" y="900"/>
                      <a:pt x="358" y="900"/>
                    </a:cubicBezTo>
                    <a:cubicBezTo>
                      <a:pt x="267" y="809"/>
                      <a:pt x="267" y="809"/>
                      <a:pt x="267" y="809"/>
                    </a:cubicBezTo>
                    <a:lnTo>
                      <a:pt x="178" y="899"/>
                    </a:lnTo>
                    <a:close/>
                    <a:moveTo>
                      <a:pt x="380" y="643"/>
                    </a:moveTo>
                    <a:cubicBezTo>
                      <a:pt x="409" y="643"/>
                      <a:pt x="433" y="619"/>
                      <a:pt x="433" y="590"/>
                    </a:cubicBezTo>
                    <a:cubicBezTo>
                      <a:pt x="433" y="561"/>
                      <a:pt x="409" y="538"/>
                      <a:pt x="380" y="538"/>
                    </a:cubicBezTo>
                    <a:cubicBezTo>
                      <a:pt x="351" y="538"/>
                      <a:pt x="328" y="561"/>
                      <a:pt x="328" y="590"/>
                    </a:cubicBezTo>
                    <a:cubicBezTo>
                      <a:pt x="328" y="619"/>
                      <a:pt x="351" y="643"/>
                      <a:pt x="380" y="643"/>
                    </a:cubicBezTo>
                    <a:close/>
                    <a:moveTo>
                      <a:pt x="129" y="307"/>
                    </a:moveTo>
                    <a:cubicBezTo>
                      <a:pt x="158" y="307"/>
                      <a:pt x="181" y="284"/>
                      <a:pt x="181" y="255"/>
                    </a:cubicBezTo>
                    <a:cubicBezTo>
                      <a:pt x="181" y="226"/>
                      <a:pt x="158" y="202"/>
                      <a:pt x="129" y="202"/>
                    </a:cubicBezTo>
                    <a:cubicBezTo>
                      <a:pt x="100" y="202"/>
                      <a:pt x="76" y="226"/>
                      <a:pt x="76" y="255"/>
                    </a:cubicBezTo>
                    <a:cubicBezTo>
                      <a:pt x="76" y="284"/>
                      <a:pt x="100" y="307"/>
                      <a:pt x="129" y="307"/>
                    </a:cubicBezTo>
                    <a:close/>
                    <a:moveTo>
                      <a:pt x="149" y="951"/>
                    </a:moveTo>
                    <a:cubicBezTo>
                      <a:pt x="149" y="922"/>
                      <a:pt x="126" y="899"/>
                      <a:pt x="97" y="899"/>
                    </a:cubicBezTo>
                    <a:cubicBezTo>
                      <a:pt x="68" y="899"/>
                      <a:pt x="44" y="922"/>
                      <a:pt x="44" y="951"/>
                    </a:cubicBezTo>
                    <a:cubicBezTo>
                      <a:pt x="44" y="980"/>
                      <a:pt x="68" y="1004"/>
                      <a:pt x="97" y="1004"/>
                    </a:cubicBezTo>
                    <a:cubicBezTo>
                      <a:pt x="126" y="1004"/>
                      <a:pt x="149" y="980"/>
                      <a:pt x="149" y="951"/>
                    </a:cubicBezTo>
                    <a:close/>
                    <a:moveTo>
                      <a:pt x="2093" y="570"/>
                    </a:moveTo>
                    <a:cubicBezTo>
                      <a:pt x="2093" y="623"/>
                      <a:pt x="2050" y="666"/>
                      <a:pt x="1997" y="666"/>
                    </a:cubicBezTo>
                    <a:cubicBezTo>
                      <a:pt x="1951" y="666"/>
                      <a:pt x="1913" y="635"/>
                      <a:pt x="1903" y="592"/>
                    </a:cubicBezTo>
                    <a:cubicBezTo>
                      <a:pt x="1809" y="592"/>
                      <a:pt x="1809" y="592"/>
                      <a:pt x="1809" y="592"/>
                    </a:cubicBezTo>
                    <a:cubicBezTo>
                      <a:pt x="1700" y="701"/>
                      <a:pt x="1700" y="701"/>
                      <a:pt x="1700" y="701"/>
                    </a:cubicBezTo>
                    <a:cubicBezTo>
                      <a:pt x="1700" y="1137"/>
                      <a:pt x="1700" y="1137"/>
                      <a:pt x="1700" y="1137"/>
                    </a:cubicBezTo>
                    <a:cubicBezTo>
                      <a:pt x="1656" y="1114"/>
                      <a:pt x="1656" y="1114"/>
                      <a:pt x="1656" y="1114"/>
                    </a:cubicBezTo>
                    <a:cubicBezTo>
                      <a:pt x="1656" y="847"/>
                      <a:pt x="1656" y="847"/>
                      <a:pt x="1656" y="847"/>
                    </a:cubicBezTo>
                    <a:cubicBezTo>
                      <a:pt x="1507" y="698"/>
                      <a:pt x="1507" y="698"/>
                      <a:pt x="1507" y="698"/>
                    </a:cubicBezTo>
                    <a:cubicBezTo>
                      <a:pt x="1502" y="693"/>
                      <a:pt x="1500" y="688"/>
                      <a:pt x="1500" y="682"/>
                    </a:cubicBezTo>
                    <a:cubicBezTo>
                      <a:pt x="1500" y="462"/>
                      <a:pt x="1500" y="462"/>
                      <a:pt x="1500" y="462"/>
                    </a:cubicBezTo>
                    <a:cubicBezTo>
                      <a:pt x="1445" y="462"/>
                      <a:pt x="1445" y="462"/>
                      <a:pt x="1445" y="462"/>
                    </a:cubicBezTo>
                    <a:cubicBezTo>
                      <a:pt x="1435" y="505"/>
                      <a:pt x="1397" y="536"/>
                      <a:pt x="1352" y="536"/>
                    </a:cubicBezTo>
                    <a:cubicBezTo>
                      <a:pt x="1298" y="536"/>
                      <a:pt x="1255" y="493"/>
                      <a:pt x="1255" y="440"/>
                    </a:cubicBezTo>
                    <a:cubicBezTo>
                      <a:pt x="1255" y="387"/>
                      <a:pt x="1298" y="344"/>
                      <a:pt x="1352" y="344"/>
                    </a:cubicBezTo>
                    <a:cubicBezTo>
                      <a:pt x="1397" y="344"/>
                      <a:pt x="1435" y="375"/>
                      <a:pt x="1445" y="418"/>
                    </a:cubicBezTo>
                    <a:cubicBezTo>
                      <a:pt x="1500" y="418"/>
                      <a:pt x="1500" y="418"/>
                      <a:pt x="1500" y="418"/>
                    </a:cubicBezTo>
                    <a:cubicBezTo>
                      <a:pt x="1500" y="292"/>
                      <a:pt x="1500" y="292"/>
                      <a:pt x="1500" y="292"/>
                    </a:cubicBezTo>
                    <a:cubicBezTo>
                      <a:pt x="1457" y="282"/>
                      <a:pt x="1426" y="244"/>
                      <a:pt x="1426" y="198"/>
                    </a:cubicBezTo>
                    <a:cubicBezTo>
                      <a:pt x="1426" y="145"/>
                      <a:pt x="1469" y="102"/>
                      <a:pt x="1522" y="102"/>
                    </a:cubicBezTo>
                    <a:cubicBezTo>
                      <a:pt x="1575" y="102"/>
                      <a:pt x="1619" y="145"/>
                      <a:pt x="1619" y="198"/>
                    </a:cubicBezTo>
                    <a:cubicBezTo>
                      <a:pt x="1619" y="244"/>
                      <a:pt x="1587" y="282"/>
                      <a:pt x="1544" y="292"/>
                    </a:cubicBezTo>
                    <a:cubicBezTo>
                      <a:pt x="1544" y="673"/>
                      <a:pt x="1544" y="673"/>
                      <a:pt x="1544" y="673"/>
                    </a:cubicBezTo>
                    <a:cubicBezTo>
                      <a:pt x="1656" y="785"/>
                      <a:pt x="1656" y="785"/>
                      <a:pt x="1656" y="785"/>
                    </a:cubicBezTo>
                    <a:cubicBezTo>
                      <a:pt x="1656" y="692"/>
                      <a:pt x="1656" y="692"/>
                      <a:pt x="1656" y="692"/>
                    </a:cubicBezTo>
                    <a:cubicBezTo>
                      <a:pt x="1656" y="686"/>
                      <a:pt x="1658" y="680"/>
                      <a:pt x="1662" y="676"/>
                    </a:cubicBezTo>
                    <a:cubicBezTo>
                      <a:pt x="1784" y="554"/>
                      <a:pt x="1784" y="554"/>
                      <a:pt x="1784" y="554"/>
                    </a:cubicBezTo>
                    <a:cubicBezTo>
                      <a:pt x="1788" y="550"/>
                      <a:pt x="1794" y="548"/>
                      <a:pt x="1800" y="548"/>
                    </a:cubicBezTo>
                    <a:cubicBezTo>
                      <a:pt x="1903" y="548"/>
                      <a:pt x="1903" y="548"/>
                      <a:pt x="1903" y="548"/>
                    </a:cubicBezTo>
                    <a:cubicBezTo>
                      <a:pt x="1913" y="505"/>
                      <a:pt x="1951" y="474"/>
                      <a:pt x="1997" y="474"/>
                    </a:cubicBezTo>
                    <a:cubicBezTo>
                      <a:pt x="2050" y="474"/>
                      <a:pt x="2093" y="517"/>
                      <a:pt x="2093" y="570"/>
                    </a:cubicBezTo>
                    <a:close/>
                    <a:moveTo>
                      <a:pt x="1404" y="440"/>
                    </a:moveTo>
                    <a:cubicBezTo>
                      <a:pt x="1404" y="411"/>
                      <a:pt x="1380" y="388"/>
                      <a:pt x="1352" y="388"/>
                    </a:cubicBezTo>
                    <a:cubicBezTo>
                      <a:pt x="1323" y="388"/>
                      <a:pt x="1299" y="411"/>
                      <a:pt x="1299" y="440"/>
                    </a:cubicBezTo>
                    <a:cubicBezTo>
                      <a:pt x="1299" y="469"/>
                      <a:pt x="1323" y="492"/>
                      <a:pt x="1352" y="492"/>
                    </a:cubicBezTo>
                    <a:cubicBezTo>
                      <a:pt x="1380" y="492"/>
                      <a:pt x="1404" y="469"/>
                      <a:pt x="1404" y="440"/>
                    </a:cubicBezTo>
                    <a:close/>
                    <a:moveTo>
                      <a:pt x="1522" y="251"/>
                    </a:moveTo>
                    <a:cubicBezTo>
                      <a:pt x="1551" y="251"/>
                      <a:pt x="1575" y="227"/>
                      <a:pt x="1575" y="198"/>
                    </a:cubicBezTo>
                    <a:cubicBezTo>
                      <a:pt x="1575" y="169"/>
                      <a:pt x="1551" y="146"/>
                      <a:pt x="1522" y="146"/>
                    </a:cubicBezTo>
                    <a:cubicBezTo>
                      <a:pt x="1493" y="146"/>
                      <a:pt x="1470" y="169"/>
                      <a:pt x="1470" y="198"/>
                    </a:cubicBezTo>
                    <a:cubicBezTo>
                      <a:pt x="1470" y="227"/>
                      <a:pt x="1493" y="251"/>
                      <a:pt x="1522" y="251"/>
                    </a:cubicBezTo>
                    <a:close/>
                    <a:moveTo>
                      <a:pt x="2049" y="570"/>
                    </a:moveTo>
                    <a:cubicBezTo>
                      <a:pt x="2049" y="541"/>
                      <a:pt x="2026" y="518"/>
                      <a:pt x="1997" y="518"/>
                    </a:cubicBezTo>
                    <a:cubicBezTo>
                      <a:pt x="1968" y="518"/>
                      <a:pt x="1945" y="541"/>
                      <a:pt x="1945" y="570"/>
                    </a:cubicBezTo>
                    <a:cubicBezTo>
                      <a:pt x="1945" y="599"/>
                      <a:pt x="1968" y="622"/>
                      <a:pt x="1997" y="622"/>
                    </a:cubicBezTo>
                    <a:cubicBezTo>
                      <a:pt x="2026" y="622"/>
                      <a:pt x="2049" y="599"/>
                      <a:pt x="2049" y="5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1" name="Freeform 32">
                <a:extLst>
                  <a:ext uri="{FF2B5EF4-FFF2-40B4-BE49-F238E27FC236}">
                    <a16:creationId xmlns:a16="http://schemas.microsoft.com/office/drawing/2014/main" id="{E28F1E45-EC36-4841-AE6B-A842DE4BEBD3}"/>
                  </a:ext>
                </a:extLst>
              </p:cNvPr>
              <p:cNvSpPr>
                <a:spLocks noEditPoints="1"/>
              </p:cNvSpPr>
              <p:nvPr/>
            </p:nvSpPr>
            <p:spPr bwMode="auto">
              <a:xfrm>
                <a:off x="2574" y="300"/>
                <a:ext cx="2120" cy="3609"/>
              </a:xfrm>
              <a:custGeom>
                <a:avLst/>
                <a:gdLst>
                  <a:gd name="T0" fmla="*/ 204 w 1132"/>
                  <a:gd name="T1" fmla="*/ 1471 h 1925"/>
                  <a:gd name="T2" fmla="*/ 252 w 1132"/>
                  <a:gd name="T3" fmla="*/ 1283 h 1925"/>
                  <a:gd name="T4" fmla="*/ 412 w 1132"/>
                  <a:gd name="T5" fmla="*/ 1048 h 1925"/>
                  <a:gd name="T6" fmla="*/ 476 w 1132"/>
                  <a:gd name="T7" fmla="*/ 879 h 1925"/>
                  <a:gd name="T8" fmla="*/ 476 w 1132"/>
                  <a:gd name="T9" fmla="*/ 1129 h 1925"/>
                  <a:gd name="T10" fmla="*/ 310 w 1132"/>
                  <a:gd name="T11" fmla="*/ 1304 h 1925"/>
                  <a:gd name="T12" fmla="*/ 204 w 1132"/>
                  <a:gd name="T13" fmla="*/ 1471 h 1925"/>
                  <a:gd name="T14" fmla="*/ 670 w 1132"/>
                  <a:gd name="T15" fmla="*/ 596 h 1925"/>
                  <a:gd name="T16" fmla="*/ 573 w 1132"/>
                  <a:gd name="T17" fmla="*/ 964 h 1925"/>
                  <a:gd name="T18" fmla="*/ 622 w 1132"/>
                  <a:gd name="T19" fmla="*/ 1100 h 1925"/>
                  <a:gd name="T20" fmla="*/ 411 w 1132"/>
                  <a:gd name="T21" fmla="*/ 1620 h 1925"/>
                  <a:gd name="T22" fmla="*/ 707 w 1132"/>
                  <a:gd name="T23" fmla="*/ 1175 h 1925"/>
                  <a:gd name="T24" fmla="*/ 677 w 1132"/>
                  <a:gd name="T25" fmla="*/ 961 h 1925"/>
                  <a:gd name="T26" fmla="*/ 649 w 1132"/>
                  <a:gd name="T27" fmla="*/ 847 h 1925"/>
                  <a:gd name="T28" fmla="*/ 691 w 1132"/>
                  <a:gd name="T29" fmla="*/ 756 h 1925"/>
                  <a:gd name="T30" fmla="*/ 670 w 1132"/>
                  <a:gd name="T31" fmla="*/ 596 h 1925"/>
                  <a:gd name="T32" fmla="*/ 787 w 1132"/>
                  <a:gd name="T33" fmla="*/ 924 h 1925"/>
                  <a:gd name="T34" fmla="*/ 833 w 1132"/>
                  <a:gd name="T35" fmla="*/ 1220 h 1925"/>
                  <a:gd name="T36" fmla="*/ 924 w 1132"/>
                  <a:gd name="T37" fmla="*/ 1271 h 1925"/>
                  <a:gd name="T38" fmla="*/ 1132 w 1132"/>
                  <a:gd name="T39" fmla="*/ 1496 h 1925"/>
                  <a:gd name="T40" fmla="*/ 960 w 1132"/>
                  <a:gd name="T41" fmla="*/ 1175 h 1925"/>
                  <a:gd name="T42" fmla="*/ 876 w 1132"/>
                  <a:gd name="T43" fmla="*/ 1156 h 1925"/>
                  <a:gd name="T44" fmla="*/ 787 w 1132"/>
                  <a:gd name="T45" fmla="*/ 924 h 1925"/>
                  <a:gd name="T46" fmla="*/ 190 w 1132"/>
                  <a:gd name="T47" fmla="*/ 1778 h 1925"/>
                  <a:gd name="T48" fmla="*/ 214 w 1132"/>
                  <a:gd name="T49" fmla="*/ 1613 h 1925"/>
                  <a:gd name="T50" fmla="*/ 292 w 1132"/>
                  <a:gd name="T51" fmla="*/ 1471 h 1925"/>
                  <a:gd name="T52" fmla="*/ 178 w 1132"/>
                  <a:gd name="T53" fmla="*/ 1571 h 1925"/>
                  <a:gd name="T54" fmla="*/ 132 w 1132"/>
                  <a:gd name="T55" fmla="*/ 1705 h 1925"/>
                  <a:gd name="T56" fmla="*/ 60 w 1132"/>
                  <a:gd name="T57" fmla="*/ 1705 h 1925"/>
                  <a:gd name="T58" fmla="*/ 0 w 1132"/>
                  <a:gd name="T59" fmla="*/ 1925 h 1925"/>
                  <a:gd name="T60" fmla="*/ 190 w 1132"/>
                  <a:gd name="T61" fmla="*/ 1778 h 1925"/>
                  <a:gd name="T62" fmla="*/ 649 w 1132"/>
                  <a:gd name="T63" fmla="*/ 331 h 1925"/>
                  <a:gd name="T64" fmla="*/ 668 w 1132"/>
                  <a:gd name="T65" fmla="*/ 328 h 1925"/>
                  <a:gd name="T66" fmla="*/ 669 w 1132"/>
                  <a:gd name="T67" fmla="*/ 328 h 1925"/>
                  <a:gd name="T68" fmla="*/ 701 w 1132"/>
                  <a:gd name="T69" fmla="*/ 336 h 1925"/>
                  <a:gd name="T70" fmla="*/ 701 w 1132"/>
                  <a:gd name="T71" fmla="*/ 200 h 1925"/>
                  <a:gd name="T72" fmla="*/ 707 w 1132"/>
                  <a:gd name="T73" fmla="*/ 193 h 1925"/>
                  <a:gd name="T74" fmla="*/ 1010 w 1132"/>
                  <a:gd name="T75" fmla="*/ 193 h 1925"/>
                  <a:gd name="T76" fmla="*/ 1014 w 1132"/>
                  <a:gd name="T77" fmla="*/ 182 h 1925"/>
                  <a:gd name="T78" fmla="*/ 933 w 1132"/>
                  <a:gd name="T79" fmla="*/ 101 h 1925"/>
                  <a:gd name="T80" fmla="*/ 933 w 1132"/>
                  <a:gd name="T81" fmla="*/ 92 h 1925"/>
                  <a:gd name="T82" fmla="*/ 1014 w 1132"/>
                  <a:gd name="T83" fmla="*/ 11 h 1925"/>
                  <a:gd name="T84" fmla="*/ 1010 w 1132"/>
                  <a:gd name="T85" fmla="*/ 0 h 1925"/>
                  <a:gd name="T86" fmla="*/ 694 w 1132"/>
                  <a:gd name="T87" fmla="*/ 0 h 1925"/>
                  <a:gd name="T88" fmla="*/ 655 w 1132"/>
                  <a:gd name="T89" fmla="*/ 0 h 1925"/>
                  <a:gd name="T90" fmla="*/ 655 w 1132"/>
                  <a:gd name="T91" fmla="*/ 0 h 1925"/>
                  <a:gd name="T92" fmla="*/ 649 w 1132"/>
                  <a:gd name="T93" fmla="*/ 7 h 1925"/>
                  <a:gd name="T94" fmla="*/ 649 w 1132"/>
                  <a:gd name="T95" fmla="*/ 193 h 1925"/>
                  <a:gd name="T96" fmla="*/ 649 w 1132"/>
                  <a:gd name="T97" fmla="*/ 193 h 1925"/>
                  <a:gd name="T98" fmla="*/ 649 w 1132"/>
                  <a:gd name="T99" fmla="*/ 331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2" h="1925">
                    <a:moveTo>
                      <a:pt x="204" y="1471"/>
                    </a:moveTo>
                    <a:cubicBezTo>
                      <a:pt x="252" y="1283"/>
                      <a:pt x="252" y="1283"/>
                      <a:pt x="252" y="1283"/>
                    </a:cubicBezTo>
                    <a:cubicBezTo>
                      <a:pt x="412" y="1048"/>
                      <a:pt x="412" y="1048"/>
                      <a:pt x="412" y="1048"/>
                    </a:cubicBezTo>
                    <a:cubicBezTo>
                      <a:pt x="476" y="879"/>
                      <a:pt x="476" y="879"/>
                      <a:pt x="476" y="879"/>
                    </a:cubicBezTo>
                    <a:cubicBezTo>
                      <a:pt x="476" y="1129"/>
                      <a:pt x="476" y="1129"/>
                      <a:pt x="476" y="1129"/>
                    </a:cubicBezTo>
                    <a:cubicBezTo>
                      <a:pt x="310" y="1304"/>
                      <a:pt x="310" y="1304"/>
                      <a:pt x="310" y="1304"/>
                    </a:cubicBezTo>
                    <a:lnTo>
                      <a:pt x="204" y="1471"/>
                    </a:lnTo>
                    <a:close/>
                    <a:moveTo>
                      <a:pt x="670" y="596"/>
                    </a:moveTo>
                    <a:cubicBezTo>
                      <a:pt x="573" y="964"/>
                      <a:pt x="573" y="964"/>
                      <a:pt x="573" y="964"/>
                    </a:cubicBezTo>
                    <a:cubicBezTo>
                      <a:pt x="622" y="1100"/>
                      <a:pt x="622" y="1100"/>
                      <a:pt x="622" y="1100"/>
                    </a:cubicBezTo>
                    <a:cubicBezTo>
                      <a:pt x="411" y="1620"/>
                      <a:pt x="411" y="1620"/>
                      <a:pt x="411" y="1620"/>
                    </a:cubicBezTo>
                    <a:cubicBezTo>
                      <a:pt x="707" y="1175"/>
                      <a:pt x="707" y="1175"/>
                      <a:pt x="707" y="1175"/>
                    </a:cubicBezTo>
                    <a:cubicBezTo>
                      <a:pt x="677" y="961"/>
                      <a:pt x="677" y="961"/>
                      <a:pt x="677" y="961"/>
                    </a:cubicBezTo>
                    <a:cubicBezTo>
                      <a:pt x="649" y="847"/>
                      <a:pt x="649" y="847"/>
                      <a:pt x="649" y="847"/>
                    </a:cubicBezTo>
                    <a:cubicBezTo>
                      <a:pt x="691" y="756"/>
                      <a:pt x="691" y="756"/>
                      <a:pt x="691" y="756"/>
                    </a:cubicBezTo>
                    <a:lnTo>
                      <a:pt x="670" y="596"/>
                    </a:lnTo>
                    <a:close/>
                    <a:moveTo>
                      <a:pt x="787" y="924"/>
                    </a:moveTo>
                    <a:cubicBezTo>
                      <a:pt x="833" y="1220"/>
                      <a:pt x="833" y="1220"/>
                      <a:pt x="833" y="1220"/>
                    </a:cubicBezTo>
                    <a:cubicBezTo>
                      <a:pt x="924" y="1271"/>
                      <a:pt x="924" y="1271"/>
                      <a:pt x="924" y="1271"/>
                    </a:cubicBezTo>
                    <a:cubicBezTo>
                      <a:pt x="1132" y="1496"/>
                      <a:pt x="1132" y="1496"/>
                      <a:pt x="1132" y="1496"/>
                    </a:cubicBezTo>
                    <a:cubicBezTo>
                      <a:pt x="960" y="1175"/>
                      <a:pt x="960" y="1175"/>
                      <a:pt x="960" y="1175"/>
                    </a:cubicBezTo>
                    <a:cubicBezTo>
                      <a:pt x="876" y="1156"/>
                      <a:pt x="876" y="1156"/>
                      <a:pt x="876" y="1156"/>
                    </a:cubicBezTo>
                    <a:lnTo>
                      <a:pt x="787" y="924"/>
                    </a:lnTo>
                    <a:close/>
                    <a:moveTo>
                      <a:pt x="190" y="1778"/>
                    </a:moveTo>
                    <a:cubicBezTo>
                      <a:pt x="214" y="1613"/>
                      <a:pt x="214" y="1613"/>
                      <a:pt x="214" y="1613"/>
                    </a:cubicBezTo>
                    <a:cubicBezTo>
                      <a:pt x="292" y="1471"/>
                      <a:pt x="292" y="1471"/>
                      <a:pt x="292" y="1471"/>
                    </a:cubicBezTo>
                    <a:cubicBezTo>
                      <a:pt x="178" y="1571"/>
                      <a:pt x="178" y="1571"/>
                      <a:pt x="178" y="1571"/>
                    </a:cubicBezTo>
                    <a:cubicBezTo>
                      <a:pt x="132" y="1705"/>
                      <a:pt x="132" y="1705"/>
                      <a:pt x="132" y="1705"/>
                    </a:cubicBezTo>
                    <a:cubicBezTo>
                      <a:pt x="60" y="1705"/>
                      <a:pt x="60" y="1705"/>
                      <a:pt x="60" y="1705"/>
                    </a:cubicBezTo>
                    <a:cubicBezTo>
                      <a:pt x="0" y="1925"/>
                      <a:pt x="0" y="1925"/>
                      <a:pt x="0" y="1925"/>
                    </a:cubicBezTo>
                    <a:lnTo>
                      <a:pt x="190" y="1778"/>
                    </a:lnTo>
                    <a:close/>
                    <a:moveTo>
                      <a:pt x="649" y="331"/>
                    </a:moveTo>
                    <a:cubicBezTo>
                      <a:pt x="655" y="329"/>
                      <a:pt x="662" y="328"/>
                      <a:pt x="668" y="328"/>
                    </a:cubicBezTo>
                    <a:cubicBezTo>
                      <a:pt x="669" y="328"/>
                      <a:pt x="669" y="328"/>
                      <a:pt x="669" y="328"/>
                    </a:cubicBezTo>
                    <a:cubicBezTo>
                      <a:pt x="680" y="328"/>
                      <a:pt x="691" y="331"/>
                      <a:pt x="701" y="336"/>
                    </a:cubicBezTo>
                    <a:cubicBezTo>
                      <a:pt x="701" y="200"/>
                      <a:pt x="701" y="200"/>
                      <a:pt x="701" y="200"/>
                    </a:cubicBezTo>
                    <a:cubicBezTo>
                      <a:pt x="701" y="196"/>
                      <a:pt x="704" y="193"/>
                      <a:pt x="707" y="193"/>
                    </a:cubicBezTo>
                    <a:cubicBezTo>
                      <a:pt x="1010" y="193"/>
                      <a:pt x="1010" y="193"/>
                      <a:pt x="1010" y="193"/>
                    </a:cubicBezTo>
                    <a:cubicBezTo>
                      <a:pt x="1016" y="193"/>
                      <a:pt x="1018" y="186"/>
                      <a:pt x="1014" y="182"/>
                    </a:cubicBezTo>
                    <a:cubicBezTo>
                      <a:pt x="933" y="101"/>
                      <a:pt x="933" y="101"/>
                      <a:pt x="933" y="101"/>
                    </a:cubicBezTo>
                    <a:cubicBezTo>
                      <a:pt x="931" y="99"/>
                      <a:pt x="931" y="95"/>
                      <a:pt x="933" y="92"/>
                    </a:cubicBezTo>
                    <a:cubicBezTo>
                      <a:pt x="1014" y="11"/>
                      <a:pt x="1014" y="11"/>
                      <a:pt x="1014" y="11"/>
                    </a:cubicBezTo>
                    <a:cubicBezTo>
                      <a:pt x="1018" y="7"/>
                      <a:pt x="1016" y="0"/>
                      <a:pt x="1010" y="0"/>
                    </a:cubicBezTo>
                    <a:cubicBezTo>
                      <a:pt x="694" y="0"/>
                      <a:pt x="694" y="0"/>
                      <a:pt x="694" y="0"/>
                    </a:cubicBezTo>
                    <a:cubicBezTo>
                      <a:pt x="655" y="0"/>
                      <a:pt x="655" y="0"/>
                      <a:pt x="655" y="0"/>
                    </a:cubicBezTo>
                    <a:cubicBezTo>
                      <a:pt x="655" y="0"/>
                      <a:pt x="655" y="0"/>
                      <a:pt x="655" y="0"/>
                    </a:cubicBezTo>
                    <a:cubicBezTo>
                      <a:pt x="652" y="0"/>
                      <a:pt x="649" y="3"/>
                      <a:pt x="649" y="7"/>
                    </a:cubicBezTo>
                    <a:cubicBezTo>
                      <a:pt x="649" y="193"/>
                      <a:pt x="649" y="193"/>
                      <a:pt x="649" y="193"/>
                    </a:cubicBezTo>
                    <a:cubicBezTo>
                      <a:pt x="649" y="193"/>
                      <a:pt x="649" y="193"/>
                      <a:pt x="649" y="193"/>
                    </a:cubicBezTo>
                    <a:lnTo>
                      <a:pt x="649" y="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
        <p:nvSpPr>
          <p:cNvPr id="24" name="TextBox 23">
            <a:extLst>
              <a:ext uri="{FF2B5EF4-FFF2-40B4-BE49-F238E27FC236}">
                <a16:creationId xmlns:a16="http://schemas.microsoft.com/office/drawing/2014/main" id="{1D6AADB4-7438-4DD7-ADFD-B79571B0BE54}"/>
              </a:ext>
            </a:extLst>
          </p:cNvPr>
          <p:cNvSpPr txBox="1"/>
          <p:nvPr/>
        </p:nvSpPr>
        <p:spPr>
          <a:xfrm>
            <a:off x="86550" y="4620676"/>
            <a:ext cx="5479363" cy="1885131"/>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Aft>
                <a:spcPts val="300"/>
              </a:spcAft>
              <a:buNone/>
            </a:pPr>
            <a:r>
              <a:rPr lang="en-US" sz="1400" u="sng" dirty="0">
                <a:solidFill>
                  <a:srgbClr val="FFFFFF"/>
                </a:solidFill>
                <a:latin typeface="Arial" panose="020B0604020202020204" pitchFamily="34" charset="0"/>
                <a:cs typeface="Arial" panose="020B0604020202020204" pitchFamily="34" charset="0"/>
              </a:rPr>
              <a:t>Assessment Scope</a:t>
            </a:r>
            <a:endParaRPr lang="en-US" sz="1400" u="sng" dirty="0">
              <a:latin typeface="Arial" panose="020B0604020202020204" pitchFamily="34" charset="0"/>
              <a:cs typeface="Arial" panose="020B0604020202020204" pitchFamily="34" charset="0"/>
            </a:endParaRPr>
          </a:p>
          <a:p>
            <a:pPr>
              <a:spcAft>
                <a:spcPts val="300"/>
              </a:spcAft>
              <a:buNone/>
            </a:pPr>
            <a:r>
              <a:rPr lang="en-US" sz="1400" dirty="0">
                <a:solidFill>
                  <a:srgbClr val="FFFFFF"/>
                </a:solidFill>
                <a:latin typeface="Arial" panose="020B0604020202020204" pitchFamily="34" charset="0"/>
                <a:cs typeface="Arial" panose="020B0604020202020204" pitchFamily="34" charset="0"/>
              </a:rPr>
              <a:t>Database structure, all libraries &amp; components, 3</a:t>
            </a:r>
            <a:r>
              <a:rPr lang="en-US" sz="1400" baseline="30000" dirty="0">
                <a:solidFill>
                  <a:srgbClr val="FFFFFF"/>
                </a:solidFill>
                <a:latin typeface="Arial" panose="020B0604020202020204" pitchFamily="34" charset="0"/>
                <a:cs typeface="Arial" panose="020B0604020202020204" pitchFamily="34" charset="0"/>
              </a:rPr>
              <a:t>rd</a:t>
            </a:r>
            <a:r>
              <a:rPr lang="en-US" sz="1400" dirty="0">
                <a:solidFill>
                  <a:srgbClr val="FFFFFF"/>
                </a:solidFill>
                <a:latin typeface="Arial" panose="020B0604020202020204" pitchFamily="34" charset="0"/>
                <a:cs typeface="Arial" panose="020B0604020202020204" pitchFamily="34" charset="0"/>
              </a:rPr>
              <a:t> party artifacts including open-source components, and custom source code.</a:t>
            </a:r>
          </a:p>
          <a:p>
            <a:pPr>
              <a:spcAft>
                <a:spcPts val="300"/>
              </a:spcAft>
              <a:buNone/>
            </a:pPr>
            <a:endParaRPr lang="en-US" sz="1100" dirty="0">
              <a:solidFill>
                <a:srgbClr val="FFFFFF"/>
              </a:solidFill>
              <a:latin typeface="Arial" panose="020B0604020202020204" pitchFamily="34" charset="0"/>
              <a:cs typeface="Arial" panose="020B0604020202020204" pitchFamily="34" charset="0"/>
            </a:endParaRPr>
          </a:p>
          <a:p>
            <a:pPr>
              <a:spcAft>
                <a:spcPts val="300"/>
              </a:spcAft>
              <a:buNone/>
            </a:pPr>
            <a:r>
              <a:rPr lang="en-US" sz="1400" dirty="0">
                <a:solidFill>
                  <a:srgbClr val="FFFFFF"/>
                </a:solidFill>
                <a:latin typeface="Arial" panose="020B0604020202020204" pitchFamily="34" charset="0"/>
                <a:cs typeface="Arial" panose="020B0604020202020204" pitchFamily="34" charset="0"/>
              </a:rPr>
              <a:t>Products used are CAST Imaging for architecture blueprinting; CAST </a:t>
            </a:r>
            <a:r>
              <a:rPr lang="en-US" sz="1400" dirty="0" err="1">
                <a:solidFill>
                  <a:srgbClr val="FFFFFF"/>
                </a:solidFill>
                <a:latin typeface="Arial" panose="020B0604020202020204" pitchFamily="34" charset="0"/>
                <a:cs typeface="Arial" panose="020B0604020202020204" pitchFamily="34" charset="0"/>
              </a:rPr>
              <a:t>Appmarq</a:t>
            </a:r>
            <a:r>
              <a:rPr lang="en-US" sz="1400" dirty="0">
                <a:solidFill>
                  <a:srgbClr val="FFFFFF"/>
                </a:solidFill>
                <a:latin typeface="Arial" panose="020B0604020202020204" pitchFamily="34" charset="0"/>
                <a:cs typeface="Arial" panose="020B0604020202020204" pitchFamily="34" charset="0"/>
              </a:rPr>
              <a:t> for peer benchmarking; CAST MRI for deep system analysis; CAST Highlight for open-source risk analysis and cloud readiness.</a:t>
            </a:r>
          </a:p>
        </p:txBody>
      </p:sp>
    </p:spTree>
    <p:extLst>
      <p:ext uri="{BB962C8B-B14F-4D97-AF65-F5344CB8AC3E}">
        <p14:creationId xmlns:p14="http://schemas.microsoft.com/office/powerpoint/2010/main" val="2478486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DCA4F8-8EBA-443B-9DB5-813DDDE64B49}"/>
              </a:ext>
            </a:extLst>
          </p:cNvPr>
          <p:cNvSpPr txBox="1"/>
          <p:nvPr/>
        </p:nvSpPr>
        <p:spPr>
          <a:xfrm>
            <a:off x="5338916" y="1229032"/>
            <a:ext cx="6687432" cy="27726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0000"/>
              </a:lnSpc>
              <a:spcBef>
                <a:spcPts val="600"/>
              </a:spcBef>
              <a:spcAft>
                <a:spcPts val="300"/>
              </a:spcAft>
            </a:pPr>
            <a:r>
              <a:rPr lang="en-US" sz="2400" dirty="0">
                <a:solidFill>
                  <a:schemeClr val="tx1">
                    <a:lumMod val="60000"/>
                    <a:lumOff val="40000"/>
                  </a:schemeClr>
                </a:solidFill>
                <a:latin typeface="Arial" panose="020B0604020202020204" pitchFamily="34" charset="0"/>
                <a:cs typeface="Arial" panose="020B0604020202020204" pitchFamily="34" charset="0"/>
              </a:rPr>
              <a:t>Executive Summary</a:t>
            </a:r>
          </a:p>
          <a:p>
            <a:pPr>
              <a:lnSpc>
                <a:spcPct val="110000"/>
              </a:lnSpc>
              <a:spcBef>
                <a:spcPts val="600"/>
              </a:spcBef>
              <a:spcAft>
                <a:spcPts val="300"/>
              </a:spcAft>
            </a:pPr>
            <a:r>
              <a:rPr lang="en-US" sz="2400" dirty="0">
                <a:solidFill>
                  <a:schemeClr val="tx1">
                    <a:lumMod val="100000"/>
                  </a:schemeClr>
                </a:solidFill>
                <a:latin typeface="Arial" panose="020B0604020202020204" pitchFamily="34" charset="0"/>
                <a:cs typeface="Arial" panose="020B0604020202020204" pitchFamily="34" charset="0"/>
              </a:rPr>
              <a:t>Results for {app1_name} </a:t>
            </a:r>
          </a:p>
          <a:p>
            <a:pPr>
              <a:lnSpc>
                <a:spcPct val="110000"/>
              </a:lnSpc>
              <a:spcBef>
                <a:spcPts val="600"/>
              </a:spcBef>
              <a:spcAft>
                <a:spcPts val="300"/>
              </a:spcAft>
            </a:pPr>
            <a:r>
              <a:rPr lang="en-US" sz="2400" dirty="0">
                <a:solidFill>
                  <a:schemeClr val="tx1">
                    <a:lumMod val="60000"/>
                    <a:lumOff val="40000"/>
                  </a:schemeClr>
                </a:solidFill>
                <a:latin typeface="Arial" panose="020B0604020202020204" pitchFamily="34" charset="0"/>
                <a:cs typeface="Arial" panose="020B0604020202020204" pitchFamily="34" charset="0"/>
              </a:rPr>
              <a:t>Next Steps</a:t>
            </a:r>
          </a:p>
          <a:p>
            <a:pPr>
              <a:lnSpc>
                <a:spcPct val="110000"/>
              </a:lnSpc>
              <a:spcBef>
                <a:spcPts val="600"/>
              </a:spcBef>
              <a:spcAft>
                <a:spcPts val="300"/>
              </a:spcAft>
            </a:pPr>
            <a:r>
              <a:rPr lang="en-US" sz="2400" dirty="0">
                <a:solidFill>
                  <a:schemeClr val="tx1">
                    <a:lumMod val="60000"/>
                    <a:lumOff val="40000"/>
                  </a:schemeClr>
                </a:solidFill>
                <a:latin typeface="Arial" panose="020B0604020202020204" pitchFamily="34" charset="0"/>
                <a:cs typeface="Arial" panose="020B0604020202020204" pitchFamily="34" charset="0"/>
              </a:rPr>
              <a:t>Appendices</a:t>
            </a:r>
          </a:p>
        </p:txBody>
      </p:sp>
      <p:pic>
        <p:nvPicPr>
          <p:cNvPr id="1026" name="Picture 2">
            <a:extLst>
              <a:ext uri="{FF2B5EF4-FFF2-40B4-BE49-F238E27FC236}">
                <a16:creationId xmlns:a16="http://schemas.microsoft.com/office/drawing/2014/main" id="{6DDD215E-BCA1-4055-A076-6B4326DB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880" y="2231334"/>
            <a:ext cx="299036" cy="2914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E4CD18-75A7-4AE7-9DAC-8ABA69B7EE01}"/>
              </a:ext>
            </a:extLst>
          </p:cNvPr>
          <p:cNvSpPr txBox="1"/>
          <p:nvPr/>
        </p:nvSpPr>
        <p:spPr>
          <a:xfrm>
            <a:off x="1152939" y="2405270"/>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3200">
                <a:solidFill>
                  <a:schemeClr val="bg1">
                    <a:lumMod val="95000"/>
                  </a:schemeClr>
                </a:solidFill>
                <a:latin typeface="Arial" panose="020B0604020202020204" pitchFamily="34" charset="0"/>
                <a:cs typeface="Arial" panose="020B0604020202020204" pitchFamily="34" charset="0"/>
              </a:rPr>
              <a:t>Agenda</a:t>
            </a:r>
          </a:p>
        </p:txBody>
      </p:sp>
      <p:sp>
        <p:nvSpPr>
          <p:cNvPr id="6" name="TextBox 22">
            <a:extLst>
              <a:ext uri="{FF2B5EF4-FFF2-40B4-BE49-F238E27FC236}">
                <a16:creationId xmlns:a16="http://schemas.microsoft.com/office/drawing/2014/main" id="{5763851B-18CB-4CFE-9C38-89C71273B453}"/>
              </a:ext>
            </a:extLst>
          </p:cNvPr>
          <p:cNvSpPr txBox="1"/>
          <p:nvPr/>
        </p:nvSpPr>
        <p:spPr>
          <a:xfrm>
            <a:off x="7727341" y="6443056"/>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a:solidFill>
                  <a:srgbClr val="569CD6"/>
                </a:solidFill>
                <a:effectLst/>
                <a:latin typeface="Arial" panose="020B0604020202020204" pitchFamily="34" charset="0"/>
                <a:cs typeface="Arial" panose="020B0604020202020204" pitchFamily="34" charset="0"/>
              </a:rPr>
              <a:t>{</a:t>
            </a:r>
            <a:r>
              <a:rPr lang="en-US" b="0" err="1">
                <a:solidFill>
                  <a:srgbClr val="569CD6"/>
                </a:solidFill>
                <a:effectLst/>
                <a:latin typeface="Arial" panose="020B0604020202020204" pitchFamily="34" charset="0"/>
                <a:cs typeface="Arial" panose="020B0604020202020204" pitchFamily="34" charset="0"/>
              </a:rPr>
              <a:t>app_per_page</a:t>
            </a:r>
            <a:r>
              <a:rPr lang="en-US" b="0">
                <a:solidFill>
                  <a:srgbClr val="569CD6"/>
                </a:solidFill>
                <a:effectLst/>
                <a:latin typeface="Arial" panose="020B0604020202020204" pitchFamily="34" charset="0"/>
                <a:cs typeface="Arial" panose="020B0604020202020204" pitchFamily="34" charset="0"/>
              </a:rPr>
              <a:t>}</a:t>
            </a:r>
            <a:endParaRPr lang="en-US" b="0">
              <a:solidFill>
                <a:srgbClr val="D4D4D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8929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994870E9-25EF-4A43-B1A1-38CC6A36FD4D}"/>
              </a:ext>
            </a:extLst>
          </p:cNvPr>
          <p:cNvGraphicFramePr>
            <a:graphicFrameLocks noGrp="1"/>
          </p:cNvGraphicFramePr>
          <p:nvPr>
            <p:extLst>
              <p:ext uri="{D42A27DB-BD31-4B8C-83A1-F6EECF244321}">
                <p14:modId xmlns:p14="http://schemas.microsoft.com/office/powerpoint/2010/main" val="287386396"/>
              </p:ext>
            </p:extLst>
          </p:nvPr>
        </p:nvGraphicFramePr>
        <p:xfrm>
          <a:off x="1721599" y="806615"/>
          <a:ext cx="9782684" cy="3898767"/>
        </p:xfrm>
        <a:graphic>
          <a:graphicData uri="http://schemas.openxmlformats.org/drawingml/2006/table">
            <a:tbl>
              <a:tblPr>
                <a:tableStyleId>{2D5ABB26-0587-4C30-8999-92F81FD0307C}</a:tableStyleId>
              </a:tblPr>
              <a:tblGrid>
                <a:gridCol w="7774990">
                  <a:extLst>
                    <a:ext uri="{9D8B030D-6E8A-4147-A177-3AD203B41FA5}">
                      <a16:colId xmlns:a16="http://schemas.microsoft.com/office/drawing/2014/main" val="3856771025"/>
                    </a:ext>
                  </a:extLst>
                </a:gridCol>
                <a:gridCol w="414613">
                  <a:extLst>
                    <a:ext uri="{9D8B030D-6E8A-4147-A177-3AD203B41FA5}">
                      <a16:colId xmlns:a16="http://schemas.microsoft.com/office/drawing/2014/main" val="1584044472"/>
                    </a:ext>
                  </a:extLst>
                </a:gridCol>
                <a:gridCol w="1593081">
                  <a:extLst>
                    <a:ext uri="{9D8B030D-6E8A-4147-A177-3AD203B41FA5}">
                      <a16:colId xmlns:a16="http://schemas.microsoft.com/office/drawing/2014/main" val="1863634424"/>
                    </a:ext>
                  </a:extLst>
                </a:gridCol>
              </a:tblGrid>
              <a:tr h="496590">
                <a:tc>
                  <a:txBody>
                    <a:bodyPr/>
                    <a:lstStyle/>
                    <a:p>
                      <a:pPr marL="0" lvl="3" indent="0" algn="l" defTabSz="914400" rtl="0" eaLnBrk="1" fontAlgn="base" latinLnBrk="0" hangingPunct="1">
                        <a:lnSpc>
                          <a:spcPct val="100000"/>
                        </a:lnSpc>
                        <a:spcBef>
                          <a:spcPct val="0"/>
                        </a:spcBef>
                        <a:spcAft>
                          <a:spcPct val="0"/>
                        </a:spcAft>
                      </a:pPr>
                      <a:r>
                        <a:rPr lang="en-US" sz="1200" kern="1200" dirty="0">
                          <a:solidFill>
                            <a:schemeClr val="tx2"/>
                          </a:solidFill>
                          <a:latin typeface="+mn-lt"/>
                          <a:ea typeface="+mn-ea"/>
                          <a:cs typeface="+mn-cs"/>
                        </a:rPr>
                        <a:t>Findings</a:t>
                      </a:r>
                      <a:r>
                        <a:rPr lang="en-US" sz="1400" kern="1200" dirty="0">
                          <a:solidFill>
                            <a:schemeClr val="tx2"/>
                          </a:solidFill>
                          <a:latin typeface="+mn-lt"/>
                          <a:ea typeface="+mn-ea"/>
                          <a:cs typeface="+mn-cs"/>
                        </a:rPr>
                        <a:t> </a:t>
                      </a:r>
                    </a:p>
                  </a:txBody>
                  <a:tcPr marL="0" marR="72000" marT="73152" marB="73152" anchor="ctr">
                    <a:lnR>
                      <a:noFill/>
                    </a:lnR>
                    <a:lnT>
                      <a:noFill/>
                    </a:lnT>
                    <a:lnB w="9525" cap="flat" cmpd="sng" algn="ctr">
                      <a:solidFill>
                        <a:srgbClr val="9A9A9A">
                          <a:lumMod val="100000"/>
                        </a:srgbClr>
                      </a:solidFill>
                      <a:prstDash val="solid"/>
                      <a:round/>
                      <a:headEnd type="none" w="med" len="med"/>
                      <a:tailEnd type="none" w="med" len="med"/>
                    </a:lnB>
                    <a:noFill/>
                  </a:tcPr>
                </a:tc>
                <a:tc>
                  <a:txBody>
                    <a:bodyPr/>
                    <a:lstStyle/>
                    <a:p>
                      <a:pPr marL="0" lvl="3" indent="0" algn="l" defTabSz="914400" rtl="0" eaLnBrk="1" fontAlgn="base" latinLnBrk="0" hangingPunct="1">
                        <a:lnSpc>
                          <a:spcPct val="100000"/>
                        </a:lnSpc>
                        <a:spcBef>
                          <a:spcPct val="0"/>
                        </a:spcBef>
                        <a:spcAft>
                          <a:spcPct val="0"/>
                        </a:spcAft>
                      </a:pPr>
                      <a:endParaRPr lang="en-US" sz="1400" kern="1200">
                        <a:solidFill>
                          <a:schemeClr val="tx2"/>
                        </a:solidFill>
                        <a:latin typeface="+mn-lt"/>
                        <a:ea typeface="+mn-ea"/>
                        <a:cs typeface="+mn-cs"/>
                      </a:endParaRPr>
                    </a:p>
                  </a:txBody>
                  <a:tcPr marL="0" marR="72000" marT="73152" marB="73152" anchor="ctr">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3" indent="0" algn="ctr" defTabSz="914400" rtl="0" eaLnBrk="1" fontAlgn="base" latinLnBrk="0" hangingPunct="1">
                        <a:lnSpc>
                          <a:spcPct val="100000"/>
                        </a:lnSpc>
                        <a:spcBef>
                          <a:spcPct val="0"/>
                        </a:spcBef>
                        <a:spcAft>
                          <a:spcPct val="0"/>
                        </a:spcAft>
                        <a:buClrTx/>
                        <a:buSzTx/>
                        <a:buFontTx/>
                        <a:buNone/>
                        <a:tabLst/>
                        <a:defRPr/>
                      </a:pPr>
                      <a:r>
                        <a:rPr lang="en-US" sz="1200" kern="1200" dirty="0">
                          <a:solidFill>
                            <a:schemeClr val="tx2"/>
                          </a:solidFill>
                          <a:latin typeface="+mn-lt"/>
                          <a:ea typeface="+mn-ea"/>
                          <a:cs typeface="+mn-cs"/>
                        </a:rPr>
                        <a:t>Estimated Development Effort</a:t>
                      </a:r>
                    </a:p>
                  </a:txBody>
                  <a:tcPr marL="0" marR="72000" marT="73152" marB="73152" anchor="ctr">
                    <a:lnL>
                      <a:noFill/>
                    </a:lnL>
                    <a:lnT>
                      <a:noFill/>
                    </a:lnT>
                    <a:lnB w="9525" cap="flat" cmpd="sng" algn="ctr">
                      <a:solidFill>
                        <a:srgbClr val="9A9A9A">
                          <a:lumMod val="100000"/>
                        </a:srgbClr>
                      </a:solidFill>
                      <a:prstDash val="solid"/>
                      <a:round/>
                      <a:headEnd type="none" w="med" len="med"/>
                      <a:tailEnd type="none" w="med" len="med"/>
                    </a:lnB>
                    <a:noFill/>
                  </a:tcPr>
                </a:tc>
                <a:extLst>
                  <a:ext uri="{0D108BD9-81ED-4DB2-BD59-A6C34878D82A}">
                    <a16:rowId xmlns:a16="http://schemas.microsoft.com/office/drawing/2014/main" val="4005829620"/>
                  </a:ext>
                </a:extLst>
              </a:tr>
              <a:tr h="1337847">
                <a:tc>
                  <a:txBody>
                    <a:bodyPr/>
                    <a:lstStyle/>
                    <a:p>
                      <a:pPr marL="171450" indent="-171450">
                        <a:spcAft>
                          <a:spcPts val="400"/>
                        </a:spcAft>
                        <a:buFont typeface="Arial" panose="020B0604020202020204" pitchFamily="34" charset="0"/>
                        <a:buChar char="•"/>
                      </a:pPr>
                      <a:r>
                        <a:rPr lang="en-US" sz="1200" dirty="0">
                          <a:solidFill>
                            <a:schemeClr val="tx1">
                              <a:lumMod val="100000"/>
                            </a:schemeClr>
                          </a:solidFill>
                          <a:latin typeface="Arial" panose="020B0604020202020204" pitchFamily="34" charset="0"/>
                          <a:cs typeface="Arial" panose="020B0604020202020204" pitchFamily="34" charset="0"/>
                        </a:rPr>
                        <a:t>Review and address vulnerabilities</a:t>
                      </a:r>
                    </a:p>
                    <a:p>
                      <a:pPr marL="628650" marR="0" lvl="1" indent="-171450" algn="l" defTabSz="914400" rtl="0" eaLnBrk="1" fontAlgn="auto" latinLnBrk="0" hangingPunct="1">
                        <a:lnSpc>
                          <a:spcPct val="100000"/>
                        </a:lnSpc>
                        <a:spcBef>
                          <a:spcPts val="0"/>
                        </a:spcBef>
                        <a:spcAft>
                          <a:spcPts val="400"/>
                        </a:spcAft>
                        <a:buClrTx/>
                        <a:buSzTx/>
                        <a:buFont typeface="Wingdings" panose="05000000000000000000" pitchFamily="2" charset="2"/>
                        <a:buChar char="Ø"/>
                        <a:tabLst/>
                        <a:defRPr/>
                      </a:pPr>
                      <a:r>
                        <a:rPr lang="en-US" sz="1200" kern="1200" dirty="0">
                          <a:solidFill>
                            <a:schemeClr val="tx1">
                              <a:lumMod val="100000"/>
                            </a:schemeClr>
                          </a:solidFill>
                          <a:latin typeface="Arial" panose="020B0604020202020204" pitchFamily="34" charset="0"/>
                          <a:ea typeface="+mn-ea"/>
                          <a:cs typeface="Arial" panose="020B0604020202020204" pitchFamily="34" charset="0"/>
                        </a:rPr>
                        <a:t>{app1_high_lic_tot} direct license risks and {app1_crit_cve_comp_ct} components with  {app1_crit_sec_tot} unique critical CVEs identified out of {app1_oss_cmpn_tot} open-source components detected. Consult an IP lawyer to clear up the impact or explore alternative libraries. For CVEs, upgrade to newer versions when possible. </a:t>
                      </a:r>
                      <a:endParaRPr lang="en-US" sz="1200" kern="1200" dirty="0">
                        <a:solidFill>
                          <a:schemeClr val="tx1">
                            <a:lumMod val="100000"/>
                          </a:schemeClr>
                        </a:solidFill>
                        <a:latin typeface="+mn-lt"/>
                        <a:ea typeface="+mn-ea"/>
                        <a:cs typeface="+mn-cs"/>
                      </a:endParaRPr>
                    </a:p>
                  </a:txBody>
                  <a:tcPr marT="7620" marB="0" anchor="ctr">
                    <a:lnR>
                      <a:noFill/>
                    </a:lnR>
                    <a:lnT w="9525" cap="flat" cmpd="sng" algn="ctr">
                      <a:solidFill>
                        <a:srgbClr val="9A9A9A">
                          <a:lumMod val="100000"/>
                        </a:srgbClr>
                      </a:solidFill>
                      <a:prstDash val="solid"/>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0000">
                        <a:alpha val="20000"/>
                      </a:srgbClr>
                    </a:solidFill>
                  </a:tcPr>
                </a:tc>
                <a:tc>
                  <a:txBody>
                    <a:bodyPr/>
                    <a:lstStyle/>
                    <a:p>
                      <a:pPr marL="628650" lvl="1" indent="-171450" algn="l" defTabSz="914400" rtl="0" eaLnBrk="1" latinLnBrk="0" hangingPunct="1">
                        <a:spcAft>
                          <a:spcPts val="400"/>
                        </a:spcAft>
                        <a:buFont typeface="Wingdings" panose="05000000000000000000" pitchFamily="2" charset="2"/>
                        <a:buChar char="Ø"/>
                      </a:pPr>
                      <a:endParaRPr lang="en-US" sz="1200" kern="1200">
                        <a:solidFill>
                          <a:schemeClr val="tx1">
                            <a:lumMod val="100000"/>
                          </a:schemeClr>
                        </a:solidFill>
                        <a:latin typeface="+mn-lt"/>
                        <a:ea typeface="+mn-ea"/>
                        <a:cs typeface="+mn-cs"/>
                      </a:endParaRPr>
                    </a:p>
                  </a:txBody>
                  <a:tcPr marT="7620" marB="0" anchor="ctr">
                    <a:lnL>
                      <a:noFill/>
                    </a:lnL>
                    <a:lnR>
                      <a:noFill/>
                    </a:lnR>
                    <a:lnT w="9525" cap="flat" cmpd="sng" algn="ctr">
                      <a:noFill/>
                      <a:prstDash val="solid"/>
                      <a:round/>
                      <a:headEnd type="none" w="med" len="med"/>
                      <a:tailEnd type="none" w="med" len="med"/>
                    </a:lnT>
                    <a:lnB w="190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349200" algn="ctr" defTabSz="914400" rtl="0" eaLnBrk="1" fontAlgn="base" latinLnBrk="0" hangingPunct="1">
                        <a:lnSpc>
                          <a:spcPct val="100000"/>
                        </a:lnSpc>
                        <a:spcBef>
                          <a:spcPts val="0"/>
                        </a:spcBef>
                        <a:spcAft>
                          <a:spcPts val="0"/>
                        </a:spcAft>
                        <a:buClr>
                          <a:schemeClr val="tx2">
                            <a:lumMod val="100000"/>
                          </a:schemeClr>
                        </a:buClr>
                        <a:buSzPct val="100000"/>
                        <a:buFont typeface="Trebuchet MS" panose="020B0603020202020204" pitchFamily="34" charset="0"/>
                        <a:buNone/>
                        <a:tabLst/>
                        <a:defRPr/>
                      </a:pPr>
                      <a:r>
                        <a:rPr lang="en-US" sz="1200" b="1" kern="1200" dirty="0">
                          <a:solidFill>
                            <a:schemeClr val="tx1">
                              <a:lumMod val="100000"/>
                            </a:schemeClr>
                          </a:solidFill>
                          <a:latin typeface="Arial" panose="020B0604020202020204" pitchFamily="34" charset="0"/>
                          <a:ea typeface="+mn-ea"/>
                          <a:cs typeface="Arial" panose="020B0604020202020204" pitchFamily="34" charset="0"/>
                        </a:rPr>
                        <a:t>${app1_fn_tot_cost}K</a:t>
                      </a:r>
                    </a:p>
                    <a:p>
                      <a:pPr marL="0" lvl="0" indent="-349200" algn="ctr" fontAlgn="base">
                        <a:buClr>
                          <a:schemeClr val="tx2">
                            <a:lumMod val="100000"/>
                          </a:schemeClr>
                        </a:buClr>
                        <a:buSzPct val="100000"/>
                        <a:buFont typeface="Trebuchet MS" panose="020B0603020202020204" pitchFamily="34" charset="0"/>
                        <a:buNone/>
                      </a:pPr>
                      <a:r>
                        <a:rPr lang="en-US" sz="1200" kern="1200" dirty="0">
                          <a:solidFill>
                            <a:schemeClr val="tx1">
                              <a:lumMod val="100000"/>
                            </a:schemeClr>
                          </a:solidFill>
                          <a:latin typeface="Arial" panose="020B0604020202020204" pitchFamily="34" charset="0"/>
                          <a:ea typeface="+mn-ea"/>
                          <a:cs typeface="Arial" panose="020B0604020202020204" pitchFamily="34" charset="0"/>
                        </a:rPr>
                        <a:t>development cost</a:t>
                      </a:r>
                    </a:p>
                    <a:p>
                      <a:pPr marL="0" lvl="0" indent="-349200" algn="ctr" fontAlgn="base">
                        <a:buClr>
                          <a:schemeClr val="tx2">
                            <a:lumMod val="100000"/>
                          </a:schemeClr>
                        </a:buClr>
                        <a:buSzPct val="100000"/>
                        <a:buFont typeface="Trebuchet MS" panose="020B0603020202020204" pitchFamily="34" charset="0"/>
                        <a:buNone/>
                      </a:pPr>
                      <a:endParaRPr lang="en-US" sz="1200" kern="1200" dirty="0">
                        <a:solidFill>
                          <a:schemeClr val="tx1">
                            <a:lumMod val="100000"/>
                          </a:schemeClr>
                        </a:solidFill>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400"/>
                        </a:spcAft>
                        <a:buClrTx/>
                        <a:buSzTx/>
                        <a:buFont typeface="Wingdings" panose="05000000000000000000" pitchFamily="2" charset="2"/>
                        <a:buChar char="Ø"/>
                        <a:tabLst/>
                        <a:defRPr/>
                      </a:pPr>
                      <a:r>
                        <a:rPr lang="en-US" sz="1200" b="1" kern="1200" dirty="0">
                          <a:solidFill>
                            <a:schemeClr val="tx1">
                              <a:lumMod val="100000"/>
                            </a:schemeClr>
                          </a:solidFill>
                          <a:latin typeface="Arial" panose="020B0604020202020204" pitchFamily="34" charset="0"/>
                          <a:ea typeface="+mn-ea"/>
                          <a:cs typeface="Arial" panose="020B0604020202020204" pitchFamily="34" charset="0"/>
                        </a:rPr>
                        <a:t>{app1_hl_fn_eff} person-days</a:t>
                      </a:r>
                      <a:r>
                        <a:rPr lang="en-US" sz="1200" b="0" kern="1200" dirty="0">
                          <a:solidFill>
                            <a:schemeClr val="tx1">
                              <a:lumMod val="100000"/>
                            </a:schemeClr>
                          </a:solidFill>
                          <a:latin typeface="Arial" panose="020B0604020202020204" pitchFamily="34" charset="0"/>
                          <a:ea typeface="+mn-ea"/>
                          <a:cs typeface="Arial" panose="020B0604020202020204" pitchFamily="34" charset="0"/>
                        </a:rPr>
                        <a:t> for 3</a:t>
                      </a:r>
                      <a:r>
                        <a:rPr lang="en-US" sz="1200" b="0" kern="1200" baseline="30000" dirty="0">
                          <a:solidFill>
                            <a:schemeClr val="tx1">
                              <a:lumMod val="100000"/>
                            </a:schemeClr>
                          </a:solidFill>
                          <a:latin typeface="Arial" panose="020B0604020202020204" pitchFamily="34" charset="0"/>
                          <a:ea typeface="+mn-ea"/>
                          <a:cs typeface="Arial" panose="020B0604020202020204" pitchFamily="34" charset="0"/>
                        </a:rPr>
                        <a:t>rd</a:t>
                      </a:r>
                      <a:r>
                        <a:rPr lang="en-US" sz="1200" b="0" kern="1200" dirty="0">
                          <a:solidFill>
                            <a:schemeClr val="tx1">
                              <a:lumMod val="100000"/>
                            </a:schemeClr>
                          </a:solidFill>
                          <a:latin typeface="Arial" panose="020B0604020202020204" pitchFamily="34" charset="0"/>
                          <a:ea typeface="+mn-ea"/>
                          <a:cs typeface="Arial" panose="020B0604020202020204" pitchFamily="34" charset="0"/>
                        </a:rPr>
                        <a:t> party code</a:t>
                      </a:r>
                      <a:endParaRPr lang="en-US" sz="1200" kern="1200" dirty="0">
                        <a:solidFill>
                          <a:schemeClr val="tx1">
                            <a:lumMod val="100000"/>
                          </a:schemeClr>
                        </a:solidFill>
                        <a:latin typeface="Arial" panose="020B0604020202020204" pitchFamily="34" charset="0"/>
                        <a:ea typeface="+mn-ea"/>
                        <a:cs typeface="Arial" panose="020B0604020202020204" pitchFamily="34" charset="0"/>
                      </a:endParaRPr>
                    </a:p>
                    <a:p>
                      <a:pPr marL="0" lvl="0" indent="-349200" algn="ctr" fontAlgn="base">
                        <a:buClr>
                          <a:schemeClr val="tx2">
                            <a:lumMod val="100000"/>
                          </a:schemeClr>
                        </a:buClr>
                        <a:buSzPct val="100000"/>
                        <a:buFont typeface="Trebuchet MS" panose="020B0603020202020204" pitchFamily="34" charset="0"/>
                        <a:buNone/>
                      </a:pPr>
                      <a:endParaRPr lang="en-US" sz="1200" kern="1200" dirty="0">
                        <a:solidFill>
                          <a:schemeClr val="tx1">
                            <a:lumMod val="100000"/>
                          </a:schemeClr>
                        </a:solidFill>
                        <a:latin typeface="Arial" panose="020B0604020202020204" pitchFamily="34" charset="0"/>
                        <a:ea typeface="+mn-ea"/>
                        <a:cs typeface="Arial" panose="020B0604020202020204" pitchFamily="34" charset="0"/>
                      </a:endParaRPr>
                    </a:p>
                  </a:txBody>
                  <a:tcPr marT="7620" marB="0" anchor="ctr">
                    <a:lnL>
                      <a:noFill/>
                    </a:lnL>
                    <a:lnT w="9525" cap="flat" cmpd="sng" algn="ctr">
                      <a:solidFill>
                        <a:srgbClr val="9A9A9A">
                          <a:lumMod val="100000"/>
                        </a:srgbClr>
                      </a:solidFill>
                      <a:prstDash val="solid"/>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0000">
                        <a:alpha val="20000"/>
                      </a:srgbClr>
                    </a:solidFill>
                  </a:tcPr>
                </a:tc>
                <a:extLst>
                  <a:ext uri="{0D108BD9-81ED-4DB2-BD59-A6C34878D82A}">
                    <a16:rowId xmlns:a16="http://schemas.microsoft.com/office/drawing/2014/main" val="4244178652"/>
                  </a:ext>
                </a:extLst>
              </a:tr>
              <a:tr h="1865243">
                <a:tc>
                  <a:txBody>
                    <a:bodyPr/>
                    <a:lstStyle/>
                    <a:p>
                      <a:pPr marL="171450" marR="0" indent="-171450" algn="l" defTabSz="914400" rtl="0" eaLnBrk="1" latinLnBrk="0" hangingPunct="1">
                        <a:lnSpc>
                          <a:spcPct val="100000"/>
                        </a:lnSpc>
                        <a:spcBef>
                          <a:spcPts val="0"/>
                        </a:spcBef>
                        <a:spcAft>
                          <a:spcPts val="400"/>
                        </a:spcAft>
                        <a:buFont typeface="Arial,Sans-Serif" panose="020B0604020202020204" pitchFamily="34" charset="0"/>
                        <a:buChar char="•"/>
                      </a:pPr>
                      <a:r>
                        <a:rPr lang="en-US" sz="1200" kern="1200" noProof="0" dirty="0">
                          <a:solidFill>
                            <a:schemeClr val="tx1">
                              <a:lumMod val="100000"/>
                            </a:schemeClr>
                          </a:solidFill>
                          <a:latin typeface="Arial" panose="020B0604020202020204" pitchFamily="34" charset="0"/>
                          <a:ea typeface="+mn-ea"/>
                          <a:cs typeface="Arial" panose="020B0604020202020204" pitchFamily="34" charset="0"/>
                        </a:rPr>
                        <a:t>Opportunities for securing open-source components</a:t>
                      </a:r>
                    </a:p>
                    <a:p>
                      <a:pPr marL="628650" lvl="1" indent="-171450" algn="l" defTabSz="914400" rtl="0" eaLnBrk="1" latinLnBrk="0" hangingPunct="1">
                        <a:spcAft>
                          <a:spcPts val="400"/>
                        </a:spcAft>
                        <a:buFont typeface="Wingdings,Sans-Serif" panose="020B0604020202020204" pitchFamily="34" charset="0"/>
                        <a:buChar char="Ø"/>
                      </a:pPr>
                      <a:r>
                        <a:rPr lang="en-US" sz="1200" kern="1200" dirty="0">
                          <a:solidFill>
                            <a:schemeClr val="tx1">
                              <a:lumMod val="100000"/>
                            </a:schemeClr>
                          </a:solidFill>
                          <a:latin typeface="Arial" panose="020B0604020202020204" pitchFamily="34" charset="0"/>
                          <a:ea typeface="+mn-ea"/>
                          <a:cs typeface="Arial" panose="020B0604020202020204" pitchFamily="34" charset="0"/>
                        </a:rPr>
                        <a:t>{app1_high_cve_comp_ct} components with {app1_high_sec_tot} high CVEs and {app1_med_cve_comp_ct} components with {app1_med_sec_tot} medium CVEs identified. These should be reviewed for production risk. </a:t>
                      </a:r>
                      <a:endParaRPr lang="en-US" sz="1200" kern="1200" noProof="0" dirty="0">
                        <a:solidFill>
                          <a:schemeClr val="tx1">
                            <a:lumMod val="100000"/>
                          </a:schemeClr>
                        </a:solidFill>
                        <a:latin typeface="Arial" panose="020B0604020202020204" pitchFamily="34" charset="0"/>
                        <a:ea typeface="+mn-ea"/>
                        <a:cs typeface="Arial" panose="020B0604020202020204" pitchFamily="34" charset="0"/>
                      </a:endParaRPr>
                    </a:p>
                  </a:txBody>
                  <a:tcPr marT="7620" marB="0" anchor="ctr">
                    <a:lnR>
                      <a:noFill/>
                    </a:lnR>
                    <a:lnT w="19050" cap="flat" cmpd="sng" algn="ctr">
                      <a:solidFill>
                        <a:schemeClr val="bg1">
                          <a:lumMod val="65000"/>
                        </a:schemeClr>
                      </a:solidFill>
                      <a:prstDash val="sysDot"/>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E5C2"/>
                    </a:solidFill>
                  </a:tcPr>
                </a:tc>
                <a:tc>
                  <a:txBody>
                    <a:bodyPr/>
                    <a:lstStyle/>
                    <a:p>
                      <a:pPr marL="628650" lvl="1" indent="-171450">
                        <a:spcAft>
                          <a:spcPts val="400"/>
                        </a:spcAft>
                        <a:buFont typeface="Wingdings,Sans-Serif" panose="020B0604020202020204" pitchFamily="34" charset="0"/>
                        <a:buChar char="Ø"/>
                      </a:pPr>
                      <a:endParaRPr lang="en-US" sz="1200" b="0" i="0" u="none" strike="noStrike" noProof="0" dirty="0">
                        <a:latin typeface="Trebuchet MS"/>
                      </a:endParaRPr>
                    </a:p>
                  </a:txBody>
                  <a:tcPr marT="7620" marB="0" anchor="ctr">
                    <a:lnL>
                      <a:noFill/>
                    </a:lnL>
                    <a:lnR>
                      <a:noFill/>
                    </a:lnR>
                    <a:lnT w="19050" cap="flat" cmpd="sng" algn="ctr">
                      <a:noFill/>
                      <a:prstDash val="sysDot"/>
                      <a:round/>
                      <a:headEnd type="none" w="med" len="med"/>
                      <a:tailEnd type="none" w="med" len="med"/>
                    </a:lnT>
                    <a:lnB w="1905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349200" algn="ctr" defTabSz="914400" rtl="0" eaLnBrk="1" fontAlgn="base" latinLnBrk="0" hangingPunct="1">
                        <a:lnSpc>
                          <a:spcPct val="100000"/>
                        </a:lnSpc>
                        <a:spcBef>
                          <a:spcPts val="0"/>
                        </a:spcBef>
                        <a:spcAft>
                          <a:spcPts val="0"/>
                        </a:spcAft>
                        <a:buClr>
                          <a:schemeClr val="tx2">
                            <a:lumMod val="100000"/>
                          </a:schemeClr>
                        </a:buClr>
                        <a:buSzPct val="100000"/>
                        <a:buFont typeface="Trebuchet MS" panose="020B0603020202020204" pitchFamily="34" charset="0"/>
                        <a:buNone/>
                        <a:tabLst/>
                        <a:defRPr/>
                      </a:pPr>
                      <a:r>
                        <a:rPr lang="en-US" sz="1200" b="1" kern="1200" dirty="0">
                          <a:solidFill>
                            <a:schemeClr val="tx1">
                              <a:lumMod val="100000"/>
                            </a:schemeClr>
                          </a:solidFill>
                          <a:latin typeface="Arial" panose="020B0604020202020204" pitchFamily="34" charset="0"/>
                          <a:ea typeface="+mn-ea"/>
                          <a:cs typeface="Arial" panose="020B0604020202020204" pitchFamily="34" charset="0"/>
                        </a:rPr>
                        <a:t>${app1_</a:t>
                      </a:r>
                      <a:r>
                        <a:rPr lang="en-US" sz="1200" b="1" kern="1200" noProof="0" dirty="0" err="1">
                          <a:solidFill>
                            <a:schemeClr val="tx1">
                              <a:lumMod val="100000"/>
                            </a:schemeClr>
                          </a:solidFill>
                          <a:latin typeface="Arial" panose="020B0604020202020204" pitchFamily="34" charset="0"/>
                          <a:ea typeface="+mn-ea"/>
                          <a:cs typeface="Arial" panose="020B0604020202020204" pitchFamily="34" charset="0"/>
                        </a:rPr>
                        <a:t>nt</a:t>
                      </a:r>
                      <a:r>
                        <a:rPr lang="en-US" sz="1200" b="1" kern="1200" dirty="0">
                          <a:solidFill>
                            <a:schemeClr val="tx1">
                              <a:lumMod val="100000"/>
                            </a:schemeClr>
                          </a:solidFill>
                          <a:latin typeface="Arial" panose="020B0604020202020204" pitchFamily="34" charset="0"/>
                          <a:ea typeface="+mn-ea"/>
                          <a:cs typeface="Arial" panose="020B0604020202020204" pitchFamily="34" charset="0"/>
                        </a:rPr>
                        <a:t>_</a:t>
                      </a:r>
                      <a:r>
                        <a:rPr lang="en-US" sz="1200" b="1" kern="1200" dirty="0" err="1">
                          <a:solidFill>
                            <a:schemeClr val="tx1">
                              <a:lumMod val="100000"/>
                            </a:schemeClr>
                          </a:solidFill>
                          <a:latin typeface="Arial" panose="020B0604020202020204" pitchFamily="34" charset="0"/>
                          <a:ea typeface="+mn-ea"/>
                          <a:cs typeface="Arial" panose="020B0604020202020204" pitchFamily="34" charset="0"/>
                        </a:rPr>
                        <a:t>tot_cost</a:t>
                      </a:r>
                      <a:r>
                        <a:rPr lang="en-US" sz="1200" b="1" kern="1200" dirty="0">
                          <a:solidFill>
                            <a:schemeClr val="tx1">
                              <a:lumMod val="100000"/>
                            </a:schemeClr>
                          </a:solidFill>
                          <a:latin typeface="Arial" panose="020B0604020202020204" pitchFamily="34" charset="0"/>
                          <a:ea typeface="+mn-ea"/>
                          <a:cs typeface="Arial" panose="020B0604020202020204" pitchFamily="34" charset="0"/>
                        </a:rPr>
                        <a:t>}K</a:t>
                      </a:r>
                    </a:p>
                    <a:p>
                      <a:pPr marL="0" lvl="0" indent="-349200" algn="ctr" defTabSz="914400" rtl="0" eaLnBrk="1" fontAlgn="base" latinLnBrk="0" hangingPunct="1">
                        <a:buClr>
                          <a:schemeClr val="tx2">
                            <a:lumMod val="100000"/>
                          </a:schemeClr>
                        </a:buClr>
                        <a:buSzPct val="100000"/>
                        <a:buFont typeface="Trebuchet MS" panose="020B0603020202020204" pitchFamily="34" charset="0"/>
                        <a:buNone/>
                      </a:pPr>
                      <a:r>
                        <a:rPr lang="en-US" sz="1200" kern="1200" dirty="0">
                          <a:solidFill>
                            <a:schemeClr val="tx1">
                              <a:lumMod val="100000"/>
                            </a:schemeClr>
                          </a:solidFill>
                          <a:latin typeface="Arial" panose="020B0604020202020204" pitchFamily="34" charset="0"/>
                          <a:ea typeface="+mn-ea"/>
                          <a:cs typeface="Arial" panose="020B0604020202020204" pitchFamily="34" charset="0"/>
                        </a:rPr>
                        <a:t>development cost</a:t>
                      </a:r>
                    </a:p>
                    <a:p>
                      <a:pPr marL="0" lvl="0" indent="-349200" algn="ctr" defTabSz="914400" rtl="0" eaLnBrk="1" fontAlgn="base" latinLnBrk="0" hangingPunct="1">
                        <a:buClr>
                          <a:schemeClr val="tx2">
                            <a:lumMod val="100000"/>
                          </a:schemeClr>
                        </a:buClr>
                        <a:buSzPct val="100000"/>
                        <a:buFont typeface="Trebuchet MS" panose="020B0603020202020204" pitchFamily="34" charset="0"/>
                        <a:buNone/>
                      </a:pPr>
                      <a:endParaRPr lang="en-US" sz="1200" kern="1200" dirty="0">
                        <a:solidFill>
                          <a:schemeClr val="tx1">
                            <a:lumMod val="100000"/>
                          </a:schemeClr>
                        </a:solidFill>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400"/>
                        </a:spcAft>
                        <a:buClrTx/>
                        <a:buSzTx/>
                        <a:buFont typeface="Wingdings" panose="05000000000000000000" pitchFamily="2" charset="2"/>
                        <a:buChar char="Ø"/>
                        <a:tabLst/>
                        <a:defRPr/>
                      </a:pPr>
                      <a:r>
                        <a:rPr lang="en-US" sz="1200" b="1" kern="1200" dirty="0">
                          <a:solidFill>
                            <a:schemeClr val="tx1">
                              <a:lumMod val="100000"/>
                            </a:schemeClr>
                          </a:solidFill>
                          <a:latin typeface="Arial" panose="020B0604020202020204" pitchFamily="34" charset="0"/>
                          <a:ea typeface="+mn-ea"/>
                          <a:cs typeface="Arial" panose="020B0604020202020204" pitchFamily="34" charset="0"/>
                        </a:rPr>
                        <a:t>{app1_hl_nt_eff} person-days</a:t>
                      </a:r>
                      <a:r>
                        <a:rPr lang="en-US" sz="1200" b="0" kern="1200" dirty="0">
                          <a:solidFill>
                            <a:schemeClr val="tx1">
                              <a:lumMod val="100000"/>
                            </a:schemeClr>
                          </a:solidFill>
                          <a:latin typeface="Arial" panose="020B0604020202020204" pitchFamily="34" charset="0"/>
                          <a:ea typeface="+mn-ea"/>
                          <a:cs typeface="Arial" panose="020B0604020202020204" pitchFamily="34" charset="0"/>
                        </a:rPr>
                        <a:t> for 3</a:t>
                      </a:r>
                      <a:r>
                        <a:rPr lang="en-US" sz="1200" b="0" kern="1200" baseline="30000" dirty="0">
                          <a:solidFill>
                            <a:schemeClr val="tx1">
                              <a:lumMod val="100000"/>
                            </a:schemeClr>
                          </a:solidFill>
                          <a:latin typeface="Arial" panose="020B0604020202020204" pitchFamily="34" charset="0"/>
                          <a:ea typeface="+mn-ea"/>
                          <a:cs typeface="Arial" panose="020B0604020202020204" pitchFamily="34" charset="0"/>
                        </a:rPr>
                        <a:t>rd</a:t>
                      </a:r>
                      <a:r>
                        <a:rPr lang="en-US" sz="1200" b="0" kern="1200" dirty="0">
                          <a:solidFill>
                            <a:schemeClr val="tx1">
                              <a:lumMod val="100000"/>
                            </a:schemeClr>
                          </a:solidFill>
                          <a:latin typeface="Arial" panose="020B0604020202020204" pitchFamily="34" charset="0"/>
                          <a:ea typeface="+mn-ea"/>
                          <a:cs typeface="Arial" panose="020B0604020202020204" pitchFamily="34" charset="0"/>
                        </a:rPr>
                        <a:t> party code</a:t>
                      </a:r>
                      <a:endParaRPr lang="en-US" sz="1200" kern="1200" dirty="0">
                        <a:solidFill>
                          <a:schemeClr val="tx1">
                            <a:lumMod val="100000"/>
                          </a:schemeClr>
                        </a:solidFill>
                        <a:latin typeface="Arial" panose="020B0604020202020204" pitchFamily="34" charset="0"/>
                        <a:ea typeface="+mn-ea"/>
                        <a:cs typeface="Arial" panose="020B0604020202020204" pitchFamily="34" charset="0"/>
                      </a:endParaRPr>
                    </a:p>
                  </a:txBody>
                  <a:tcPr marT="7620" marB="0" anchor="ctr">
                    <a:lnL>
                      <a:noFill/>
                    </a:lnL>
                    <a:lnT w="19050" cap="flat" cmpd="sng" algn="ctr">
                      <a:solidFill>
                        <a:schemeClr val="bg1">
                          <a:lumMod val="65000"/>
                        </a:schemeClr>
                      </a:solidFill>
                      <a:prstDash val="sysDot"/>
                      <a:round/>
                      <a:headEnd type="none" w="med" len="med"/>
                      <a:tailEnd type="none" w="med" len="med"/>
                    </a:lnT>
                    <a:lnB w="19050" cap="flat" cmpd="sng" algn="ctr">
                      <a:solidFill>
                        <a:schemeClr val="bg1">
                          <a:lumMod val="65000"/>
                        </a:schemeClr>
                      </a:solidFill>
                      <a:prstDash val="sysDot"/>
                      <a:round/>
                      <a:headEnd type="none" w="med" len="med"/>
                      <a:tailEnd type="none" w="med" len="med"/>
                    </a:lnB>
                    <a:solidFill>
                      <a:srgbClr val="FFE5C2"/>
                    </a:solidFill>
                  </a:tcPr>
                </a:tc>
                <a:extLst>
                  <a:ext uri="{0D108BD9-81ED-4DB2-BD59-A6C34878D82A}">
                    <a16:rowId xmlns:a16="http://schemas.microsoft.com/office/drawing/2014/main" val="2310918149"/>
                  </a:ext>
                </a:extLst>
              </a:tr>
            </a:tbl>
          </a:graphicData>
        </a:graphic>
      </p:graphicFrame>
      <p:sp>
        <p:nvSpPr>
          <p:cNvPr id="2" name="Title 1">
            <a:extLst>
              <a:ext uri="{FF2B5EF4-FFF2-40B4-BE49-F238E27FC236}">
                <a16:creationId xmlns:a16="http://schemas.microsoft.com/office/drawing/2014/main" id="{D7073CB2-7FD1-40A1-9055-EA6F6837AD43}"/>
              </a:ext>
            </a:extLst>
          </p:cNvPr>
          <p:cNvSpPr>
            <a:spLocks noGrp="1"/>
          </p:cNvSpPr>
          <p:nvPr>
            <p:ph type="title"/>
          </p:nvPr>
        </p:nvSpPr>
        <p:spPr/>
        <p:txBody>
          <a:bodyPr/>
          <a:lstStyle/>
          <a:p>
            <a:r>
              <a:rPr lang="en-US" sz="2400" dirty="0">
                <a:solidFill>
                  <a:srgbClr val="FDA110"/>
                </a:solidFill>
                <a:latin typeface="Arial" panose="020B0604020202020204" pitchFamily="34" charset="0"/>
                <a:ea typeface="+mj-ea"/>
                <a:cs typeface="Arial" panose="020B0604020202020204" pitchFamily="34" charset="0"/>
              </a:rPr>
              <a:t>{app1_name} </a:t>
            </a:r>
            <a:r>
              <a:rPr lang="en-US" sz="2400" b="0" dirty="0">
                <a:solidFill>
                  <a:schemeClr val="tx1"/>
                </a:solidFill>
                <a:latin typeface="Arial" panose="020B0604020202020204" pitchFamily="34" charset="0"/>
                <a:cs typeface="Arial" panose="020B0604020202020204" pitchFamily="34" charset="0"/>
              </a:rPr>
              <a:t>- </a:t>
            </a:r>
            <a:r>
              <a:rPr kumimoji="0" lang="en-US" sz="24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sym typeface="Trebuchet MS" panose="020B0603020202020204" pitchFamily="34" charset="0"/>
              </a:rPr>
              <a:t>Action Plan to mitigate identified risks and improve bottom line</a:t>
            </a:r>
            <a:endParaRPr lang="en-US" sz="2400" dirty="0">
              <a:solidFill>
                <a:schemeClr val="tx1"/>
              </a:solidFill>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9283C501-A504-4F36-AF14-A5F59691036F}"/>
              </a:ext>
            </a:extLst>
          </p:cNvPr>
          <p:cNvGrpSpPr/>
          <p:nvPr/>
        </p:nvGrpSpPr>
        <p:grpSpPr>
          <a:xfrm>
            <a:off x="305011" y="1116442"/>
            <a:ext cx="1296530" cy="1667261"/>
            <a:chOff x="329406" y="1455171"/>
            <a:chExt cx="1296530" cy="1241049"/>
          </a:xfrm>
        </p:grpSpPr>
        <p:grpSp>
          <p:nvGrpSpPr>
            <p:cNvPr id="4" name="Group 3">
              <a:extLst>
                <a:ext uri="{FF2B5EF4-FFF2-40B4-BE49-F238E27FC236}">
                  <a16:creationId xmlns:a16="http://schemas.microsoft.com/office/drawing/2014/main" id="{C7492A1C-01C0-4928-9A7F-918E505B4AED}"/>
                </a:ext>
              </a:extLst>
            </p:cNvPr>
            <p:cNvGrpSpPr/>
            <p:nvPr/>
          </p:nvGrpSpPr>
          <p:grpSpPr>
            <a:xfrm rot="5400000">
              <a:off x="229585" y="1554992"/>
              <a:ext cx="1241049" cy="1041408"/>
              <a:chOff x="7007612" y="4530997"/>
              <a:chExt cx="1241049" cy="1041408"/>
            </a:xfrm>
          </p:grpSpPr>
          <p:cxnSp>
            <p:nvCxnSpPr>
              <p:cNvPr id="5" name="Straight Connector 4">
                <a:extLst>
                  <a:ext uri="{FF2B5EF4-FFF2-40B4-BE49-F238E27FC236}">
                    <a16:creationId xmlns:a16="http://schemas.microsoft.com/office/drawing/2014/main" id="{C515E0CB-DE36-4030-8CB9-D10C59A38F83}"/>
                  </a:ext>
                </a:extLst>
              </p:cNvPr>
              <p:cNvCxnSpPr>
                <a:cxnSpLocks/>
              </p:cNvCxnSpPr>
              <p:nvPr/>
            </p:nvCxnSpPr>
            <p:spPr>
              <a:xfrm rot="16200000" flipH="1">
                <a:off x="7624019" y="4440912"/>
                <a:ext cx="8236" cy="1241049"/>
              </a:xfrm>
              <a:prstGeom prst="line">
                <a:avLst/>
              </a:prstGeom>
              <a:ln w="9525" cap="rnd">
                <a:solidFill>
                  <a:srgbClr val="C00000"/>
                </a:solidFill>
                <a:prstDash val="solid"/>
                <a:round/>
              </a:ln>
            </p:spPr>
            <p:style>
              <a:lnRef idx="1">
                <a:schemeClr val="accent1"/>
              </a:lnRef>
              <a:fillRef idx="0">
                <a:schemeClr val="accent1"/>
              </a:fillRef>
              <a:effectRef idx="0">
                <a:schemeClr val="accent1"/>
              </a:effectRef>
              <a:fontRef idx="minor">
                <a:schemeClr val="tx1"/>
              </a:fontRef>
            </p:style>
          </p:cxnSp>
          <p:sp>
            <p:nvSpPr>
              <p:cNvPr id="6" name="Parallelogram 5">
                <a:extLst>
                  <a:ext uri="{FF2B5EF4-FFF2-40B4-BE49-F238E27FC236}">
                    <a16:creationId xmlns:a16="http://schemas.microsoft.com/office/drawing/2014/main" id="{2737B36F-D554-4BAD-93B2-42FE857D20B9}"/>
                  </a:ext>
                </a:extLst>
              </p:cNvPr>
              <p:cNvSpPr/>
              <p:nvPr/>
            </p:nvSpPr>
            <p:spPr>
              <a:xfrm rot="16200000">
                <a:off x="7167728" y="4677136"/>
                <a:ext cx="1041408" cy="749129"/>
              </a:xfrm>
              <a:prstGeom prst="parallelogram">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1200" b="0" i="0"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rPr>
                  <a:t>Fix before signing or between signing &amp; closing</a:t>
                </a:r>
              </a:p>
              <a:p>
                <a:pPr marL="0" marR="0" lvl="0" indent="0" algn="ctr" defTabSz="914400" rtl="0" eaLnBrk="1" fontAlgn="auto" latinLnBrk="0" hangingPunct="1">
                  <a:lnSpc>
                    <a:spcPct val="100000"/>
                  </a:lnSpc>
                  <a:spcBef>
                    <a:spcPts val="0"/>
                  </a:spcBef>
                  <a:spcAft>
                    <a:spcPts val="0"/>
                  </a:spcAft>
                  <a:buClrTx/>
                  <a:buSzPct val="100000"/>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lt"/>
                  <a:cs typeface="Arial" panose="020B0604020202020204" pitchFamily="34" charset="0"/>
                </a:endParaRPr>
              </a:p>
            </p:txBody>
          </p:sp>
        </p:grpSp>
        <p:sp>
          <p:nvSpPr>
            <p:cNvPr id="12" name="Isosceles Triangle 11">
              <a:extLst>
                <a:ext uri="{FF2B5EF4-FFF2-40B4-BE49-F238E27FC236}">
                  <a16:creationId xmlns:a16="http://schemas.microsoft.com/office/drawing/2014/main" id="{BC0CC602-0DED-4040-AA52-65D16C1E8B3B}"/>
                </a:ext>
              </a:extLst>
            </p:cNvPr>
            <p:cNvSpPr/>
            <p:nvPr/>
          </p:nvSpPr>
          <p:spPr>
            <a:xfrm rot="5400000">
              <a:off x="1468949" y="2051098"/>
              <a:ext cx="168615" cy="145358"/>
            </a:xfrm>
            <a:prstGeom prst="triangle">
              <a:avLst/>
            </a:prstGeom>
            <a:noFill/>
            <a:ln w="9525" cap="rnd" cmpd="sng" algn="ctr">
              <a:solidFill>
                <a:srgbClr val="C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39C6F481-A59E-4144-84E5-DAB62DB8211B}"/>
              </a:ext>
            </a:extLst>
          </p:cNvPr>
          <p:cNvGrpSpPr/>
          <p:nvPr/>
        </p:nvGrpSpPr>
        <p:grpSpPr>
          <a:xfrm>
            <a:off x="305011" y="2857756"/>
            <a:ext cx="1296552" cy="1457470"/>
            <a:chOff x="329384" y="3901487"/>
            <a:chExt cx="1296552" cy="1457470"/>
          </a:xfrm>
        </p:grpSpPr>
        <p:grpSp>
          <p:nvGrpSpPr>
            <p:cNvPr id="7" name="Group 6">
              <a:extLst>
                <a:ext uri="{FF2B5EF4-FFF2-40B4-BE49-F238E27FC236}">
                  <a16:creationId xmlns:a16="http://schemas.microsoft.com/office/drawing/2014/main" id="{35B96168-A8FB-42F2-A2DF-65D334418AEC}"/>
                </a:ext>
              </a:extLst>
            </p:cNvPr>
            <p:cNvGrpSpPr/>
            <p:nvPr/>
          </p:nvGrpSpPr>
          <p:grpSpPr>
            <a:xfrm rot="5400000">
              <a:off x="121345" y="4109526"/>
              <a:ext cx="1457470" cy="1041392"/>
              <a:chOff x="7083256" y="4531033"/>
              <a:chExt cx="1457470" cy="1041392"/>
            </a:xfrm>
          </p:grpSpPr>
          <p:cxnSp>
            <p:nvCxnSpPr>
              <p:cNvPr id="8" name="Straight Connector 7">
                <a:extLst>
                  <a:ext uri="{FF2B5EF4-FFF2-40B4-BE49-F238E27FC236}">
                    <a16:creationId xmlns:a16="http://schemas.microsoft.com/office/drawing/2014/main" id="{3FB9CA08-E6B5-471C-B277-903D64DF8728}"/>
                  </a:ext>
                </a:extLst>
              </p:cNvPr>
              <p:cNvCxnSpPr>
                <a:cxnSpLocks/>
              </p:cNvCxnSpPr>
              <p:nvPr/>
            </p:nvCxnSpPr>
            <p:spPr>
              <a:xfrm rot="16200000">
                <a:off x="7811991" y="4328582"/>
                <a:ext cx="0" cy="1457470"/>
              </a:xfrm>
              <a:prstGeom prst="line">
                <a:avLst/>
              </a:prstGeom>
              <a:ln w="952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id="{6E9E836F-7153-483F-9207-7D653ED2E76B}"/>
                  </a:ext>
                </a:extLst>
              </p:cNvPr>
              <p:cNvSpPr/>
              <p:nvPr/>
            </p:nvSpPr>
            <p:spPr>
              <a:xfrm rot="16200000">
                <a:off x="7303631" y="4823845"/>
                <a:ext cx="1041392" cy="455768"/>
              </a:xfrm>
              <a:prstGeom prst="parallelogram">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CF7600"/>
                    </a:solidFill>
                    <a:effectLst/>
                    <a:uLnTx/>
                    <a:uFillTx/>
                    <a:latin typeface="Arial" panose="020B0604020202020204" pitchFamily="34" charset="0"/>
                    <a:cs typeface="Arial" panose="020B0604020202020204" pitchFamily="34" charset="0"/>
                  </a:rPr>
                  <a:t>Near term after closing</a:t>
                </a:r>
              </a:p>
            </p:txBody>
          </p:sp>
        </p:grpSp>
        <p:sp>
          <p:nvSpPr>
            <p:cNvPr id="13" name="Isosceles Triangle 12">
              <a:extLst>
                <a:ext uri="{FF2B5EF4-FFF2-40B4-BE49-F238E27FC236}">
                  <a16:creationId xmlns:a16="http://schemas.microsoft.com/office/drawing/2014/main" id="{A114293C-E026-45EB-B5F4-E43E44CB0D71}"/>
                </a:ext>
              </a:extLst>
            </p:cNvPr>
            <p:cNvSpPr/>
            <p:nvPr/>
          </p:nvSpPr>
          <p:spPr>
            <a:xfrm rot="5400000">
              <a:off x="1468949" y="4599752"/>
              <a:ext cx="168615" cy="145358"/>
            </a:xfrm>
            <a:prstGeom prst="triangle">
              <a:avLst/>
            </a:prstGeom>
            <a:noFill/>
            <a:ln w="9525" cap="rnd" cmpd="sng" algn="ctr">
              <a:solidFill>
                <a:schemeClr val="accent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sp>
        <p:nvSpPr>
          <p:cNvPr id="31" name="Isosceles Triangle 30">
            <a:extLst>
              <a:ext uri="{FF2B5EF4-FFF2-40B4-BE49-F238E27FC236}">
                <a16:creationId xmlns:a16="http://schemas.microsoft.com/office/drawing/2014/main" id="{3EA2289E-76AB-4C45-8310-09A7DC5E2CA4}"/>
              </a:ext>
            </a:extLst>
          </p:cNvPr>
          <p:cNvSpPr/>
          <p:nvPr/>
        </p:nvSpPr>
        <p:spPr>
          <a:xfrm rot="5400000">
            <a:off x="9744505" y="1832565"/>
            <a:ext cx="168615" cy="145358"/>
          </a:xfrm>
          <a:prstGeom prst="triangle">
            <a:avLst/>
          </a:prstGeom>
          <a:noFill/>
          <a:ln w="9525" cap="rnd" cmpd="sng" algn="ctr">
            <a:solidFill>
              <a:srgbClr val="C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2" name="Isosceles Triangle 31">
            <a:extLst>
              <a:ext uri="{FF2B5EF4-FFF2-40B4-BE49-F238E27FC236}">
                <a16:creationId xmlns:a16="http://schemas.microsoft.com/office/drawing/2014/main" id="{CE17ED59-8945-44F5-B85D-737BD643BAF5}"/>
              </a:ext>
            </a:extLst>
          </p:cNvPr>
          <p:cNvSpPr/>
          <p:nvPr/>
        </p:nvSpPr>
        <p:spPr>
          <a:xfrm rot="5400000">
            <a:off x="9744505" y="3350143"/>
            <a:ext cx="168615" cy="145358"/>
          </a:xfrm>
          <a:prstGeom prst="triangle">
            <a:avLst/>
          </a:prstGeom>
          <a:noFill/>
          <a:ln w="9525" cap="rnd" cmpd="sng" algn="ctr">
            <a:solidFill>
              <a:schemeClr val="accent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3" name="Isosceles Triangle 32">
            <a:extLst>
              <a:ext uri="{FF2B5EF4-FFF2-40B4-BE49-F238E27FC236}">
                <a16:creationId xmlns:a16="http://schemas.microsoft.com/office/drawing/2014/main" id="{E45FF77D-67C6-4A06-AF64-0F07D3C50A91}"/>
              </a:ext>
            </a:extLst>
          </p:cNvPr>
          <p:cNvSpPr/>
          <p:nvPr/>
        </p:nvSpPr>
        <p:spPr>
          <a:xfrm rot="5400000">
            <a:off x="9751130" y="5153307"/>
            <a:ext cx="168615" cy="158611"/>
          </a:xfrm>
          <a:prstGeom prst="triangle">
            <a:avLst/>
          </a:prstGeom>
          <a:no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E2304C6D-E58A-41BB-B7F4-A31F7D8DC938}"/>
              </a:ext>
            </a:extLst>
          </p:cNvPr>
          <p:cNvSpPr txBox="1"/>
          <p:nvPr/>
        </p:nvSpPr>
        <p:spPr>
          <a:xfrm>
            <a:off x="7727341" y="6443056"/>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a:solidFill>
                  <a:srgbClr val="569CD6"/>
                </a:solidFill>
                <a:effectLst/>
                <a:latin typeface="Arial" panose="020B0604020202020204" pitchFamily="34" charset="0"/>
                <a:cs typeface="Arial" panose="020B0604020202020204" pitchFamily="34" charset="0"/>
              </a:rPr>
              <a:t>{</a:t>
            </a:r>
            <a:r>
              <a:rPr lang="en-US" b="0" err="1">
                <a:solidFill>
                  <a:srgbClr val="569CD6"/>
                </a:solidFill>
                <a:effectLst/>
                <a:latin typeface="Arial" panose="020B0604020202020204" pitchFamily="34" charset="0"/>
                <a:cs typeface="Arial" panose="020B0604020202020204" pitchFamily="34" charset="0"/>
              </a:rPr>
              <a:t>app_per_page</a:t>
            </a:r>
            <a:r>
              <a:rPr lang="en-US" b="0">
                <a:solidFill>
                  <a:srgbClr val="569CD6"/>
                </a:solidFill>
                <a:effectLst/>
                <a:latin typeface="Arial" panose="020B0604020202020204" pitchFamily="34" charset="0"/>
                <a:cs typeface="Arial" panose="020B0604020202020204" pitchFamily="34" charset="0"/>
              </a:rPr>
              <a:t>}</a:t>
            </a:r>
            <a:endParaRPr lang="en-US" b="0">
              <a:solidFill>
                <a:srgbClr val="D4D4D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566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software heritage logo">
            <a:extLst>
              <a:ext uri="{FF2B5EF4-FFF2-40B4-BE49-F238E27FC236}">
                <a16:creationId xmlns:a16="http://schemas.microsoft.com/office/drawing/2014/main" id="{D2547F3E-551D-4F39-8A5C-756E5ED19E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963" y="5789544"/>
            <a:ext cx="1926209" cy="8457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app1_HL_table_CVEs">
            <a:extLst>
              <a:ext uri="{FF2B5EF4-FFF2-40B4-BE49-F238E27FC236}">
                <a16:creationId xmlns:a16="http://schemas.microsoft.com/office/drawing/2014/main" id="{F3CAD3D4-E6BB-4B9A-A523-75143986B640}"/>
              </a:ext>
            </a:extLst>
          </p:cNvPr>
          <p:cNvGraphicFramePr>
            <a:graphicFrameLocks noGrp="1"/>
          </p:cNvGraphicFramePr>
          <p:nvPr>
            <p:extLst>
              <p:ext uri="{D42A27DB-BD31-4B8C-83A1-F6EECF244321}">
                <p14:modId xmlns:p14="http://schemas.microsoft.com/office/powerpoint/2010/main" val="2374657239"/>
              </p:ext>
            </p:extLst>
          </p:nvPr>
        </p:nvGraphicFramePr>
        <p:xfrm>
          <a:off x="6379845" y="1123027"/>
          <a:ext cx="5305426" cy="19259475"/>
        </p:xfrm>
        <a:graphic>
          <a:graphicData uri="http://schemas.openxmlformats.org/drawingml/2006/table">
            <a:tbl>
              <a:tblPr/>
              <a:tblGrid>
                <a:gridCol w="162472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7864">
                  <a:extLst>
                    <a:ext uri="{9D8B030D-6E8A-4147-A177-3AD203B41FA5}">
                      <a16:colId xmlns:a16="http://schemas.microsoft.com/office/drawing/2014/main" val="20002"/>
                    </a:ext>
                  </a:extLst>
                </a:gridCol>
                <a:gridCol w="1161240">
                  <a:extLst>
                    <a:ext uri="{9D8B030D-6E8A-4147-A177-3AD203B41FA5}">
                      <a16:colId xmlns:a16="http://schemas.microsoft.com/office/drawing/2014/main" val="20003"/>
                    </a:ext>
                  </a:extLst>
                </a:gridCol>
              </a:tblGrid>
              <a:tr h="272233">
                <a:tc>
                  <a:txBody>
                    <a:bodyPr/>
                    <a:lstStyle/>
                    <a:p>
                      <a:pPr marL="0" marR="0" lvl="0" indent="0" algn="l"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Component</a:t>
                      </a:r>
                    </a:p>
                  </a:txBody>
                  <a:tcPr marL="0" marR="0" marT="54000" marB="54000" anchor="ctr" horzOverflow="overflow">
                    <a:lnL>
                      <a:noFill/>
                    </a:lnL>
                    <a:lnR>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Critical</a:t>
                      </a:r>
                    </a:p>
                  </a:txBody>
                  <a:tcPr marL="0" marR="0" marT="54000" marB="54000" anchor="ctr" horzOverflow="overflow">
                    <a:lnL>
                      <a:noFill/>
                    </a:lnL>
                    <a:lnR>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High</a:t>
                      </a:r>
                    </a:p>
                  </a:txBody>
                  <a:tcPr marL="0" marR="0" marT="54000" marB="54000" anchor="ctr" horzOverflow="overflow">
                    <a:lnL>
                      <a:noFill/>
                    </a:lnL>
                    <a:lnR cap="flat">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Medium</a:t>
                      </a:r>
                    </a:p>
                  </a:txBody>
                  <a:tcPr marL="0" marR="0" marT="54000" marB="54000" anchor="ctr" horzOverflow="overflow">
                    <a:lnL>
                      <a:noFill/>
                    </a:lnL>
                    <a:lnR cap="flat">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499">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47664">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32818624"/>
                  </a:ext>
                </a:extLst>
              </a:tr>
              <a:tr h="223499">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4881320"/>
                  </a:ext>
                </a:extLst>
              </a:tr>
              <a:tr h="223499">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4989462"/>
                  </a:ext>
                </a:extLst>
              </a:tr>
              <a:tr h="223499">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46483196"/>
                  </a:ext>
                </a:extLst>
              </a:tr>
              <a:tr h="223499">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15481904"/>
                  </a:ext>
                </a:extLst>
              </a:tr>
              <a:tr h="223499">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23384596"/>
                  </a:ext>
                </a:extLst>
              </a:tr>
              <a:tr h="223499">
                <a:tc>
                  <a:txBody>
                    <a:bodyPr/>
                    <a:lstStyle/>
                    <a:p>
                      <a:pPr algn="l" fontAlgn="b"/>
                      <a:r>
                        <a:rPr kumimoji="0" lang="en-US" sz="10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dirty="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43373137"/>
                  </a:ext>
                </a:extLst>
              </a:tr>
              <a:tr h="223499">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49106064"/>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4947409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6067179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9466055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0783547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1497743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33064209"/>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9028880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50987776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82686325"/>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3738357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49705085"/>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6160711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7253871"/>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21084285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2727323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45654965"/>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8924947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2947368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5555077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43631177"/>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56205638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61763449"/>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15793501"/>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959738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76144977"/>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6784743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37877229"/>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52256347"/>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73391028"/>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1189386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8289536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045139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101036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9393086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9308958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950628228"/>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09211220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5129631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538181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36752418"/>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76133144"/>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85773225"/>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27773851"/>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0730980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2809565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7005340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26861147"/>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8138772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492378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54493358"/>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7974775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6396470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89502854"/>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0110352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dirty="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6704847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432079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24993826"/>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7143890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39428833"/>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60838770"/>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62789952"/>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65749557"/>
                  </a:ext>
                </a:extLst>
              </a:tr>
              <a:tr h="153335">
                <a:tc>
                  <a:txBody>
                    <a:bodyPr/>
                    <a:lstStyle/>
                    <a:p>
                      <a:pPr algn="l" fontAlgn="b"/>
                      <a:r>
                        <a:rPr kumimoji="0" lang="en-US" sz="1000" b="0" i="0" u="none" strike="noStrike" kern="1200" cap="none" normalizeH="0" baseline="0" err="1">
                          <a:ln>
                            <a:noFill/>
                          </a:ln>
                          <a:solidFill>
                            <a:schemeClr val="tx1"/>
                          </a:solidFill>
                          <a:effectLst/>
                          <a:latin typeface="+mn-lt"/>
                          <a:ea typeface="+mn-ea"/>
                          <a:cs typeface="Arial"/>
                          <a:sym typeface="Trebuchet MS" panose="020B0603020202020204" pitchFamily="34" charset="0"/>
                        </a:rPr>
                        <a:t>xxxxxxxxxxxxxxxxxxx</a:t>
                      </a:r>
                      <a:endParaRPr kumimoji="0" lang="en-US" sz="1000" b="0" i="0" u="none" strike="noStrike" kern="1200" cap="none" normalizeH="0" baseline="0">
                        <a:ln>
                          <a:noFill/>
                        </a:ln>
                        <a:solidFill>
                          <a:schemeClr val="accent5"/>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normalizeH="0" baseline="0" err="1">
                          <a:ln>
                            <a:noFill/>
                          </a:ln>
                          <a:solidFill>
                            <a:srgbClr val="FF0000"/>
                          </a:solidFill>
                          <a:effectLst/>
                          <a:latin typeface="+mn-lt"/>
                          <a:ea typeface="+mn-ea"/>
                          <a:cs typeface="Arial"/>
                          <a:sym typeface="Trebuchet MS" panose="020B0603020202020204" pitchFamily="34" charset="0"/>
                        </a:rPr>
                        <a:t>xxxxxxxxxxxxxxxxxxxx</a:t>
                      </a:r>
                      <a:endParaRPr kumimoji="0" lang="en-US" sz="900" b="1" i="0" u="none" strike="noStrike" kern="1200" cap="none" normalizeH="0" baseline="0">
                        <a:ln>
                          <a:noFill/>
                        </a:ln>
                        <a:solidFill>
                          <a:srgbClr val="FF0000"/>
                        </a:solidFill>
                        <a:effectLst/>
                        <a:latin typeface="+mn-lt"/>
                        <a:ea typeface="+mn-ea"/>
                        <a:cs typeface="Arial" charset="0"/>
                      </a:endParaRPr>
                    </a:p>
                  </a:txBody>
                  <a:tcPr marL="54864" marR="54864" marT="54864" marB="54864" anchor="ctr">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a:r>
                        <a:rPr kumimoji="0" lang="en-US" sz="900" b="0" i="0" u="none" strike="noStrike" kern="1200" cap="none" normalizeH="0" baseline="0" err="1">
                          <a:ln>
                            <a:noFill/>
                          </a:ln>
                          <a:solidFill>
                            <a:schemeClr val="accent3"/>
                          </a:solidFill>
                          <a:effectLst/>
                          <a:latin typeface="+mn-lt"/>
                          <a:ea typeface="+mn-ea"/>
                          <a:cs typeface="Arial"/>
                          <a:sym typeface="Trebuchet MS" panose="020B0603020202020204" pitchFamily="34" charset="0"/>
                        </a:rPr>
                        <a:t>xxxxxxxxxxxx</a:t>
                      </a:r>
                      <a:endParaRPr kumimoji="0" lang="en-US" sz="900" b="0" i="0" u="none" strike="noStrike" kern="1200" cap="none" normalizeH="0" baseline="0">
                        <a:ln>
                          <a:noFill/>
                        </a:ln>
                        <a:solidFill>
                          <a:schemeClr val="accent3"/>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tc>
                  <a:txBody>
                    <a:bodyPr/>
                    <a:lstStyle/>
                    <a:p>
                      <a:pPr algn="ctr" fontAlgn="b"/>
                      <a:r>
                        <a:rPr kumimoji="0" lang="en-US" sz="900" b="0" i="0" u="none" strike="noStrike" kern="1200" cap="none" normalizeH="0" baseline="0" dirty="0" err="1">
                          <a:ln>
                            <a:noFill/>
                          </a:ln>
                          <a:solidFill>
                            <a:schemeClr val="tx1"/>
                          </a:solidFill>
                          <a:effectLst/>
                          <a:latin typeface="+mn-lt"/>
                          <a:ea typeface="+mn-ea"/>
                          <a:cs typeface="Arial"/>
                          <a:sym typeface="Trebuchet MS" panose="020B0603020202020204" pitchFamily="34" charset="0"/>
                        </a:rPr>
                        <a:t>xxxxxxxxxxxxxx</a:t>
                      </a:r>
                      <a:endParaRPr kumimoji="0" lang="en-US" sz="900" b="0" i="0" u="none" strike="noStrike" kern="1200" cap="none" normalizeH="0" baseline="0" dirty="0">
                        <a:ln>
                          <a:noFill/>
                        </a:ln>
                        <a:solidFill>
                          <a:schemeClr val="accent5"/>
                        </a:solidFill>
                        <a:effectLst/>
                        <a:latin typeface="+mn-lt"/>
                        <a:ea typeface="+mn-ea"/>
                        <a:cs typeface="Arial" charset="0"/>
                      </a:endParaRPr>
                    </a:p>
                  </a:txBody>
                  <a:tcPr marL="54864" marR="54864" marT="54864" marB="54864" anchor="ctr">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70636242"/>
                  </a:ext>
                </a:extLst>
              </a:tr>
            </a:tbl>
          </a:graphicData>
        </a:graphic>
      </p:graphicFrame>
      <p:sp>
        <p:nvSpPr>
          <p:cNvPr id="2" name="Title 1"/>
          <p:cNvSpPr>
            <a:spLocks noGrp="1"/>
          </p:cNvSpPr>
          <p:nvPr>
            <p:ph type="title"/>
          </p:nvPr>
        </p:nvSpPr>
        <p:spPr>
          <a:xfrm>
            <a:off x="559982" y="325543"/>
            <a:ext cx="11089697" cy="331787"/>
          </a:xfrm>
        </p:spPr>
        <p:txBody>
          <a:bodyPr/>
          <a:lstStyle/>
          <a:p>
            <a:r>
              <a:rPr lang="en-US" dirty="0">
                <a:solidFill>
                  <a:srgbClr val="FDA110"/>
                </a:solidFill>
                <a:latin typeface="Arial" panose="020B0604020202020204" pitchFamily="34" charset="0"/>
                <a:cs typeface="Arial" panose="020B0604020202020204" pitchFamily="34" charset="0"/>
              </a:rPr>
              <a:t>{app1_name} </a:t>
            </a:r>
            <a:r>
              <a:rPr lang="en-US" dirty="0">
                <a:solidFill>
                  <a:schemeClr val="tx1"/>
                </a:solidFill>
                <a:latin typeface="Arial" panose="020B0604020202020204" pitchFamily="34" charset="0"/>
                <a:cs typeface="Arial" panose="020B0604020202020204" pitchFamily="34" charset="0"/>
              </a:rPr>
              <a:t>- IP Risk Assessment from Open-Source Software (OSS) Analysis</a:t>
            </a:r>
          </a:p>
        </p:txBody>
      </p:sp>
      <p:cxnSp>
        <p:nvCxnSpPr>
          <p:cNvPr id="10" name="Straight Connector 9">
            <a:extLst>
              <a:ext uri="{FF2B5EF4-FFF2-40B4-BE49-F238E27FC236}">
                <a16:creationId xmlns:a16="http://schemas.microsoft.com/office/drawing/2014/main" id="{0B4C60F1-26B8-41C5-97D8-49502DFAA189}"/>
              </a:ext>
            </a:extLst>
          </p:cNvPr>
          <p:cNvCxnSpPr>
            <a:cxnSpLocks/>
          </p:cNvCxnSpPr>
          <p:nvPr/>
        </p:nvCxnSpPr>
        <p:spPr>
          <a:xfrm>
            <a:off x="6379845" y="858429"/>
            <a:ext cx="5305425"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2952FFE-0367-4CA9-AFC3-BD9B1D92C917}"/>
              </a:ext>
            </a:extLst>
          </p:cNvPr>
          <p:cNvSpPr txBox="1"/>
          <p:nvPr/>
        </p:nvSpPr>
        <p:spPr>
          <a:xfrm>
            <a:off x="8012691" y="742255"/>
            <a:ext cx="2194551" cy="196885"/>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a:solidFill>
                  <a:srgbClr val="575757"/>
                </a:solidFill>
                <a:latin typeface="Arial" panose="020B0604020202020204" pitchFamily="34" charset="0"/>
                <a:cs typeface="Arial" panose="020B0604020202020204" pitchFamily="34" charset="0"/>
              </a:rPr>
              <a:t>Security Risks (CVEs)</a:t>
            </a:r>
          </a:p>
        </p:txBody>
      </p:sp>
      <p:cxnSp>
        <p:nvCxnSpPr>
          <p:cNvPr id="15" name="Straight Connector 14">
            <a:extLst>
              <a:ext uri="{FF2B5EF4-FFF2-40B4-BE49-F238E27FC236}">
                <a16:creationId xmlns:a16="http://schemas.microsoft.com/office/drawing/2014/main" id="{EC9D53E2-E35C-45B4-A1F3-11BC578E58D5}"/>
              </a:ext>
            </a:extLst>
          </p:cNvPr>
          <p:cNvCxnSpPr>
            <a:cxnSpLocks/>
          </p:cNvCxnSpPr>
          <p:nvPr/>
        </p:nvCxnSpPr>
        <p:spPr>
          <a:xfrm>
            <a:off x="559983" y="858429"/>
            <a:ext cx="5191212"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DB8D1C-6549-43AF-924F-CA21C4F45BEB}"/>
              </a:ext>
            </a:extLst>
          </p:cNvPr>
          <p:cNvSpPr txBox="1"/>
          <p:nvPr/>
        </p:nvSpPr>
        <p:spPr>
          <a:xfrm>
            <a:off x="1914046" y="761888"/>
            <a:ext cx="2442196" cy="204569"/>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a:solidFill>
                  <a:srgbClr val="575757"/>
                </a:solidFill>
                <a:latin typeface="Arial" panose="020B0604020202020204" pitchFamily="34" charset="0"/>
                <a:cs typeface="Arial" panose="020B0604020202020204" pitchFamily="34" charset="0"/>
              </a:rPr>
              <a:t>License Compliance Risks</a:t>
            </a:r>
          </a:p>
        </p:txBody>
      </p:sp>
      <p:sp>
        <p:nvSpPr>
          <p:cNvPr id="18" name="Rectangle 17">
            <a:extLst>
              <a:ext uri="{FF2B5EF4-FFF2-40B4-BE49-F238E27FC236}">
                <a16:creationId xmlns:a16="http://schemas.microsoft.com/office/drawing/2014/main" id="{C70C7898-6DF8-4CFE-9A04-7C5E337C7943}"/>
              </a:ext>
            </a:extLst>
          </p:cNvPr>
          <p:cNvSpPr/>
          <p:nvPr/>
        </p:nvSpPr>
        <p:spPr>
          <a:xfrm>
            <a:off x="9610005" y="5135446"/>
            <a:ext cx="2039674" cy="932949"/>
          </a:xfrm>
          <a:prstGeom prst="rect">
            <a:avLst/>
          </a:prstGeom>
          <a:solidFill>
            <a:schemeClr val="accent4">
              <a:lumMod val="20000"/>
              <a:lumOff val="80000"/>
            </a:schemeClr>
          </a:solidFill>
          <a:ln w="9525" cap="rnd" cmpd="sng" algn="ctr">
            <a:solidFill>
              <a:schemeClr val="accent4">
                <a:lumMod val="7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45720" numCol="2" spcCol="0" rtlCol="0" fromWordArt="0" anchor="ctr" anchorCtr="0" forceAA="0" compatLnSpc="1">
            <a:prstTxWarp prst="textNoShape">
              <a:avLst/>
            </a:prstTxWarp>
            <a:noAutofit/>
          </a:bodyPr>
          <a:lstStyle/>
          <a:p>
            <a:pPr algn="ctr">
              <a:lnSpc>
                <a:spcPct val="90000"/>
              </a:lnSpc>
              <a:spcAft>
                <a:spcPts val="1000"/>
              </a:spcAft>
            </a:pPr>
            <a:r>
              <a:rPr lang="en-US" sz="1200">
                <a:solidFill>
                  <a:schemeClr val="tx1"/>
                </a:solidFill>
                <a:latin typeface="Arial" panose="020B0604020202020204" pitchFamily="34" charset="0"/>
                <a:cs typeface="Arial" panose="020B0604020202020204" pitchFamily="34" charset="0"/>
              </a:rPr>
              <a:t>Bill Of Materials for {app1_name}</a:t>
            </a: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r>
              <a:rPr lang="en-US" sz="1050">
                <a:solidFill>
                  <a:schemeClr val="tx1"/>
                </a:solidFill>
                <a:latin typeface="Arial" panose="020B0604020202020204" pitchFamily="34" charset="0"/>
                <a:cs typeface="Arial" panose="020B0604020202020204" pitchFamily="34" charset="0"/>
              </a:rPr>
              <a:t>(Double-click to open)</a:t>
            </a:r>
            <a:endParaRPr lang="en-US" sz="1200">
              <a:solidFill>
                <a:schemeClr val="tx1"/>
              </a:solidFill>
              <a:latin typeface="Arial" panose="020B0604020202020204" pitchFamily="34" charset="0"/>
              <a:cs typeface="Arial" panose="020B0604020202020204" pitchFamily="34" charset="0"/>
            </a:endParaRPr>
          </a:p>
        </p:txBody>
      </p:sp>
      <p:graphicFrame>
        <p:nvGraphicFramePr>
          <p:cNvPr id="17" name="app1_HL_table_lic_risks">
            <a:extLst>
              <a:ext uri="{FF2B5EF4-FFF2-40B4-BE49-F238E27FC236}">
                <a16:creationId xmlns:a16="http://schemas.microsoft.com/office/drawing/2014/main" id="{E973B835-9711-4BAF-954C-BD02CFCA6AA9}"/>
              </a:ext>
            </a:extLst>
          </p:cNvPr>
          <p:cNvGraphicFramePr>
            <a:graphicFrameLocks noGrp="1"/>
          </p:cNvGraphicFramePr>
          <p:nvPr>
            <p:extLst>
              <p:ext uri="{D42A27DB-BD31-4B8C-83A1-F6EECF244321}">
                <p14:modId xmlns:p14="http://schemas.microsoft.com/office/powerpoint/2010/main" val="3615008529"/>
              </p:ext>
            </p:extLst>
          </p:nvPr>
        </p:nvGraphicFramePr>
        <p:xfrm>
          <a:off x="559982" y="956658"/>
          <a:ext cx="5191211" cy="5311635"/>
        </p:xfrm>
        <a:graphic>
          <a:graphicData uri="http://schemas.openxmlformats.org/drawingml/2006/table">
            <a:tbl>
              <a:tblPr/>
              <a:tblGrid>
                <a:gridCol w="1533306">
                  <a:extLst>
                    <a:ext uri="{9D8B030D-6E8A-4147-A177-3AD203B41FA5}">
                      <a16:colId xmlns:a16="http://schemas.microsoft.com/office/drawing/2014/main" val="20000"/>
                    </a:ext>
                  </a:extLst>
                </a:gridCol>
                <a:gridCol w="947579">
                  <a:extLst>
                    <a:ext uri="{9D8B030D-6E8A-4147-A177-3AD203B41FA5}">
                      <a16:colId xmlns:a16="http://schemas.microsoft.com/office/drawing/2014/main" val="3617969643"/>
                    </a:ext>
                  </a:extLst>
                </a:gridCol>
                <a:gridCol w="625582">
                  <a:extLst>
                    <a:ext uri="{9D8B030D-6E8A-4147-A177-3AD203B41FA5}">
                      <a16:colId xmlns:a16="http://schemas.microsoft.com/office/drawing/2014/main" val="20001"/>
                    </a:ext>
                  </a:extLst>
                </a:gridCol>
                <a:gridCol w="2084744">
                  <a:extLst>
                    <a:ext uri="{9D8B030D-6E8A-4147-A177-3AD203B41FA5}">
                      <a16:colId xmlns:a16="http://schemas.microsoft.com/office/drawing/2014/main" val="20002"/>
                    </a:ext>
                  </a:extLst>
                </a:gridCol>
              </a:tblGrid>
              <a:tr h="0">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License Name</a:t>
                      </a:r>
                    </a:p>
                  </a:txBody>
                  <a:tcPr marL="0" marR="0" marT="54000" marB="54000" anchor="ctr" horzOverflow="overflow">
                    <a:lnL>
                      <a:noFill/>
                    </a:lnL>
                    <a:lnR>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Risk </a:t>
                      </a:r>
                    </a:p>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Factor</a:t>
                      </a:r>
                    </a:p>
                  </a:txBody>
                  <a:tcPr marL="0" marR="0" marT="54000" marB="54000" anchor="ctr" horzOverflow="overflow">
                    <a:lnL>
                      <a:noFill/>
                    </a:lnL>
                    <a:lnR>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Comp</a:t>
                      </a:r>
                    </a:p>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Count</a:t>
                      </a:r>
                    </a:p>
                  </a:txBody>
                  <a:tcPr marL="0" marR="0" marT="54000" marB="54000" anchor="ctr" horzOverflow="overflow">
                    <a:lnL>
                      <a:noFill/>
                    </a:lnL>
                    <a:lnR>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ts val="0"/>
                        </a:spcBef>
                        <a:spcAft>
                          <a:spcPts val="0"/>
                        </a:spcAft>
                        <a:buClrTx/>
                        <a:buSzTx/>
                        <a:buFontTx/>
                        <a:buNone/>
                        <a:tabLst/>
                      </a:pPr>
                      <a:r>
                        <a:rPr lang="en-US" sz="1200" b="1" kern="1200">
                          <a:solidFill>
                            <a:srgbClr val="295E7E"/>
                          </a:solidFill>
                          <a:latin typeface="+mn-lt"/>
                          <a:ea typeface="+mn-ea"/>
                          <a:cs typeface="+mn-cs"/>
                          <a:sym typeface="Trebuchet MS" panose="020B0603020202020204" pitchFamily="34" charset="0"/>
                        </a:rPr>
                        <a:t>Top 5 Latest Components </a:t>
                      </a:r>
                    </a:p>
                  </a:txBody>
                  <a:tcPr marL="0" marR="0" marT="54000" marB="54000" anchor="ctr" horzOverflow="overflow">
                    <a:lnL>
                      <a:noFill/>
                    </a:lnL>
                    <a:lnR cap="flat">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12700" cap="flat" cmpd="sng" algn="ctr">
                      <a:solidFill>
                        <a:schemeClr val="tx1"/>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4148137686"/>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635988279"/>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2864165212"/>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578492887"/>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992717740"/>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891505022"/>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3191465207"/>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551609155"/>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53270073"/>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757355103"/>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389672633"/>
                  </a:ext>
                </a:extLst>
              </a:tr>
              <a:tr h="190028">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4209451273"/>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2005771605"/>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581804258"/>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245607004"/>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4224862453"/>
                  </a:ext>
                </a:extLst>
              </a:tr>
              <a:tr h="0">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pPr>
                      <a:r>
                        <a:rPr kumimoji="0" lang="en-US" sz="900" b="0" u="none" strike="noStrike" kern="1200" cap="none" normalizeH="0" baseline="0" err="1">
                          <a:ln>
                            <a:noFill/>
                          </a:ln>
                          <a:solidFill>
                            <a:schemeClr val="tx1"/>
                          </a:solidFill>
                          <a:effectLst/>
                          <a:sym typeface="Trebuchet MS" panose="020B0603020202020204" pitchFamily="34" charset="0"/>
                        </a:rPr>
                        <a:t>xxxxxxxxxxxxxxxxxxxxxxxxx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err="1">
                          <a:ln>
                            <a:noFill/>
                          </a:ln>
                          <a:solidFill>
                            <a:schemeClr val="tx1"/>
                          </a:solidFill>
                          <a:effectLst/>
                          <a:sym typeface="Trebuchet MS" panose="020B0603020202020204" pitchFamily="34" charset="0"/>
                        </a:rPr>
                        <a:t>xxxxxxxxxxxxxx</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a:ln>
                            <a:noFill/>
                          </a:ln>
                          <a:solidFill>
                            <a:schemeClr val="tx1"/>
                          </a:solidFill>
                          <a:effectLst/>
                          <a:sym typeface="Trebuchet MS" panose="020B0603020202020204" pitchFamily="34" charset="0"/>
                        </a:rPr>
                        <a:t>#,###</a:t>
                      </a:r>
                      <a:endParaRPr kumimoji="0" lang="en-US" sz="900" b="0" i="0" u="none" strike="noStrike" kern="1200" cap="none" normalizeH="0" baseline="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sz="900" b="0" u="none" strike="noStrike" kern="1200" cap="none" normalizeH="0" baseline="0" dirty="0" err="1">
                          <a:ln>
                            <a:noFill/>
                          </a:ln>
                          <a:solidFill>
                            <a:schemeClr val="tx1"/>
                          </a:solidFill>
                          <a:effectLst/>
                          <a:sym typeface="Trebuchet MS" panose="020B0603020202020204" pitchFamily="34" charset="0"/>
                        </a:rPr>
                        <a:t>xxxxxxxxxxxxxxxxxxxxxxxxxxxxxxxxxx</a:t>
                      </a:r>
                      <a:endParaRPr kumimoji="0" lang="en-US" sz="900" b="0" i="0" u="none" strike="noStrike" kern="1200" cap="none" normalizeH="0" baseline="0" dirty="0">
                        <a:ln>
                          <a:noFill/>
                        </a:ln>
                        <a:solidFill>
                          <a:schemeClr val="tx1"/>
                        </a:solidFill>
                        <a:effectLst/>
                        <a:latin typeface="+mn-lt"/>
                        <a:ea typeface="+mn-ea"/>
                        <a:cs typeface="Arial"/>
                        <a:sym typeface="Trebuchet MS" panose="020B0603020202020204" pitchFamily="34" charset="0"/>
                      </a:endParaRPr>
                    </a:p>
                  </a:txBody>
                  <a:tcPr marL="45720" marR="45720" anchor="ctr" horzOverflow="overflow">
                    <a:lnL>
                      <a:noFill/>
                    </a:lnL>
                    <a:lnR cap="flat">
                      <a:noFill/>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3381267724"/>
                  </a:ext>
                </a:extLst>
              </a:tr>
            </a:tbl>
          </a:graphicData>
        </a:graphic>
      </p:graphicFrame>
      <p:sp>
        <p:nvSpPr>
          <p:cNvPr id="14" name="TextBox 13">
            <a:extLst>
              <a:ext uri="{FF2B5EF4-FFF2-40B4-BE49-F238E27FC236}">
                <a16:creationId xmlns:a16="http://schemas.microsoft.com/office/drawing/2014/main" id="{D40F1C38-E646-4839-A5D3-A65DCDFB59E2}"/>
              </a:ext>
            </a:extLst>
          </p:cNvPr>
          <p:cNvSpPr txBox="1"/>
          <p:nvPr/>
        </p:nvSpPr>
        <p:spPr>
          <a:xfrm>
            <a:off x="506729" y="4511183"/>
            <a:ext cx="5406543" cy="1738938"/>
          </a:xfrm>
          <a:prstGeom prst="rect">
            <a:avLst/>
          </a:prstGeom>
          <a:noFill/>
        </p:spPr>
        <p:txBody>
          <a:bodyPr wrap="square" lIns="0" tIns="0" rIns="0" bIns="0" rtlCol="0">
            <a:spAutoFit/>
          </a:bodyPr>
          <a:lstStyle/>
          <a:p>
            <a:pPr marL="177800" marR="0" lvl="1" indent="-177800" algn="l" defTabSz="914400" rtl="0" eaLnBrk="1" fontAlgn="auto" latinLnBrk="0" hangingPunct="1">
              <a:lnSpc>
                <a:spcPct val="100000"/>
              </a:lnSpc>
              <a:spcBef>
                <a:spcPts val="0"/>
              </a:spcBef>
              <a:spcAft>
                <a:spcPts val="300"/>
              </a:spcAft>
              <a:buClr>
                <a:srgbClr val="638DA5">
                  <a:lumMod val="100000"/>
                </a:srgbClr>
              </a:buClr>
              <a:buSzPct val="100000"/>
              <a:buFont typeface="Trebuchet MS" panose="020B0603020202020204" pitchFamily="34" charset="0"/>
              <a:buChar char="•"/>
              <a:tabLst/>
              <a:defRPr/>
            </a:pPr>
            <a:r>
              <a:rPr lang="en-US" sz="1200" dirty="0">
                <a:solidFill>
                  <a:srgbClr val="293C47"/>
                </a:solidFill>
                <a:highlight>
                  <a:srgbClr val="FFFFFF"/>
                </a:highlight>
                <a:latin typeface="Arial" panose="020B0604020202020204" pitchFamily="34" charset="0"/>
                <a:cs typeface="Arial" panose="020B0604020202020204" pitchFamily="34" charset="0"/>
              </a:rPr>
              <a:t>{</a:t>
            </a:r>
            <a:r>
              <a:rPr lang="en-US" sz="1200" b="0" i="0" u="none" strike="noStrike" dirty="0">
                <a:solidFill>
                  <a:srgbClr val="000000"/>
                </a:solidFill>
                <a:effectLst/>
                <a:latin typeface="Arial" panose="020B0604020202020204" pitchFamily="34" charset="0"/>
                <a:cs typeface="Arial" panose="020B0604020202020204" pitchFamily="34" charset="0"/>
              </a:rPr>
              <a:t>app1_high_lic_tot</a:t>
            </a:r>
            <a:r>
              <a:rPr lang="en-US" sz="1200" dirty="0">
                <a:solidFill>
                  <a:srgbClr val="293C47"/>
                </a:solidFill>
                <a:highlight>
                  <a:srgbClr val="FFFFFF"/>
                </a:highlight>
                <a:latin typeface="Arial" panose="020B0604020202020204" pitchFamily="34" charset="0"/>
                <a:cs typeface="Arial" panose="020B0604020202020204" pitchFamily="34" charset="0"/>
              </a:rPr>
              <a:t>}</a:t>
            </a:r>
            <a:r>
              <a:rPr kumimoji="0" lang="en-US" sz="1200" b="0" i="0" u="none" strike="noStrike" kern="1200" cap="none" spc="0" normalizeH="0" baseline="0" noProof="0" dirty="0">
                <a:ln>
                  <a:noFill/>
                </a:ln>
                <a:solidFill>
                  <a:srgbClr val="293C47"/>
                </a:solidFill>
                <a:effectLst/>
                <a:highlight>
                  <a:srgbClr val="FFFFFF"/>
                </a:highlight>
                <a:uLnTx/>
                <a:uFillTx/>
                <a:latin typeface="Arial" panose="020B0604020202020204" pitchFamily="34" charset="0"/>
                <a:cs typeface="Arial" panose="020B0604020202020204" pitchFamily="34" charset="0"/>
              </a:rPr>
              <a:t> direct license risks identified out of </a:t>
            </a:r>
            <a:r>
              <a:rPr lang="en-US" sz="1200" dirty="0">
                <a:solidFill>
                  <a:srgbClr val="293C47"/>
                </a:solidFill>
                <a:highlight>
                  <a:srgbClr val="FFFFFF"/>
                </a:highlight>
                <a:latin typeface="Arial" panose="020B0604020202020204" pitchFamily="34" charset="0"/>
                <a:cs typeface="Arial" panose="020B0604020202020204" pitchFamily="34" charset="0"/>
              </a:rPr>
              <a:t>{app1_oss_cmpn_tot}</a:t>
            </a:r>
            <a:r>
              <a:rPr kumimoji="0" lang="en-US" sz="1200" b="0" i="0" u="none" strike="noStrike" kern="1200" cap="none" spc="0" normalizeH="0" baseline="0" noProof="0" dirty="0">
                <a:ln>
                  <a:noFill/>
                </a:ln>
                <a:solidFill>
                  <a:srgbClr val="293C47"/>
                </a:solidFill>
                <a:effectLst/>
                <a:highlight>
                  <a:srgbClr val="FFFFFF"/>
                </a:highlight>
                <a:uLnTx/>
                <a:uFillTx/>
                <a:latin typeface="Arial" panose="020B0604020202020204" pitchFamily="34" charset="0"/>
                <a:cs typeface="Arial" panose="020B0604020202020204" pitchFamily="34" charset="0"/>
              </a:rPr>
              <a:t> open-source components detected.</a:t>
            </a:r>
            <a:endParaRPr kumimoji="0" lang="en-US" sz="1200" b="0" i="0" u="none" strike="noStrike" kern="1200" cap="none" spc="0" normalizeH="0" baseline="0" noProof="0" dirty="0">
              <a:ln>
                <a:noFill/>
              </a:ln>
              <a:solidFill>
                <a:srgbClr val="293C47">
                  <a:lumMod val="100000"/>
                </a:srgbClr>
              </a:solidFill>
              <a:effectLst/>
              <a:highlight>
                <a:srgbClr val="FFFFFF"/>
              </a:highlight>
              <a:uLnTx/>
              <a:uFillTx/>
              <a:latin typeface="Arial" panose="020B0604020202020204" pitchFamily="34" charset="0"/>
              <a:cs typeface="Arial" panose="020B0604020202020204" pitchFamily="34" charset="0"/>
            </a:endParaRPr>
          </a:p>
          <a:p>
            <a:pPr marL="177800" marR="0" lvl="1" indent="-177800" algn="l" defTabSz="914400" rtl="0" eaLnBrk="1" fontAlgn="auto" latinLnBrk="0" hangingPunct="1">
              <a:lnSpc>
                <a:spcPct val="100000"/>
              </a:lnSpc>
              <a:spcBef>
                <a:spcPts val="0"/>
              </a:spcBef>
              <a:spcAft>
                <a:spcPts val="300"/>
              </a:spcAft>
              <a:buClr>
                <a:srgbClr val="638DA5">
                  <a:lumMod val="100000"/>
                </a:srgbClr>
              </a:buClr>
              <a:buSzPct val="100000"/>
              <a:buFont typeface="Trebuchet MS" panose="020B0603020202020204" pitchFamily="34" charset="0"/>
              <a:buChar char="•"/>
              <a:tabLst/>
              <a:defRPr/>
            </a:pPr>
            <a:r>
              <a:rPr lang="en-US" sz="1200" kern="1200" dirty="0">
                <a:solidFill>
                  <a:schemeClr val="tx1">
                    <a:lumMod val="100000"/>
                  </a:schemeClr>
                </a:solidFill>
                <a:latin typeface="Arial" panose="020B0604020202020204" pitchFamily="34" charset="0"/>
                <a:ea typeface="+mn-ea"/>
                <a:cs typeface="Arial" panose="020B0604020202020204" pitchFamily="34" charset="0"/>
              </a:rPr>
              <a:t>{app1_crit_cve_comp_ct} components with </a:t>
            </a:r>
            <a:r>
              <a:rPr kumimoji="0" lang="en-US" sz="12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rPr>
              <a:t>{app1_crit_sec_tot</a:t>
            </a:r>
            <a:r>
              <a:rPr lang="en-US" sz="1200" dirty="0">
                <a:solidFill>
                  <a:srgbClr val="293C47"/>
                </a:solidFill>
                <a:latin typeface="Arial" panose="020B0604020202020204" pitchFamily="34" charset="0"/>
                <a:cs typeface="Arial" panose="020B0604020202020204" pitchFamily="34" charset="0"/>
              </a:rPr>
              <a:t>}</a:t>
            </a:r>
            <a:r>
              <a:rPr kumimoji="0" lang="en-US" sz="12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rPr>
              <a:t> unique critical security vulnerability identified, </a:t>
            </a:r>
            <a:r>
              <a:rPr lang="en-US" sz="1200" kern="1200" dirty="0">
                <a:solidFill>
                  <a:schemeClr val="tx1">
                    <a:lumMod val="100000"/>
                  </a:schemeClr>
                </a:solidFill>
                <a:latin typeface="Arial" panose="020B0604020202020204" pitchFamily="34" charset="0"/>
                <a:ea typeface="+mn-ea"/>
                <a:cs typeface="Arial" panose="020B0604020202020204" pitchFamily="34" charset="0"/>
              </a:rPr>
              <a:t>{app1_high_cve_comp_ct} components with </a:t>
            </a:r>
            <a:r>
              <a:rPr kumimoji="0" lang="en-US" sz="12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rPr>
              <a:t>{app1_high_sec_tot</a:t>
            </a:r>
            <a:r>
              <a:rPr lang="en-US" sz="1200" dirty="0">
                <a:solidFill>
                  <a:srgbClr val="293C47"/>
                </a:solidFill>
                <a:latin typeface="Arial" panose="020B0604020202020204" pitchFamily="34" charset="0"/>
                <a:cs typeface="Arial" panose="020B0604020202020204" pitchFamily="34" charset="0"/>
              </a:rPr>
              <a:t>}</a:t>
            </a:r>
            <a:r>
              <a:rPr kumimoji="0" lang="en-US" sz="12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rPr>
              <a:t> High and </a:t>
            </a:r>
            <a:r>
              <a:rPr lang="en-US" sz="1200" kern="1200" dirty="0">
                <a:solidFill>
                  <a:schemeClr val="tx1">
                    <a:lumMod val="100000"/>
                  </a:schemeClr>
                </a:solidFill>
                <a:latin typeface="Arial" panose="020B0604020202020204" pitchFamily="34" charset="0"/>
                <a:ea typeface="+mn-ea"/>
                <a:cs typeface="Arial" panose="020B0604020202020204" pitchFamily="34" charset="0"/>
              </a:rPr>
              <a:t>{app1_med_cve_comp_ct} </a:t>
            </a:r>
            <a:r>
              <a:rPr lang="en-US" sz="1200" dirty="0">
                <a:solidFill>
                  <a:srgbClr val="293C47"/>
                </a:solidFill>
                <a:latin typeface="Arial" panose="020B0604020202020204" pitchFamily="34" charset="0"/>
                <a:ea typeface="+mn-ea"/>
                <a:cs typeface="Arial" panose="020B0604020202020204" pitchFamily="34" charset="0"/>
              </a:rPr>
              <a:t> components with </a:t>
            </a:r>
            <a:r>
              <a:rPr kumimoji="0" lang="en-US" sz="12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rPr>
              <a:t>{app1_med_sec_tot</a:t>
            </a:r>
            <a:r>
              <a:rPr lang="en-US" sz="1200" dirty="0">
                <a:solidFill>
                  <a:srgbClr val="293C47"/>
                </a:solidFill>
                <a:latin typeface="Arial" panose="020B0604020202020204" pitchFamily="34" charset="0"/>
                <a:cs typeface="Arial" panose="020B0604020202020204" pitchFamily="34" charset="0"/>
              </a:rPr>
              <a:t>}</a:t>
            </a:r>
            <a:r>
              <a:rPr kumimoji="0" lang="en-US" sz="12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rPr>
              <a:t> Medium criticality CVEs detected.</a:t>
            </a:r>
          </a:p>
          <a:p>
            <a:pPr marL="177800" marR="0" lvl="1" indent="-177800" algn="l" defTabSz="914400" rtl="0" eaLnBrk="1" fontAlgn="auto" latinLnBrk="0" hangingPunct="1">
              <a:lnSpc>
                <a:spcPct val="100000"/>
              </a:lnSpc>
              <a:spcBef>
                <a:spcPts val="0"/>
              </a:spcBef>
              <a:spcAft>
                <a:spcPts val="300"/>
              </a:spcAft>
              <a:buClr>
                <a:srgbClr val="638DA5">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dirty="0">
                <a:ln>
                  <a:noFill/>
                </a:ln>
                <a:solidFill>
                  <a:srgbClr val="293C47"/>
                </a:solidFill>
                <a:effectLst/>
                <a:uLnTx/>
                <a:uFillTx/>
                <a:latin typeface="Arial" panose="020B0604020202020204" pitchFamily="34" charset="0"/>
                <a:cs typeface="Arial" panose="020B0604020202020204" pitchFamily="34" charset="0"/>
              </a:rPr>
              <a:t>Recommend addressing the vulnerabilities by avoiding usage, implementing appropriate firewall rules or upgrading the component to a safer version, as applicable</a:t>
            </a:r>
            <a:r>
              <a:rPr kumimoji="0" lang="en-US" sz="1200" b="0" i="0" u="none" strike="noStrike" kern="1200" cap="none" spc="0" normalizeH="0" baseline="0" noProof="0" dirty="0">
                <a:ln>
                  <a:noFill/>
                </a:ln>
                <a:solidFill>
                  <a:srgbClr val="293C47">
                    <a:lumMod val="100000"/>
                  </a:srgbClr>
                </a:solidFill>
                <a:effectLst/>
                <a:uLnTx/>
                <a:uFillTx/>
                <a:latin typeface="Arial" panose="020B0604020202020204" pitchFamily="34" charset="0"/>
                <a:cs typeface="Arial" panose="020B0604020202020204" pitchFamily="34" charset="0"/>
              </a:rPr>
              <a:t>.</a:t>
            </a:r>
          </a:p>
        </p:txBody>
      </p:sp>
      <p:sp>
        <p:nvSpPr>
          <p:cNvPr id="19" name="TextBox 18">
            <a:extLst>
              <a:ext uri="{FF2B5EF4-FFF2-40B4-BE49-F238E27FC236}">
                <a16:creationId xmlns:a16="http://schemas.microsoft.com/office/drawing/2014/main" id="{207667CB-E9CA-4AC5-9E09-7AF2C377D19A}"/>
              </a:ext>
            </a:extLst>
          </p:cNvPr>
          <p:cNvSpPr txBox="1"/>
          <p:nvPr/>
        </p:nvSpPr>
        <p:spPr>
          <a:xfrm>
            <a:off x="4391394" y="6452180"/>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a:solidFill>
                  <a:srgbClr val="569CD6"/>
                </a:solidFill>
                <a:effectLst/>
                <a:latin typeface="Arial" panose="020B0604020202020204" pitchFamily="34" charset="0"/>
                <a:cs typeface="Arial" panose="020B0604020202020204" pitchFamily="34" charset="0"/>
              </a:rPr>
              <a:t>{</a:t>
            </a:r>
            <a:r>
              <a:rPr lang="en-US" b="0" err="1">
                <a:solidFill>
                  <a:srgbClr val="569CD6"/>
                </a:solidFill>
                <a:effectLst/>
                <a:latin typeface="Arial" panose="020B0604020202020204" pitchFamily="34" charset="0"/>
                <a:cs typeface="Arial" panose="020B0604020202020204" pitchFamily="34" charset="0"/>
              </a:rPr>
              <a:t>app_per_page</a:t>
            </a:r>
            <a:r>
              <a:rPr lang="en-US" b="0">
                <a:solidFill>
                  <a:srgbClr val="569CD6"/>
                </a:solidFill>
                <a:effectLst/>
                <a:latin typeface="Arial" panose="020B0604020202020204" pitchFamily="34" charset="0"/>
                <a:cs typeface="Arial" panose="020B0604020202020204" pitchFamily="34" charset="0"/>
              </a:rPr>
              <a:t>}</a:t>
            </a:r>
            <a:endParaRPr lang="en-US" b="0">
              <a:solidFill>
                <a:srgbClr val="D4D4D4"/>
              </a:solidFill>
              <a:effectLst/>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702080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2CE9-7B67-443F-97DA-1E45D6288FFE}"/>
              </a:ext>
            </a:extLst>
          </p:cNvPr>
          <p:cNvSpPr>
            <a:spLocks noGrp="1"/>
          </p:cNvSpPr>
          <p:nvPr>
            <p:ph type="title"/>
          </p:nvPr>
        </p:nvSpPr>
        <p:spPr/>
        <p:txBody>
          <a:bodyPr/>
          <a:lstStyle/>
          <a:p>
            <a:r>
              <a:rPr lang="en-US" dirty="0">
                <a:solidFill>
                  <a:srgbClr val="FDA110"/>
                </a:solidFill>
                <a:latin typeface="Arial" panose="020B0604020202020204" pitchFamily="34" charset="0"/>
                <a:cs typeface="Arial" panose="020B0604020202020204" pitchFamily="34" charset="0"/>
              </a:rPr>
              <a:t>{app1_name} </a:t>
            </a:r>
            <a:r>
              <a:rPr lang="en-US" dirty="0">
                <a:solidFill>
                  <a:schemeClr val="tx1"/>
                </a:solidFill>
                <a:latin typeface="Arial" panose="020B0604020202020204" pitchFamily="34" charset="0"/>
                <a:cs typeface="Arial" panose="020B0604020202020204" pitchFamily="34" charset="0"/>
              </a:rPr>
              <a:t>Open-source component obsolescence</a:t>
            </a:r>
          </a:p>
        </p:txBody>
      </p:sp>
      <p:sp>
        <p:nvSpPr>
          <p:cNvPr id="11" name="ee4pContent2">
            <a:extLst>
              <a:ext uri="{FF2B5EF4-FFF2-40B4-BE49-F238E27FC236}">
                <a16:creationId xmlns:a16="http://schemas.microsoft.com/office/drawing/2014/main" id="{98E1CF3E-7DA7-4F35-9501-EDAE59544965}"/>
              </a:ext>
            </a:extLst>
          </p:cNvPr>
          <p:cNvSpPr txBox="1"/>
          <p:nvPr/>
        </p:nvSpPr>
        <p:spPr>
          <a:xfrm>
            <a:off x="6910218" y="1767154"/>
            <a:ext cx="4390150" cy="2768269"/>
          </a:xfrm>
          <a:prstGeom prst="rect">
            <a:avLst/>
          </a:prstGeom>
          <a:ln cap="rnd">
            <a:noFill/>
          </a:ln>
        </p:spPr>
        <p:txBody>
          <a:bodyPr vert="horz" lIns="0" tIns="0" rIns="0" bIns="0" rtlCol="0">
            <a:noAutofit/>
          </a:bodyPr>
          <a:lstStyle>
            <a:defPPr>
              <a:defRPr lang="en-US"/>
            </a:defPPr>
            <a:lvl1pPr lvl="0" indent="0">
              <a:lnSpc>
                <a:spcPct val="100000"/>
              </a:lnSpc>
              <a:spcBef>
                <a:spcPts val="0"/>
              </a:spcBef>
              <a:spcAft>
                <a:spcPts val="0"/>
              </a:spcAft>
              <a:buFont typeface="Trebuchet MS" panose="020B0603020202020204" pitchFamily="34" charset="0"/>
              <a:buChar char="​"/>
              <a:defRPr sz="1000"/>
            </a:lvl1pPr>
            <a:lvl2pPr marL="324000" lvl="1" indent="-216000">
              <a:lnSpc>
                <a:spcPct val="100000"/>
              </a:lnSpc>
              <a:spcBef>
                <a:spcPts val="0"/>
              </a:spcBef>
              <a:spcAft>
                <a:spcPts val="0"/>
              </a:spcAft>
              <a:buClr>
                <a:schemeClr val="tx2"/>
              </a:buClr>
              <a:buFont typeface="Trebuchet MS" panose="020B0603020202020204" pitchFamily="34" charset="0"/>
              <a:buChar char="•"/>
              <a:defRPr sz="1200">
                <a:latin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1200">
                <a:latin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1600">
                <a:solidFill>
                  <a:schemeClr val="tx2"/>
                </a:solidFill>
                <a:latin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1600" b="1">
                <a:latin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1600">
                <a:latin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4400" baseline="0">
                <a:latin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5400" baseline="0">
                <a:solidFill>
                  <a:schemeClr val="tx2"/>
                </a:solidFill>
                <a:latin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2400" baseline="0">
                <a:solidFill>
                  <a:schemeClr val="tx2"/>
                </a:solidFill>
                <a:latin typeface="Trebuchet MS" panose="020B0603020202020204" pitchFamily="34" charset="0"/>
              </a:defRPr>
            </a:lvl9pPr>
          </a:lstStyle>
          <a:p>
            <a:pPr marL="108000" lvl="1" indent="0">
              <a:buClr>
                <a:schemeClr val="tx2">
                  <a:lumMod val="100000"/>
                </a:schemeClr>
              </a:buClr>
              <a:buSzPct val="100000"/>
              <a:buNone/>
            </a:pPr>
            <a:r>
              <a:rPr lang="en-US" b="1">
                <a:solidFill>
                  <a:schemeClr val="tx1">
                    <a:lumMod val="100000"/>
                  </a:schemeClr>
                </a:solidFill>
                <a:latin typeface="Arial" panose="020B0604020202020204" pitchFamily="34" charset="0"/>
                <a:cs typeface="Arial" panose="020B0604020202020204" pitchFamily="34" charset="0"/>
              </a:rPr>
              <a:t>Total components detected: {app1_oss_cmpn_tot}</a:t>
            </a:r>
          </a:p>
          <a:p>
            <a:pPr marL="108000" lvl="1" indent="0">
              <a:buClr>
                <a:schemeClr val="tx2">
                  <a:lumMod val="100000"/>
                </a:schemeClr>
              </a:buClr>
              <a:buSzPct val="100000"/>
              <a:buNone/>
            </a:pPr>
            <a:endParaRPr lang="en-US">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r>
              <a:rPr lang="en-US">
                <a:solidFill>
                  <a:schemeClr val="tx1">
                    <a:lumMod val="100000"/>
                  </a:schemeClr>
                </a:solidFill>
                <a:latin typeface="Arial" panose="020B0604020202020204" pitchFamily="34" charset="0"/>
                <a:cs typeface="Arial" panose="020B0604020202020204" pitchFamily="34" charset="0"/>
              </a:rPr>
              <a:t>Components that are at least 5 years old: </a:t>
            </a:r>
            <a:r>
              <a:rPr lang="en-US">
                <a:solidFill>
                  <a:schemeClr val="tx1">
                    <a:lumMod val="100000"/>
                  </a:schemeClr>
                </a:solidFill>
                <a:highlight>
                  <a:srgbClr val="00FF00"/>
                </a:highlight>
                <a:latin typeface="Arial" panose="020B0604020202020204" pitchFamily="34" charset="0"/>
                <a:cs typeface="Arial" panose="020B0604020202020204" pitchFamily="34" charset="0"/>
              </a:rPr>
              <a:t>XX</a:t>
            </a:r>
            <a:r>
              <a:rPr lang="en-US">
                <a:solidFill>
                  <a:schemeClr val="tx1">
                    <a:lumMod val="100000"/>
                  </a:schemeClr>
                </a:solidFill>
                <a:latin typeface="Arial" panose="020B0604020202020204" pitchFamily="34" charset="0"/>
                <a:cs typeface="Arial" panose="020B0604020202020204" pitchFamily="34" charset="0"/>
              </a:rPr>
              <a:t>%  </a:t>
            </a:r>
          </a:p>
          <a:p>
            <a:pPr marL="108000" lvl="1" indent="0">
              <a:buClr>
                <a:schemeClr val="tx2">
                  <a:lumMod val="100000"/>
                </a:schemeClr>
              </a:buClr>
              <a:buSzPct val="100000"/>
              <a:buNone/>
            </a:pPr>
            <a:endParaRPr lang="en-US">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r>
              <a:rPr lang="en-US">
                <a:solidFill>
                  <a:schemeClr val="tx1">
                    <a:lumMod val="100000"/>
                  </a:schemeClr>
                </a:solidFill>
                <a:highlight>
                  <a:srgbClr val="00FF00"/>
                </a:highlight>
                <a:latin typeface="Arial" panose="020B0604020202020204" pitchFamily="34" charset="0"/>
                <a:cs typeface="Arial" panose="020B0604020202020204" pitchFamily="34" charset="0"/>
              </a:rPr>
              <a:t>XX</a:t>
            </a:r>
            <a:r>
              <a:rPr lang="en-US">
                <a:solidFill>
                  <a:schemeClr val="tx1">
                    <a:lumMod val="100000"/>
                  </a:schemeClr>
                </a:solidFill>
                <a:latin typeface="Arial" panose="020B0604020202020204" pitchFamily="34" charset="0"/>
                <a:cs typeface="Arial" panose="020B0604020202020204" pitchFamily="34" charset="0"/>
              </a:rPr>
              <a:t>% of the components have not had a release in the last 5 years.</a:t>
            </a:r>
          </a:p>
          <a:p>
            <a:pPr marL="108000" lvl="1" indent="0">
              <a:buClr>
                <a:schemeClr val="tx2">
                  <a:lumMod val="100000"/>
                </a:schemeClr>
              </a:buClr>
              <a:buSzPct val="100000"/>
              <a:buNone/>
            </a:pPr>
            <a:endParaRPr lang="en-US">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r>
              <a:rPr lang="en-US">
                <a:solidFill>
                  <a:schemeClr val="tx1">
                    <a:lumMod val="100000"/>
                  </a:schemeClr>
                </a:solidFill>
                <a:latin typeface="Arial" panose="020B0604020202020204" pitchFamily="34" charset="0"/>
                <a:cs typeface="Arial" panose="020B0604020202020204" pitchFamily="34" charset="0"/>
              </a:rPr>
              <a:t>Recommend upgrading components older than 5 years, where more recent release is available.</a:t>
            </a:r>
          </a:p>
          <a:p>
            <a:pPr marL="108000" lvl="1" indent="0">
              <a:buClr>
                <a:schemeClr val="tx2">
                  <a:lumMod val="100000"/>
                </a:schemeClr>
              </a:buClr>
              <a:buSzPct val="100000"/>
              <a:buNone/>
            </a:pPr>
            <a:endParaRPr lang="en-US">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endParaRPr lang="en-US">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endParaRPr lang="en-US">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r>
              <a:rPr lang="en-US">
                <a:solidFill>
                  <a:schemeClr val="tx1">
                    <a:lumMod val="100000"/>
                  </a:schemeClr>
                </a:solidFill>
                <a:latin typeface="Arial" panose="020B0604020202020204" pitchFamily="34" charset="0"/>
                <a:cs typeface="Arial" panose="020B0604020202020204" pitchFamily="34" charset="0"/>
              </a:rPr>
              <a:t>Refer to the attached Excel spreadsheet for details.</a:t>
            </a:r>
          </a:p>
          <a:p>
            <a:pPr marL="108000" lvl="1" indent="0">
              <a:buClr>
                <a:schemeClr val="tx2">
                  <a:lumMod val="100000"/>
                </a:schemeClr>
              </a:buClr>
              <a:buSzPct val="100000"/>
              <a:buNone/>
            </a:pPr>
            <a:endParaRPr lang="en-US" sz="1400">
              <a:solidFill>
                <a:schemeClr val="tx1">
                  <a:lumMod val="100000"/>
                </a:schemeClr>
              </a:solidFill>
              <a:latin typeface="Arial" panose="020B0604020202020204" pitchFamily="34" charset="0"/>
              <a:cs typeface="Arial" panose="020B0604020202020204" pitchFamily="34" charset="0"/>
            </a:endParaRPr>
          </a:p>
          <a:p>
            <a:pPr marL="108000" lvl="1" indent="0">
              <a:buClr>
                <a:schemeClr val="tx2">
                  <a:lumMod val="100000"/>
                </a:schemeClr>
              </a:buClr>
              <a:buSzPct val="100000"/>
              <a:buNone/>
            </a:pPr>
            <a:endParaRPr lang="en-US" sz="1050">
              <a:solidFill>
                <a:schemeClr val="tx1">
                  <a:lumMod val="100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6E48507-921D-4776-882A-B4E152D707D9}"/>
              </a:ext>
            </a:extLst>
          </p:cNvPr>
          <p:cNvSpPr/>
          <p:nvPr/>
        </p:nvSpPr>
        <p:spPr>
          <a:xfrm>
            <a:off x="9025682" y="4727448"/>
            <a:ext cx="2224391" cy="1126276"/>
          </a:xfrm>
          <a:prstGeom prst="rect">
            <a:avLst/>
          </a:prstGeom>
          <a:solidFill>
            <a:schemeClr val="accent4">
              <a:lumMod val="20000"/>
              <a:lumOff val="80000"/>
            </a:schemeClr>
          </a:solidFill>
          <a:ln w="9525" cap="rnd" cmpd="sng" algn="ctr">
            <a:solidFill>
              <a:schemeClr val="accent4">
                <a:lumMod val="75000"/>
              </a:schemeClr>
            </a:solidFill>
            <a:prstDash val="solid"/>
            <a:round/>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45720" numCol="2" spcCol="0" rtlCol="0" fromWordArt="0" anchor="ctr" anchorCtr="0" forceAA="0" compatLnSpc="1">
            <a:prstTxWarp prst="textNoShape">
              <a:avLst/>
            </a:prstTxWarp>
            <a:noAutofit/>
          </a:bodyPr>
          <a:lstStyle/>
          <a:p>
            <a:pPr algn="ctr">
              <a:lnSpc>
                <a:spcPct val="90000"/>
              </a:lnSpc>
              <a:spcAft>
                <a:spcPts val="1000"/>
              </a:spcAft>
            </a:pPr>
            <a:r>
              <a:rPr lang="en-US" sz="1200">
                <a:solidFill>
                  <a:schemeClr val="tx1"/>
                </a:solidFill>
                <a:latin typeface="Arial" panose="020B0604020202020204" pitchFamily="34" charset="0"/>
                <a:cs typeface="Arial" panose="020B0604020202020204" pitchFamily="34" charset="0"/>
              </a:rPr>
              <a:t>{app1_name} - Obsolescence report</a:t>
            </a: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br>
              <a:rPr lang="en-US" sz="1200">
                <a:solidFill>
                  <a:schemeClr val="tx1"/>
                </a:solidFill>
                <a:latin typeface="Arial" panose="020B0604020202020204" pitchFamily="34" charset="0"/>
                <a:cs typeface="Arial" panose="020B0604020202020204" pitchFamily="34" charset="0"/>
              </a:rPr>
            </a:br>
            <a:endParaRPr lang="en-US" sz="1200">
              <a:solidFill>
                <a:schemeClr val="tx1"/>
              </a:solidFill>
              <a:latin typeface="Arial" panose="020B0604020202020204" pitchFamily="34" charset="0"/>
              <a:cs typeface="Arial" panose="020B0604020202020204" pitchFamily="34" charset="0"/>
            </a:endParaRPr>
          </a:p>
          <a:p>
            <a:pPr algn="ctr">
              <a:lnSpc>
                <a:spcPct val="90000"/>
              </a:lnSpc>
              <a:spcAft>
                <a:spcPts val="1000"/>
              </a:spcAft>
            </a:pPr>
            <a:r>
              <a:rPr lang="en-US" sz="900">
                <a:solidFill>
                  <a:schemeClr val="tx1"/>
                </a:solidFill>
                <a:latin typeface="Arial" panose="020B0604020202020204" pitchFamily="34" charset="0"/>
                <a:cs typeface="Arial" panose="020B0604020202020204" pitchFamily="34" charset="0"/>
              </a:rPr>
              <a:t>(Double-click</a:t>
            </a:r>
            <a:br>
              <a:rPr lang="en-US" sz="900">
                <a:solidFill>
                  <a:schemeClr val="tx1"/>
                </a:solidFill>
                <a:latin typeface="Arial" panose="020B0604020202020204" pitchFamily="34" charset="0"/>
                <a:cs typeface="Arial" panose="020B0604020202020204" pitchFamily="34" charset="0"/>
              </a:rPr>
            </a:br>
            <a:r>
              <a:rPr lang="en-US" sz="900">
                <a:solidFill>
                  <a:schemeClr val="tx1"/>
                </a:solidFill>
                <a:latin typeface="Arial" panose="020B0604020202020204" pitchFamily="34" charset="0"/>
                <a:cs typeface="Arial" panose="020B0604020202020204" pitchFamily="34" charset="0"/>
              </a:rPr>
              <a:t>to open)</a:t>
            </a:r>
            <a:endParaRPr lang="en-US" sz="1200">
              <a:solidFill>
                <a:schemeClr val="tx1"/>
              </a:solidFill>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C0EE446C-7AD1-44B1-8F89-B7E72C506855}"/>
              </a:ext>
            </a:extLst>
          </p:cNvPr>
          <p:cNvGraphicFramePr>
            <a:graphicFrameLocks/>
          </p:cNvGraphicFramePr>
          <p:nvPr/>
        </p:nvGraphicFramePr>
        <p:xfrm>
          <a:off x="630000" y="1281367"/>
          <a:ext cx="5880130" cy="371718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662E92B3-FF98-48A0-A4C3-8068B10B260E}"/>
              </a:ext>
            </a:extLst>
          </p:cNvPr>
          <p:cNvSpPr txBox="1"/>
          <p:nvPr/>
        </p:nvSpPr>
        <p:spPr>
          <a:xfrm>
            <a:off x="630000" y="5227566"/>
            <a:ext cx="5990256" cy="46166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108000" lvl="1" indent="0">
              <a:buClr>
                <a:schemeClr val="tx2">
                  <a:lumMod val="100000"/>
                </a:schemeClr>
              </a:buClr>
              <a:buSzPct val="100000"/>
              <a:buNone/>
            </a:pPr>
            <a:r>
              <a:rPr lang="en-US" sz="1200">
                <a:solidFill>
                  <a:schemeClr val="tx1">
                    <a:lumMod val="100000"/>
                  </a:schemeClr>
                </a:solidFill>
                <a:latin typeface="Arial" panose="020B0604020202020204" pitchFamily="34" charset="0"/>
                <a:cs typeface="Arial" panose="020B0604020202020204" pitchFamily="34" charset="0"/>
              </a:rPr>
              <a:t>This chart shows the number of components with large gaps between the version currently used and the latest available version.</a:t>
            </a:r>
          </a:p>
        </p:txBody>
      </p:sp>
      <p:sp>
        <p:nvSpPr>
          <p:cNvPr id="10" name="TextBox 9">
            <a:extLst>
              <a:ext uri="{FF2B5EF4-FFF2-40B4-BE49-F238E27FC236}">
                <a16:creationId xmlns:a16="http://schemas.microsoft.com/office/drawing/2014/main" id="{036F364E-7574-490E-BDEB-BA6F479E4C82}"/>
              </a:ext>
            </a:extLst>
          </p:cNvPr>
          <p:cNvSpPr txBox="1"/>
          <p:nvPr/>
        </p:nvSpPr>
        <p:spPr>
          <a:xfrm>
            <a:off x="5206925" y="6299281"/>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a:solidFill>
                  <a:srgbClr val="569CD6"/>
                </a:solidFill>
                <a:effectLst/>
                <a:latin typeface="Arial" panose="020B0604020202020204" pitchFamily="34" charset="0"/>
                <a:cs typeface="Arial" panose="020B0604020202020204" pitchFamily="34" charset="0"/>
              </a:rPr>
              <a:t>{</a:t>
            </a:r>
            <a:r>
              <a:rPr lang="en-US" b="0" err="1">
                <a:solidFill>
                  <a:srgbClr val="569CD6"/>
                </a:solidFill>
                <a:effectLst/>
                <a:latin typeface="Arial" panose="020B0604020202020204" pitchFamily="34" charset="0"/>
                <a:cs typeface="Arial" panose="020B0604020202020204" pitchFamily="34" charset="0"/>
              </a:rPr>
              <a:t>app_per_page</a:t>
            </a:r>
            <a:r>
              <a:rPr lang="en-US" b="0">
                <a:solidFill>
                  <a:srgbClr val="569CD6"/>
                </a:solidFill>
                <a:effectLst/>
                <a:latin typeface="Arial" panose="020B0604020202020204" pitchFamily="34" charset="0"/>
                <a:cs typeface="Arial" panose="020B0604020202020204" pitchFamily="34" charset="0"/>
              </a:rPr>
              <a:t>}</a:t>
            </a:r>
            <a:endParaRPr lang="en-US" b="0">
              <a:solidFill>
                <a:srgbClr val="D4D4D4"/>
              </a:solidFill>
              <a:effectLst/>
              <a:latin typeface="Arial" panose="020B0604020202020204" pitchFamily="34" charset="0"/>
              <a:cs typeface="Arial" panose="020B0604020202020204" pitchFamily="34" charset="0"/>
            </a:endParaRPr>
          </a:p>
        </p:txBody>
      </p:sp>
      <p:sp>
        <p:nvSpPr>
          <p:cNvPr id="9" name="ee4pHeader2">
            <a:extLst>
              <a:ext uri="{FF2B5EF4-FFF2-40B4-BE49-F238E27FC236}">
                <a16:creationId xmlns:a16="http://schemas.microsoft.com/office/drawing/2014/main" id="{CC4724B8-8BA2-41F9-AA73-098AA758F10D}"/>
              </a:ext>
            </a:extLst>
          </p:cNvPr>
          <p:cNvSpPr txBox="1"/>
          <p:nvPr/>
        </p:nvSpPr>
        <p:spPr>
          <a:xfrm>
            <a:off x="6992410" y="1294672"/>
            <a:ext cx="2033272" cy="198279"/>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DA110"/>
                </a:solidFill>
                <a:effectLst/>
                <a:uLnTx/>
                <a:uFillTx/>
                <a:latin typeface="Arial" panose="020B0604020202020204" pitchFamily="34" charset="0"/>
                <a:cs typeface="Arial" panose="020B0604020202020204" pitchFamily="34" charset="0"/>
              </a:rPr>
              <a:t>Explanation</a:t>
            </a:r>
          </a:p>
        </p:txBody>
      </p:sp>
      <p:sp>
        <p:nvSpPr>
          <p:cNvPr id="14" name="Rectangle 13">
            <a:extLst>
              <a:ext uri="{FF2B5EF4-FFF2-40B4-BE49-F238E27FC236}">
                <a16:creationId xmlns:a16="http://schemas.microsoft.com/office/drawing/2014/main" id="{D3DFE69F-2C8C-48C7-B713-998718C33630}"/>
              </a:ext>
            </a:extLst>
          </p:cNvPr>
          <p:cNvSpPr/>
          <p:nvPr/>
        </p:nvSpPr>
        <p:spPr>
          <a:xfrm rot="19315921">
            <a:off x="2416222" y="2279400"/>
            <a:ext cx="2855391" cy="1754326"/>
          </a:xfrm>
          <a:prstGeom prst="rect">
            <a:avLst/>
          </a:prstGeom>
          <a:noFill/>
        </p:spPr>
        <p:txBody>
          <a:bodyPr wrap="square" lIns="91440" tIns="45720" rIns="91440" bIns="45720">
            <a:spAutoFit/>
          </a:bodyPr>
          <a:lstStyle/>
          <a:p>
            <a:pPr algn="ctr"/>
            <a:r>
              <a:rPr lang="en-US" sz="5400" b="0" cap="none" spc="0">
                <a:ln w="0"/>
                <a:solidFill>
                  <a:srgbClr val="99CC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Sample Image</a:t>
            </a:r>
          </a:p>
        </p:txBody>
      </p:sp>
      <p:sp>
        <p:nvSpPr>
          <p:cNvPr id="15" name="Rectangle 14">
            <a:extLst>
              <a:ext uri="{FF2B5EF4-FFF2-40B4-BE49-F238E27FC236}">
                <a16:creationId xmlns:a16="http://schemas.microsoft.com/office/drawing/2014/main" id="{B5C924D4-15C0-4756-8DBB-8183E52AB541}"/>
              </a:ext>
            </a:extLst>
          </p:cNvPr>
          <p:cNvSpPr/>
          <p:nvPr/>
        </p:nvSpPr>
        <p:spPr>
          <a:xfrm>
            <a:off x="0" y="282753"/>
            <a:ext cx="12192000" cy="6575247"/>
          </a:xfrm>
          <a:prstGeom prst="rect">
            <a:avLst/>
          </a:prstGeom>
          <a:solidFill>
            <a:schemeClr val="bg1">
              <a:lumMod val="85000"/>
              <a:alpha val="80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err="1">
              <a:solidFill>
                <a:srgbClr val="FFFFFF"/>
              </a:solidFill>
            </a:endParaRPr>
          </a:p>
        </p:txBody>
      </p:sp>
      <p:pic>
        <p:nvPicPr>
          <p:cNvPr id="16" name="Picture 15" descr="A picture containing icon&#10;&#10;Description automatically generated">
            <a:extLst>
              <a:ext uri="{FF2B5EF4-FFF2-40B4-BE49-F238E27FC236}">
                <a16:creationId xmlns:a16="http://schemas.microsoft.com/office/drawing/2014/main" id="{1F7F042A-8209-45CA-895D-8249FACB1B73}"/>
              </a:ext>
            </a:extLst>
          </p:cNvPr>
          <p:cNvPicPr>
            <a:picLocks noChangeAspect="1"/>
          </p:cNvPicPr>
          <p:nvPr/>
        </p:nvPicPr>
        <p:blipFill>
          <a:blip r:embed="rId3">
            <a:alphaModFix amt="20000"/>
          </a:blip>
          <a:stretch>
            <a:fillRect/>
          </a:stretch>
        </p:blipFill>
        <p:spPr>
          <a:xfrm rot="20360764">
            <a:off x="873356" y="3146146"/>
            <a:ext cx="4612084" cy="2702558"/>
          </a:xfrm>
          <a:prstGeom prst="rect">
            <a:avLst/>
          </a:prstGeom>
        </p:spPr>
      </p:pic>
      <p:sp>
        <p:nvSpPr>
          <p:cNvPr id="17" name="TextBox 16">
            <a:extLst>
              <a:ext uri="{FF2B5EF4-FFF2-40B4-BE49-F238E27FC236}">
                <a16:creationId xmlns:a16="http://schemas.microsoft.com/office/drawing/2014/main" id="{C6B930D4-30B3-427F-B6BF-150CA5E16F8F}"/>
              </a:ext>
            </a:extLst>
          </p:cNvPr>
          <p:cNvSpPr txBox="1"/>
          <p:nvPr/>
        </p:nvSpPr>
        <p:spPr>
          <a:xfrm rot="20360764">
            <a:off x="5138324" y="1873444"/>
            <a:ext cx="5827121" cy="15040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9600">
                <a:solidFill>
                  <a:schemeClr val="bg1">
                    <a:lumMod val="65000"/>
                  </a:schemeClr>
                </a:solidFill>
                <a:latin typeface="Arial Rounded MT Bold" panose="020F0704030504030204" pitchFamily="34" charset="0"/>
              </a:rPr>
              <a:t>Pending</a:t>
            </a:r>
          </a:p>
        </p:txBody>
      </p:sp>
    </p:spTree>
    <p:extLst>
      <p:ext uri="{BB962C8B-B14F-4D97-AF65-F5344CB8AC3E}">
        <p14:creationId xmlns:p14="http://schemas.microsoft.com/office/powerpoint/2010/main" val="3173616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0DF1B87-65C3-4117-BAE3-313CCCC4F585}"/>
              </a:ext>
            </a:extLst>
          </p:cNvPr>
          <p:cNvSpPr/>
          <p:nvPr/>
        </p:nvSpPr>
        <p:spPr>
          <a:xfrm>
            <a:off x="476973" y="6124770"/>
            <a:ext cx="2566221" cy="651294"/>
          </a:xfrm>
          <a:prstGeom prst="rect">
            <a:avLst/>
          </a:prstGeom>
          <a:solidFill>
            <a:schemeClr val="accent4">
              <a:lumMod val="20000"/>
              <a:lumOff val="80000"/>
            </a:schemeClr>
          </a:solidFill>
          <a:ln w="9525" cap="rnd" cmpd="sng" algn="ctr">
            <a:solidFill>
              <a:schemeClr val="accent4">
                <a:lumMod val="7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45720" numCol="2" spcCol="0" rtlCol="0" fromWordArt="0" anchor="ctr" anchorCtr="0" forceAA="0" compatLnSpc="1">
            <a:prstTxWarp prst="textNoShape">
              <a:avLst/>
            </a:prstTxWarp>
            <a:noAutofit/>
          </a:bodyPr>
          <a:lstStyle/>
          <a:p>
            <a:pPr algn="ctr">
              <a:lnSpc>
                <a:spcPct val="90000"/>
              </a:lnSpc>
              <a:spcAft>
                <a:spcPts val="1000"/>
              </a:spcAft>
            </a:pPr>
            <a:r>
              <a:rPr lang="en-US" sz="1200" dirty="0">
                <a:solidFill>
                  <a:schemeClr val="tx1"/>
                </a:solidFill>
                <a:latin typeface="Arial" panose="020B0604020202020204" pitchFamily="34" charset="0"/>
                <a:cs typeface="Arial" panose="020B0604020202020204" pitchFamily="34" charset="0"/>
              </a:rPr>
              <a:t>Full </a:t>
            </a:r>
            <a:r>
              <a:rPr lang="en-US" sz="1050" dirty="0">
                <a:solidFill>
                  <a:schemeClr val="tx1"/>
                </a:solidFill>
                <a:latin typeface="Arial" panose="020B0604020202020204" pitchFamily="34" charset="0"/>
                <a:cs typeface="Arial" panose="020B0604020202020204" pitchFamily="34" charset="0"/>
              </a:rPr>
              <a:t>list of Cloud Blockers &amp; Boosters</a:t>
            </a:r>
            <a:br>
              <a:rPr lang="en-US" sz="1050" dirty="0">
                <a:solidFill>
                  <a:schemeClr val="tx1"/>
                </a:solidFill>
                <a:latin typeface="Arial" panose="020B0604020202020204" pitchFamily="34" charset="0"/>
                <a:cs typeface="Arial" panose="020B0604020202020204" pitchFamily="34" charset="0"/>
              </a:rPr>
            </a:br>
            <a:br>
              <a:rPr lang="en-US" sz="1050" dirty="0">
                <a:solidFill>
                  <a:schemeClr val="tx1"/>
                </a:solidFill>
                <a:latin typeface="Arial" panose="020B0604020202020204" pitchFamily="34" charset="0"/>
                <a:cs typeface="Arial" panose="020B0604020202020204" pitchFamily="34" charset="0"/>
              </a:rPr>
            </a:br>
            <a:br>
              <a:rPr lang="en-US" sz="1050" dirty="0">
                <a:solidFill>
                  <a:schemeClr val="tx1"/>
                </a:solidFill>
                <a:latin typeface="Arial" panose="020B0604020202020204" pitchFamily="34" charset="0"/>
                <a:cs typeface="Arial" panose="020B0604020202020204" pitchFamily="34" charset="0"/>
              </a:rPr>
            </a:br>
            <a:br>
              <a:rPr lang="en-US" sz="1050" dirty="0">
                <a:solidFill>
                  <a:schemeClr val="tx1"/>
                </a:solidFill>
                <a:latin typeface="Arial" panose="020B0604020202020204" pitchFamily="34" charset="0"/>
                <a:cs typeface="Arial" panose="020B0604020202020204" pitchFamily="34" charset="0"/>
              </a:rPr>
            </a:br>
            <a:endParaRPr lang="en-US" sz="1050" dirty="0">
              <a:solidFill>
                <a:schemeClr val="tx1"/>
              </a:solidFill>
              <a:latin typeface="Arial" panose="020B0604020202020204" pitchFamily="34" charset="0"/>
              <a:cs typeface="Arial" panose="020B0604020202020204" pitchFamily="34" charset="0"/>
            </a:endParaRPr>
          </a:p>
          <a:p>
            <a:pPr algn="ctr">
              <a:lnSpc>
                <a:spcPct val="90000"/>
              </a:lnSpc>
              <a:spcAft>
                <a:spcPts val="1000"/>
              </a:spcAft>
            </a:pPr>
            <a:r>
              <a:rPr lang="en-US" sz="900" dirty="0">
                <a:solidFill>
                  <a:schemeClr val="tx1"/>
                </a:solidFill>
                <a:latin typeface="Arial" panose="020B0604020202020204" pitchFamily="34" charset="0"/>
                <a:cs typeface="Arial" panose="020B0604020202020204" pitchFamily="34" charset="0"/>
              </a:rPr>
              <a:t>(Double-click to open)</a:t>
            </a:r>
            <a:endParaRPr lang="en-US" sz="1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E7D45B0-2B7F-46BB-BAD0-5606FA27ABF7}"/>
              </a:ext>
            </a:extLst>
          </p:cNvPr>
          <p:cNvPicPr>
            <a:picLocks noChangeAspect="1"/>
          </p:cNvPicPr>
          <p:nvPr/>
        </p:nvPicPr>
        <p:blipFill rotWithShape="1">
          <a:blip r:embed="rId4"/>
          <a:srcRect l="839"/>
          <a:stretch/>
        </p:blipFill>
        <p:spPr>
          <a:xfrm>
            <a:off x="530941" y="2076065"/>
            <a:ext cx="10944175" cy="2123189"/>
          </a:xfrm>
          <a:prstGeom prst="rect">
            <a:avLst/>
          </a:prstGeom>
        </p:spPr>
      </p:pic>
      <p:pic>
        <p:nvPicPr>
          <p:cNvPr id="7" name="Picture 6">
            <a:extLst>
              <a:ext uri="{FF2B5EF4-FFF2-40B4-BE49-F238E27FC236}">
                <a16:creationId xmlns:a16="http://schemas.microsoft.com/office/drawing/2014/main" id="{CA9C398F-F8E4-48BE-9704-AB3A792AA574}"/>
              </a:ext>
            </a:extLst>
          </p:cNvPr>
          <p:cNvPicPr>
            <a:picLocks noChangeAspect="1"/>
          </p:cNvPicPr>
          <p:nvPr/>
        </p:nvPicPr>
        <p:blipFill>
          <a:blip r:embed="rId5"/>
          <a:stretch>
            <a:fillRect/>
          </a:stretch>
        </p:blipFill>
        <p:spPr>
          <a:xfrm>
            <a:off x="438249" y="846506"/>
            <a:ext cx="11036867" cy="1251014"/>
          </a:xfrm>
          <a:prstGeom prst="rect">
            <a:avLst/>
          </a:prstGeom>
        </p:spPr>
      </p:pic>
      <p:sp>
        <p:nvSpPr>
          <p:cNvPr id="8" name="Rectangle: Rounded Corners 7">
            <a:extLst>
              <a:ext uri="{FF2B5EF4-FFF2-40B4-BE49-F238E27FC236}">
                <a16:creationId xmlns:a16="http://schemas.microsoft.com/office/drawing/2014/main" id="{F43A02AA-FFFE-4035-A5E6-7BBA4DE184B3}"/>
              </a:ext>
            </a:extLst>
          </p:cNvPr>
          <p:cNvSpPr/>
          <p:nvPr/>
        </p:nvSpPr>
        <p:spPr>
          <a:xfrm>
            <a:off x="530942" y="2660591"/>
            <a:ext cx="10863775" cy="1494503"/>
          </a:xfrm>
          <a:prstGeom prst="roundRect">
            <a:avLst/>
          </a:prstGeom>
          <a:noFill/>
          <a:ln w="28575" cap="rnd"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err="1">
              <a:solidFill>
                <a:srgbClr val="FFFFFF"/>
              </a:solidFill>
            </a:endParaRPr>
          </a:p>
        </p:txBody>
      </p:sp>
      <p:sp>
        <p:nvSpPr>
          <p:cNvPr id="9" name="Speech Bubble: Rectangle with Corners Rounded 8">
            <a:extLst>
              <a:ext uri="{FF2B5EF4-FFF2-40B4-BE49-F238E27FC236}">
                <a16:creationId xmlns:a16="http://schemas.microsoft.com/office/drawing/2014/main" id="{19C13E68-CAA2-4C20-BF2C-756FAA201BA4}"/>
              </a:ext>
            </a:extLst>
          </p:cNvPr>
          <p:cNvSpPr/>
          <p:nvPr/>
        </p:nvSpPr>
        <p:spPr>
          <a:xfrm>
            <a:off x="2656221" y="2221583"/>
            <a:ext cx="2566221" cy="253478"/>
          </a:xfrm>
          <a:prstGeom prst="wedgeRoundRectCallout">
            <a:avLst>
              <a:gd name="adj1" fmla="val 1514"/>
              <a:gd name="adj2" fmla="val 323689"/>
              <a:gd name="adj3" fmla="val 16667"/>
            </a:avLst>
          </a:prstGeom>
          <a:solidFill>
            <a:srgbClr val="EA6153"/>
          </a:solidFill>
          <a:ln w="9525" cap="rnd" cmpd="sng" algn="ctr">
            <a:solidFill>
              <a:srgbClr val="EA615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rgbClr val="FFFFFF"/>
                </a:solidFill>
              </a:rPr>
              <a:t>Cloud Migration Blockers</a:t>
            </a:r>
          </a:p>
        </p:txBody>
      </p:sp>
      <p:pic>
        <p:nvPicPr>
          <p:cNvPr id="10" name="Picture 9">
            <a:extLst>
              <a:ext uri="{FF2B5EF4-FFF2-40B4-BE49-F238E27FC236}">
                <a16:creationId xmlns:a16="http://schemas.microsoft.com/office/drawing/2014/main" id="{6E3B037E-68E0-4334-8386-EE33BB807BFE}"/>
              </a:ext>
            </a:extLst>
          </p:cNvPr>
          <p:cNvPicPr>
            <a:picLocks noChangeAspect="1"/>
          </p:cNvPicPr>
          <p:nvPr/>
        </p:nvPicPr>
        <p:blipFill rotWithShape="1">
          <a:blip r:embed="rId6"/>
          <a:srcRect b="22157"/>
          <a:stretch/>
        </p:blipFill>
        <p:spPr>
          <a:xfrm>
            <a:off x="530941" y="4254022"/>
            <a:ext cx="10944175" cy="1678554"/>
          </a:xfrm>
          <a:prstGeom prst="rect">
            <a:avLst/>
          </a:prstGeom>
        </p:spPr>
      </p:pic>
      <p:sp>
        <p:nvSpPr>
          <p:cNvPr id="11" name="Rectangle: Rounded Corners 10">
            <a:extLst>
              <a:ext uri="{FF2B5EF4-FFF2-40B4-BE49-F238E27FC236}">
                <a16:creationId xmlns:a16="http://schemas.microsoft.com/office/drawing/2014/main" id="{8B3BAEE6-7ED3-4EF4-9713-3D4A7D322425}"/>
              </a:ext>
            </a:extLst>
          </p:cNvPr>
          <p:cNvSpPr/>
          <p:nvPr/>
        </p:nvSpPr>
        <p:spPr>
          <a:xfrm>
            <a:off x="571140" y="4254022"/>
            <a:ext cx="10863775" cy="1757213"/>
          </a:xfrm>
          <a:prstGeom prst="roundRect">
            <a:avLst/>
          </a:prstGeom>
          <a:noFill/>
          <a:ln w="28575" cap="rnd" cmpd="sng" algn="ctr">
            <a:solidFill>
              <a:srgbClr val="19B698"/>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err="1">
              <a:solidFill>
                <a:srgbClr val="FFFFFF"/>
              </a:solidFill>
            </a:endParaRPr>
          </a:p>
        </p:txBody>
      </p:sp>
      <p:sp>
        <p:nvSpPr>
          <p:cNvPr id="12" name="Speech Bubble: Rectangle with Corners Rounded 11">
            <a:extLst>
              <a:ext uri="{FF2B5EF4-FFF2-40B4-BE49-F238E27FC236}">
                <a16:creationId xmlns:a16="http://schemas.microsoft.com/office/drawing/2014/main" id="{EEE5A8BA-AC6C-4E4D-8E38-7C8CF59A384D}"/>
              </a:ext>
            </a:extLst>
          </p:cNvPr>
          <p:cNvSpPr/>
          <p:nvPr/>
        </p:nvSpPr>
        <p:spPr>
          <a:xfrm>
            <a:off x="4921044" y="6158756"/>
            <a:ext cx="2566221" cy="253478"/>
          </a:xfrm>
          <a:prstGeom prst="wedgeRoundRectCallout">
            <a:avLst>
              <a:gd name="adj1" fmla="val 34464"/>
              <a:gd name="adj2" fmla="val -258152"/>
              <a:gd name="adj3" fmla="val 16667"/>
            </a:avLst>
          </a:prstGeom>
          <a:solidFill>
            <a:srgbClr val="19B698"/>
          </a:solidFill>
          <a:ln w="9525" cap="rnd" cmpd="sng" algn="ctr">
            <a:solidFill>
              <a:srgbClr val="EA615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a:solidFill>
                  <a:schemeClr val="tx1"/>
                </a:solidFill>
              </a:rPr>
              <a:t>Cloud Migration Boosters</a:t>
            </a:r>
          </a:p>
        </p:txBody>
      </p:sp>
      <p:sp>
        <p:nvSpPr>
          <p:cNvPr id="4" name="TextBox 3">
            <a:extLst>
              <a:ext uri="{FF2B5EF4-FFF2-40B4-BE49-F238E27FC236}">
                <a16:creationId xmlns:a16="http://schemas.microsoft.com/office/drawing/2014/main" id="{AFDD6920-FEBE-43B6-B31E-5D0AAE7E4278}"/>
              </a:ext>
            </a:extLst>
          </p:cNvPr>
          <p:cNvSpPr txBox="1"/>
          <p:nvPr/>
        </p:nvSpPr>
        <p:spPr>
          <a:xfrm>
            <a:off x="5206925" y="6299281"/>
            <a:ext cx="2841523"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a:solidFill>
                  <a:srgbClr val="569CD6"/>
                </a:solidFill>
                <a:effectLst/>
                <a:latin typeface="Arial" panose="020B0604020202020204" pitchFamily="34" charset="0"/>
                <a:cs typeface="Arial" panose="020B0604020202020204" pitchFamily="34" charset="0"/>
              </a:rPr>
              <a:t>{</a:t>
            </a:r>
            <a:r>
              <a:rPr lang="en-US" b="0" err="1">
                <a:solidFill>
                  <a:srgbClr val="569CD6"/>
                </a:solidFill>
                <a:effectLst/>
                <a:latin typeface="Arial" panose="020B0604020202020204" pitchFamily="34" charset="0"/>
                <a:cs typeface="Arial" panose="020B0604020202020204" pitchFamily="34" charset="0"/>
              </a:rPr>
              <a:t>app_per_page</a:t>
            </a:r>
            <a:r>
              <a:rPr lang="en-US" b="0">
                <a:solidFill>
                  <a:srgbClr val="569CD6"/>
                </a:solidFill>
                <a:effectLst/>
                <a:latin typeface="Arial" panose="020B0604020202020204" pitchFamily="34" charset="0"/>
                <a:cs typeface="Arial" panose="020B0604020202020204" pitchFamily="34" charset="0"/>
              </a:rPr>
              <a:t>}</a:t>
            </a:r>
            <a:endParaRPr lang="en-US" b="0">
              <a:solidFill>
                <a:srgbClr val="D4D4D4"/>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3D54636-2942-47E7-860D-7CCD3B75B38D}"/>
              </a:ext>
            </a:extLst>
          </p:cNvPr>
          <p:cNvSpPr/>
          <p:nvPr/>
        </p:nvSpPr>
        <p:spPr>
          <a:xfrm rot="19315921">
            <a:off x="4425095" y="3258008"/>
            <a:ext cx="2855391" cy="1754326"/>
          </a:xfrm>
          <a:prstGeom prst="rect">
            <a:avLst/>
          </a:prstGeom>
          <a:noFill/>
        </p:spPr>
        <p:txBody>
          <a:bodyPr wrap="square" lIns="91440" tIns="45720" rIns="91440" bIns="45720">
            <a:spAutoFit/>
          </a:bodyPr>
          <a:lstStyle/>
          <a:p>
            <a:pPr algn="ctr"/>
            <a:r>
              <a:rPr lang="en-US" sz="5400" b="0" cap="none" spc="0">
                <a:ln w="0"/>
                <a:solidFill>
                  <a:srgbClr val="99CC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Sample Image</a:t>
            </a:r>
          </a:p>
        </p:txBody>
      </p:sp>
      <p:sp>
        <p:nvSpPr>
          <p:cNvPr id="13" name="Rectangle 12">
            <a:extLst>
              <a:ext uri="{FF2B5EF4-FFF2-40B4-BE49-F238E27FC236}">
                <a16:creationId xmlns:a16="http://schemas.microsoft.com/office/drawing/2014/main" id="{9B1238C2-0E36-47A6-9A62-4D3CAA742672}"/>
              </a:ext>
            </a:extLst>
          </p:cNvPr>
          <p:cNvSpPr/>
          <p:nvPr/>
        </p:nvSpPr>
        <p:spPr>
          <a:xfrm>
            <a:off x="-1" y="329573"/>
            <a:ext cx="12192000" cy="6575248"/>
          </a:xfrm>
          <a:prstGeom prst="rect">
            <a:avLst/>
          </a:prstGeom>
          <a:solidFill>
            <a:schemeClr val="bg1">
              <a:lumMod val="85000"/>
              <a:alpha val="80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err="1">
              <a:solidFill>
                <a:srgbClr val="FFFFFF"/>
              </a:solidFill>
            </a:endParaRPr>
          </a:p>
        </p:txBody>
      </p:sp>
      <p:pic>
        <p:nvPicPr>
          <p:cNvPr id="14" name="Picture 13" descr="A picture containing icon&#10;&#10;Description automatically generated">
            <a:extLst>
              <a:ext uri="{FF2B5EF4-FFF2-40B4-BE49-F238E27FC236}">
                <a16:creationId xmlns:a16="http://schemas.microsoft.com/office/drawing/2014/main" id="{36877494-0721-4750-B809-8A66A7F0AAA1}"/>
              </a:ext>
            </a:extLst>
          </p:cNvPr>
          <p:cNvPicPr>
            <a:picLocks noChangeAspect="1"/>
          </p:cNvPicPr>
          <p:nvPr/>
        </p:nvPicPr>
        <p:blipFill>
          <a:blip r:embed="rId7">
            <a:alphaModFix amt="20000"/>
          </a:blip>
          <a:stretch>
            <a:fillRect/>
          </a:stretch>
        </p:blipFill>
        <p:spPr>
          <a:xfrm rot="20360764">
            <a:off x="1559190" y="2783891"/>
            <a:ext cx="4612084" cy="2702558"/>
          </a:xfrm>
          <a:prstGeom prst="rect">
            <a:avLst/>
          </a:prstGeom>
        </p:spPr>
      </p:pic>
      <p:sp>
        <p:nvSpPr>
          <p:cNvPr id="15" name="TextBox 14">
            <a:extLst>
              <a:ext uri="{FF2B5EF4-FFF2-40B4-BE49-F238E27FC236}">
                <a16:creationId xmlns:a16="http://schemas.microsoft.com/office/drawing/2014/main" id="{05755F42-5AEF-4890-A8C3-71A2A7BE538F}"/>
              </a:ext>
            </a:extLst>
          </p:cNvPr>
          <p:cNvSpPr txBox="1"/>
          <p:nvPr/>
        </p:nvSpPr>
        <p:spPr>
          <a:xfrm rot="20360764">
            <a:off x="5246479" y="2073814"/>
            <a:ext cx="5827121" cy="15040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9600" dirty="0">
                <a:solidFill>
                  <a:schemeClr val="bg1">
                    <a:lumMod val="65000"/>
                  </a:schemeClr>
                </a:solidFill>
                <a:latin typeface="Arial Rounded MT Bold" panose="020F0704030504030204" pitchFamily="34" charset="0"/>
              </a:rPr>
              <a:t>Pending</a:t>
            </a:r>
          </a:p>
        </p:txBody>
      </p:sp>
      <p:sp>
        <p:nvSpPr>
          <p:cNvPr id="2" name="Title 1">
            <a:extLst>
              <a:ext uri="{FF2B5EF4-FFF2-40B4-BE49-F238E27FC236}">
                <a16:creationId xmlns:a16="http://schemas.microsoft.com/office/drawing/2014/main" id="{4A4772C6-53BB-459D-A4E7-86C13DC30017}"/>
              </a:ext>
            </a:extLst>
          </p:cNvPr>
          <p:cNvSpPr>
            <a:spLocks noGrp="1"/>
          </p:cNvSpPr>
          <p:nvPr>
            <p:ph type="title"/>
          </p:nvPr>
        </p:nvSpPr>
        <p:spPr/>
        <p:txBody>
          <a:bodyPr/>
          <a:lstStyle/>
          <a:p>
            <a:r>
              <a:rPr lang="en-US" sz="2400" b="0" dirty="0">
                <a:solidFill>
                  <a:srgbClr val="FDA110"/>
                </a:solidFill>
                <a:latin typeface="Arial" panose="020B0604020202020204" pitchFamily="34" charset="0"/>
                <a:cs typeface="Arial" panose="020B0604020202020204" pitchFamily="34" charset="0"/>
              </a:rPr>
              <a:t>{app1_name}</a:t>
            </a:r>
            <a:r>
              <a:rPr kumimoji="0" lang="en-US" sz="2400" b="0" i="0" u="none" strike="noStrike" kern="1200" cap="none" spc="0" normalizeH="0" baseline="0" noProof="0" dirty="0">
                <a:ln>
                  <a:noFill/>
                </a:ln>
                <a:solidFill>
                  <a:srgbClr val="FDA110"/>
                </a:solidFill>
                <a:effectLst/>
                <a:uLnTx/>
                <a:uFillTx/>
                <a:latin typeface="Arial" panose="020B0604020202020204" pitchFamily="34" charset="0"/>
                <a:ea typeface="+mj-ea"/>
                <a:cs typeface="Arial" panose="020B0604020202020204" pitchFamily="34" charset="0"/>
                <a:sym typeface="Trebuchet MS" panose="020B0603020202020204" pitchFamily="34" charset="0"/>
              </a:rPr>
              <a:t> </a:t>
            </a:r>
            <a:r>
              <a:rPr lang="en-US" sz="2400" b="0" dirty="0">
                <a:solidFill>
                  <a:schemeClr val="tx1"/>
                </a:solidFill>
                <a:latin typeface="Arial" panose="020B0604020202020204"/>
                <a:cs typeface="Gotham Book" pitchFamily="50" charset="0"/>
              </a:rPr>
              <a:t>Assessment</a:t>
            </a:r>
            <a:r>
              <a:rPr kumimoji="0" lang="en-US" sz="2400" b="0" i="0" u="none" strike="noStrike" kern="1200" cap="none" spc="0" normalizeH="0" baseline="0" noProof="0" dirty="0">
                <a:ln>
                  <a:noFill/>
                </a:ln>
                <a:solidFill>
                  <a:srgbClr val="FDA110"/>
                </a:solidFill>
                <a:effectLst/>
                <a:uLnTx/>
                <a:uFillTx/>
                <a:latin typeface="Arial" panose="020B0604020202020204" pitchFamily="34" charset="0"/>
                <a:ea typeface="+mj-ea"/>
                <a:cs typeface="Arial" panose="020B0604020202020204" pitchFamily="34" charset="0"/>
                <a:sym typeface="Trebuchet MS" panose="020B0603020202020204" pitchFamily="34" charset="0"/>
              </a:rPr>
              <a:t> </a:t>
            </a:r>
            <a:r>
              <a:rPr lang="en-US" sz="2400" b="0" dirty="0">
                <a:solidFill>
                  <a:schemeClr val="tx1"/>
                </a:solidFill>
                <a:latin typeface="Arial" panose="020B0604020202020204"/>
                <a:cs typeface="Gotham Book" pitchFamily="50" charset="0"/>
              </a:rPr>
              <a:t>for cloud compliance [PaaS]</a:t>
            </a:r>
            <a:endParaRPr lang="en-US" dirty="0"/>
          </a:p>
        </p:txBody>
      </p:sp>
    </p:spTree>
    <p:custDataLst>
      <p:tags r:id="rId1"/>
    </p:custDataLst>
    <p:extLst>
      <p:ext uri="{BB962C8B-B14F-4D97-AF65-F5344CB8AC3E}">
        <p14:creationId xmlns:p14="http://schemas.microsoft.com/office/powerpoint/2010/main" val="873125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0&quot; createSeparatingSlides=&quot;1&quot; createBackupSlide=&quot;0&quot; layoutId=&quot;227_1-4&quot; createSections=&quot;1&quot; singleSlideId=&quot;&quot;&gt;&lt;columns&gt;&lt;column field=&quot;itemno&quot; label=&quot;No.&quot; checked=&quot;0&quot; leftSpacing=&quot;0&quot; rightSpacing=&quot;0&quot; dock=&quot;1&quot; fixedWidth=&quot;51.87527&quot; /&gt;&lt;column field=&quot;topic&quot; label=&quot;Topic&quot; leftSpacing=&quot;0&quot; rightDistribute=&quot;1&quot; dock=&quot;1&quot; rightSpacing=&quot;271.4482&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10cdf6dc-e06e-4c74-aea6-19f4c3d22d1d&quot; parentId=&quot;&quot; level=&quot;1&quot; generateAgendaSlide=&quot;1&quot; showAgendaItem=&quot;1&quot; isBreak=&quot;0&quot; topic=&quot;CAST overview&quot; agendaSlideId=&quot;4ba57edd-6df1-4b9b-8d43-3c31447f5aa4&quot; sectionId=&quot;{958C8780-BA4F-4F1E-A2D0-677AFEC75D3B}&quot; /&gt;&lt;item duration=&quot;30&quot; id=&quot;b13901ff-3d5e-4cf3-b72f-7d2c016bac19&quot; parentId=&quot;&quot; level=&quot;1&quot; generateAgendaSlide=&quot;1&quot; showAgendaItem=&quot;1&quot; isBreak=&quot;0&quot; topic=&quot;Grading mechanism&quot; agendaSlideId=&quot;6374c1eb-d992-4c16-97f7-97891e16dcae&quot; sectionId=&quot;{DAF20748-E24B-46B6-8D32-2A6C7CBE49B5}&quot; /&gt;&lt;item duration=&quot;30&quot; id=&quot;09a88029-238e-44d2-8ce7-3c01c62536e0&quot; parentId=&quot;&quot; level=&quot;1&quot; generateAgendaSlide=&quot;1&quot; showAgendaItem=&quot;1&quot; isBreak=&quot;0&quot; topic=&quot;Findings for eurodata&quot; agendaSlideId=&quot;6570292f-6b49-4fbc-9bd3-f66599a3e2b1&quot; sectionId=&quot;{B381F354-96F1-4569-88F3-DFFAD694E002}&quot; /&gt;&lt;item duration=&quot;30&quot; id=&quot;c799c04f-4413-4905-835d-b150fae308c8&quot; parentId=&quot;09a88029-238e-44d2-8ce7-3c01c62536e0&quot; level=&quot;2&quot; generateAgendaSlide=&quot;0&quot; showAgendaItem=&quot;0&quot; isBreak=&quot;0&quot; topic=&quot;Executive summary&quot; agendaSlideId=&quot;&quot; sectionId=&quot;&quot; /&gt;&lt;item duration=&quot;30&quot; id=&quot;b277620d-7477-4915-bd80-0f272ca66223&quot; parentId=&quot;09a88029-238e-44d2-8ce7-3c01c62536e0&quot; level=&quot;2&quot; generateAgendaSlide=&quot;0&quot; showAgendaItem=&quot;0&quot; isBreak=&quot;0&quot; topic=&quot;eurodata application health&quot; agendaSlideId=&quot;&quot; sectionId=&quot;&quot; /&gt;&lt;item duration=&quot;30&quot; id=&quot;e7e2fba4-6a63-47b2-a36d-40cfc4b02277&quot; parentId=&quot;09a88029-238e-44d2-8ce7-3c01c62536e0&quot; level=&quot;2&quot; generateAgendaSlide=&quot;0&quot; showAgendaItem=&quot;0&quot; isBreak=&quot;0&quot; topic=&quot;eurodata comparison to peers&quot; agendaSlideId=&quot;&quot; sectionId=&quot;&quot; /&gt;&lt;item duration=&quot;30&quot; id=&quot;2b02534a-3785-4c4e-920b-07674e318e9b&quot; parentId=&quot;09a88029-238e-44d2-8ce7-3c01c62536e0&quot; level=&quot;2&quot; generateAgendaSlide=&quot;0&quot; showAgendaItem=&quot;0&quot; isBreak=&quot;0&quot; topic=&quot;Estimated effort to close the gap&quot; agendaSlideId=&quot;&quot; sectionId=&quot;&quot; /&gt;&lt;item duration=&quot;30&quot; id=&quot;d91efbe4-c4ec-49d7-bd5c-20cd5e133613&quot; parentId=&quot;&quot; level=&quot;1&quot; generateAgendaSlide=&quot;1&quot; showAgendaItem=&quot;1&quot; isBreak=&quot;0&quot; topic=&quot;Appendix&quot; agendaSlideId=&quot;247f9a43-a8f9-41c7-8720-b1b6ee82caa4&quot; sectionId=&quot;{F1A68A19-8B21-459A-A4AF-37B28A456976}&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PFSLIDEKEY" val="DC499030-69EC-43E4-83FD-D60BA44F1846"/>
</p:tagLst>
</file>

<file path=ppt/tags/tag12.xml><?xml version="1.0" encoding="utf-8"?>
<p:tagLst xmlns:a="http://schemas.openxmlformats.org/drawingml/2006/main" xmlns:r="http://schemas.openxmlformats.org/officeDocument/2006/relationships" xmlns:p="http://schemas.openxmlformats.org/presentationml/2006/main">
  <p:tag name="PFSLIDEKEY" val="DC499030-69EC-43E4-83FD-D60BA44F1846"/>
</p:tagLst>
</file>

<file path=ppt/tags/tag13.xml><?xml version="1.0" encoding="utf-8"?>
<p:tagLst xmlns:a="http://schemas.openxmlformats.org/drawingml/2006/main" xmlns:r="http://schemas.openxmlformats.org/officeDocument/2006/relationships" xmlns:p="http://schemas.openxmlformats.org/presentationml/2006/main">
  <p:tag name="PFSLIDEKEY" val="DC499030-69EC-43E4-83FD-D60BA44F18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Grid">
  <a:themeElements>
    <a:clrScheme name="CAST">
      <a:dk1>
        <a:srgbClr val="293C47"/>
      </a:dk1>
      <a:lt1>
        <a:sysClr val="window" lastClr="FFFFFF"/>
      </a:lt1>
      <a:dk2>
        <a:srgbClr val="638DA5"/>
      </a:dk2>
      <a:lt2>
        <a:srgbClr val="F2F2F2"/>
      </a:lt2>
      <a:accent1>
        <a:srgbClr val="293C47"/>
      </a:accent1>
      <a:accent2>
        <a:srgbClr val="293C47"/>
      </a:accent2>
      <a:accent3>
        <a:srgbClr val="CF7600"/>
      </a:accent3>
      <a:accent4>
        <a:srgbClr val="37AEA6"/>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F3C9A9EC-4B4A-4AD3-94B4-98994E8C5084}" vid="{74992BC4-5D8A-4B70-AC39-A66B5A4F8C1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0783c5b-744d-4616-a9d1-25934466336d">
      <UserInfo>
        <DisplayName>Ribhu Kansal</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50C7233B367C48B71A1CE03A9FFB28" ma:contentTypeVersion="6" ma:contentTypeDescription="Create a new document." ma:contentTypeScope="" ma:versionID="6604df6a6f1f32c3bc3b25f66df67628">
  <xsd:schema xmlns:xsd="http://www.w3.org/2001/XMLSchema" xmlns:xs="http://www.w3.org/2001/XMLSchema" xmlns:p="http://schemas.microsoft.com/office/2006/metadata/properties" xmlns:ns2="6aa0e92e-90f7-46bd-8be3-673de6fdd722" xmlns:ns3="00783c5b-744d-4616-a9d1-25934466336d" targetNamespace="http://schemas.microsoft.com/office/2006/metadata/properties" ma:root="true" ma:fieldsID="c7d085cbafbd392c9448507443b13db3" ns2:_="" ns3:_="">
    <xsd:import namespace="6aa0e92e-90f7-46bd-8be3-673de6fdd722"/>
    <xsd:import namespace="00783c5b-744d-4616-a9d1-2593446633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a0e92e-90f7-46bd-8be3-673de6fdd7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783c5b-744d-4616-a9d1-25934466336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28FB3-B9DA-43EB-B7EF-1E3B44B7CAA7}">
  <ds:schemaRefs>
    <ds:schemaRef ds:uri="1482836c-90cb-41ab-9e6c-234d9d8965a0"/>
    <ds:schemaRef ds:uri="15569c95-e101-4007-bd4f-c2ce37ea2e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00783c5b-744d-4616-a9d1-25934466336d"/>
  </ds:schemaRefs>
</ds:datastoreItem>
</file>

<file path=customXml/itemProps2.xml><?xml version="1.0" encoding="utf-8"?>
<ds:datastoreItem xmlns:ds="http://schemas.openxmlformats.org/officeDocument/2006/customXml" ds:itemID="{5CC8E3A5-341A-47D4-8672-082226924F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a0e92e-90f7-46bd-8be3-673de6fdd722"/>
    <ds:schemaRef ds:uri="00783c5b-744d-4616-a9d1-2593446633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E88E16-7E0B-4200-87BF-A77CE39C86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26111</TotalTime>
  <Words>1893</Words>
  <Application>Microsoft Office PowerPoint</Application>
  <PresentationFormat>Widescreen</PresentationFormat>
  <Paragraphs>527</Paragraphs>
  <Slides>9</Slides>
  <Notes>6</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ariant>
        <vt:lpstr>Custom Shows</vt:lpstr>
      </vt:variant>
      <vt:variant>
        <vt:i4>1</vt:i4>
      </vt:variant>
    </vt:vector>
  </HeadingPairs>
  <TitlesOfParts>
    <vt:vector size="18" baseType="lpstr">
      <vt:lpstr>Arial</vt:lpstr>
      <vt:lpstr>Arial Rounded MT Bold</vt:lpstr>
      <vt:lpstr>Arial,Sans-Serif</vt:lpstr>
      <vt:lpstr>Trebuchet MS</vt:lpstr>
      <vt:lpstr>Wingdings</vt:lpstr>
      <vt:lpstr>Wingdings,Sans-Serif</vt:lpstr>
      <vt:lpstr>Grid</vt:lpstr>
      <vt:lpstr>think-cell Slide</vt:lpstr>
      <vt:lpstr>{project} Tech DD report </vt:lpstr>
      <vt:lpstr>PowerPoint Presentation</vt:lpstr>
      <vt:lpstr>Overview – The {project} applications have {show_stopper_flg} show-stopper issues, red flag issues can be remediated with {hml_cost_flag} cost</vt:lpstr>
      <vt:lpstr>Assessment Approach @ {company}</vt:lpstr>
      <vt:lpstr>PowerPoint Presentation</vt:lpstr>
      <vt:lpstr>{app1_name} - Action Plan to mitigate identified risks and improve bottom line</vt:lpstr>
      <vt:lpstr>{app1_name} - IP Risk Assessment from Open-Source Software (OSS) Analysis</vt:lpstr>
      <vt:lpstr>{app1_name} Open-source component obsolescence</vt:lpstr>
      <vt:lpstr>{app1_name} Assessment for cloud compliance [PaaS]</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dc:title>
  <dc:creator>CAST</dc:creator>
  <cp:lastModifiedBy>Nevin Kaplan</cp:lastModifiedBy>
  <cp:revision>131</cp:revision>
  <cp:lastPrinted>2018-10-25T09:18:28Z</cp:lastPrinted>
  <dcterms:created xsi:type="dcterms:W3CDTF">2018-10-24T22:21:44Z</dcterms:created>
  <dcterms:modified xsi:type="dcterms:W3CDTF">2021-12-21T22:17:32Z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0x0101007B50C7233B367C48B71A1CE03A9FFB28</vt:lpwstr>
  </property>
</Properties>
</file>