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  <p:sldMasterId id="2147483711" r:id="rId2"/>
  </p:sldMasterIdLst>
  <p:notesMasterIdLst>
    <p:notesMasterId r:id="rId31"/>
  </p:notesMasterIdLst>
  <p:sldIdLst>
    <p:sldId id="466" r:id="rId3"/>
    <p:sldId id="508" r:id="rId4"/>
    <p:sldId id="506" r:id="rId5"/>
    <p:sldId id="507" r:id="rId6"/>
    <p:sldId id="468" r:id="rId7"/>
    <p:sldId id="494" r:id="rId8"/>
    <p:sldId id="519" r:id="rId9"/>
    <p:sldId id="520" r:id="rId10"/>
    <p:sldId id="490" r:id="rId11"/>
    <p:sldId id="509" r:id="rId12"/>
    <p:sldId id="502" r:id="rId13"/>
    <p:sldId id="510" r:id="rId14"/>
    <p:sldId id="501" r:id="rId15"/>
    <p:sldId id="511" r:id="rId16"/>
    <p:sldId id="512" r:id="rId17"/>
    <p:sldId id="515" r:id="rId18"/>
    <p:sldId id="517" r:id="rId19"/>
    <p:sldId id="516" r:id="rId20"/>
    <p:sldId id="518" r:id="rId21"/>
    <p:sldId id="503" r:id="rId22"/>
    <p:sldId id="493" r:id="rId23"/>
    <p:sldId id="499" r:id="rId24"/>
    <p:sldId id="497" r:id="rId25"/>
    <p:sldId id="495" r:id="rId26"/>
    <p:sldId id="504" r:id="rId27"/>
    <p:sldId id="488" r:id="rId28"/>
    <p:sldId id="489" r:id="rId29"/>
    <p:sldId id="49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1752" userDrawn="1">
          <p15:clr>
            <a:srgbClr val="A4A3A4"/>
          </p15:clr>
        </p15:guide>
        <p15:guide id="5" orient="horz" pos="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72C4"/>
    <a:srgbClr val="8FAADC"/>
    <a:srgbClr val="FC4132"/>
    <a:srgbClr val="293C47"/>
    <a:srgbClr val="8AAA16"/>
    <a:srgbClr val="B92D22"/>
    <a:srgbClr val="0091FF"/>
    <a:srgbClr val="188E86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3" autoAdjust="0"/>
    <p:restoredTop sz="95274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660" y="102"/>
      </p:cViewPr>
      <p:guideLst>
        <p:guide pos="1752"/>
        <p:guide orient="horz"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F963-E58D-FC4D-BA9E-60A980752DC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E286-B060-1443-B64D-5D3E5B39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DLM Standard rules are now blessed with R&amp;D</a:t>
            </a:r>
          </a:p>
          <a:p>
            <a:r>
              <a:rPr lang="en-US" dirty="0"/>
              <a:t>Ensure that extensions are applied based on Light tech survey &amp; DMT framework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87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DLM Standard rules are now blessed with R&amp;D</a:t>
            </a:r>
          </a:p>
          <a:p>
            <a:r>
              <a:rPr lang="en-US" dirty="0"/>
              <a:t>Ensure that extensions are applied based on Light tech survey &amp; DMT framework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32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DLM Standard rules are now blessed with R&amp;D</a:t>
            </a:r>
          </a:p>
          <a:p>
            <a:r>
              <a:rPr lang="en-US" dirty="0"/>
              <a:t>Ensure that extensions are applied based on Light tech survey &amp; DMT framework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58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DLM Standard rules are now blessed with R&amp;D</a:t>
            </a:r>
          </a:p>
          <a:p>
            <a:r>
              <a:rPr lang="en-US" dirty="0"/>
              <a:t>Ensure that extensions are applied based on Light tech survey &amp; DMT framework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29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DLM Standard rules are now blessed with R&amp;D</a:t>
            </a:r>
          </a:p>
          <a:p>
            <a:r>
              <a:rPr lang="en-US" dirty="0"/>
              <a:t>Ensure that extensions are applied based on Light tech survey &amp; DMT framework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5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DLM Standard rules are now blessed with R&amp;D</a:t>
            </a:r>
          </a:p>
          <a:p>
            <a:r>
              <a:rPr lang="en-US" dirty="0"/>
              <a:t>Ensure that extensions are applied based on Light tech survey &amp; DMT framework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30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DLM Standard rules are now blessed with R&amp;D</a:t>
            </a:r>
          </a:p>
          <a:p>
            <a:r>
              <a:rPr lang="en-US" dirty="0"/>
              <a:t>Ensure that extensions are applied based on Light tech survey &amp; DMT framework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36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DLM Standard rules are now blessed with R&amp;D</a:t>
            </a:r>
          </a:p>
          <a:p>
            <a:r>
              <a:rPr lang="en-US" dirty="0"/>
              <a:t>Ensure that extensions are applied based on Light tech survey &amp; DMT framework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1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4.emf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tags" Target="../tags/tag14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3.xml"/><Relationship Id="rId10" Type="http://schemas.openxmlformats.org/officeDocument/2006/relationships/image" Target="../media/image3.jpeg"/><Relationship Id="rId4" Type="http://schemas.openxmlformats.org/officeDocument/2006/relationships/tags" Target="../tags/tag12.xml"/><Relationship Id="rId9" Type="http://schemas.openxmlformats.org/officeDocument/2006/relationships/slideMaster" Target="../slideMasters/slideMaster1.xml"/><Relationship Id="rId1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18.xml"/><Relationship Id="rId7" Type="http://schemas.openxmlformats.org/officeDocument/2006/relationships/image" Target="../media/image6.jpeg"/><Relationship Id="rId2" Type="http://schemas.openxmlformats.org/officeDocument/2006/relationships/tags" Target="../tags/tag17.xml"/><Relationship Id="rId1" Type="http://schemas.openxmlformats.org/officeDocument/2006/relationships/vmlDrawing" Target="../drawings/vmlDrawing3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1.emf"/><Relationship Id="rId2" Type="http://schemas.openxmlformats.org/officeDocument/2006/relationships/tags" Target="../tags/tag2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3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9.xml"/><Relationship Id="rId7" Type="http://schemas.openxmlformats.org/officeDocument/2006/relationships/oleObject" Target="../embeddings/oleObject6.bin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vmlDrawing" Target="../drawings/vmlDrawing7.v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10" Type="http://schemas.openxmlformats.org/officeDocument/2006/relationships/image" Target="../media/image1.emf"/><Relationship Id="rId4" Type="http://schemas.openxmlformats.org/officeDocument/2006/relationships/tags" Target="../tags/tag34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test1.jpg"/>
          <p:cNvPicPr>
            <a:picLocks noChangeAspect="1"/>
          </p:cNvPicPr>
          <p:nvPr userDrawn="1"/>
        </p:nvPicPr>
        <p:blipFill>
          <a:blip r:embed="rId10" cstate="email"/>
          <a:srcRect/>
          <a:stretch>
            <a:fillRect/>
          </a:stretch>
        </p:blipFill>
        <p:spPr>
          <a:xfrm>
            <a:off x="0" y="1324099"/>
            <a:ext cx="12192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12192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526" y="1"/>
            <a:ext cx="12194527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8085891" y="6520695"/>
            <a:ext cx="3694062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1" y="2256613"/>
            <a:ext cx="558853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0" y="4551798"/>
            <a:ext cx="5589206" cy="947750"/>
          </a:xfr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  <p:pic>
        <p:nvPicPr>
          <p:cNvPr id="13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881519" y="653034"/>
            <a:ext cx="3693548" cy="6946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21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600C5E-10C7-49A2-B5D4-D698AC1F6A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847" t="12749" r="4487" b="32202"/>
          <a:stretch/>
        </p:blipFill>
        <p:spPr>
          <a:xfrm>
            <a:off x="0" y="0"/>
            <a:ext cx="12214860" cy="53949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0"/>
            <a:ext cx="12192000" cy="5394960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877F-171D-42CA-A7D9-47F929417FBC}"/>
              </a:ext>
            </a:extLst>
          </p:cNvPr>
          <p:cNvSpPr txBox="1"/>
          <p:nvPr userDrawn="1"/>
        </p:nvSpPr>
        <p:spPr>
          <a:xfrm>
            <a:off x="8001000" y="590981"/>
            <a:ext cx="4191000" cy="2934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otham Light" panose="02000603030000020004" pitchFamily="2" charset="0"/>
              </a:rPr>
              <a:t>Software Intelligence for Digital Leaders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5198D3-8C14-47F0-8405-A7E3057F22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29275"/>
            <a:ext cx="2103120" cy="24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9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576196-4E40-4B02-A0C3-5D7C5D14DC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603" b="18019"/>
          <a:stretch/>
        </p:blipFill>
        <p:spPr>
          <a:xfrm flipH="1">
            <a:off x="0" y="0"/>
            <a:ext cx="12192000" cy="53949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0"/>
            <a:ext cx="12192000" cy="5394960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877F-171D-42CA-A7D9-47F929417FBC}"/>
              </a:ext>
            </a:extLst>
          </p:cNvPr>
          <p:cNvSpPr txBox="1"/>
          <p:nvPr userDrawn="1"/>
        </p:nvSpPr>
        <p:spPr>
          <a:xfrm>
            <a:off x="8001000" y="590981"/>
            <a:ext cx="4191000" cy="2934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otham Light" panose="02000603030000020004" pitchFamily="2" charset="0"/>
              </a:rPr>
              <a:t>Software Intelligence for Digital Leaders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5198D3-8C14-47F0-8405-A7E3057F22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29275"/>
            <a:ext cx="2103120" cy="24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32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48ED2D2-662A-46A2-BE3D-53A5AE17F8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0"/>
            <a:ext cx="12192000" cy="5394960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877F-171D-42CA-A7D9-47F929417FBC}"/>
              </a:ext>
            </a:extLst>
          </p:cNvPr>
          <p:cNvSpPr txBox="1"/>
          <p:nvPr userDrawn="1"/>
        </p:nvSpPr>
        <p:spPr>
          <a:xfrm>
            <a:off x="8001000" y="590981"/>
            <a:ext cx="4191000" cy="2934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otham Light" panose="02000603030000020004" pitchFamily="2" charset="0"/>
              </a:rPr>
              <a:t>Software Intelligence for Digital Leaders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5198D3-8C14-47F0-8405-A7E3057F22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29275"/>
            <a:ext cx="2103120" cy="24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09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0"/>
            <a:ext cx="12192000" cy="5394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877F-171D-42CA-A7D9-47F929417FBC}"/>
              </a:ext>
            </a:extLst>
          </p:cNvPr>
          <p:cNvSpPr txBox="1"/>
          <p:nvPr userDrawn="1"/>
        </p:nvSpPr>
        <p:spPr>
          <a:xfrm>
            <a:off x="8001000" y="590981"/>
            <a:ext cx="4191000" cy="2934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otham Light" panose="02000603030000020004" pitchFamily="2" charset="0"/>
              </a:rPr>
              <a:t>Software Intelligence for Digital Leaders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5198D3-8C14-47F0-8405-A7E3057F2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02140" y="329275"/>
            <a:ext cx="2103120" cy="24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25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ic Content Slide_D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79442FA-2F80-4DC9-9F85-569C6A878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28" b="28404"/>
          <a:stretch/>
        </p:blipFill>
        <p:spPr>
          <a:xfrm>
            <a:off x="-1" y="6484776"/>
            <a:ext cx="12192000" cy="365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83BBA5-919E-4F1F-9393-FEA119F82634}"/>
              </a:ext>
            </a:extLst>
          </p:cNvPr>
          <p:cNvSpPr/>
          <p:nvPr userDrawn="1"/>
        </p:nvSpPr>
        <p:spPr>
          <a:xfrm flipV="1">
            <a:off x="0" y="6484776"/>
            <a:ext cx="12192000" cy="405452"/>
          </a:xfrm>
          <a:prstGeom prst="rect">
            <a:avLst/>
          </a:prstGeom>
          <a:solidFill>
            <a:srgbClr val="293C47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0"/>
            <a:ext cx="12192000" cy="9144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56697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82A741BF-3B2B-D247-8C55-2CB6AFEF6F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latin typeface="Gotham Light" panose="02000603030000020004" pitchFamily="2" charset="0"/>
                <a:cs typeface="Gotham Book" pitchFamily="50" charset="0"/>
              </a:defRPr>
            </a:lvl1pPr>
            <a:lvl2pPr>
              <a:defRPr sz="1800">
                <a:latin typeface="Gotham Light" panose="02000603030000020004" pitchFamily="2" charset="0"/>
                <a:cs typeface="Gotham Book" pitchFamily="50" charset="0"/>
              </a:defRPr>
            </a:lvl2pPr>
            <a:lvl3pPr>
              <a:defRPr sz="1600">
                <a:latin typeface="Gotham Light" panose="02000603030000020004" pitchFamily="2" charset="0"/>
                <a:cs typeface="Gotham Book" pitchFamily="50" charset="0"/>
              </a:defRPr>
            </a:lvl3pPr>
            <a:lvl4pPr>
              <a:defRPr sz="1400">
                <a:latin typeface="Gotham Light" panose="02000603030000020004" pitchFamily="2" charset="0"/>
                <a:cs typeface="Gotham Book" pitchFamily="50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257144"/>
            <a:ext cx="8756784" cy="518359"/>
          </a:xfrm>
        </p:spPr>
        <p:txBody>
          <a:bodyPr anchor="ctr" anchorCtr="0"/>
          <a:lstStyle>
            <a:lvl1pPr>
              <a:defRPr sz="30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414AED-E0A8-4CAB-9260-32F42470DE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32861"/>
            <a:ext cx="2103120" cy="2486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6111D9-B349-4B82-9966-46C3F0A6F8C6}"/>
              </a:ext>
            </a:extLst>
          </p:cNvPr>
          <p:cNvSpPr txBox="1"/>
          <p:nvPr userDrawn="1"/>
        </p:nvSpPr>
        <p:spPr>
          <a:xfrm>
            <a:off x="7414260" y="6540764"/>
            <a:ext cx="4191000" cy="2934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/>
            <a:r>
              <a:rPr lang="en-US" sz="1200" cap="all" baseline="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Software Intelligence for Digital Leaders</a:t>
            </a:r>
          </a:p>
        </p:txBody>
      </p:sp>
    </p:spTree>
    <p:extLst>
      <p:ext uri="{BB962C8B-B14F-4D97-AF65-F5344CB8AC3E}">
        <p14:creationId xmlns:p14="http://schemas.microsoft.com/office/powerpoint/2010/main" val="3747111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990975" y="1156013"/>
            <a:ext cx="914400" cy="914400"/>
          </a:xfrm>
          <a:prstGeom prst="rect">
            <a:avLst/>
          </a:prstGeom>
          <a:solidFill>
            <a:srgbClr val="FF7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323975" y="1156013"/>
            <a:ext cx="914400" cy="914400"/>
          </a:xfrm>
          <a:prstGeom prst="rect">
            <a:avLst/>
          </a:prstGeom>
          <a:solidFill>
            <a:srgbClr val="C43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5324475" y="1156013"/>
            <a:ext cx="914400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324475" y="2299013"/>
            <a:ext cx="9144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3990975" y="2299013"/>
            <a:ext cx="914400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2657475" y="2299013"/>
            <a:ext cx="914400" cy="9144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56F1AF-D550-4EA1-ADEF-06275C622FF5}"/>
              </a:ext>
            </a:extLst>
          </p:cNvPr>
          <p:cNvSpPr/>
          <p:nvPr userDrawn="1"/>
        </p:nvSpPr>
        <p:spPr>
          <a:xfrm>
            <a:off x="2659495" y="1142471"/>
            <a:ext cx="914400" cy="914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4345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261878"/>
            <a:ext cx="10939670" cy="4001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9129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94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1033463"/>
            <a:ext cx="1093967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730" y="4562475"/>
            <a:ext cx="1093967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910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eneric Content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55550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test3.jpg"/>
          <p:cNvPicPr>
            <a:picLocks noChangeAspect="1"/>
          </p:cNvPicPr>
          <p:nvPr userDrawn="1"/>
        </p:nvPicPr>
        <p:blipFill>
          <a:blip r:embed="rId7" cstate="email">
            <a:lum bright="10000" contrast="-24000"/>
          </a:blip>
          <a:srcRect/>
          <a:stretch>
            <a:fillRect/>
          </a:stretch>
        </p:blipFill>
        <p:spPr>
          <a:xfrm>
            <a:off x="0" y="0"/>
            <a:ext cx="12192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reeform 4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3" y="676402"/>
            <a:ext cx="12191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sz="18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0" hasCustomPrompt="1"/>
            <p:custDataLst>
              <p:tags r:id="rId5"/>
            </p:custDataLst>
          </p:nvPr>
        </p:nvSpPr>
        <p:spPr>
          <a:xfrm>
            <a:off x="398139" y="1501978"/>
            <a:ext cx="8378647" cy="295025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1066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98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98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98021" y="1494766"/>
            <a:ext cx="1179397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23727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98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98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98021" y="2111956"/>
            <a:ext cx="11793979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98139" y="1495447"/>
            <a:ext cx="11813714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93199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87334" y="1533439"/>
            <a:ext cx="5541093" cy="47155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6181954" y="1533440"/>
            <a:ext cx="5541093" cy="472558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76363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3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8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87334" y="2206953"/>
            <a:ext cx="5541093" cy="4041990"/>
          </a:xfrm>
        </p:spPr>
        <p:txBody>
          <a:bodyPr/>
          <a:lstStyle>
            <a:lvl1pPr>
              <a:defRPr sz="18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6181954" y="2208394"/>
            <a:ext cx="5541093" cy="4050630"/>
          </a:xfrm>
        </p:spPr>
        <p:txBody>
          <a:bodyPr/>
          <a:lstStyle>
            <a:lvl1pPr>
              <a:defRPr sz="18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87335" y="1542648"/>
            <a:ext cx="5541093" cy="653034"/>
          </a:xfrm>
          <a:solidFill>
            <a:schemeClr val="accent1"/>
          </a:solidFill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6182332" y="1533439"/>
            <a:ext cx="5541093" cy="653034"/>
          </a:xfrm>
          <a:solidFill>
            <a:schemeClr val="accent1"/>
          </a:solidFill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11303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7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857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0385A6-CA01-4A59-9C1A-C331ABC07D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0121" b="3845"/>
          <a:stretch/>
        </p:blipFill>
        <p:spPr>
          <a:xfrm>
            <a:off x="0" y="0"/>
            <a:ext cx="12188952" cy="53658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0"/>
            <a:ext cx="12192000" cy="5367528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Gotham Light" panose="02000603030000020004" pitchFamily="2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877F-171D-42CA-A7D9-47F929417FBC}"/>
              </a:ext>
            </a:extLst>
          </p:cNvPr>
          <p:cNvSpPr txBox="1"/>
          <p:nvPr userDrawn="1"/>
        </p:nvSpPr>
        <p:spPr>
          <a:xfrm>
            <a:off x="8001000" y="590981"/>
            <a:ext cx="4191000" cy="2934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otham Light" panose="02000603030000020004" pitchFamily="2" charset="0"/>
              </a:rPr>
              <a:t>Software Intelligence for Digital Leaders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5198D3-8C14-47F0-8405-A7E3057F22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29275"/>
            <a:ext cx="2103120" cy="24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7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E9202D-B295-409D-93A2-2D229A1A1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139" b="26940"/>
          <a:stretch/>
        </p:blipFill>
        <p:spPr>
          <a:xfrm flipH="1">
            <a:off x="0" y="0"/>
            <a:ext cx="12192000" cy="53949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0"/>
            <a:ext cx="12192000" cy="5394960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877F-171D-42CA-A7D9-47F929417FBC}"/>
              </a:ext>
            </a:extLst>
          </p:cNvPr>
          <p:cNvSpPr txBox="1"/>
          <p:nvPr userDrawn="1"/>
        </p:nvSpPr>
        <p:spPr>
          <a:xfrm>
            <a:off x="8001000" y="590981"/>
            <a:ext cx="4191000" cy="2934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otham Light" panose="02000603030000020004" pitchFamily="2" charset="0"/>
              </a:rPr>
              <a:t>Software Intelligence for Digital Leaders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5198D3-8C14-47F0-8405-A7E3057F22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29275"/>
            <a:ext cx="2103120" cy="24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14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4.xml"/><Relationship Id="rId18" Type="http://schemas.openxmlformats.org/officeDocument/2006/relationships/tags" Target="../tags/tag9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7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6.xml"/><Relationship Id="rId10" Type="http://schemas.openxmlformats.org/officeDocument/2006/relationships/tags" Target="../tags/tag1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" name="think-cell Slide" r:id="rId19" imgW="360" imgH="360" progId="">
                  <p:embed/>
                </p:oleObj>
              </mc:Choice>
              <mc:Fallback>
                <p:oleObj name="think-cell Slide" r:id="rId19" imgW="360" imgH="360" progId="">
                  <p:embed/>
                  <p:pic>
                    <p:nvPicPr>
                      <p:cNvPr id="8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" y="1"/>
            <a:ext cx="12191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98021" y="1501977"/>
            <a:ext cx="11793979" cy="4636540"/>
          </a:xfrm>
          <a:prstGeom prst="rect">
            <a:avLst/>
          </a:prstGeom>
        </p:spPr>
        <p:txBody>
          <a:bodyPr vert="horz" lIns="0" tIns="33059" rIns="33059" bIns="33059" rtlCol="0">
            <a:noAutofit/>
          </a:bodyPr>
          <a:lstStyle/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3"/>
            </p:custDataLst>
          </p:nvPr>
        </p:nvSpPr>
        <p:spPr>
          <a:xfrm>
            <a:off x="11788135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3" y="676402"/>
            <a:ext cx="12191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297637" y="6623404"/>
            <a:ext cx="327463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0" i="0" noProof="0" dirty="0">
                <a:solidFill>
                  <a:schemeClr val="tx2"/>
                </a:solidFill>
                <a:latin typeface="+mj-lt"/>
                <a:cs typeface="Helvetica Light"/>
              </a:rPr>
              <a:t>Copyright © Capgemini 2012.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6"/>
            </p:custDataLst>
          </p:nvPr>
        </p:nvSpPr>
        <p:spPr>
          <a:xfrm>
            <a:off x="9215902" y="6427223"/>
            <a:ext cx="2356374" cy="195814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r>
              <a:rPr lang="en-US" sz="700" dirty="0">
                <a:solidFill>
                  <a:schemeClr val="tx2"/>
                </a:solidFill>
                <a:latin typeface="+mj-lt"/>
              </a:rPr>
              <a:t>Presentation Title | Date</a:t>
            </a:r>
          </a:p>
        </p:txBody>
      </p:sp>
      <p:pic>
        <p:nvPicPr>
          <p:cNvPr id="14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195655" y="6443187"/>
            <a:ext cx="1613065" cy="320682"/>
          </a:xfrm>
          <a:prstGeom prst="rect">
            <a:avLst/>
          </a:prstGeom>
          <a:noFill/>
        </p:spPr>
      </p:pic>
      <p:cxnSp>
        <p:nvCxnSpPr>
          <p:cNvPr id="15" name="Straight Connector 5"/>
          <p:cNvCxnSpPr/>
          <p:nvPr>
            <p:custDataLst>
              <p:tags r:id="rId18"/>
            </p:custDataLst>
          </p:nvPr>
        </p:nvCxnSpPr>
        <p:spPr>
          <a:xfrm flipH="1">
            <a:off x="3" y="6362700"/>
            <a:ext cx="12191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</p:sldLayoutIdLst>
  <p:txStyles>
    <p:titleStyle>
      <a:lvl1pPr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spcBef>
          <a:spcPts val="0"/>
        </a:spcBef>
        <a:buClr>
          <a:schemeClr val="accent5"/>
        </a:buClr>
        <a:buFont typeface="Wingdings" pitchFamily="2" charset="2"/>
        <a:buChar char="§"/>
        <a:defRPr sz="22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spcBef>
          <a:spcPts val="0"/>
        </a:spcBef>
        <a:buClr>
          <a:schemeClr val="accent3"/>
        </a:buClr>
        <a:buFont typeface="Wingdings" pitchFamily="2" charset="2"/>
        <a:buChar char="§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spcBef>
          <a:spcPts val="0"/>
        </a:spcBef>
        <a:buClr>
          <a:schemeClr val="bg2"/>
        </a:buClr>
        <a:buFont typeface="Arial" pitchFamily="34" charset="0"/>
        <a:buChar char="–"/>
        <a:defRPr sz="15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73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7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C078-9131-4E49-8A0D-400FEE8377B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42730" y="133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9725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4572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Excel_Worksheet2.xlsx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Excel_Worksheet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403BC199-4CED-4FD9-9E82-27B0AF5EF310}"/>
              </a:ext>
            </a:extLst>
          </p:cNvPr>
          <p:cNvSpPr txBox="1">
            <a:spLocks/>
          </p:cNvSpPr>
          <p:nvPr/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400" b="0" kern="1200">
                <a:solidFill>
                  <a:schemeClr val="bg1"/>
                </a:solidFill>
                <a:latin typeface="Gotham Book" pitchFamily="50" charset="0"/>
                <a:ea typeface="+mn-ea"/>
                <a:cs typeface="Gotham Book" pitchFamily="50" charset="0"/>
              </a:defRPr>
            </a:lvl1pPr>
            <a:lvl2pPr marL="6858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Infosys : CPP with Assembler Support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23406508-A1FE-466B-B909-62EB25C4779B}"/>
              </a:ext>
            </a:extLst>
          </p:cNvPr>
          <p:cNvSpPr txBox="1">
            <a:spLocks/>
          </p:cNvSpPr>
          <p:nvPr/>
        </p:nvSpPr>
        <p:spPr>
          <a:xfrm>
            <a:off x="609600" y="5798518"/>
            <a:ext cx="10972800" cy="41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400" b="0" kern="1200">
                <a:solidFill>
                  <a:schemeClr val="bg1"/>
                </a:solidFill>
                <a:latin typeface="Gotham Book" pitchFamily="50" charset="0"/>
                <a:ea typeface="+mn-ea"/>
                <a:cs typeface="Gotham Book" pitchFamily="50" charset="0"/>
              </a:defRPr>
            </a:lvl1pPr>
            <a:lvl2pPr marL="6858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CAST - GAIC Tooling Team</a:t>
            </a:r>
          </a:p>
        </p:txBody>
      </p:sp>
    </p:spTree>
    <p:extLst>
      <p:ext uri="{BB962C8B-B14F-4D97-AF65-F5344CB8AC3E}">
        <p14:creationId xmlns:p14="http://schemas.microsoft.com/office/powerpoint/2010/main" val="1892193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8EDF5-9395-4B7F-BA90-53DCBA6F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852"/>
            <a:ext cx="8756784" cy="775503"/>
          </a:xfrm>
        </p:spPr>
        <p:txBody>
          <a:bodyPr/>
          <a:lstStyle/>
          <a:p>
            <a:r>
              <a:rPr lang="en-US" dirty="0"/>
              <a:t>Pattern #1 – Priority 1</a:t>
            </a:r>
            <a:br>
              <a:rPr lang="en-US" dirty="0"/>
            </a:br>
            <a:r>
              <a:rPr lang="en-US" dirty="0"/>
              <a:t>Enlighten C++ to ASM call flow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1A5D9B-5877-43D1-BDCE-21FA1898522A}"/>
              </a:ext>
            </a:extLst>
          </p:cNvPr>
          <p:cNvSpPr/>
          <p:nvPr/>
        </p:nvSpPr>
        <p:spPr>
          <a:xfrm>
            <a:off x="7089678" y="4168135"/>
            <a:ext cx="3794620" cy="20928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.</a:t>
            </a:r>
            <a:r>
              <a:rPr lang="en-US" b="1" dirty="0" err="1"/>
              <a:t>asm</a:t>
            </a:r>
            <a:endParaRPr lang="en-US" b="1" dirty="0"/>
          </a:p>
          <a:p>
            <a:endParaRPr lang="en-US" sz="1400" dirty="0"/>
          </a:p>
          <a:p>
            <a:r>
              <a:rPr lang="en-US" sz="1400" dirty="0"/>
              <a:t>global </a:t>
            </a:r>
            <a:r>
              <a:rPr lang="en-US" sz="1400" dirty="0">
                <a:highlight>
                  <a:srgbClr val="FFFF00"/>
                </a:highlight>
              </a:rPr>
              <a:t>add</a:t>
            </a:r>
          </a:p>
          <a:p>
            <a:endParaRPr lang="en-US" sz="1400" dirty="0"/>
          </a:p>
          <a:p>
            <a:r>
              <a:rPr lang="en-US" sz="1400" dirty="0">
                <a:highlight>
                  <a:srgbClr val="FFFF00"/>
                </a:highlight>
              </a:rPr>
              <a:t>add</a:t>
            </a:r>
            <a:r>
              <a:rPr lang="en-US" sz="1400" dirty="0"/>
              <a:t>:</a:t>
            </a:r>
          </a:p>
          <a:p>
            <a:r>
              <a:rPr lang="en-US" sz="1400" dirty="0"/>
              <a:t>	mov </a:t>
            </a:r>
            <a:r>
              <a:rPr lang="en-US" sz="1400" dirty="0" err="1"/>
              <a:t>eax</a:t>
            </a:r>
            <a:r>
              <a:rPr lang="en-US" sz="1400" dirty="0"/>
              <a:t>, [esp+4]</a:t>
            </a:r>
          </a:p>
          <a:p>
            <a:r>
              <a:rPr lang="en-US" sz="1400" dirty="0"/>
              <a:t>	mov </a:t>
            </a:r>
            <a:r>
              <a:rPr lang="en-US" sz="1400" dirty="0" err="1"/>
              <a:t>edx</a:t>
            </a:r>
            <a:r>
              <a:rPr lang="en-US" sz="1400" dirty="0"/>
              <a:t>, [esp+8]</a:t>
            </a:r>
          </a:p>
          <a:p>
            <a:r>
              <a:rPr lang="en-US" sz="1400" dirty="0"/>
              <a:t>	add </a:t>
            </a:r>
            <a:r>
              <a:rPr lang="en-US" sz="1400" dirty="0" err="1"/>
              <a:t>eax</a:t>
            </a:r>
            <a:r>
              <a:rPr lang="en-US" sz="1400" dirty="0"/>
              <a:t>, </a:t>
            </a:r>
            <a:r>
              <a:rPr lang="en-US" sz="1400" dirty="0" err="1"/>
              <a:t>edx</a:t>
            </a:r>
            <a:endParaRPr lang="en-US" sz="1400" dirty="0"/>
          </a:p>
          <a:p>
            <a:r>
              <a:rPr lang="en-US" sz="1400" dirty="0"/>
              <a:t>	ret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24863F-F830-43DD-B923-11FE10B934A1}"/>
              </a:ext>
            </a:extLst>
          </p:cNvPr>
          <p:cNvSpPr/>
          <p:nvPr/>
        </p:nvSpPr>
        <p:spPr>
          <a:xfrm>
            <a:off x="6165753" y="1513222"/>
            <a:ext cx="3794620" cy="25237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.cpp</a:t>
            </a:r>
          </a:p>
          <a:p>
            <a:r>
              <a:rPr lang="en-US" sz="1400" dirty="0"/>
              <a:t>#include &lt;iostream&gt;</a:t>
            </a:r>
          </a:p>
          <a:p>
            <a:r>
              <a:rPr lang="en-US" sz="1400" dirty="0"/>
              <a:t>using std::</a:t>
            </a:r>
            <a:r>
              <a:rPr lang="en-US" sz="1400" dirty="0" err="1"/>
              <a:t>cout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extern  "C"  int  _add(int a, int B);</a:t>
            </a:r>
          </a:p>
          <a:p>
            <a:endParaRPr lang="en-US" sz="1400" dirty="0"/>
          </a:p>
          <a:p>
            <a:r>
              <a:rPr lang="en-US" sz="1400" dirty="0"/>
              <a:t>int main() {</a:t>
            </a:r>
          </a:p>
          <a:p>
            <a:r>
              <a:rPr lang="en-US" sz="1400" dirty="0"/>
              <a:t>	int ret = </a:t>
            </a:r>
            <a:r>
              <a:rPr lang="en-US" sz="1400" dirty="0">
                <a:highlight>
                  <a:srgbClr val="FFFF00"/>
                </a:highlight>
              </a:rPr>
              <a:t>_add</a:t>
            </a:r>
            <a:r>
              <a:rPr lang="en-US" sz="1400" dirty="0"/>
              <a:t>(10, 20);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cout</a:t>
            </a:r>
            <a:r>
              <a:rPr lang="en-US" sz="1400" dirty="0"/>
              <a:t> &lt;&lt; "add returned:" &lt;&lt; ret;</a:t>
            </a:r>
          </a:p>
          <a:p>
            <a:r>
              <a:rPr lang="en-US" sz="1400" dirty="0"/>
              <a:t>	return 0;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7BD7B-55E8-4D5B-999E-3888AB280018}"/>
              </a:ext>
            </a:extLst>
          </p:cNvPr>
          <p:cNvSpPr/>
          <p:nvPr/>
        </p:nvSpPr>
        <p:spPr>
          <a:xfrm>
            <a:off x="7089678" y="1082335"/>
            <a:ext cx="21467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/>
              <a:t>Sample source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422B04-4B85-4BF5-948C-DD5C74C12A96}"/>
              </a:ext>
            </a:extLst>
          </p:cNvPr>
          <p:cNvSpPr/>
          <p:nvPr/>
        </p:nvSpPr>
        <p:spPr>
          <a:xfrm>
            <a:off x="1712629" y="1051556"/>
            <a:ext cx="285687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Enlighten call 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B37933-0F71-4559-BF6C-99D014D22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099" y="1694340"/>
            <a:ext cx="1593932" cy="450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04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B0FF16-35A6-43B8-9110-A9C13C86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852"/>
            <a:ext cx="8756784" cy="775503"/>
          </a:xfrm>
        </p:spPr>
        <p:txBody>
          <a:bodyPr/>
          <a:lstStyle/>
          <a:p>
            <a:r>
              <a:rPr lang="en-US" dirty="0"/>
              <a:t>Pattern #2</a:t>
            </a:r>
            <a:br>
              <a:rPr lang="en-US" dirty="0"/>
            </a:br>
            <a:r>
              <a:rPr lang="en-US" dirty="0"/>
              <a:t>C++ to ASM call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BEF5E0-E15F-4FD5-B61D-B5B430983111}"/>
              </a:ext>
            </a:extLst>
          </p:cNvPr>
          <p:cNvSpPr/>
          <p:nvPr/>
        </p:nvSpPr>
        <p:spPr>
          <a:xfrm>
            <a:off x="6762453" y="3576156"/>
            <a:ext cx="5081283" cy="2893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.</a:t>
            </a:r>
            <a:r>
              <a:rPr lang="en-US" b="1" dirty="0" err="1"/>
              <a:t>asm</a:t>
            </a:r>
            <a:endParaRPr lang="en-US" b="1" dirty="0"/>
          </a:p>
          <a:p>
            <a:endParaRPr lang="en-US" sz="500" dirty="0"/>
          </a:p>
          <a:p>
            <a:r>
              <a:rPr lang="en-US" sz="1200" dirty="0">
                <a:highlight>
                  <a:srgbClr val="FFFF00"/>
                </a:highlight>
              </a:rPr>
              <a:t>PRINTTHIS</a:t>
            </a:r>
            <a:r>
              <a:rPr lang="en-US" sz="1200" dirty="0"/>
              <a:t>  CSECT</a:t>
            </a:r>
          </a:p>
          <a:p>
            <a:endParaRPr lang="en-US" sz="500" dirty="0"/>
          </a:p>
          <a:p>
            <a:r>
              <a:rPr lang="en-US" sz="1200" dirty="0"/>
              <a:t>ADDR_BLK  DC   A(FMTSTR)</a:t>
            </a:r>
          </a:p>
          <a:p>
            <a:r>
              <a:rPr lang="en-US" sz="1200" dirty="0"/>
              <a:t>                     DC   A(X'80000000'+INTVAL)    high bit on the last address</a:t>
            </a:r>
          </a:p>
          <a:p>
            <a:r>
              <a:rPr lang="en-US" sz="1200" dirty="0"/>
              <a:t>FMTSTR      DC   C  'Sample formatting string'</a:t>
            </a:r>
          </a:p>
          <a:p>
            <a:r>
              <a:rPr lang="en-US" sz="1200" dirty="0"/>
              <a:t>                     DC   C  'includes an int -- %d --'</a:t>
            </a:r>
          </a:p>
          <a:p>
            <a:r>
              <a:rPr lang="en-US" sz="1200" dirty="0"/>
              <a:t>                     DC   AL1(NEWLINE,NEWLINE)</a:t>
            </a:r>
          </a:p>
          <a:p>
            <a:r>
              <a:rPr lang="en-US" sz="1200" dirty="0"/>
              <a:t>                     DC   C  'and two newline characters'</a:t>
            </a:r>
          </a:p>
          <a:p>
            <a:r>
              <a:rPr lang="en-US" sz="1200" dirty="0"/>
              <a:t>                     DC   AL1(NULL)</a:t>
            </a:r>
          </a:p>
          <a:p>
            <a:endParaRPr lang="en-US" sz="500" dirty="0"/>
          </a:p>
          <a:p>
            <a:r>
              <a:rPr lang="en-US" sz="1200" dirty="0"/>
              <a:t>INTVAL         DC   F  '222'            The integer value displayed</a:t>
            </a:r>
          </a:p>
          <a:p>
            <a:endParaRPr lang="en-US" sz="500" dirty="0"/>
          </a:p>
          <a:p>
            <a:r>
              <a:rPr lang="en-US" sz="1200" dirty="0"/>
              <a:t>NULL            EQU  X '00'            C NULL character</a:t>
            </a:r>
          </a:p>
          <a:p>
            <a:r>
              <a:rPr lang="en-US" sz="1200" dirty="0"/>
              <a:t>NEWLINE     EQU  X '15'            C \n character</a:t>
            </a:r>
          </a:p>
          <a:p>
            <a:r>
              <a:rPr lang="en-US" sz="1200" dirty="0"/>
              <a:t>                     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41814A-FF54-4EA8-8263-032C68F87499}"/>
              </a:ext>
            </a:extLst>
          </p:cNvPr>
          <p:cNvSpPr/>
          <p:nvPr/>
        </p:nvSpPr>
        <p:spPr>
          <a:xfrm>
            <a:off x="7156353" y="841165"/>
            <a:ext cx="21467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/>
              <a:t>Sample source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D92D99-1A31-46B6-A9DB-BD529B1C54AA}"/>
              </a:ext>
            </a:extLst>
          </p:cNvPr>
          <p:cNvSpPr/>
          <p:nvPr/>
        </p:nvSpPr>
        <p:spPr>
          <a:xfrm>
            <a:off x="1452072" y="1400481"/>
            <a:ext cx="2277456" cy="1109356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2DE91A-3474-4D97-A53F-306A6E6844AB}"/>
              </a:ext>
            </a:extLst>
          </p:cNvPr>
          <p:cNvSpPr/>
          <p:nvPr/>
        </p:nvSpPr>
        <p:spPr>
          <a:xfrm>
            <a:off x="1782074" y="2926797"/>
            <a:ext cx="2767503" cy="1298718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ASM File</a:t>
            </a:r>
          </a:p>
          <a:p>
            <a:pPr algn="ctr"/>
            <a:endParaRPr lang="en-US" sz="800" dirty="0"/>
          </a:p>
          <a:p>
            <a:pPr algn="ctr"/>
            <a:r>
              <a:rPr lang="en-US" dirty="0"/>
              <a:t>Assembler code/module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B91DD-FFDA-4B50-8232-5E47D630E56A}"/>
              </a:ext>
            </a:extLst>
          </p:cNvPr>
          <p:cNvSpPr/>
          <p:nvPr/>
        </p:nvSpPr>
        <p:spPr>
          <a:xfrm>
            <a:off x="1721200" y="872885"/>
            <a:ext cx="144462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Call flow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3158D55-ADF2-4AC5-9624-D9ED1655064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2669833" y="2430804"/>
            <a:ext cx="416960" cy="575026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7D96D-7CB5-43C8-B4CF-064526EFBE16}"/>
              </a:ext>
            </a:extLst>
          </p:cNvPr>
          <p:cNvSpPr/>
          <p:nvPr/>
        </p:nvSpPr>
        <p:spPr>
          <a:xfrm>
            <a:off x="6762453" y="1339191"/>
            <a:ext cx="3702148" cy="2169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.cpp</a:t>
            </a:r>
          </a:p>
          <a:p>
            <a:r>
              <a:rPr lang="en-US" sz="1300" dirty="0"/>
              <a:t>#include &lt;iostream&gt;</a:t>
            </a:r>
          </a:p>
          <a:p>
            <a:r>
              <a:rPr lang="en-US" sz="1300" dirty="0"/>
              <a:t>using std::</a:t>
            </a:r>
            <a:r>
              <a:rPr lang="en-US" sz="1300" dirty="0" err="1"/>
              <a:t>cout</a:t>
            </a:r>
            <a:r>
              <a:rPr lang="en-US" sz="1300" dirty="0"/>
              <a:t>;</a:t>
            </a:r>
          </a:p>
          <a:p>
            <a:endParaRPr lang="en-US" sz="1300" dirty="0"/>
          </a:p>
          <a:p>
            <a:r>
              <a:rPr lang="en-US" sz="1200" dirty="0"/>
              <a:t>extern  “</a:t>
            </a:r>
            <a:r>
              <a:rPr lang="en-US" sz="1200" dirty="0">
                <a:highlight>
                  <a:srgbClr val="FFFF00"/>
                </a:highlight>
              </a:rPr>
              <a:t>OS</a:t>
            </a:r>
            <a:r>
              <a:rPr lang="en-US" sz="1200" dirty="0"/>
              <a:t>"  int </a:t>
            </a:r>
            <a:r>
              <a:rPr lang="en-US" sz="1300" dirty="0">
                <a:highlight>
                  <a:srgbClr val="FFFF00"/>
                </a:highlight>
              </a:rPr>
              <a:t>PRINTTHIS</a:t>
            </a:r>
            <a:r>
              <a:rPr lang="en-US" sz="1300" dirty="0"/>
              <a:t>(void);</a:t>
            </a:r>
          </a:p>
          <a:p>
            <a:endParaRPr lang="en-US" sz="1300" dirty="0"/>
          </a:p>
          <a:p>
            <a:r>
              <a:rPr lang="en-US" sz="1300" dirty="0"/>
              <a:t>int main() {</a:t>
            </a:r>
          </a:p>
          <a:p>
            <a:r>
              <a:rPr lang="en-US" sz="1300" dirty="0"/>
              <a:t>         </a:t>
            </a:r>
            <a:r>
              <a:rPr lang="en-US" sz="1300" dirty="0">
                <a:highlight>
                  <a:srgbClr val="FFFF00"/>
                </a:highlight>
              </a:rPr>
              <a:t>PRINTTHIS</a:t>
            </a:r>
            <a:r>
              <a:rPr lang="en-US" sz="1300" dirty="0"/>
              <a:t>();</a:t>
            </a:r>
          </a:p>
          <a:p>
            <a:r>
              <a:rPr lang="en-US" sz="1300" dirty="0"/>
              <a:t>         return 0;</a:t>
            </a:r>
          </a:p>
          <a:p>
            <a:r>
              <a:rPr lang="en-US" sz="1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684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B0FF16-35A6-43B8-9110-A9C13C86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852"/>
            <a:ext cx="8756784" cy="775503"/>
          </a:xfrm>
        </p:spPr>
        <p:txBody>
          <a:bodyPr/>
          <a:lstStyle/>
          <a:p>
            <a:r>
              <a:rPr lang="en-US" dirty="0"/>
              <a:t>Pattern #2</a:t>
            </a:r>
            <a:br>
              <a:rPr lang="en-US" dirty="0"/>
            </a:br>
            <a:r>
              <a:rPr lang="en-US" dirty="0"/>
              <a:t>Enlighten C++ to ASM call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BEF5E0-E15F-4FD5-B61D-B5B430983111}"/>
              </a:ext>
            </a:extLst>
          </p:cNvPr>
          <p:cNvSpPr/>
          <p:nvPr/>
        </p:nvSpPr>
        <p:spPr>
          <a:xfrm>
            <a:off x="6762453" y="3576156"/>
            <a:ext cx="5081283" cy="2893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.</a:t>
            </a:r>
            <a:r>
              <a:rPr lang="en-US" b="1" dirty="0" err="1"/>
              <a:t>asm</a:t>
            </a:r>
            <a:endParaRPr lang="en-US" b="1" dirty="0"/>
          </a:p>
          <a:p>
            <a:endParaRPr lang="en-US" sz="500" dirty="0"/>
          </a:p>
          <a:p>
            <a:r>
              <a:rPr lang="en-US" sz="1200" dirty="0">
                <a:highlight>
                  <a:srgbClr val="FFFF00"/>
                </a:highlight>
              </a:rPr>
              <a:t>PRINTTHIS</a:t>
            </a:r>
            <a:r>
              <a:rPr lang="en-US" sz="1200" dirty="0"/>
              <a:t>  CSECT</a:t>
            </a:r>
          </a:p>
          <a:p>
            <a:endParaRPr lang="en-US" sz="500" dirty="0"/>
          </a:p>
          <a:p>
            <a:r>
              <a:rPr lang="en-US" sz="1200" dirty="0"/>
              <a:t>ADDR_BLK  DC   A(FMTSTR)</a:t>
            </a:r>
          </a:p>
          <a:p>
            <a:r>
              <a:rPr lang="en-US" sz="1200" dirty="0"/>
              <a:t>                     DC   A(X'80000000'+INTVAL)    high bit on the last address</a:t>
            </a:r>
          </a:p>
          <a:p>
            <a:r>
              <a:rPr lang="en-US" sz="1200" dirty="0"/>
              <a:t>FMTSTR      DC   C  'Sample formatting string'</a:t>
            </a:r>
          </a:p>
          <a:p>
            <a:r>
              <a:rPr lang="en-US" sz="1200" dirty="0"/>
              <a:t>                     DC   C  'includes an int -- %d --'</a:t>
            </a:r>
          </a:p>
          <a:p>
            <a:r>
              <a:rPr lang="en-US" sz="1200" dirty="0"/>
              <a:t>                     DC   AL1(NEWLINE,NEWLINE)</a:t>
            </a:r>
          </a:p>
          <a:p>
            <a:r>
              <a:rPr lang="en-US" sz="1200" dirty="0"/>
              <a:t>                     DC   C  'and two newline characters'</a:t>
            </a:r>
          </a:p>
          <a:p>
            <a:r>
              <a:rPr lang="en-US" sz="1200" dirty="0"/>
              <a:t>                     DC   AL1(NULL)</a:t>
            </a:r>
          </a:p>
          <a:p>
            <a:endParaRPr lang="en-US" sz="500" dirty="0"/>
          </a:p>
          <a:p>
            <a:r>
              <a:rPr lang="en-US" sz="1200" dirty="0"/>
              <a:t>INTVAL         DC   F  '222'            The integer value displayed</a:t>
            </a:r>
          </a:p>
          <a:p>
            <a:endParaRPr lang="en-US" sz="500" dirty="0"/>
          </a:p>
          <a:p>
            <a:r>
              <a:rPr lang="en-US" sz="1200" dirty="0"/>
              <a:t>NULL            EQU  X '00'            C NULL character</a:t>
            </a:r>
          </a:p>
          <a:p>
            <a:r>
              <a:rPr lang="en-US" sz="1200" dirty="0"/>
              <a:t>NEWLINE     EQU  X '15'            C \n character</a:t>
            </a:r>
          </a:p>
          <a:p>
            <a:r>
              <a:rPr lang="en-US" sz="1200" dirty="0"/>
              <a:t>                     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41814A-FF54-4EA8-8263-032C68F87499}"/>
              </a:ext>
            </a:extLst>
          </p:cNvPr>
          <p:cNvSpPr/>
          <p:nvPr/>
        </p:nvSpPr>
        <p:spPr>
          <a:xfrm>
            <a:off x="7156353" y="841165"/>
            <a:ext cx="21467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/>
              <a:t>Sample source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B91DD-FFDA-4B50-8232-5E47D630E56A}"/>
              </a:ext>
            </a:extLst>
          </p:cNvPr>
          <p:cNvSpPr/>
          <p:nvPr/>
        </p:nvSpPr>
        <p:spPr>
          <a:xfrm>
            <a:off x="1737389" y="1126155"/>
            <a:ext cx="285687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Enlighten call flow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7D96D-7CB5-43C8-B4CF-064526EFBE16}"/>
              </a:ext>
            </a:extLst>
          </p:cNvPr>
          <p:cNvSpPr/>
          <p:nvPr/>
        </p:nvSpPr>
        <p:spPr>
          <a:xfrm>
            <a:off x="6762453" y="1339191"/>
            <a:ext cx="3702148" cy="2169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.cpp</a:t>
            </a:r>
          </a:p>
          <a:p>
            <a:r>
              <a:rPr lang="en-US" sz="1300" dirty="0"/>
              <a:t>#include &lt;iostream&gt;</a:t>
            </a:r>
          </a:p>
          <a:p>
            <a:r>
              <a:rPr lang="en-US" sz="1300" dirty="0"/>
              <a:t>using std::</a:t>
            </a:r>
            <a:r>
              <a:rPr lang="en-US" sz="1300" dirty="0" err="1"/>
              <a:t>cout</a:t>
            </a:r>
            <a:r>
              <a:rPr lang="en-US" sz="1300" dirty="0"/>
              <a:t>;</a:t>
            </a:r>
          </a:p>
          <a:p>
            <a:endParaRPr lang="en-US" sz="1300" dirty="0"/>
          </a:p>
          <a:p>
            <a:r>
              <a:rPr lang="en-US" sz="1200" dirty="0"/>
              <a:t>extern  “</a:t>
            </a:r>
            <a:r>
              <a:rPr lang="en-US" sz="1200" dirty="0">
                <a:highlight>
                  <a:srgbClr val="FFFF00"/>
                </a:highlight>
              </a:rPr>
              <a:t>OS</a:t>
            </a:r>
            <a:r>
              <a:rPr lang="en-US" sz="1200" dirty="0"/>
              <a:t>"  int </a:t>
            </a:r>
            <a:r>
              <a:rPr lang="en-US" sz="1300" dirty="0">
                <a:highlight>
                  <a:srgbClr val="FFFF00"/>
                </a:highlight>
              </a:rPr>
              <a:t>PRINTTHIS</a:t>
            </a:r>
            <a:r>
              <a:rPr lang="en-US" sz="1300" dirty="0"/>
              <a:t>(void);</a:t>
            </a:r>
          </a:p>
          <a:p>
            <a:endParaRPr lang="en-US" sz="1300" dirty="0"/>
          </a:p>
          <a:p>
            <a:r>
              <a:rPr lang="en-US" sz="1300" dirty="0"/>
              <a:t>int main() {</a:t>
            </a:r>
          </a:p>
          <a:p>
            <a:r>
              <a:rPr lang="en-US" sz="1300" dirty="0"/>
              <a:t>         </a:t>
            </a:r>
            <a:r>
              <a:rPr lang="en-US" sz="1300" dirty="0">
                <a:highlight>
                  <a:srgbClr val="FFFF00"/>
                </a:highlight>
              </a:rPr>
              <a:t>PRINTTHIS</a:t>
            </a:r>
            <a:r>
              <a:rPr lang="en-US" sz="1300" dirty="0"/>
              <a:t>();</a:t>
            </a:r>
          </a:p>
          <a:p>
            <a:r>
              <a:rPr lang="en-US" sz="1300" dirty="0"/>
              <a:t>         return 0;</a:t>
            </a:r>
          </a:p>
          <a:p>
            <a:r>
              <a:rPr lang="en-US" sz="1300" dirty="0"/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5554E1-4A5A-45E5-8C63-5024A3FDE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864" y="1610729"/>
            <a:ext cx="1870126" cy="457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17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B0FF16-35A6-43B8-9110-A9C13C86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852"/>
            <a:ext cx="8756784" cy="775503"/>
          </a:xfrm>
        </p:spPr>
        <p:txBody>
          <a:bodyPr/>
          <a:lstStyle/>
          <a:p>
            <a:r>
              <a:rPr lang="en-US" dirty="0"/>
              <a:t>Pattern #3 </a:t>
            </a:r>
            <a:br>
              <a:rPr lang="en-US" dirty="0"/>
            </a:br>
            <a:r>
              <a:rPr lang="en-US" dirty="0"/>
              <a:t>Legacy C++ to ASM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0B83E-A655-462E-8B65-8614B273203E}"/>
              </a:ext>
            </a:extLst>
          </p:cNvPr>
          <p:cNvSpPr/>
          <p:nvPr/>
        </p:nvSpPr>
        <p:spPr>
          <a:xfrm>
            <a:off x="6525883" y="1437232"/>
            <a:ext cx="4345444" cy="2169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.cpp</a:t>
            </a:r>
          </a:p>
          <a:p>
            <a:r>
              <a:rPr lang="en-US" sz="1300" dirty="0"/>
              <a:t>#include &lt;iostream&gt;</a:t>
            </a:r>
          </a:p>
          <a:p>
            <a:r>
              <a:rPr lang="en-US" sz="1300" dirty="0"/>
              <a:t>using std::</a:t>
            </a:r>
            <a:r>
              <a:rPr lang="en-US" sz="1300" dirty="0" err="1"/>
              <a:t>cout</a:t>
            </a:r>
            <a:r>
              <a:rPr lang="en-US" sz="1300" dirty="0"/>
              <a:t>;</a:t>
            </a:r>
          </a:p>
          <a:p>
            <a:endParaRPr lang="en-US" sz="1300" dirty="0"/>
          </a:p>
          <a:p>
            <a:r>
              <a:rPr lang="en-US" sz="1300" dirty="0"/>
              <a:t>#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</a:rPr>
              <a:t>pragma linkage</a:t>
            </a:r>
            <a:r>
              <a:rPr lang="en-US" sz="1300" dirty="0"/>
              <a:t>(</a:t>
            </a:r>
            <a:r>
              <a:rPr lang="en-US" sz="1300" dirty="0">
                <a:highlight>
                  <a:srgbClr val="FFFF00"/>
                </a:highlight>
              </a:rPr>
              <a:t>PRINTTHIS</a:t>
            </a:r>
            <a:r>
              <a:rPr lang="en-US" sz="1300" dirty="0"/>
              <a:t>, OS)</a:t>
            </a:r>
          </a:p>
          <a:p>
            <a:endParaRPr lang="en-US" sz="1300" dirty="0"/>
          </a:p>
          <a:p>
            <a:r>
              <a:rPr lang="en-US" sz="1300" dirty="0"/>
              <a:t>int main() {</a:t>
            </a:r>
          </a:p>
          <a:p>
            <a:r>
              <a:rPr lang="en-US" sz="1300" dirty="0"/>
              <a:t>         </a:t>
            </a:r>
            <a:r>
              <a:rPr lang="en-US" sz="1300" dirty="0">
                <a:highlight>
                  <a:srgbClr val="FFFF00"/>
                </a:highlight>
              </a:rPr>
              <a:t>PRINTTHIS</a:t>
            </a:r>
            <a:r>
              <a:rPr lang="en-US" sz="1300" dirty="0"/>
              <a:t>();</a:t>
            </a:r>
          </a:p>
          <a:p>
            <a:r>
              <a:rPr lang="en-US" sz="1300" dirty="0"/>
              <a:t>         return 0;</a:t>
            </a:r>
          </a:p>
          <a:p>
            <a:r>
              <a:rPr lang="en-US" sz="1300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41814A-FF54-4EA8-8263-032C68F87499}"/>
              </a:ext>
            </a:extLst>
          </p:cNvPr>
          <p:cNvSpPr/>
          <p:nvPr/>
        </p:nvSpPr>
        <p:spPr>
          <a:xfrm>
            <a:off x="7454686" y="825399"/>
            <a:ext cx="21467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/>
              <a:t>Sample source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D92D99-1A31-46B6-A9DB-BD529B1C54AA}"/>
              </a:ext>
            </a:extLst>
          </p:cNvPr>
          <p:cNvSpPr/>
          <p:nvPr/>
        </p:nvSpPr>
        <p:spPr>
          <a:xfrm>
            <a:off x="1452072" y="2172006"/>
            <a:ext cx="2277456" cy="1109356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2DE91A-3474-4D97-A53F-306A6E6844AB}"/>
              </a:ext>
            </a:extLst>
          </p:cNvPr>
          <p:cNvSpPr/>
          <p:nvPr/>
        </p:nvSpPr>
        <p:spPr>
          <a:xfrm>
            <a:off x="2061671" y="3933826"/>
            <a:ext cx="2767503" cy="1298718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ASM File</a:t>
            </a:r>
          </a:p>
          <a:p>
            <a:pPr algn="ctr"/>
            <a:endParaRPr lang="en-US" sz="800" dirty="0"/>
          </a:p>
          <a:p>
            <a:pPr algn="ctr"/>
            <a:r>
              <a:rPr lang="en-US" dirty="0"/>
              <a:t>Assembler code/module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B91DD-FFDA-4B50-8232-5E47D630E56A}"/>
              </a:ext>
            </a:extLst>
          </p:cNvPr>
          <p:cNvSpPr/>
          <p:nvPr/>
        </p:nvSpPr>
        <p:spPr>
          <a:xfrm>
            <a:off x="1868486" y="872885"/>
            <a:ext cx="144462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Call flow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3158D55-ADF2-4AC5-9624-D9ED1655064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2691879" y="3180282"/>
            <a:ext cx="652464" cy="854623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CA9E523-9666-4493-A831-4394083B566B}"/>
              </a:ext>
            </a:extLst>
          </p:cNvPr>
          <p:cNvSpPr/>
          <p:nvPr/>
        </p:nvSpPr>
        <p:spPr>
          <a:xfrm>
            <a:off x="6525883" y="4081872"/>
            <a:ext cx="4345445" cy="14157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/>
              <a:t>.</a:t>
            </a:r>
            <a:r>
              <a:rPr lang="en-US" sz="1000" b="1" dirty="0" err="1"/>
              <a:t>asm</a:t>
            </a:r>
            <a:endParaRPr lang="en-US" sz="1000" b="1" dirty="0"/>
          </a:p>
          <a:p>
            <a:endParaRPr lang="en-US" sz="800" dirty="0"/>
          </a:p>
          <a:p>
            <a:r>
              <a:rPr lang="en-US" sz="1000" dirty="0">
                <a:highlight>
                  <a:srgbClr val="FFFF00"/>
                </a:highlight>
              </a:rPr>
              <a:t>PRINTTHIS</a:t>
            </a:r>
            <a:r>
              <a:rPr lang="en-US" sz="1000" dirty="0"/>
              <a:t>  CSECT</a:t>
            </a:r>
          </a:p>
          <a:p>
            <a:endParaRPr lang="en-US" sz="800" dirty="0"/>
          </a:p>
          <a:p>
            <a:r>
              <a:rPr lang="en-US" sz="1000" dirty="0"/>
              <a:t>ADDR_BLK  DC   A(FMTSTR)</a:t>
            </a:r>
          </a:p>
          <a:p>
            <a:r>
              <a:rPr lang="en-US" sz="1000" dirty="0"/>
              <a:t>                     DC   A(X'80000000'+INTVAL)    high bit on the last address</a:t>
            </a:r>
          </a:p>
          <a:p>
            <a:r>
              <a:rPr lang="en-US" sz="1000" dirty="0"/>
              <a:t>NULL            EQU  X '00'            C NULL character</a:t>
            </a:r>
          </a:p>
          <a:p>
            <a:r>
              <a:rPr lang="en-US" sz="1000" dirty="0"/>
              <a:t>NEWLINE     EQU  X '15'            C \n character</a:t>
            </a:r>
          </a:p>
          <a:p>
            <a:r>
              <a:rPr lang="en-US" sz="1000" dirty="0"/>
              <a:t>                     END</a:t>
            </a:r>
          </a:p>
        </p:txBody>
      </p:sp>
    </p:spTree>
    <p:extLst>
      <p:ext uri="{BB962C8B-B14F-4D97-AF65-F5344CB8AC3E}">
        <p14:creationId xmlns:p14="http://schemas.microsoft.com/office/powerpoint/2010/main" val="144149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B0FF16-35A6-43B8-9110-A9C13C86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852"/>
            <a:ext cx="8756784" cy="775503"/>
          </a:xfrm>
        </p:spPr>
        <p:txBody>
          <a:bodyPr/>
          <a:lstStyle/>
          <a:p>
            <a:r>
              <a:rPr lang="en-US" dirty="0"/>
              <a:t>Pattern #3 </a:t>
            </a:r>
            <a:br>
              <a:rPr lang="en-US" dirty="0"/>
            </a:br>
            <a:r>
              <a:rPr lang="en-US" dirty="0"/>
              <a:t>Enlighten Legacy C++ to ASM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41814A-FF54-4EA8-8263-032C68F87499}"/>
              </a:ext>
            </a:extLst>
          </p:cNvPr>
          <p:cNvSpPr/>
          <p:nvPr/>
        </p:nvSpPr>
        <p:spPr>
          <a:xfrm>
            <a:off x="7454686" y="825399"/>
            <a:ext cx="21467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/>
              <a:t>Sample source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B91DD-FFDA-4B50-8232-5E47D630E56A}"/>
              </a:ext>
            </a:extLst>
          </p:cNvPr>
          <p:cNvSpPr/>
          <p:nvPr/>
        </p:nvSpPr>
        <p:spPr>
          <a:xfrm>
            <a:off x="1880443" y="1010064"/>
            <a:ext cx="285687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Enlighten call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D0907-DE44-4630-B27B-50D8EBB59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376" y="1490485"/>
            <a:ext cx="1942939" cy="46473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9D728B-1881-4593-A9DA-A399620EAAEB}"/>
              </a:ext>
            </a:extLst>
          </p:cNvPr>
          <p:cNvSpPr/>
          <p:nvPr/>
        </p:nvSpPr>
        <p:spPr>
          <a:xfrm>
            <a:off x="6525883" y="1437232"/>
            <a:ext cx="4345444" cy="2169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.cpp</a:t>
            </a:r>
          </a:p>
          <a:p>
            <a:r>
              <a:rPr lang="en-US" sz="1300" dirty="0"/>
              <a:t>#include &lt;iostream&gt;</a:t>
            </a:r>
          </a:p>
          <a:p>
            <a:r>
              <a:rPr lang="en-US" sz="1300" dirty="0"/>
              <a:t>using std::</a:t>
            </a:r>
            <a:r>
              <a:rPr lang="en-US" sz="1300" dirty="0" err="1"/>
              <a:t>cout</a:t>
            </a:r>
            <a:r>
              <a:rPr lang="en-US" sz="1300" dirty="0"/>
              <a:t>;</a:t>
            </a:r>
          </a:p>
          <a:p>
            <a:endParaRPr lang="en-US" sz="1300" dirty="0"/>
          </a:p>
          <a:p>
            <a:r>
              <a:rPr lang="en-US" sz="1300" dirty="0"/>
              <a:t>#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</a:rPr>
              <a:t>pragma linkage</a:t>
            </a:r>
            <a:r>
              <a:rPr lang="en-US" sz="1300" dirty="0"/>
              <a:t>(</a:t>
            </a:r>
            <a:r>
              <a:rPr lang="en-US" sz="1300" dirty="0">
                <a:highlight>
                  <a:srgbClr val="FFFF00"/>
                </a:highlight>
              </a:rPr>
              <a:t>PRINTTHIS</a:t>
            </a:r>
            <a:r>
              <a:rPr lang="en-US" sz="1300" dirty="0"/>
              <a:t>, OS)</a:t>
            </a:r>
          </a:p>
          <a:p>
            <a:endParaRPr lang="en-US" sz="1300" dirty="0"/>
          </a:p>
          <a:p>
            <a:r>
              <a:rPr lang="en-US" sz="1300" dirty="0"/>
              <a:t>int main() {</a:t>
            </a:r>
          </a:p>
          <a:p>
            <a:r>
              <a:rPr lang="en-US" sz="1300" dirty="0"/>
              <a:t>         </a:t>
            </a:r>
            <a:r>
              <a:rPr lang="en-US" sz="1300" dirty="0">
                <a:highlight>
                  <a:srgbClr val="FFFF00"/>
                </a:highlight>
              </a:rPr>
              <a:t>PRINTTHIS</a:t>
            </a:r>
            <a:r>
              <a:rPr lang="en-US" sz="1300" dirty="0"/>
              <a:t>();</a:t>
            </a:r>
          </a:p>
          <a:p>
            <a:r>
              <a:rPr lang="en-US" sz="1300" dirty="0"/>
              <a:t>         return 0;</a:t>
            </a:r>
          </a:p>
          <a:p>
            <a:r>
              <a:rPr lang="en-US" sz="1300" dirty="0"/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E53333-8949-4F3D-A277-4C1EBB7B9536}"/>
              </a:ext>
            </a:extLst>
          </p:cNvPr>
          <p:cNvSpPr/>
          <p:nvPr/>
        </p:nvSpPr>
        <p:spPr>
          <a:xfrm>
            <a:off x="6525883" y="4081872"/>
            <a:ext cx="4345445" cy="14157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/>
              <a:t>.</a:t>
            </a:r>
            <a:r>
              <a:rPr lang="en-US" sz="1000" b="1" dirty="0" err="1"/>
              <a:t>asm</a:t>
            </a:r>
            <a:endParaRPr lang="en-US" sz="1000" b="1" dirty="0"/>
          </a:p>
          <a:p>
            <a:endParaRPr lang="en-US" sz="800" dirty="0"/>
          </a:p>
          <a:p>
            <a:r>
              <a:rPr lang="en-US" sz="1000" dirty="0">
                <a:highlight>
                  <a:srgbClr val="FFFF00"/>
                </a:highlight>
              </a:rPr>
              <a:t>PRINTTHIS</a:t>
            </a:r>
            <a:r>
              <a:rPr lang="en-US" sz="1000" dirty="0"/>
              <a:t>  CSECT</a:t>
            </a:r>
          </a:p>
          <a:p>
            <a:endParaRPr lang="en-US" sz="800" dirty="0"/>
          </a:p>
          <a:p>
            <a:r>
              <a:rPr lang="en-US" sz="1000" dirty="0"/>
              <a:t>ADDR_BLK  DC   A(FMTSTR)</a:t>
            </a:r>
          </a:p>
          <a:p>
            <a:r>
              <a:rPr lang="en-US" sz="1000" dirty="0"/>
              <a:t>                     DC   A(X'80000000'+INTVAL)    high bit on the last address</a:t>
            </a:r>
          </a:p>
          <a:p>
            <a:r>
              <a:rPr lang="en-US" sz="1000" dirty="0"/>
              <a:t>NULL            EQU  X '00'            C NULL character</a:t>
            </a:r>
          </a:p>
          <a:p>
            <a:r>
              <a:rPr lang="en-US" sz="1000" dirty="0"/>
              <a:t>NEWLINE     EQU  X '15'            C \n character</a:t>
            </a:r>
          </a:p>
          <a:p>
            <a:r>
              <a:rPr lang="en-US" sz="1000" dirty="0"/>
              <a:t>                     END</a:t>
            </a:r>
          </a:p>
        </p:txBody>
      </p:sp>
    </p:spTree>
    <p:extLst>
      <p:ext uri="{BB962C8B-B14F-4D97-AF65-F5344CB8AC3E}">
        <p14:creationId xmlns:p14="http://schemas.microsoft.com/office/powerpoint/2010/main" val="336553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B0FF16-35A6-43B8-9110-A9C13C86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852"/>
            <a:ext cx="8756784" cy="775503"/>
          </a:xfrm>
        </p:spPr>
        <p:txBody>
          <a:bodyPr/>
          <a:lstStyle/>
          <a:p>
            <a:r>
              <a:rPr lang="en-US" dirty="0"/>
              <a:t>Pattern #4 </a:t>
            </a:r>
            <a:br>
              <a:rPr lang="en-US" dirty="0"/>
            </a:br>
            <a:r>
              <a:rPr lang="en-US" dirty="0"/>
              <a:t>Enlighten C++ Object instantiation to ASM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41814A-FF54-4EA8-8263-032C68F87499}"/>
              </a:ext>
            </a:extLst>
          </p:cNvPr>
          <p:cNvSpPr/>
          <p:nvPr/>
        </p:nvSpPr>
        <p:spPr>
          <a:xfrm>
            <a:off x="7454686" y="825399"/>
            <a:ext cx="21467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/>
              <a:t>Sample source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B91DD-FFDA-4B50-8232-5E47D630E56A}"/>
              </a:ext>
            </a:extLst>
          </p:cNvPr>
          <p:cNvSpPr/>
          <p:nvPr/>
        </p:nvSpPr>
        <p:spPr>
          <a:xfrm>
            <a:off x="1880443" y="1010064"/>
            <a:ext cx="285687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Enlighten call flow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D4A0C9-175C-4FF7-AC2D-E9A3F7CF7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683" y="1404798"/>
            <a:ext cx="3480874" cy="119042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76605D-216D-479B-AA60-385CC70A3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683" y="2864838"/>
            <a:ext cx="4345441" cy="25399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19BA31-E0B9-4F50-8479-30A268C01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685" y="3115811"/>
            <a:ext cx="4345443" cy="74385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AB3082-B5DF-484E-9AC1-777A8D639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0679" y="3921283"/>
            <a:ext cx="4345443" cy="58182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7832D326-BF35-484A-8787-E0FFB24DF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102" y="1677216"/>
            <a:ext cx="1936849" cy="453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829A1E7-17C7-4B81-BE09-4BA641AD6F5D}"/>
              </a:ext>
            </a:extLst>
          </p:cNvPr>
          <p:cNvSpPr/>
          <p:nvPr/>
        </p:nvSpPr>
        <p:spPr>
          <a:xfrm>
            <a:off x="6830679" y="4795874"/>
            <a:ext cx="4345445" cy="14157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/>
              <a:t>.</a:t>
            </a:r>
            <a:r>
              <a:rPr lang="en-US" sz="1000" b="1" dirty="0" err="1"/>
              <a:t>asm</a:t>
            </a:r>
            <a:endParaRPr lang="en-US" sz="1000" b="1" dirty="0"/>
          </a:p>
          <a:p>
            <a:endParaRPr lang="en-US" sz="800" dirty="0"/>
          </a:p>
          <a:p>
            <a:r>
              <a:rPr lang="en-US" sz="1000" dirty="0">
                <a:highlight>
                  <a:srgbClr val="FFFF00"/>
                </a:highlight>
              </a:rPr>
              <a:t>PRINTTHIS</a:t>
            </a:r>
            <a:r>
              <a:rPr lang="en-US" sz="1000" dirty="0"/>
              <a:t>  CSECT</a:t>
            </a:r>
          </a:p>
          <a:p>
            <a:endParaRPr lang="en-US" sz="800" dirty="0"/>
          </a:p>
          <a:p>
            <a:r>
              <a:rPr lang="en-US" sz="1000" dirty="0"/>
              <a:t>ADDR_BLK  DC   A(FMTSTR)</a:t>
            </a:r>
          </a:p>
          <a:p>
            <a:r>
              <a:rPr lang="en-US" sz="1000" dirty="0"/>
              <a:t>                     DC   A(X'80000000'+INTVAL)    high bit on the last address</a:t>
            </a:r>
          </a:p>
          <a:p>
            <a:r>
              <a:rPr lang="en-US" sz="1000" dirty="0"/>
              <a:t>NULL            EQU  X '00'            C NULL character</a:t>
            </a:r>
          </a:p>
          <a:p>
            <a:r>
              <a:rPr lang="en-US" sz="1000" dirty="0"/>
              <a:t>NEWLINE     EQU  X '15'            C \n character</a:t>
            </a:r>
          </a:p>
          <a:p>
            <a:r>
              <a:rPr lang="en-US" sz="1000" dirty="0"/>
              <a:t>                     END</a:t>
            </a:r>
          </a:p>
        </p:txBody>
      </p:sp>
    </p:spTree>
    <p:extLst>
      <p:ext uri="{BB962C8B-B14F-4D97-AF65-F5344CB8AC3E}">
        <p14:creationId xmlns:p14="http://schemas.microsoft.com/office/powerpoint/2010/main" val="3540263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B0FF16-35A6-43B8-9110-A9C13C86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852"/>
            <a:ext cx="8756784" cy="775503"/>
          </a:xfrm>
        </p:spPr>
        <p:txBody>
          <a:bodyPr/>
          <a:lstStyle/>
          <a:p>
            <a:r>
              <a:rPr lang="en-US" dirty="0"/>
              <a:t>Pattern #5</a:t>
            </a:r>
            <a:br>
              <a:rPr lang="en-US" dirty="0"/>
            </a:br>
            <a:r>
              <a:rPr lang="en-US" dirty="0"/>
              <a:t>Assembler to C</a:t>
            </a:r>
            <a:r>
              <a:rPr lang="en-US"/>
              <a:t>++ call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BEF5E0-E15F-4FD5-B61D-B5B430983111}"/>
              </a:ext>
            </a:extLst>
          </p:cNvPr>
          <p:cNvSpPr/>
          <p:nvPr/>
        </p:nvSpPr>
        <p:spPr>
          <a:xfrm>
            <a:off x="6354359" y="1119106"/>
            <a:ext cx="4413809" cy="33701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.</a:t>
            </a:r>
            <a:r>
              <a:rPr lang="en-US" b="1" dirty="0" err="1"/>
              <a:t>asm</a:t>
            </a:r>
            <a:endParaRPr lang="en-US" b="1" dirty="0"/>
          </a:p>
          <a:p>
            <a:endParaRPr lang="en-US" sz="500" dirty="0"/>
          </a:p>
          <a:p>
            <a:r>
              <a:rPr lang="en-US" sz="1000" dirty="0">
                <a:highlight>
                  <a:srgbClr val="FFFF00"/>
                </a:highlight>
              </a:rPr>
              <a:t>PRINTTHIS</a:t>
            </a:r>
            <a:r>
              <a:rPr lang="en-US" sz="1000" dirty="0"/>
              <a:t> CSECT</a:t>
            </a:r>
          </a:p>
          <a:p>
            <a:r>
              <a:rPr lang="en-US" sz="1000" dirty="0"/>
              <a:t> EDCPRLG</a:t>
            </a:r>
          </a:p>
          <a:p>
            <a:r>
              <a:rPr lang="en-US" sz="1000" dirty="0"/>
              <a:t>         LA    1,ADDR_BLK              parameter address block in r1</a:t>
            </a:r>
          </a:p>
          <a:p>
            <a:r>
              <a:rPr lang="en-US" sz="1000" dirty="0"/>
              <a:t>         L     15,=V(</a:t>
            </a:r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@PRINTF4</a:t>
            </a:r>
            <a:r>
              <a:rPr lang="en-US" sz="1000" dirty="0"/>
              <a:t>)         address of routine</a:t>
            </a:r>
          </a:p>
          <a:p>
            <a:r>
              <a:rPr lang="en-US" sz="1000" dirty="0"/>
              <a:t>         BALR  14,15                   </a:t>
            </a:r>
          </a:p>
          <a:p>
            <a:r>
              <a:rPr lang="en-US" sz="1000" dirty="0"/>
              <a:t>         EDCEPIL</a:t>
            </a:r>
          </a:p>
          <a:p>
            <a:r>
              <a:rPr lang="en-US" sz="1000" dirty="0"/>
              <a:t>ADDR_BLK DC   A(FMTSTR)                parameter address block with..</a:t>
            </a:r>
          </a:p>
          <a:p>
            <a:r>
              <a:rPr lang="en-US" sz="1000" dirty="0"/>
              <a:t>         DC   A(X'80000000'+INTVAL)    ..high bit on the last address</a:t>
            </a:r>
          </a:p>
          <a:p>
            <a:r>
              <a:rPr lang="en-US" sz="1000" dirty="0"/>
              <a:t>FMTSTR   DC   </a:t>
            </a:r>
            <a:r>
              <a:rPr lang="en-US" sz="1000" dirty="0" err="1"/>
              <a:t>C'Sample</a:t>
            </a:r>
            <a:r>
              <a:rPr lang="en-US" sz="1000" dirty="0"/>
              <a:t> formatting string'</a:t>
            </a:r>
          </a:p>
          <a:p>
            <a:r>
              <a:rPr lang="en-US" sz="1000" dirty="0"/>
              <a:t>         DC   C' which includes an int -- %d --'</a:t>
            </a:r>
          </a:p>
          <a:p>
            <a:r>
              <a:rPr lang="en-US" sz="1000" dirty="0"/>
              <a:t>         DC   AL1(NEWLINE,NEWLINE)</a:t>
            </a:r>
          </a:p>
          <a:p>
            <a:r>
              <a:rPr lang="en-US" sz="1000" dirty="0"/>
              <a:t>         DC   </a:t>
            </a:r>
            <a:r>
              <a:rPr lang="en-US" sz="1000" dirty="0" err="1"/>
              <a:t>C'and</a:t>
            </a:r>
            <a:r>
              <a:rPr lang="en-US" sz="1000" dirty="0"/>
              <a:t> two newline characters'</a:t>
            </a:r>
          </a:p>
          <a:p>
            <a:r>
              <a:rPr lang="en-US" sz="1000" dirty="0"/>
              <a:t>         DC   AL1(NULL)</a:t>
            </a:r>
          </a:p>
          <a:p>
            <a:r>
              <a:rPr lang="en-US" sz="1000" dirty="0"/>
              <a:t>*</a:t>
            </a:r>
          </a:p>
          <a:p>
            <a:r>
              <a:rPr lang="en-US" sz="1000" dirty="0"/>
              <a:t>INTVAL   DC   F'222'            The integer value displayed</a:t>
            </a:r>
          </a:p>
          <a:p>
            <a:r>
              <a:rPr lang="en-US" sz="1000" dirty="0"/>
              <a:t>*</a:t>
            </a:r>
          </a:p>
          <a:p>
            <a:r>
              <a:rPr lang="en-US" sz="1000" dirty="0"/>
              <a:t>NULL     EQU  X'00'             C NULL character</a:t>
            </a:r>
          </a:p>
          <a:p>
            <a:r>
              <a:rPr lang="en-US" sz="1000" dirty="0"/>
              <a:t>NEWLINE  EQU  X'15'             C \n character</a:t>
            </a:r>
          </a:p>
          <a:p>
            <a:r>
              <a:rPr lang="en-US" sz="1000" dirty="0"/>
              <a:t>         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41814A-FF54-4EA8-8263-032C68F87499}"/>
              </a:ext>
            </a:extLst>
          </p:cNvPr>
          <p:cNvSpPr/>
          <p:nvPr/>
        </p:nvSpPr>
        <p:spPr>
          <a:xfrm>
            <a:off x="7352462" y="820277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Sample source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D92D99-1A31-46B6-A9DB-BD529B1C54AA}"/>
              </a:ext>
            </a:extLst>
          </p:cNvPr>
          <p:cNvSpPr/>
          <p:nvPr/>
        </p:nvSpPr>
        <p:spPr>
          <a:xfrm>
            <a:off x="1423832" y="1681192"/>
            <a:ext cx="2767503" cy="1109356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ASM File</a:t>
            </a:r>
          </a:p>
          <a:p>
            <a:pPr algn="ctr"/>
            <a:endParaRPr lang="en-US" sz="800" dirty="0"/>
          </a:p>
          <a:p>
            <a:pPr algn="ctr"/>
            <a:r>
              <a:rPr lang="en-US" dirty="0"/>
              <a:t>Assembler code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2DE91A-3474-4D97-A53F-306A6E6844AB}"/>
              </a:ext>
            </a:extLst>
          </p:cNvPr>
          <p:cNvSpPr/>
          <p:nvPr/>
        </p:nvSpPr>
        <p:spPr>
          <a:xfrm>
            <a:off x="2289151" y="4489259"/>
            <a:ext cx="2767503" cy="1298718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B91DD-FFDA-4B50-8232-5E47D630E56A}"/>
              </a:ext>
            </a:extLst>
          </p:cNvPr>
          <p:cNvSpPr/>
          <p:nvPr/>
        </p:nvSpPr>
        <p:spPr>
          <a:xfrm>
            <a:off x="1721200" y="872885"/>
            <a:ext cx="144462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Call flow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3158D55-ADF2-4AC5-9624-D9ED1655064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2390888" y="3207243"/>
            <a:ext cx="1698711" cy="865319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7D96D-7CB5-43C8-B4CF-064526EFBE16}"/>
              </a:ext>
            </a:extLst>
          </p:cNvPr>
          <p:cNvSpPr/>
          <p:nvPr/>
        </p:nvSpPr>
        <p:spPr>
          <a:xfrm>
            <a:off x="6354360" y="4573981"/>
            <a:ext cx="4413808" cy="18466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.</a:t>
            </a:r>
            <a:r>
              <a:rPr lang="en-US" b="1" dirty="0" err="1"/>
              <a:t>cpp</a:t>
            </a:r>
            <a:endParaRPr lang="en-US" b="1" dirty="0"/>
          </a:p>
          <a:p>
            <a:endParaRPr lang="en-US" sz="800" dirty="0"/>
          </a:p>
          <a:p>
            <a:r>
              <a:rPr lang="en-US" sz="1000" dirty="0"/>
              <a:t>#include &lt;iostream&gt;</a:t>
            </a:r>
          </a:p>
          <a:p>
            <a:r>
              <a:rPr lang="en-US" sz="1000" dirty="0"/>
              <a:t>using std::</a:t>
            </a:r>
            <a:r>
              <a:rPr lang="en-US" sz="1000" dirty="0" err="1"/>
              <a:t>cout</a:t>
            </a:r>
            <a:r>
              <a:rPr lang="en-US" sz="1000" dirty="0"/>
              <a:t>;</a:t>
            </a:r>
          </a:p>
          <a:p>
            <a:endParaRPr lang="en-US" sz="800" dirty="0"/>
          </a:p>
          <a:p>
            <a:r>
              <a:rPr lang="en-US" sz="1000" dirty="0"/>
              <a:t>#include &lt;</a:t>
            </a:r>
            <a:r>
              <a:rPr lang="en-US" sz="1000" dirty="0" err="1"/>
              <a:t>stdio.h</a:t>
            </a:r>
            <a:r>
              <a:rPr lang="en-US" sz="1000" dirty="0"/>
              <a:t>&gt;</a:t>
            </a:r>
          </a:p>
          <a:p>
            <a:r>
              <a:rPr lang="en-US" sz="1000" dirty="0"/>
              <a:t>#pragma map(</a:t>
            </a:r>
            <a:r>
              <a:rPr lang="en-US" sz="1000" dirty="0">
                <a:highlight>
                  <a:srgbClr val="FFFF00"/>
                </a:highlight>
              </a:rPr>
              <a:t>_printf4</a:t>
            </a:r>
            <a:r>
              <a:rPr lang="en-US" sz="1000" dirty="0"/>
              <a:t>,"</a:t>
            </a:r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@PRINTF4</a:t>
            </a:r>
            <a:r>
              <a:rPr lang="en-US" sz="1000" dirty="0"/>
              <a:t>")</a:t>
            </a:r>
          </a:p>
          <a:p>
            <a:endParaRPr lang="en-US" sz="800" dirty="0"/>
          </a:p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extern "OS"</a:t>
            </a:r>
            <a:r>
              <a:rPr lang="en-US" sz="1000" dirty="0"/>
              <a:t> int </a:t>
            </a:r>
            <a:r>
              <a:rPr lang="en-US" sz="1000" dirty="0">
                <a:highlight>
                  <a:srgbClr val="FFFF00"/>
                </a:highlight>
              </a:rPr>
              <a:t>_printf4</a:t>
            </a:r>
            <a:r>
              <a:rPr lang="en-US" sz="1000" dirty="0"/>
              <a:t>(char *</a:t>
            </a:r>
            <a:r>
              <a:rPr lang="en-US" sz="1000" dirty="0" err="1"/>
              <a:t>str,int</a:t>
            </a:r>
            <a:r>
              <a:rPr lang="en-US" sz="1000" dirty="0"/>
              <a:t> </a:t>
            </a:r>
            <a:r>
              <a:rPr lang="en-US" sz="1000" dirty="0" err="1"/>
              <a:t>i</a:t>
            </a:r>
            <a:r>
              <a:rPr lang="en-US" sz="1000" dirty="0"/>
              <a:t>) {</a:t>
            </a:r>
          </a:p>
          <a:p>
            <a:r>
              <a:rPr lang="en-US" sz="1000" dirty="0"/>
              <a:t>   return </a:t>
            </a:r>
            <a:r>
              <a:rPr lang="en-US" sz="1000" dirty="0" err="1"/>
              <a:t>printf</a:t>
            </a:r>
            <a:r>
              <a:rPr lang="en-US" sz="1000" dirty="0"/>
              <a:t>(</a:t>
            </a:r>
            <a:r>
              <a:rPr lang="en-US" sz="1000" dirty="0" err="1"/>
              <a:t>str,i</a:t>
            </a:r>
            <a:r>
              <a:rPr lang="en-US" sz="1000" dirty="0"/>
              <a:t>);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1538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B0FF16-35A6-43B8-9110-A9C13C86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852"/>
            <a:ext cx="8756784" cy="775503"/>
          </a:xfrm>
        </p:spPr>
        <p:txBody>
          <a:bodyPr/>
          <a:lstStyle/>
          <a:p>
            <a:r>
              <a:rPr lang="en-US" dirty="0"/>
              <a:t>Pattern #5</a:t>
            </a:r>
            <a:br>
              <a:rPr lang="en-US" dirty="0"/>
            </a:br>
            <a:r>
              <a:rPr lang="en-US" dirty="0"/>
              <a:t>Enlighten Assembler to C++ call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BEF5E0-E15F-4FD5-B61D-B5B430983111}"/>
              </a:ext>
            </a:extLst>
          </p:cNvPr>
          <p:cNvSpPr/>
          <p:nvPr/>
        </p:nvSpPr>
        <p:spPr>
          <a:xfrm>
            <a:off x="6354359" y="1119106"/>
            <a:ext cx="4413809" cy="33701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.</a:t>
            </a:r>
            <a:r>
              <a:rPr lang="en-US" b="1" dirty="0" err="1"/>
              <a:t>asm</a:t>
            </a:r>
            <a:endParaRPr lang="en-US" b="1" dirty="0"/>
          </a:p>
          <a:p>
            <a:endParaRPr lang="en-US" sz="500" dirty="0"/>
          </a:p>
          <a:p>
            <a:r>
              <a:rPr lang="en-US" sz="1000" dirty="0">
                <a:highlight>
                  <a:srgbClr val="FFFF00"/>
                </a:highlight>
              </a:rPr>
              <a:t>PRINTTHIS</a:t>
            </a:r>
            <a:r>
              <a:rPr lang="en-US" sz="1000" dirty="0"/>
              <a:t> CSECT</a:t>
            </a:r>
          </a:p>
          <a:p>
            <a:r>
              <a:rPr lang="en-US" sz="1000" dirty="0"/>
              <a:t> EDCPRLG</a:t>
            </a:r>
          </a:p>
          <a:p>
            <a:r>
              <a:rPr lang="en-US" sz="1000" dirty="0"/>
              <a:t>         LA    1,ADDR_BLK              parameter address block in r1</a:t>
            </a:r>
          </a:p>
          <a:p>
            <a:r>
              <a:rPr lang="en-US" sz="1000" dirty="0"/>
              <a:t>         L     15,=V(</a:t>
            </a:r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@PRINTF4</a:t>
            </a:r>
            <a:r>
              <a:rPr lang="en-US" sz="1000" dirty="0"/>
              <a:t>)         address of routine</a:t>
            </a:r>
          </a:p>
          <a:p>
            <a:r>
              <a:rPr lang="en-US" sz="1000" dirty="0"/>
              <a:t>         BALR  14,15                   </a:t>
            </a:r>
          </a:p>
          <a:p>
            <a:r>
              <a:rPr lang="en-US" sz="1000" dirty="0"/>
              <a:t>         EDCEPIL</a:t>
            </a:r>
          </a:p>
          <a:p>
            <a:r>
              <a:rPr lang="en-US" sz="1000" dirty="0"/>
              <a:t>ADDR_BLK DC   A(FMTSTR)                parameter address block with..</a:t>
            </a:r>
          </a:p>
          <a:p>
            <a:r>
              <a:rPr lang="en-US" sz="1000" dirty="0"/>
              <a:t>         DC   A(X'80000000'+INTVAL)    ..high bit on the last address</a:t>
            </a:r>
          </a:p>
          <a:p>
            <a:r>
              <a:rPr lang="en-US" sz="1000" dirty="0"/>
              <a:t>FMTSTR   DC   </a:t>
            </a:r>
            <a:r>
              <a:rPr lang="en-US" sz="1000" dirty="0" err="1"/>
              <a:t>C'Sample</a:t>
            </a:r>
            <a:r>
              <a:rPr lang="en-US" sz="1000" dirty="0"/>
              <a:t> formatting string'</a:t>
            </a:r>
          </a:p>
          <a:p>
            <a:r>
              <a:rPr lang="en-US" sz="1000" dirty="0"/>
              <a:t>         DC   C' which includes an int -- %d --'</a:t>
            </a:r>
          </a:p>
          <a:p>
            <a:r>
              <a:rPr lang="en-US" sz="1000" dirty="0"/>
              <a:t>         DC   AL1(NEWLINE,NEWLINE)</a:t>
            </a:r>
          </a:p>
          <a:p>
            <a:r>
              <a:rPr lang="en-US" sz="1000" dirty="0"/>
              <a:t>         DC   </a:t>
            </a:r>
            <a:r>
              <a:rPr lang="en-US" sz="1000" dirty="0" err="1"/>
              <a:t>C'and</a:t>
            </a:r>
            <a:r>
              <a:rPr lang="en-US" sz="1000" dirty="0"/>
              <a:t> two newline characters'</a:t>
            </a:r>
          </a:p>
          <a:p>
            <a:r>
              <a:rPr lang="en-US" sz="1000" dirty="0"/>
              <a:t>         DC   AL1(NULL)</a:t>
            </a:r>
          </a:p>
          <a:p>
            <a:r>
              <a:rPr lang="en-US" sz="1000" dirty="0"/>
              <a:t>*</a:t>
            </a:r>
          </a:p>
          <a:p>
            <a:r>
              <a:rPr lang="en-US" sz="1000" dirty="0"/>
              <a:t>INTVAL   DC   F'222'            The integer value displayed</a:t>
            </a:r>
          </a:p>
          <a:p>
            <a:r>
              <a:rPr lang="en-US" sz="1000" dirty="0"/>
              <a:t>*</a:t>
            </a:r>
          </a:p>
          <a:p>
            <a:r>
              <a:rPr lang="en-US" sz="1000" dirty="0"/>
              <a:t>NULL     EQU  X'00'             C NULL character</a:t>
            </a:r>
          </a:p>
          <a:p>
            <a:r>
              <a:rPr lang="en-US" sz="1000" dirty="0"/>
              <a:t>NEWLINE  EQU  X'15'             C \n character</a:t>
            </a:r>
          </a:p>
          <a:p>
            <a:r>
              <a:rPr lang="en-US" sz="1000" dirty="0"/>
              <a:t>         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41814A-FF54-4EA8-8263-032C68F87499}"/>
              </a:ext>
            </a:extLst>
          </p:cNvPr>
          <p:cNvSpPr/>
          <p:nvPr/>
        </p:nvSpPr>
        <p:spPr>
          <a:xfrm>
            <a:off x="7352462" y="820277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Sample source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B91DD-FFDA-4B50-8232-5E47D630E56A}"/>
              </a:ext>
            </a:extLst>
          </p:cNvPr>
          <p:cNvSpPr/>
          <p:nvPr/>
        </p:nvSpPr>
        <p:spPr>
          <a:xfrm>
            <a:off x="2765005" y="855460"/>
            <a:ext cx="144462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Call flow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7D96D-7CB5-43C8-B4CF-064526EFBE16}"/>
              </a:ext>
            </a:extLst>
          </p:cNvPr>
          <p:cNvSpPr/>
          <p:nvPr/>
        </p:nvSpPr>
        <p:spPr>
          <a:xfrm>
            <a:off x="6354360" y="4573981"/>
            <a:ext cx="4413808" cy="18466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.</a:t>
            </a:r>
            <a:r>
              <a:rPr lang="en-US" b="1" dirty="0" err="1"/>
              <a:t>cpp</a:t>
            </a:r>
            <a:endParaRPr lang="en-US" b="1" dirty="0"/>
          </a:p>
          <a:p>
            <a:endParaRPr lang="en-US" sz="800" dirty="0"/>
          </a:p>
          <a:p>
            <a:r>
              <a:rPr lang="en-US" sz="1000" dirty="0"/>
              <a:t>#include &lt;iostream&gt;</a:t>
            </a:r>
          </a:p>
          <a:p>
            <a:r>
              <a:rPr lang="en-US" sz="1000" dirty="0"/>
              <a:t>using std::</a:t>
            </a:r>
            <a:r>
              <a:rPr lang="en-US" sz="1000" dirty="0" err="1"/>
              <a:t>cout</a:t>
            </a:r>
            <a:r>
              <a:rPr lang="en-US" sz="1000" dirty="0"/>
              <a:t>;</a:t>
            </a:r>
          </a:p>
          <a:p>
            <a:endParaRPr lang="en-US" sz="800" dirty="0"/>
          </a:p>
          <a:p>
            <a:r>
              <a:rPr lang="en-US" sz="1000" dirty="0"/>
              <a:t>#include &lt;</a:t>
            </a:r>
            <a:r>
              <a:rPr lang="en-US" sz="1000" dirty="0" err="1"/>
              <a:t>stdio.h</a:t>
            </a:r>
            <a:r>
              <a:rPr lang="en-US" sz="1000" dirty="0"/>
              <a:t>&gt;</a:t>
            </a:r>
          </a:p>
          <a:p>
            <a:r>
              <a:rPr lang="en-US" sz="1000" dirty="0"/>
              <a:t>#pragma map(</a:t>
            </a:r>
            <a:r>
              <a:rPr lang="en-US" sz="1000" dirty="0">
                <a:highlight>
                  <a:srgbClr val="FFFF00"/>
                </a:highlight>
              </a:rPr>
              <a:t>_printf4</a:t>
            </a:r>
            <a:r>
              <a:rPr lang="en-US" sz="1000" dirty="0"/>
              <a:t>,"</a:t>
            </a:r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@PRINTF4</a:t>
            </a:r>
            <a:r>
              <a:rPr lang="en-US" sz="1000" dirty="0"/>
              <a:t>")</a:t>
            </a:r>
          </a:p>
          <a:p>
            <a:endParaRPr lang="en-US" sz="800" dirty="0"/>
          </a:p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extern "OS"</a:t>
            </a:r>
            <a:r>
              <a:rPr lang="en-US" sz="1000" dirty="0"/>
              <a:t> int </a:t>
            </a:r>
            <a:r>
              <a:rPr lang="en-US" sz="1000" dirty="0">
                <a:highlight>
                  <a:srgbClr val="FFFF00"/>
                </a:highlight>
              </a:rPr>
              <a:t>_printf4</a:t>
            </a:r>
            <a:r>
              <a:rPr lang="en-US" sz="1000" dirty="0"/>
              <a:t>(char *</a:t>
            </a:r>
            <a:r>
              <a:rPr lang="en-US" sz="1000" dirty="0" err="1"/>
              <a:t>str,int</a:t>
            </a:r>
            <a:r>
              <a:rPr lang="en-US" sz="1000" dirty="0"/>
              <a:t> </a:t>
            </a:r>
            <a:r>
              <a:rPr lang="en-US" sz="1000" dirty="0" err="1"/>
              <a:t>i</a:t>
            </a:r>
            <a:r>
              <a:rPr lang="en-US" sz="1000" dirty="0"/>
              <a:t>) {</a:t>
            </a:r>
          </a:p>
          <a:p>
            <a:r>
              <a:rPr lang="en-US" sz="1000" dirty="0"/>
              <a:t>   return </a:t>
            </a:r>
            <a:r>
              <a:rPr lang="en-US" sz="1000" dirty="0" err="1"/>
              <a:t>printf</a:t>
            </a:r>
            <a:r>
              <a:rPr lang="en-US" sz="1000" dirty="0"/>
              <a:t>(</a:t>
            </a:r>
            <a:r>
              <a:rPr lang="en-US" sz="1000" dirty="0" err="1"/>
              <a:t>str,i</a:t>
            </a:r>
            <a:r>
              <a:rPr lang="en-US" sz="1000" dirty="0"/>
              <a:t>);</a:t>
            </a:r>
          </a:p>
          <a:p>
            <a:r>
              <a:rPr lang="en-US" sz="1000" dirty="0"/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E82ACF-EBE8-4855-A192-0CD758D29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628" y="1314798"/>
            <a:ext cx="2918713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89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B0FF16-35A6-43B8-9110-A9C13C86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852"/>
            <a:ext cx="8756784" cy="775503"/>
          </a:xfrm>
        </p:spPr>
        <p:txBody>
          <a:bodyPr/>
          <a:lstStyle/>
          <a:p>
            <a:r>
              <a:rPr lang="en-US" dirty="0"/>
              <a:t>Pattern #6</a:t>
            </a:r>
            <a:br>
              <a:rPr lang="en-US" dirty="0"/>
            </a:br>
            <a:r>
              <a:rPr lang="en-US" dirty="0"/>
              <a:t>Assembler to C++ - Legacy call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CBACEE-2102-44BF-AA9F-C3F5BC472C29}"/>
              </a:ext>
            </a:extLst>
          </p:cNvPr>
          <p:cNvSpPr/>
          <p:nvPr/>
        </p:nvSpPr>
        <p:spPr>
          <a:xfrm>
            <a:off x="6373409" y="1128631"/>
            <a:ext cx="4409435" cy="33701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.</a:t>
            </a:r>
            <a:r>
              <a:rPr lang="en-US" b="1" dirty="0" err="1"/>
              <a:t>asm</a:t>
            </a:r>
            <a:endParaRPr lang="en-US" b="1" dirty="0"/>
          </a:p>
          <a:p>
            <a:endParaRPr lang="en-US" sz="500" dirty="0"/>
          </a:p>
          <a:p>
            <a:r>
              <a:rPr lang="en-US" sz="1000" dirty="0">
                <a:highlight>
                  <a:srgbClr val="FFFF00"/>
                </a:highlight>
              </a:rPr>
              <a:t>PRINTTHIS</a:t>
            </a:r>
            <a:r>
              <a:rPr lang="en-US" sz="1000" dirty="0"/>
              <a:t> CSECT</a:t>
            </a:r>
          </a:p>
          <a:p>
            <a:r>
              <a:rPr lang="en-US" sz="1000" dirty="0"/>
              <a:t> EDCPRLG</a:t>
            </a:r>
          </a:p>
          <a:p>
            <a:r>
              <a:rPr lang="en-US" sz="1000" dirty="0"/>
              <a:t>         LA    1,ADDR_BLK              parameter address block in r1</a:t>
            </a:r>
          </a:p>
          <a:p>
            <a:r>
              <a:rPr lang="en-US" sz="1000" dirty="0"/>
              <a:t>         L     15,=V(</a:t>
            </a:r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@PRINTF4</a:t>
            </a:r>
            <a:r>
              <a:rPr lang="en-US" sz="1000" dirty="0"/>
              <a:t>)         address of routine</a:t>
            </a:r>
          </a:p>
          <a:p>
            <a:r>
              <a:rPr lang="en-US" sz="1000" dirty="0"/>
              <a:t>         BALR  14,15</a:t>
            </a:r>
          </a:p>
          <a:p>
            <a:r>
              <a:rPr lang="en-US" sz="1000" dirty="0"/>
              <a:t>         EDCEPIL</a:t>
            </a:r>
          </a:p>
          <a:p>
            <a:r>
              <a:rPr lang="en-US" sz="1000" dirty="0"/>
              <a:t>ADDR_BLK DC   A(FMTSTR)                parameter address block with..</a:t>
            </a:r>
          </a:p>
          <a:p>
            <a:r>
              <a:rPr lang="en-US" sz="1000" dirty="0"/>
              <a:t>         DC   A(X'80000000'+INTVAL)    ..high bit on the last address</a:t>
            </a:r>
          </a:p>
          <a:p>
            <a:r>
              <a:rPr lang="en-US" sz="1000" dirty="0"/>
              <a:t>FMTSTR   DC   </a:t>
            </a:r>
            <a:r>
              <a:rPr lang="en-US" sz="1000" dirty="0" err="1"/>
              <a:t>C'Sample</a:t>
            </a:r>
            <a:r>
              <a:rPr lang="en-US" sz="1000" dirty="0"/>
              <a:t> formatting string'</a:t>
            </a:r>
          </a:p>
          <a:p>
            <a:r>
              <a:rPr lang="en-US" sz="1000" dirty="0"/>
              <a:t>         DC   C' which includes an int -- %d --'</a:t>
            </a:r>
          </a:p>
          <a:p>
            <a:r>
              <a:rPr lang="en-US" sz="1000" dirty="0"/>
              <a:t>         DC   AL1(NEWLINE,NEWLINE)</a:t>
            </a:r>
          </a:p>
          <a:p>
            <a:r>
              <a:rPr lang="en-US" sz="1000" dirty="0"/>
              <a:t>         DC   </a:t>
            </a:r>
            <a:r>
              <a:rPr lang="en-US" sz="1000" dirty="0" err="1"/>
              <a:t>C'and</a:t>
            </a:r>
            <a:r>
              <a:rPr lang="en-US" sz="1000" dirty="0"/>
              <a:t> two newline characters'</a:t>
            </a:r>
          </a:p>
          <a:p>
            <a:r>
              <a:rPr lang="en-US" sz="1000" dirty="0"/>
              <a:t>         DC   AL1(NULL)</a:t>
            </a:r>
          </a:p>
          <a:p>
            <a:r>
              <a:rPr lang="en-US" sz="1000" dirty="0"/>
              <a:t>*</a:t>
            </a:r>
          </a:p>
          <a:p>
            <a:r>
              <a:rPr lang="en-US" sz="1000" dirty="0"/>
              <a:t>INTVAL   DC   F'222'            The integer value displayed</a:t>
            </a:r>
          </a:p>
          <a:p>
            <a:r>
              <a:rPr lang="en-US" sz="1000" dirty="0"/>
              <a:t>*</a:t>
            </a:r>
          </a:p>
          <a:p>
            <a:r>
              <a:rPr lang="en-US" sz="1000" dirty="0"/>
              <a:t>NULL     EQU  X'00'             C NULL character</a:t>
            </a:r>
          </a:p>
          <a:p>
            <a:r>
              <a:rPr lang="en-US" sz="1000" dirty="0"/>
              <a:t>NEWLINE  EQU  X'15'             C \n character</a:t>
            </a:r>
          </a:p>
          <a:p>
            <a:r>
              <a:rPr lang="en-US" sz="1000" dirty="0"/>
              <a:t>         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069BBC-CD62-4E59-98F8-A8451C670B3F}"/>
              </a:ext>
            </a:extLst>
          </p:cNvPr>
          <p:cNvSpPr/>
          <p:nvPr/>
        </p:nvSpPr>
        <p:spPr>
          <a:xfrm>
            <a:off x="7359810" y="835355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Sample source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0B89EA-5ADF-4307-AC11-7F692F0F9B8A}"/>
              </a:ext>
            </a:extLst>
          </p:cNvPr>
          <p:cNvSpPr/>
          <p:nvPr/>
        </p:nvSpPr>
        <p:spPr>
          <a:xfrm>
            <a:off x="1410495" y="1852758"/>
            <a:ext cx="2767503" cy="1109356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ASM File</a:t>
            </a:r>
          </a:p>
          <a:p>
            <a:pPr algn="ctr"/>
            <a:endParaRPr lang="en-US" sz="800" dirty="0"/>
          </a:p>
          <a:p>
            <a:pPr algn="ctr"/>
            <a:r>
              <a:rPr lang="en-US" dirty="0"/>
              <a:t>Assembler code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03EB364-A73A-4FD6-A132-432CC83AC098}"/>
              </a:ext>
            </a:extLst>
          </p:cNvPr>
          <p:cNvSpPr/>
          <p:nvPr/>
        </p:nvSpPr>
        <p:spPr>
          <a:xfrm>
            <a:off x="2365633" y="4489259"/>
            <a:ext cx="2767503" cy="1298718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EEAB7-02FA-4D1E-8DB4-2215AE5E9931}"/>
              </a:ext>
            </a:extLst>
          </p:cNvPr>
          <p:cNvSpPr/>
          <p:nvPr/>
        </p:nvSpPr>
        <p:spPr>
          <a:xfrm>
            <a:off x="1428206" y="1108453"/>
            <a:ext cx="144462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Call flow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4F601CD-5D7F-4988-B83E-1D64FA2E1195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16200000" flipH="1">
            <a:off x="2508244" y="3248117"/>
            <a:ext cx="1527145" cy="955138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583B7-A9E2-45C9-B964-A9F4304D61CD}"/>
              </a:ext>
            </a:extLst>
          </p:cNvPr>
          <p:cNvSpPr/>
          <p:nvPr/>
        </p:nvSpPr>
        <p:spPr>
          <a:xfrm>
            <a:off x="6368711" y="4630669"/>
            <a:ext cx="4414133" cy="1785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.</a:t>
            </a:r>
            <a:r>
              <a:rPr lang="en-US" b="1" dirty="0" err="1"/>
              <a:t>cpp</a:t>
            </a:r>
            <a:endParaRPr lang="en-US" b="1" dirty="0"/>
          </a:p>
          <a:p>
            <a:endParaRPr lang="en-US" sz="800" dirty="0"/>
          </a:p>
          <a:p>
            <a:r>
              <a:rPr lang="en-US" sz="1000" dirty="0"/>
              <a:t>#pragma </a:t>
            </a:r>
            <a:r>
              <a:rPr lang="en-US" sz="1000" dirty="0">
                <a:highlight>
                  <a:srgbClr val="FFFF00"/>
                </a:highlight>
              </a:rPr>
              <a:t>linkage</a:t>
            </a:r>
            <a:r>
              <a:rPr lang="en-US" sz="1000" dirty="0"/>
              <a:t>(</a:t>
            </a:r>
            <a:r>
              <a:rPr lang="en-US" sz="1000" dirty="0">
                <a:highlight>
                  <a:srgbClr val="FFFF00"/>
                </a:highlight>
              </a:rPr>
              <a:t>_</a:t>
            </a:r>
            <a:r>
              <a:rPr lang="en-US" sz="1000" dirty="0" err="1">
                <a:highlight>
                  <a:srgbClr val="FFFF00"/>
                </a:highlight>
              </a:rPr>
              <a:t>printDocument</a:t>
            </a:r>
            <a:r>
              <a:rPr lang="en-US" sz="1000" dirty="0" err="1"/>
              <a:t>,OS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#include &lt;</a:t>
            </a:r>
            <a:r>
              <a:rPr lang="en-US" sz="1000" dirty="0" err="1"/>
              <a:t>stdio.h</a:t>
            </a:r>
            <a:r>
              <a:rPr lang="en-US" sz="1000" dirty="0"/>
              <a:t>&gt;</a:t>
            </a:r>
          </a:p>
          <a:p>
            <a:r>
              <a:rPr lang="en-US" sz="1000" dirty="0"/>
              <a:t>#pragma map(</a:t>
            </a:r>
            <a:r>
              <a:rPr lang="en-US" sz="1000" dirty="0">
                <a:highlight>
                  <a:srgbClr val="FFFF00"/>
                </a:highlight>
              </a:rPr>
              <a:t>_printDocument</a:t>
            </a:r>
            <a:r>
              <a:rPr lang="en-US" sz="1000" dirty="0"/>
              <a:t>,“</a:t>
            </a:r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@PRINTF4</a:t>
            </a:r>
            <a:r>
              <a:rPr lang="en-US" sz="1000" dirty="0"/>
              <a:t>”)</a:t>
            </a:r>
          </a:p>
          <a:p>
            <a:endParaRPr lang="en-US" sz="1000" dirty="0"/>
          </a:p>
          <a:p>
            <a:r>
              <a:rPr lang="en-US" sz="1000" dirty="0"/>
              <a:t>int </a:t>
            </a:r>
            <a:r>
              <a:rPr lang="en-US" sz="1000" dirty="0">
                <a:highlight>
                  <a:srgbClr val="FFFF00"/>
                </a:highlight>
              </a:rPr>
              <a:t>_</a:t>
            </a:r>
            <a:r>
              <a:rPr lang="en-US" sz="1000" dirty="0" err="1">
                <a:highlight>
                  <a:srgbClr val="FFFF00"/>
                </a:highlight>
              </a:rPr>
              <a:t>printDocument</a:t>
            </a:r>
            <a:r>
              <a:rPr lang="en-US" sz="1000" dirty="0"/>
              <a:t>(char *</a:t>
            </a:r>
            <a:r>
              <a:rPr lang="en-US" sz="1000" dirty="0" err="1"/>
              <a:t>str,int</a:t>
            </a:r>
            <a:r>
              <a:rPr lang="en-US" sz="1000" dirty="0"/>
              <a:t> </a:t>
            </a:r>
            <a:r>
              <a:rPr lang="en-US" sz="1000" dirty="0" err="1"/>
              <a:t>i</a:t>
            </a:r>
            <a:r>
              <a:rPr lang="en-US" sz="1000" dirty="0"/>
              <a:t>) {</a:t>
            </a:r>
          </a:p>
          <a:p>
            <a:r>
              <a:rPr lang="en-US" sz="1000" dirty="0"/>
              <a:t>   return </a:t>
            </a:r>
            <a:r>
              <a:rPr lang="en-US" sz="1000" dirty="0" err="1"/>
              <a:t>printf</a:t>
            </a:r>
            <a:r>
              <a:rPr lang="en-US" sz="1000" dirty="0"/>
              <a:t>(</a:t>
            </a:r>
            <a:r>
              <a:rPr lang="en-US" sz="1000" dirty="0" err="1"/>
              <a:t>str,i</a:t>
            </a:r>
            <a:r>
              <a:rPr lang="en-US" sz="1000" dirty="0"/>
              <a:t>);    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78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B0FF16-35A6-43B8-9110-A9C13C86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852"/>
            <a:ext cx="8756784" cy="775503"/>
          </a:xfrm>
        </p:spPr>
        <p:txBody>
          <a:bodyPr/>
          <a:lstStyle/>
          <a:p>
            <a:r>
              <a:rPr lang="en-US" dirty="0"/>
              <a:t>Pattern #6</a:t>
            </a:r>
            <a:br>
              <a:rPr lang="en-US" dirty="0"/>
            </a:br>
            <a:r>
              <a:rPr lang="en-US" dirty="0"/>
              <a:t>Enlighten Assembler to C++ - Legacy call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7D96D-7CB5-43C8-B4CF-064526EFBE16}"/>
              </a:ext>
            </a:extLst>
          </p:cNvPr>
          <p:cNvSpPr/>
          <p:nvPr/>
        </p:nvSpPr>
        <p:spPr>
          <a:xfrm>
            <a:off x="6378236" y="4593454"/>
            <a:ext cx="4414133" cy="1785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.</a:t>
            </a:r>
            <a:r>
              <a:rPr lang="en-US" b="1" dirty="0" err="1"/>
              <a:t>cpp</a:t>
            </a:r>
            <a:endParaRPr lang="en-US" b="1" dirty="0"/>
          </a:p>
          <a:p>
            <a:endParaRPr lang="en-US" sz="800" dirty="0"/>
          </a:p>
          <a:p>
            <a:r>
              <a:rPr lang="en-US" sz="1000" dirty="0"/>
              <a:t>#pragma </a:t>
            </a:r>
            <a:r>
              <a:rPr lang="en-US" sz="1000" dirty="0">
                <a:highlight>
                  <a:srgbClr val="FFFF00"/>
                </a:highlight>
              </a:rPr>
              <a:t>linkage</a:t>
            </a:r>
            <a:r>
              <a:rPr lang="en-US" sz="1000" dirty="0"/>
              <a:t>(</a:t>
            </a:r>
            <a:r>
              <a:rPr lang="en-US" sz="1000" dirty="0">
                <a:highlight>
                  <a:srgbClr val="FFFF00"/>
                </a:highlight>
              </a:rPr>
              <a:t>_</a:t>
            </a:r>
            <a:r>
              <a:rPr lang="en-US" sz="1000" dirty="0" err="1">
                <a:highlight>
                  <a:srgbClr val="FFFF00"/>
                </a:highlight>
              </a:rPr>
              <a:t>printDocument</a:t>
            </a:r>
            <a:r>
              <a:rPr lang="en-US" sz="1000" dirty="0" err="1"/>
              <a:t>,OS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#include &lt;</a:t>
            </a:r>
            <a:r>
              <a:rPr lang="en-US" sz="1000" dirty="0" err="1"/>
              <a:t>stdio.h</a:t>
            </a:r>
            <a:r>
              <a:rPr lang="en-US" sz="1000" dirty="0"/>
              <a:t>&gt;</a:t>
            </a:r>
          </a:p>
          <a:p>
            <a:r>
              <a:rPr lang="en-US" sz="1000" dirty="0"/>
              <a:t>#pragma map(</a:t>
            </a:r>
            <a:r>
              <a:rPr lang="en-US" sz="1000" dirty="0">
                <a:highlight>
                  <a:srgbClr val="FFFF00"/>
                </a:highlight>
              </a:rPr>
              <a:t>_printDocument</a:t>
            </a:r>
            <a:r>
              <a:rPr lang="en-US" sz="1000" dirty="0"/>
              <a:t>,“</a:t>
            </a:r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@PRINTF4</a:t>
            </a:r>
            <a:r>
              <a:rPr lang="en-US" sz="1000" dirty="0"/>
              <a:t>”)</a:t>
            </a:r>
          </a:p>
          <a:p>
            <a:endParaRPr lang="en-US" sz="1000" dirty="0"/>
          </a:p>
          <a:p>
            <a:r>
              <a:rPr lang="en-US" sz="1000" dirty="0"/>
              <a:t>int </a:t>
            </a:r>
            <a:r>
              <a:rPr lang="en-US" sz="1000" dirty="0">
                <a:highlight>
                  <a:srgbClr val="FFFF00"/>
                </a:highlight>
              </a:rPr>
              <a:t>_</a:t>
            </a:r>
            <a:r>
              <a:rPr lang="en-US" sz="1000" dirty="0" err="1">
                <a:highlight>
                  <a:srgbClr val="FFFF00"/>
                </a:highlight>
              </a:rPr>
              <a:t>printDocument</a:t>
            </a:r>
            <a:r>
              <a:rPr lang="en-US" sz="1000" dirty="0"/>
              <a:t>(char *</a:t>
            </a:r>
            <a:r>
              <a:rPr lang="en-US" sz="1000" dirty="0" err="1"/>
              <a:t>str,int</a:t>
            </a:r>
            <a:r>
              <a:rPr lang="en-US" sz="1000" dirty="0"/>
              <a:t> </a:t>
            </a:r>
            <a:r>
              <a:rPr lang="en-US" sz="1000" dirty="0" err="1"/>
              <a:t>i</a:t>
            </a:r>
            <a:r>
              <a:rPr lang="en-US" sz="1000" dirty="0"/>
              <a:t>) {</a:t>
            </a:r>
          </a:p>
          <a:p>
            <a:r>
              <a:rPr lang="en-US" sz="1000" dirty="0"/>
              <a:t>   return </a:t>
            </a:r>
            <a:r>
              <a:rPr lang="en-US" sz="1000" dirty="0" err="1"/>
              <a:t>printf</a:t>
            </a:r>
            <a:r>
              <a:rPr lang="en-US" sz="1000" dirty="0"/>
              <a:t>(</a:t>
            </a:r>
            <a:r>
              <a:rPr lang="en-US" sz="1000" dirty="0" err="1"/>
              <a:t>str,i</a:t>
            </a:r>
            <a:r>
              <a:rPr lang="en-US" sz="1000" dirty="0"/>
              <a:t>);    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CBACEE-2102-44BF-AA9F-C3F5BC472C29}"/>
              </a:ext>
            </a:extLst>
          </p:cNvPr>
          <p:cNvSpPr/>
          <p:nvPr/>
        </p:nvSpPr>
        <p:spPr>
          <a:xfrm>
            <a:off x="6373409" y="1128631"/>
            <a:ext cx="4409435" cy="33701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.</a:t>
            </a:r>
            <a:r>
              <a:rPr lang="en-US" b="1" dirty="0" err="1"/>
              <a:t>asm</a:t>
            </a:r>
            <a:endParaRPr lang="en-US" b="1" dirty="0"/>
          </a:p>
          <a:p>
            <a:endParaRPr lang="en-US" sz="500" dirty="0"/>
          </a:p>
          <a:p>
            <a:r>
              <a:rPr lang="en-US" sz="1000" dirty="0">
                <a:highlight>
                  <a:srgbClr val="FFFF00"/>
                </a:highlight>
              </a:rPr>
              <a:t>PRINTTHIS</a:t>
            </a:r>
            <a:r>
              <a:rPr lang="en-US" sz="1000" dirty="0"/>
              <a:t> CSECT</a:t>
            </a:r>
          </a:p>
          <a:p>
            <a:r>
              <a:rPr lang="en-US" sz="1000" dirty="0"/>
              <a:t> EDCPRLG</a:t>
            </a:r>
          </a:p>
          <a:p>
            <a:r>
              <a:rPr lang="en-US" sz="1000" dirty="0"/>
              <a:t>         LA    1,ADDR_BLK              parameter address block in r1</a:t>
            </a:r>
          </a:p>
          <a:p>
            <a:r>
              <a:rPr lang="en-US" sz="1000" dirty="0"/>
              <a:t>         L     15,=V(</a:t>
            </a:r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@PRINTF4</a:t>
            </a:r>
            <a:r>
              <a:rPr lang="en-US" sz="1000" dirty="0"/>
              <a:t>)         address of routine</a:t>
            </a:r>
          </a:p>
          <a:p>
            <a:r>
              <a:rPr lang="en-US" sz="1000" dirty="0"/>
              <a:t>         BALR  14,15</a:t>
            </a:r>
          </a:p>
          <a:p>
            <a:r>
              <a:rPr lang="en-US" sz="1000" dirty="0"/>
              <a:t>         EDCEPIL</a:t>
            </a:r>
          </a:p>
          <a:p>
            <a:r>
              <a:rPr lang="en-US" sz="1000" dirty="0"/>
              <a:t>ADDR_BLK DC   A(FMTSTR)                parameter address block with..</a:t>
            </a:r>
          </a:p>
          <a:p>
            <a:r>
              <a:rPr lang="en-US" sz="1000" dirty="0"/>
              <a:t>         DC   A(X'80000000'+INTVAL)    ..high bit on the last address</a:t>
            </a:r>
          </a:p>
          <a:p>
            <a:r>
              <a:rPr lang="en-US" sz="1000" dirty="0"/>
              <a:t>FMTSTR   DC   </a:t>
            </a:r>
            <a:r>
              <a:rPr lang="en-US" sz="1000" dirty="0" err="1"/>
              <a:t>C'Sample</a:t>
            </a:r>
            <a:r>
              <a:rPr lang="en-US" sz="1000" dirty="0"/>
              <a:t> formatting string'</a:t>
            </a:r>
          </a:p>
          <a:p>
            <a:r>
              <a:rPr lang="en-US" sz="1000" dirty="0"/>
              <a:t>         DC   C' which includes an int -- %d --'</a:t>
            </a:r>
          </a:p>
          <a:p>
            <a:r>
              <a:rPr lang="en-US" sz="1000" dirty="0"/>
              <a:t>         DC   AL1(NEWLINE,NEWLINE)</a:t>
            </a:r>
          </a:p>
          <a:p>
            <a:r>
              <a:rPr lang="en-US" sz="1000" dirty="0"/>
              <a:t>         DC   </a:t>
            </a:r>
            <a:r>
              <a:rPr lang="en-US" sz="1000" dirty="0" err="1"/>
              <a:t>C'and</a:t>
            </a:r>
            <a:r>
              <a:rPr lang="en-US" sz="1000" dirty="0"/>
              <a:t> two newline characters'</a:t>
            </a:r>
          </a:p>
          <a:p>
            <a:r>
              <a:rPr lang="en-US" sz="1000" dirty="0"/>
              <a:t>         DC   AL1(NULL)</a:t>
            </a:r>
          </a:p>
          <a:p>
            <a:r>
              <a:rPr lang="en-US" sz="1000" dirty="0"/>
              <a:t>*</a:t>
            </a:r>
          </a:p>
          <a:p>
            <a:r>
              <a:rPr lang="en-US" sz="1000" dirty="0"/>
              <a:t>INTVAL   DC   F'222'            The integer value displayed</a:t>
            </a:r>
          </a:p>
          <a:p>
            <a:r>
              <a:rPr lang="en-US" sz="1000" dirty="0"/>
              <a:t>*</a:t>
            </a:r>
          </a:p>
          <a:p>
            <a:r>
              <a:rPr lang="en-US" sz="1000" dirty="0"/>
              <a:t>NULL     EQU  X'00'             C NULL character</a:t>
            </a:r>
          </a:p>
          <a:p>
            <a:r>
              <a:rPr lang="en-US" sz="1000" dirty="0"/>
              <a:t>NEWLINE  EQU  X'15'             C \n character</a:t>
            </a:r>
          </a:p>
          <a:p>
            <a:r>
              <a:rPr lang="en-US" sz="1000" dirty="0"/>
              <a:t>         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069BBC-CD62-4E59-98F8-A8451C670B3F}"/>
              </a:ext>
            </a:extLst>
          </p:cNvPr>
          <p:cNvSpPr/>
          <p:nvPr/>
        </p:nvSpPr>
        <p:spPr>
          <a:xfrm>
            <a:off x="7359810" y="835355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Sample source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EEAB7-02FA-4D1E-8DB4-2215AE5E9931}"/>
              </a:ext>
            </a:extLst>
          </p:cNvPr>
          <p:cNvSpPr/>
          <p:nvPr/>
        </p:nvSpPr>
        <p:spPr>
          <a:xfrm>
            <a:off x="2504591" y="815938"/>
            <a:ext cx="144462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Call 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455987-E47C-4E65-8627-D2F1C317B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187" y="1308381"/>
            <a:ext cx="2682472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5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419962-26A8-4920-8ACA-CE8CC7F3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Deck Version History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5A48CB-5E58-41FA-882A-645A2961E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234037"/>
              </p:ext>
            </p:extLst>
          </p:nvPr>
        </p:nvGraphicFramePr>
        <p:xfrm>
          <a:off x="340647" y="1340307"/>
          <a:ext cx="7691438" cy="2022417"/>
        </p:xfrm>
        <a:graphic>
          <a:graphicData uri="http://schemas.openxmlformats.org/drawingml/2006/table">
            <a:tbl>
              <a:tblPr/>
              <a:tblGrid>
                <a:gridCol w="528638">
                  <a:extLst>
                    <a:ext uri="{9D8B030D-6E8A-4147-A177-3AD203B41FA5}">
                      <a16:colId xmlns:a16="http://schemas.microsoft.com/office/drawing/2014/main" val="559247072"/>
                    </a:ext>
                  </a:extLst>
                </a:gridCol>
                <a:gridCol w="7162800">
                  <a:extLst>
                    <a:ext uri="{9D8B030D-6E8A-4147-A177-3AD203B41FA5}">
                      <a16:colId xmlns:a16="http://schemas.microsoft.com/office/drawing/2014/main" val="3927484131"/>
                    </a:ext>
                  </a:extLst>
                </a:gridCol>
              </a:tblGrid>
              <a:tr h="254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Versions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Content/update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2788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Draft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Proposed plan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5924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Updated the proposed schedule date. Shared on 9th Aug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419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Updated to include the :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Talking points of 12th sept meeting and next steps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Additional two patterns for C++ to ASM identified and added in the backlog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Included the slide for “parameterized function query” discussed and addressed by Infosys on 10</a:t>
                      </a:r>
                      <a:r>
                        <a:rPr lang="en-US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sept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589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Updated with four Enlighten call flows from C++ to Assembler (iteration 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479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Updated with ASM to C++ 2 pattern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32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Updated with two enlighten flows for ASM to C++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Updated with Instruction for extension installation and pattern configuration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730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006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B0FF16-35A6-43B8-9110-A9C13C86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7" y="59852"/>
            <a:ext cx="9544493" cy="775503"/>
          </a:xfrm>
        </p:spPr>
        <p:txBody>
          <a:bodyPr/>
          <a:lstStyle/>
          <a:p>
            <a:r>
              <a:rPr lang="en-US" sz="2000" dirty="0"/>
              <a:t>How assembler is receiving parameters from C++ overloaded methods?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64038-834B-470E-B0F3-FFB98B310CC0}"/>
              </a:ext>
            </a:extLst>
          </p:cNvPr>
          <p:cNvSpPr txBox="1"/>
          <p:nvPr/>
        </p:nvSpPr>
        <p:spPr>
          <a:xfrm>
            <a:off x="513907" y="1226531"/>
            <a:ext cx="11426456" cy="47277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defPPr>
              <a:defRPr lang="en-US"/>
            </a:defPPr>
            <a:lvl1pPr algn="ctr">
              <a:defRPr u="sng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algn="just"/>
            <a:r>
              <a:rPr lang="en-US" u="none" dirty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function without any parameter</a:t>
            </a:r>
            <a:r>
              <a:rPr lang="en-US" u="none" dirty="0">
                <a:solidFill>
                  <a:schemeClr val="accent5">
                    <a:lumMod val="75000"/>
                  </a:schemeClr>
                </a:solidFill>
              </a:rPr>
              <a:t>, then we will be able to create link from C++ to appropriate assembler side</a:t>
            </a:r>
            <a:r>
              <a:rPr lang="en-US" b="1" u="none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u="none" dirty="0">
                <a:solidFill>
                  <a:schemeClr val="accent5">
                    <a:lumMod val="75000"/>
                  </a:schemeClr>
                </a:solidFill>
              </a:rPr>
              <a:t>code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based on the naming convention</a:t>
            </a:r>
            <a:r>
              <a:rPr lang="en-US" u="none" dirty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  <a:p>
            <a:pPr algn="just"/>
            <a:r>
              <a:rPr lang="en-US" u="none" dirty="0">
                <a:solidFill>
                  <a:schemeClr val="accent2"/>
                </a:solidFill>
              </a:rPr>
              <a:t>	- As per discussion with Manjula on Sep-10</a:t>
            </a:r>
            <a:r>
              <a:rPr lang="en-US" u="none" baseline="30000" dirty="0">
                <a:solidFill>
                  <a:schemeClr val="accent2"/>
                </a:solidFill>
              </a:rPr>
              <a:t>th</a:t>
            </a:r>
            <a:r>
              <a:rPr lang="en-US" u="none" dirty="0">
                <a:solidFill>
                  <a:schemeClr val="accent2"/>
                </a:solidFill>
              </a:rPr>
              <a:t> CAST can link </a:t>
            </a:r>
            <a:r>
              <a:rPr lang="en-US" u="none" dirty="0">
                <a:solidFill>
                  <a:schemeClr val="accent2"/>
                </a:solidFill>
                <a:highlight>
                  <a:srgbClr val="FFFF00"/>
                </a:highlight>
              </a:rPr>
              <a:t>based on naming convention</a:t>
            </a:r>
            <a:r>
              <a:rPr lang="en-US" u="none" dirty="0">
                <a:solidFill>
                  <a:schemeClr val="accent2"/>
                </a:solidFill>
              </a:rPr>
              <a:t> from CPP to ASM for any type of parameterized method calls. So below question is addressed by following this approach</a:t>
            </a:r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just"/>
            <a:r>
              <a:rPr lang="en-US" u="none" dirty="0">
                <a:solidFill>
                  <a:schemeClr val="tx1"/>
                </a:solidFill>
              </a:rPr>
              <a:t>If </a:t>
            </a:r>
            <a:r>
              <a:rPr lang="en-US" u="none" dirty="0">
                <a:solidFill>
                  <a:schemeClr val="accent3">
                    <a:lumMod val="75000"/>
                  </a:schemeClr>
                </a:solidFill>
              </a:rPr>
              <a:t>function with any parameters</a:t>
            </a:r>
            <a:r>
              <a:rPr lang="en-US" u="none" dirty="0">
                <a:solidFill>
                  <a:schemeClr val="tx1"/>
                </a:solidFill>
              </a:rPr>
              <a:t>…. Like (pass by value, pass by reference) sample parameter mentioned below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Parameter types: </a:t>
            </a:r>
            <a:r>
              <a:rPr lang="en-US" u="none" dirty="0">
                <a:solidFill>
                  <a:schemeClr val="tx1"/>
                </a:solidFill>
              </a:rPr>
              <a:t>Basic datatype like: int, float, bool, double, etc.,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Parameter types:</a:t>
            </a:r>
            <a:r>
              <a:rPr lang="en-US" u="none" dirty="0">
                <a:solidFill>
                  <a:schemeClr val="tx1"/>
                </a:solidFill>
              </a:rPr>
              <a:t> Struct, Union, Pointer, Array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Parameter types:</a:t>
            </a:r>
            <a:r>
              <a:rPr lang="en-US" u="none" dirty="0">
                <a:solidFill>
                  <a:schemeClr val="tx1"/>
                </a:solidFill>
              </a:rPr>
              <a:t> Class objects/instance of Class, etc.,</a:t>
            </a:r>
          </a:p>
          <a:p>
            <a:pPr algn="just"/>
            <a:endParaRPr lang="en-US" sz="800" u="none" dirty="0">
              <a:solidFill>
                <a:schemeClr val="tx1"/>
              </a:solidFill>
            </a:endParaRPr>
          </a:p>
          <a:p>
            <a:pPr algn="l"/>
            <a:r>
              <a:rPr lang="en-US" u="none" dirty="0">
                <a:solidFill>
                  <a:schemeClr val="accent3">
                    <a:lumMod val="75000"/>
                  </a:schemeClr>
                </a:solidFill>
              </a:rPr>
              <a:t>In this case how assembler is receiving parameters from C++ function</a:t>
            </a:r>
          </a:p>
          <a:p>
            <a:pPr algn="l"/>
            <a:r>
              <a:rPr lang="en-US" u="none" dirty="0">
                <a:solidFill>
                  <a:schemeClr val="accent3">
                    <a:lumMod val="75000"/>
                  </a:schemeClr>
                </a:solidFill>
              </a:rPr>
              <a:t>	 is it anything from below [OR] something else?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&amp;VAR2     SETC    ’1,2’ </a:t>
            </a:r>
          </a:p>
          <a:p>
            <a:pPr lvl="1"/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                      MAC1     KEY=(&amp;VAR2)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SETC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12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&amp;NAME    MOVE     &amp;TO,&amp;FROM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12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&amp;KEY(1)   DC          &amp;KEY(2)  ’&amp;KEY(3)’ 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endParaRPr lang="en-US" u="none" dirty="0">
              <a:solidFill>
                <a:schemeClr val="tx1"/>
              </a:solidFill>
            </a:endParaRPr>
          </a:p>
          <a:p>
            <a:pPr algn="just"/>
            <a:endParaRPr lang="en-US" u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800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8EDF5-9395-4B7F-BA90-53DCBA6F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7785"/>
            <a:ext cx="8756784" cy="775503"/>
          </a:xfrm>
        </p:spPr>
        <p:txBody>
          <a:bodyPr/>
          <a:lstStyle/>
          <a:p>
            <a:r>
              <a:rPr lang="en-US" dirty="0"/>
              <a:t>Pattern #2 – Priority 1</a:t>
            </a:r>
            <a:br>
              <a:rPr lang="en-US" dirty="0"/>
            </a:br>
            <a:r>
              <a:rPr lang="en-US" dirty="0"/>
              <a:t>ASM to C++ call flow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422B04-4B85-4BF5-948C-DD5C74C12A96}"/>
              </a:ext>
            </a:extLst>
          </p:cNvPr>
          <p:cNvSpPr/>
          <p:nvPr/>
        </p:nvSpPr>
        <p:spPr>
          <a:xfrm>
            <a:off x="1457325" y="2600484"/>
            <a:ext cx="78295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During Iteration 1, CAST will provide the in-scope scenarios and effort estimates required to develop the linkage – ASM to C++</a:t>
            </a:r>
          </a:p>
        </p:txBody>
      </p:sp>
    </p:spTree>
    <p:extLst>
      <p:ext uri="{BB962C8B-B14F-4D97-AF65-F5344CB8AC3E}">
        <p14:creationId xmlns:p14="http://schemas.microsoft.com/office/powerpoint/2010/main" val="3656968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7AABB9-D3B9-457D-A5FF-BF640630B2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269" y="1055527"/>
            <a:ext cx="4820738" cy="2534961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Gisha" panose="020B0502040204020203" pitchFamily="34" charset="-79"/>
                <a:cs typeface="Gisha" panose="020B0502040204020203" pitchFamily="34" charset="-79"/>
              </a:rPr>
              <a:t>Initial extension: 20 days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Gisha" panose="020B0502040204020203" pitchFamily="34" charset="-79"/>
                <a:cs typeface="Gisha" panose="020B0502040204020203" pitchFamily="34" charset="-79"/>
              </a:rPr>
              <a:t>Requirement documentation – (3 days)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Gisha" panose="020B0502040204020203" pitchFamily="34" charset="-79"/>
                <a:cs typeface="Gisha" panose="020B0502040204020203" pitchFamily="34" charset="-79"/>
              </a:rPr>
              <a:t>One-time activity - Extension creation : – (5days)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Gisha" panose="020B0502040204020203" pitchFamily="34" charset="-79"/>
                <a:cs typeface="Gisha" panose="020B0502040204020203" pitchFamily="34" charset="-79"/>
              </a:rPr>
              <a:t>Scenario (for slide #3, #4, #5)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</a:rPr>
              <a:t>Artifact creation 			– (3 days)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</a:rPr>
              <a:t>Linkages from C++ to ASM 	– (3 days)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C0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R&amp;D and Estimate for Assembler to C++ -  (3 days)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Gisha" panose="020B0502040204020203" pitchFamily="34" charset="-79"/>
                <a:cs typeface="Gisha" panose="020B0502040204020203" pitchFamily="34" charset="-79"/>
              </a:rPr>
              <a:t>UAT – (3 days)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B4E286-0704-427E-8C73-263AC9EA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3" y="257144"/>
            <a:ext cx="8939925" cy="518359"/>
          </a:xfrm>
        </p:spPr>
        <p:txBody>
          <a:bodyPr/>
          <a:lstStyle/>
          <a:p>
            <a:r>
              <a:rPr lang="en-US" dirty="0"/>
              <a:t>Iteration 1 – </a:t>
            </a:r>
            <a:r>
              <a:rPr lang="en-US" sz="2400" dirty="0"/>
              <a:t>Effort , Indicative Schedule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AE8020-D82F-489A-A3A6-46FC4F41FB35}"/>
              </a:ext>
            </a:extLst>
          </p:cNvPr>
          <p:cNvSpPr/>
          <p:nvPr/>
        </p:nvSpPr>
        <p:spPr>
          <a:xfrm>
            <a:off x="1191455" y="4012640"/>
            <a:ext cx="9809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Proposed Schedule – Start Date is based on the availability of extension delivery team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624559-0359-476F-AE0F-E05C0D673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52639"/>
              </p:ext>
            </p:extLst>
          </p:nvPr>
        </p:nvGraphicFramePr>
        <p:xfrm>
          <a:off x="642943" y="4441740"/>
          <a:ext cx="10515589" cy="1754100"/>
        </p:xfrm>
        <a:graphic>
          <a:graphicData uri="http://schemas.openxmlformats.org/drawingml/2006/table">
            <a:tbl>
              <a:tblPr/>
              <a:tblGrid>
                <a:gridCol w="1295335">
                  <a:extLst>
                    <a:ext uri="{9D8B030D-6E8A-4147-A177-3AD203B41FA5}">
                      <a16:colId xmlns:a16="http://schemas.microsoft.com/office/drawing/2014/main" val="1105585033"/>
                    </a:ext>
                  </a:extLst>
                </a:gridCol>
                <a:gridCol w="674654">
                  <a:extLst>
                    <a:ext uri="{9D8B030D-6E8A-4147-A177-3AD203B41FA5}">
                      <a16:colId xmlns:a16="http://schemas.microsoft.com/office/drawing/2014/main" val="1927691944"/>
                    </a:ext>
                  </a:extLst>
                </a:gridCol>
                <a:gridCol w="341824">
                  <a:extLst>
                    <a:ext uri="{9D8B030D-6E8A-4147-A177-3AD203B41FA5}">
                      <a16:colId xmlns:a16="http://schemas.microsoft.com/office/drawing/2014/main" val="3118419495"/>
                    </a:ext>
                  </a:extLst>
                </a:gridCol>
                <a:gridCol w="341824">
                  <a:extLst>
                    <a:ext uri="{9D8B030D-6E8A-4147-A177-3AD203B41FA5}">
                      <a16:colId xmlns:a16="http://schemas.microsoft.com/office/drawing/2014/main" val="3246038590"/>
                    </a:ext>
                  </a:extLst>
                </a:gridCol>
                <a:gridCol w="341824">
                  <a:extLst>
                    <a:ext uri="{9D8B030D-6E8A-4147-A177-3AD203B41FA5}">
                      <a16:colId xmlns:a16="http://schemas.microsoft.com/office/drawing/2014/main" val="3839462319"/>
                    </a:ext>
                  </a:extLst>
                </a:gridCol>
                <a:gridCol w="341824">
                  <a:extLst>
                    <a:ext uri="{9D8B030D-6E8A-4147-A177-3AD203B41FA5}">
                      <a16:colId xmlns:a16="http://schemas.microsoft.com/office/drawing/2014/main" val="2987639787"/>
                    </a:ext>
                  </a:extLst>
                </a:gridCol>
                <a:gridCol w="341824">
                  <a:extLst>
                    <a:ext uri="{9D8B030D-6E8A-4147-A177-3AD203B41FA5}">
                      <a16:colId xmlns:a16="http://schemas.microsoft.com/office/drawing/2014/main" val="870650955"/>
                    </a:ext>
                  </a:extLst>
                </a:gridCol>
                <a:gridCol w="341824">
                  <a:extLst>
                    <a:ext uri="{9D8B030D-6E8A-4147-A177-3AD203B41FA5}">
                      <a16:colId xmlns:a16="http://schemas.microsoft.com/office/drawing/2014/main" val="3336739852"/>
                    </a:ext>
                  </a:extLst>
                </a:gridCol>
                <a:gridCol w="341824">
                  <a:extLst>
                    <a:ext uri="{9D8B030D-6E8A-4147-A177-3AD203B41FA5}">
                      <a16:colId xmlns:a16="http://schemas.microsoft.com/office/drawing/2014/main" val="1730874779"/>
                    </a:ext>
                  </a:extLst>
                </a:gridCol>
                <a:gridCol w="341824">
                  <a:extLst>
                    <a:ext uri="{9D8B030D-6E8A-4147-A177-3AD203B41FA5}">
                      <a16:colId xmlns:a16="http://schemas.microsoft.com/office/drawing/2014/main" val="49855695"/>
                    </a:ext>
                  </a:extLst>
                </a:gridCol>
                <a:gridCol w="341824">
                  <a:extLst>
                    <a:ext uri="{9D8B030D-6E8A-4147-A177-3AD203B41FA5}">
                      <a16:colId xmlns:a16="http://schemas.microsoft.com/office/drawing/2014/main" val="1908642099"/>
                    </a:ext>
                  </a:extLst>
                </a:gridCol>
                <a:gridCol w="341824">
                  <a:extLst>
                    <a:ext uri="{9D8B030D-6E8A-4147-A177-3AD203B41FA5}">
                      <a16:colId xmlns:a16="http://schemas.microsoft.com/office/drawing/2014/main" val="3824505259"/>
                    </a:ext>
                  </a:extLst>
                </a:gridCol>
                <a:gridCol w="341824">
                  <a:extLst>
                    <a:ext uri="{9D8B030D-6E8A-4147-A177-3AD203B41FA5}">
                      <a16:colId xmlns:a16="http://schemas.microsoft.com/office/drawing/2014/main" val="920605173"/>
                    </a:ext>
                  </a:extLst>
                </a:gridCol>
                <a:gridCol w="341824">
                  <a:extLst>
                    <a:ext uri="{9D8B030D-6E8A-4147-A177-3AD203B41FA5}">
                      <a16:colId xmlns:a16="http://schemas.microsoft.com/office/drawing/2014/main" val="1826573964"/>
                    </a:ext>
                  </a:extLst>
                </a:gridCol>
                <a:gridCol w="341824">
                  <a:extLst>
                    <a:ext uri="{9D8B030D-6E8A-4147-A177-3AD203B41FA5}">
                      <a16:colId xmlns:a16="http://schemas.microsoft.com/office/drawing/2014/main" val="2143275700"/>
                    </a:ext>
                  </a:extLst>
                </a:gridCol>
                <a:gridCol w="341824">
                  <a:extLst>
                    <a:ext uri="{9D8B030D-6E8A-4147-A177-3AD203B41FA5}">
                      <a16:colId xmlns:a16="http://schemas.microsoft.com/office/drawing/2014/main" val="1449810215"/>
                    </a:ext>
                  </a:extLst>
                </a:gridCol>
                <a:gridCol w="341824">
                  <a:extLst>
                    <a:ext uri="{9D8B030D-6E8A-4147-A177-3AD203B41FA5}">
                      <a16:colId xmlns:a16="http://schemas.microsoft.com/office/drawing/2014/main" val="2386916309"/>
                    </a:ext>
                  </a:extLst>
                </a:gridCol>
                <a:gridCol w="341824">
                  <a:extLst>
                    <a:ext uri="{9D8B030D-6E8A-4147-A177-3AD203B41FA5}">
                      <a16:colId xmlns:a16="http://schemas.microsoft.com/office/drawing/2014/main" val="3752173749"/>
                    </a:ext>
                  </a:extLst>
                </a:gridCol>
                <a:gridCol w="341824">
                  <a:extLst>
                    <a:ext uri="{9D8B030D-6E8A-4147-A177-3AD203B41FA5}">
                      <a16:colId xmlns:a16="http://schemas.microsoft.com/office/drawing/2014/main" val="2619962834"/>
                    </a:ext>
                  </a:extLst>
                </a:gridCol>
                <a:gridCol w="341824">
                  <a:extLst>
                    <a:ext uri="{9D8B030D-6E8A-4147-A177-3AD203B41FA5}">
                      <a16:colId xmlns:a16="http://schemas.microsoft.com/office/drawing/2014/main" val="1195062987"/>
                    </a:ext>
                  </a:extLst>
                </a:gridCol>
                <a:gridCol w="341824">
                  <a:extLst>
                    <a:ext uri="{9D8B030D-6E8A-4147-A177-3AD203B41FA5}">
                      <a16:colId xmlns:a16="http://schemas.microsoft.com/office/drawing/2014/main" val="1177954753"/>
                    </a:ext>
                  </a:extLst>
                </a:gridCol>
                <a:gridCol w="341824">
                  <a:extLst>
                    <a:ext uri="{9D8B030D-6E8A-4147-A177-3AD203B41FA5}">
                      <a16:colId xmlns:a16="http://schemas.microsoft.com/office/drawing/2014/main" val="156361309"/>
                    </a:ext>
                  </a:extLst>
                </a:gridCol>
                <a:gridCol w="341824">
                  <a:extLst>
                    <a:ext uri="{9D8B030D-6E8A-4147-A177-3AD203B41FA5}">
                      <a16:colId xmlns:a16="http://schemas.microsoft.com/office/drawing/2014/main" val="2772820621"/>
                    </a:ext>
                  </a:extLst>
                </a:gridCol>
                <a:gridCol w="341824">
                  <a:extLst>
                    <a:ext uri="{9D8B030D-6E8A-4147-A177-3AD203B41FA5}">
                      <a16:colId xmlns:a16="http://schemas.microsoft.com/office/drawing/2014/main" val="608521018"/>
                    </a:ext>
                  </a:extLst>
                </a:gridCol>
                <a:gridCol w="341824">
                  <a:extLst>
                    <a:ext uri="{9D8B030D-6E8A-4147-A177-3AD203B41FA5}">
                      <a16:colId xmlns:a16="http://schemas.microsoft.com/office/drawing/2014/main" val="2838862035"/>
                    </a:ext>
                  </a:extLst>
                </a:gridCol>
                <a:gridCol w="341824">
                  <a:extLst>
                    <a:ext uri="{9D8B030D-6E8A-4147-A177-3AD203B41FA5}">
                      <a16:colId xmlns:a16="http://schemas.microsoft.com/office/drawing/2014/main" val="909867594"/>
                    </a:ext>
                  </a:extLst>
                </a:gridCol>
                <a:gridCol w="341824">
                  <a:extLst>
                    <a:ext uri="{9D8B030D-6E8A-4147-A177-3AD203B41FA5}">
                      <a16:colId xmlns:a16="http://schemas.microsoft.com/office/drawing/2014/main" val="2074556316"/>
                    </a:ext>
                  </a:extLst>
                </a:gridCol>
              </a:tblGrid>
              <a:tr h="1349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Requirement/Task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Owner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3/Sep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4/Sep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5/Sep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6/Sep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7/Sep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8/Sep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9/Sep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10/Sep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11/Sep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12/Sep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13/Sep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14/Sep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15/Sep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16/Sep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17/Sep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18/Sep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19/Sep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20/Sep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21/Sep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22/Sep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23/Sep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24/Sep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25/Sep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26/Sep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27/Sep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051022"/>
                  </a:ext>
                </a:extLst>
              </a:tr>
              <a:tr h="1349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Requirement Documentation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385022"/>
                  </a:ext>
                </a:extLst>
              </a:tr>
              <a:tr h="1349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Preparation</a:t>
                      </a:r>
                    </a:p>
                  </a:txBody>
                  <a:tcPr marL="121438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CAST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392331"/>
                  </a:ext>
                </a:extLst>
              </a:tr>
              <a:tr h="1349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Review and Sign off</a:t>
                      </a:r>
                    </a:p>
                  </a:txBody>
                  <a:tcPr marL="121438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Infosys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784623"/>
                  </a:ext>
                </a:extLst>
              </a:tr>
              <a:tr h="2698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time Activity - Extension setup, skeleton code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CAST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07920"/>
                  </a:ext>
                </a:extLst>
              </a:tr>
              <a:tr h="2698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 to ASM Linkage Development and Testing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160290"/>
                  </a:ext>
                </a:extLst>
              </a:tr>
              <a:tr h="1349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Artefact Creation</a:t>
                      </a:r>
                    </a:p>
                  </a:txBody>
                  <a:tcPr marL="121438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CAST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177611"/>
                  </a:ext>
                </a:extLst>
              </a:tr>
              <a:tr h="1349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Linkages from C++ to ASM</a:t>
                      </a:r>
                    </a:p>
                  </a:txBody>
                  <a:tcPr marL="121438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CAST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785105"/>
                  </a:ext>
                </a:extLst>
              </a:tr>
              <a:tr h="1349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Demo and UAT, Signoff</a:t>
                      </a:r>
                    </a:p>
                  </a:txBody>
                  <a:tcPr marL="121438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Infosys &amp; CAST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83186"/>
                  </a:ext>
                </a:extLst>
              </a:tr>
              <a:tr h="2698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R&amp;D and Estimation for ASM to C++ Linkage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CAST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47" marR="6747" marT="67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39851"/>
                  </a:ext>
                </a:extLst>
              </a:tr>
            </a:tbl>
          </a:graphicData>
        </a:graphic>
      </p:graphicFrame>
      <p:sp>
        <p:nvSpPr>
          <p:cNvPr id="7" name="Diamond 6">
            <a:extLst>
              <a:ext uri="{FF2B5EF4-FFF2-40B4-BE49-F238E27FC236}">
                <a16:creationId xmlns:a16="http://schemas.microsoft.com/office/drawing/2014/main" id="{C57EA64C-2F0A-40EE-B44F-7475D37B891E}"/>
              </a:ext>
            </a:extLst>
          </p:cNvPr>
          <p:cNvSpPr/>
          <p:nvPr/>
        </p:nvSpPr>
        <p:spPr>
          <a:xfrm>
            <a:off x="8678009" y="5416059"/>
            <a:ext cx="202223" cy="228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D10DB-4B65-4E1A-A245-C488E2934447}"/>
              </a:ext>
            </a:extLst>
          </p:cNvPr>
          <p:cNvSpPr txBox="1"/>
          <p:nvPr/>
        </p:nvSpPr>
        <p:spPr>
          <a:xfrm>
            <a:off x="8678009" y="4941277"/>
            <a:ext cx="747345" cy="415014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C7BF51-066E-43B0-B87A-D05F4139F1C0}"/>
              </a:ext>
            </a:extLst>
          </p:cNvPr>
          <p:cNvSpPr txBox="1"/>
          <p:nvPr/>
        </p:nvSpPr>
        <p:spPr>
          <a:xfrm>
            <a:off x="8783515" y="5152292"/>
            <a:ext cx="808893" cy="263767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10DA6-D21B-468B-8F8B-71472945CDBE}"/>
              </a:ext>
            </a:extLst>
          </p:cNvPr>
          <p:cNvSpPr txBox="1"/>
          <p:nvPr/>
        </p:nvSpPr>
        <p:spPr>
          <a:xfrm>
            <a:off x="7684477" y="216290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3EC14D-1B96-47E5-BFA9-923E1BCEDCC9}"/>
              </a:ext>
            </a:extLst>
          </p:cNvPr>
          <p:cNvSpPr txBox="1"/>
          <p:nvPr/>
        </p:nvSpPr>
        <p:spPr>
          <a:xfrm>
            <a:off x="7921872" y="4958860"/>
            <a:ext cx="1732083" cy="35844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en-US" sz="1000" dirty="0"/>
              <a:t>Extension delivered with C++ </a:t>
            </a:r>
          </a:p>
          <a:p>
            <a:r>
              <a:rPr lang="en-US" sz="1000" dirty="0"/>
              <a:t>to ASM linkage as in slide 4</a:t>
            </a:r>
          </a:p>
        </p:txBody>
      </p:sp>
    </p:spTree>
    <p:extLst>
      <p:ext uri="{BB962C8B-B14F-4D97-AF65-F5344CB8AC3E}">
        <p14:creationId xmlns:p14="http://schemas.microsoft.com/office/powerpoint/2010/main" val="1584240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B4E286-0704-427E-8C73-263AC9EA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3" y="257144"/>
            <a:ext cx="8939925" cy="518359"/>
          </a:xfrm>
        </p:spPr>
        <p:txBody>
          <a:bodyPr/>
          <a:lstStyle/>
          <a:p>
            <a:r>
              <a:rPr lang="en-US" dirty="0"/>
              <a:t>Iteration 1 –</a:t>
            </a:r>
            <a:r>
              <a:rPr lang="en-US" sz="2400" dirty="0"/>
              <a:t>Dependencies &amp; Risks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2261B5-463E-4BC4-9856-9B33941E3057}"/>
              </a:ext>
            </a:extLst>
          </p:cNvPr>
          <p:cNvSpPr txBox="1">
            <a:spLocks/>
          </p:cNvSpPr>
          <p:nvPr/>
        </p:nvSpPr>
        <p:spPr>
          <a:xfrm>
            <a:off x="313325" y="680475"/>
            <a:ext cx="10986645" cy="223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otham Light" panose="02000603030000020004" pitchFamily="2" charset="0"/>
                <a:ea typeface="+mn-ea"/>
                <a:cs typeface="Gotham Book" pitchFamily="50" charset="0"/>
              </a:defRPr>
            </a:lvl1pPr>
            <a:lvl2pPr marL="6858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Gotham Light" panose="02000603030000020004" pitchFamily="2" charset="0"/>
                <a:ea typeface="+mn-ea"/>
                <a:cs typeface="Gotham Book" pitchFamily="50" charset="0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Gotham Light" panose="02000603030000020004" pitchFamily="2" charset="0"/>
                <a:ea typeface="+mn-ea"/>
                <a:cs typeface="Gotham Book" pitchFamily="50" charset="0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Gotham Light" panose="02000603030000020004" pitchFamily="2" charset="0"/>
                <a:ea typeface="+mn-ea"/>
                <a:cs typeface="Gotham Book" pitchFamily="50" charset="0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Gisha" panose="020B0502040204020203" pitchFamily="34" charset="-79"/>
                <a:cs typeface="Gisha" panose="020B0502040204020203" pitchFamily="34" charset="-79"/>
              </a:rPr>
              <a:t>Dependency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Gisha" panose="020B0502040204020203" pitchFamily="34" charset="-79"/>
                <a:cs typeface="Gisha" panose="020B0502040204020203" pitchFamily="34" charset="-79"/>
              </a:rPr>
              <a:t>CAST requires Infosys to provide approval on Effort Estimate and billing of Effort to Infosys. NOTE: CAST suggests utilizing the available service days, for billing this activity.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Gisha" panose="020B0502040204020203" pitchFamily="34" charset="-79"/>
                <a:cs typeface="Gisha" panose="020B0502040204020203" pitchFamily="34" charset="-79"/>
              </a:rPr>
              <a:t>CAST request Infosys to provide sample source code/pseudo code for testing C++ to ASM linkage and ASM to C++ linkage.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Gisha" panose="020B0502040204020203" pitchFamily="34" charset="-79"/>
                <a:cs typeface="Gisha" panose="020B0502040204020203" pitchFamily="34" charset="-79"/>
              </a:rPr>
              <a:t>Sign-offs Required from Infosys: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</a:rPr>
              <a:t>CAST requires sign-off on Requirement Document, as per schedule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</a:rPr>
              <a:t>CAST requires UAT sign-off on final deliverable.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2D8E3C1-75DB-4FBA-BC48-4108C44E2391}"/>
              </a:ext>
            </a:extLst>
          </p:cNvPr>
          <p:cNvSpPr txBox="1">
            <a:spLocks/>
          </p:cNvSpPr>
          <p:nvPr/>
        </p:nvSpPr>
        <p:spPr>
          <a:xfrm>
            <a:off x="548023" y="2823049"/>
            <a:ext cx="10986645" cy="524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otham Light" panose="02000603030000020004" pitchFamily="2" charset="0"/>
                <a:ea typeface="+mn-ea"/>
                <a:cs typeface="Gotham Book" pitchFamily="50" charset="0"/>
              </a:defRPr>
            </a:lvl1pPr>
            <a:lvl2pPr marL="6858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Gotham Light" panose="02000603030000020004" pitchFamily="2" charset="0"/>
                <a:ea typeface="+mn-ea"/>
                <a:cs typeface="Gotham Book" pitchFamily="50" charset="0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Gotham Light" panose="02000603030000020004" pitchFamily="2" charset="0"/>
                <a:ea typeface="+mn-ea"/>
                <a:cs typeface="Gotham Book" pitchFamily="50" charset="0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Gotham Light" panose="02000603030000020004" pitchFamily="2" charset="0"/>
                <a:ea typeface="+mn-ea"/>
                <a:cs typeface="Gotham Book" pitchFamily="50" charset="0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Gisha" panose="020B0502040204020203" pitchFamily="34" charset="-79"/>
                <a:cs typeface="Gisha" panose="020B0502040204020203" pitchFamily="34" charset="-79"/>
              </a:rPr>
              <a:t>Risks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13321FC-076C-4CC7-BFEA-CF4F9FD5B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022457"/>
              </p:ext>
            </p:extLst>
          </p:nvPr>
        </p:nvGraphicFramePr>
        <p:xfrm>
          <a:off x="602677" y="3267855"/>
          <a:ext cx="10877336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1" name="Worksheet" r:id="rId3" imgW="10160000" imgH="3136841" progId="Excel.Sheet.12">
                  <p:embed/>
                </p:oleObj>
              </mc:Choice>
              <mc:Fallback>
                <p:oleObj name="Worksheet" r:id="rId3" imgW="10160000" imgH="31368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2677" y="3267855"/>
                        <a:ext cx="10877336" cy="313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4025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D3D73-981D-4D7A-B00C-C6644B0DB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702" y="2705100"/>
            <a:ext cx="10720595" cy="1447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9600" dirty="0"/>
              <a:t>Future Scenarios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513D64-4856-4AF0-B069-2BA71C52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30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29084069-4E1B-4F2C-B79D-85D78AF3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Patterns and Priorities - Backlog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C1C97F-F084-41DA-AA71-CC53F91C88D7}"/>
              </a:ext>
            </a:extLst>
          </p:cNvPr>
          <p:cNvSpPr/>
          <p:nvPr/>
        </p:nvSpPr>
        <p:spPr>
          <a:xfrm>
            <a:off x="142875" y="1213572"/>
            <a:ext cx="119062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Backlog of requirements (Patterns) and Priorities.</a:t>
            </a:r>
          </a:p>
          <a:p>
            <a:r>
              <a:rPr lang="en-US" sz="1600" dirty="0"/>
              <a:t>NOTE: This backlog is an initial version and this can be jointly updated, curated by both CSAT and Infosys.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9F5E899-879A-4D88-8A0A-E1CD636E2E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450094"/>
              </p:ext>
            </p:extLst>
          </p:nvPr>
        </p:nvGraphicFramePr>
        <p:xfrm>
          <a:off x="142875" y="2035175"/>
          <a:ext cx="11442700" cy="415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0" name="Worksheet" r:id="rId4" imgW="11906139" imgH="4581262" progId="Excel.Sheet.12">
                  <p:embed/>
                </p:oleObj>
              </mc:Choice>
              <mc:Fallback>
                <p:oleObj name="Worksheet" r:id="rId4" imgW="11906139" imgH="4581262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9F5E899-879A-4D88-8A0A-E1CD636E2E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875" y="2035175"/>
                        <a:ext cx="11442700" cy="415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4924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8EDF5-9395-4B7F-BA90-53DCBA6F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42" y="129385"/>
            <a:ext cx="8756784" cy="670728"/>
          </a:xfrm>
        </p:spPr>
        <p:txBody>
          <a:bodyPr/>
          <a:lstStyle/>
          <a:p>
            <a:r>
              <a:rPr lang="en-US" sz="2800" dirty="0"/>
              <a:t>Pattern #7 – Priority 2</a:t>
            </a:r>
            <a:br>
              <a:rPr lang="en-US" sz="2800" dirty="0"/>
            </a:br>
            <a:r>
              <a:rPr lang="en-US" sz="2800" dirty="0"/>
              <a:t>Call from C++ to Embedded Assembler source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B5972-7A0F-4891-BC15-E43849FE8A22}"/>
              </a:ext>
            </a:extLst>
          </p:cNvPr>
          <p:cNvSpPr/>
          <p:nvPr/>
        </p:nvSpPr>
        <p:spPr>
          <a:xfrm>
            <a:off x="7023415" y="2003068"/>
            <a:ext cx="3436447" cy="36009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int main( )  {</a:t>
            </a:r>
          </a:p>
          <a:p>
            <a:endParaRPr lang="en-US" sz="1400" dirty="0"/>
          </a:p>
          <a:p>
            <a:pPr lvl="1"/>
            <a:r>
              <a:rPr lang="en-US" sz="1400" dirty="0">
                <a:highlight>
                  <a:srgbClr val="00FF00"/>
                </a:highlight>
              </a:rPr>
              <a:t>__</a:t>
            </a:r>
            <a:r>
              <a:rPr lang="en-US" sz="1400" dirty="0" err="1">
                <a:highlight>
                  <a:srgbClr val="00FF00"/>
                </a:highlight>
              </a:rPr>
              <a:t>asm</a:t>
            </a:r>
            <a:r>
              <a:rPr lang="en-US" sz="1400" dirty="0">
                <a:highlight>
                  <a:srgbClr val="00FF00"/>
                </a:highlight>
              </a:rPr>
              <a:t>__</a:t>
            </a:r>
            <a:r>
              <a:rPr lang="en-US" sz="1400" dirty="0"/>
              <a:t>( "</a:t>
            </a:r>
            <a:r>
              <a:rPr lang="en-US" sz="1400" dirty="0">
                <a:solidFill>
                  <a:srgbClr val="FF0000"/>
                </a:solidFill>
              </a:rPr>
              <a:t>movl $10, 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  <a:r>
              <a:rPr lang="en-US" sz="1400" dirty="0"/>
              <a:t>"</a:t>
            </a:r>
          </a:p>
          <a:p>
            <a:pPr lvl="1"/>
            <a:r>
              <a:rPr lang="en-US" sz="1400" dirty="0"/>
              <a:t>                  "</a:t>
            </a:r>
            <a:r>
              <a:rPr lang="en-US" sz="1400" dirty="0">
                <a:solidFill>
                  <a:srgbClr val="FF0000"/>
                </a:solidFill>
              </a:rPr>
              <a:t>movl $20, %</a:t>
            </a:r>
            <a:r>
              <a:rPr lang="en-US" sz="1400" dirty="0" err="1">
                <a:solidFill>
                  <a:srgbClr val="FF0000"/>
                </a:solidFill>
              </a:rPr>
              <a:t>ebx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  <a:r>
              <a:rPr lang="en-US" sz="1400" dirty="0"/>
              <a:t>"</a:t>
            </a:r>
          </a:p>
          <a:p>
            <a:pPr lvl="1"/>
            <a:r>
              <a:rPr lang="en-US" sz="1400" dirty="0"/>
              <a:t>                  "</a:t>
            </a:r>
            <a:r>
              <a:rPr lang="en-US" sz="1400" dirty="0">
                <a:solidFill>
                  <a:srgbClr val="FF0000"/>
                </a:solidFill>
              </a:rPr>
              <a:t>addl %</a:t>
            </a:r>
            <a:r>
              <a:rPr lang="en-US" sz="1400" dirty="0" err="1">
                <a:solidFill>
                  <a:srgbClr val="FF0000"/>
                </a:solidFill>
              </a:rPr>
              <a:t>ebx</a:t>
            </a:r>
            <a:r>
              <a:rPr lang="en-US" sz="1400" dirty="0">
                <a:solidFill>
                  <a:srgbClr val="FF0000"/>
                </a:solidFill>
              </a:rPr>
              <a:t>, 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  <a:r>
              <a:rPr lang="en-US" sz="1400" dirty="0"/>
              <a:t>");</a:t>
            </a:r>
          </a:p>
          <a:p>
            <a:pPr lvl="1"/>
            <a:endParaRPr lang="en-US" sz="1400" dirty="0"/>
          </a:p>
          <a:p>
            <a:r>
              <a:rPr lang="en-US" b="1" dirty="0">
                <a:highlight>
                  <a:srgbClr val="C0C0C0"/>
                </a:highlight>
              </a:rPr>
              <a:t>------------------OR------------------</a:t>
            </a:r>
          </a:p>
          <a:p>
            <a:endParaRPr lang="en-US" sz="1400" dirty="0"/>
          </a:p>
          <a:p>
            <a:endParaRPr lang="en-US" sz="1400" dirty="0"/>
          </a:p>
          <a:p>
            <a:pPr lvl="1"/>
            <a:r>
              <a:rPr lang="en-US" sz="1400" dirty="0" err="1">
                <a:highlight>
                  <a:srgbClr val="00FF00"/>
                </a:highlight>
              </a:rPr>
              <a:t>asm</a:t>
            </a:r>
            <a:r>
              <a:rPr lang="en-US" sz="1400" dirty="0"/>
              <a:t>( "</a:t>
            </a:r>
            <a:r>
              <a:rPr lang="en-US" sz="1400" dirty="0">
                <a:solidFill>
                  <a:srgbClr val="FF0000"/>
                </a:solidFill>
              </a:rPr>
              <a:t>movl $10, 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      "</a:t>
            </a:r>
            <a:r>
              <a:rPr lang="en-US" sz="1400" dirty="0">
                <a:solidFill>
                  <a:srgbClr val="FF0000"/>
                </a:solidFill>
              </a:rPr>
              <a:t>movl $20, %</a:t>
            </a:r>
            <a:r>
              <a:rPr lang="en-US" sz="1400" dirty="0" err="1">
                <a:solidFill>
                  <a:srgbClr val="FF0000"/>
                </a:solidFill>
              </a:rPr>
              <a:t>ebx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      "</a:t>
            </a:r>
            <a:r>
              <a:rPr lang="en-US" sz="1400" dirty="0">
                <a:solidFill>
                  <a:srgbClr val="FF0000"/>
                </a:solidFill>
              </a:rPr>
              <a:t>addl %</a:t>
            </a:r>
            <a:r>
              <a:rPr lang="en-US" sz="1400" dirty="0" err="1">
                <a:solidFill>
                  <a:srgbClr val="FF0000"/>
                </a:solidFill>
              </a:rPr>
              <a:t>ebx</a:t>
            </a:r>
            <a:r>
              <a:rPr lang="en-US" sz="1400" dirty="0">
                <a:solidFill>
                  <a:srgbClr val="FF0000"/>
                </a:solidFill>
              </a:rPr>
              <a:t>, 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  <a:r>
              <a:rPr lang="en-US" sz="1400" dirty="0"/>
              <a:t>");</a:t>
            </a:r>
          </a:p>
          <a:p>
            <a:endParaRPr lang="en-US" sz="1400" dirty="0"/>
          </a:p>
          <a:p>
            <a:pPr lvl="1"/>
            <a:r>
              <a:rPr lang="en-US" sz="1400" dirty="0"/>
              <a:t>return 0 ;</a:t>
            </a:r>
          </a:p>
          <a:p>
            <a:pPr lvl="1"/>
            <a:endParaRPr lang="en-US" sz="1400" dirty="0"/>
          </a:p>
          <a:p>
            <a:r>
              <a:rPr lang="en-US" sz="1400" dirty="0"/>
              <a:t>}	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B8F37D-2344-47D4-B17D-B44A38E7328B}"/>
              </a:ext>
            </a:extLst>
          </p:cNvPr>
          <p:cNvSpPr/>
          <p:nvPr/>
        </p:nvSpPr>
        <p:spPr>
          <a:xfrm>
            <a:off x="2195022" y="2172006"/>
            <a:ext cx="2277456" cy="1109356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EAB28F-5538-45E1-8DB0-C531B286905C}"/>
              </a:ext>
            </a:extLst>
          </p:cNvPr>
          <p:cNvSpPr/>
          <p:nvPr/>
        </p:nvSpPr>
        <p:spPr>
          <a:xfrm>
            <a:off x="2195022" y="4123186"/>
            <a:ext cx="2277456" cy="1109357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Embedded</a:t>
            </a:r>
            <a:r>
              <a:rPr lang="en-US" dirty="0"/>
              <a:t> assembler code/module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073CF4-8305-42C8-AD3F-DF2620BDE5C4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3333750" y="3281362"/>
            <a:ext cx="0" cy="8418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937018E-9312-4762-BBC3-A1F1F6A8B47E}"/>
              </a:ext>
            </a:extLst>
          </p:cNvPr>
          <p:cNvSpPr/>
          <p:nvPr/>
        </p:nvSpPr>
        <p:spPr>
          <a:xfrm>
            <a:off x="2611437" y="1369160"/>
            <a:ext cx="144462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Call flow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7E6A2C-FF05-4489-BE84-161394ECE79E}"/>
              </a:ext>
            </a:extLst>
          </p:cNvPr>
          <p:cNvSpPr/>
          <p:nvPr/>
        </p:nvSpPr>
        <p:spPr>
          <a:xfrm>
            <a:off x="7289382" y="1110516"/>
            <a:ext cx="29470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/>
              <a:t>Sample source </a:t>
            </a:r>
          </a:p>
          <a:p>
            <a:pPr algn="ctr"/>
            <a:r>
              <a:rPr lang="en-US" sz="2200" dirty="0"/>
              <a:t>Embedded Assembler</a:t>
            </a:r>
          </a:p>
        </p:txBody>
      </p:sp>
    </p:spTree>
    <p:extLst>
      <p:ext uri="{BB962C8B-B14F-4D97-AF65-F5344CB8AC3E}">
        <p14:creationId xmlns:p14="http://schemas.microsoft.com/office/powerpoint/2010/main" val="3707445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59A488-E375-4CFA-9237-A7602451F058}"/>
              </a:ext>
            </a:extLst>
          </p:cNvPr>
          <p:cNvSpPr/>
          <p:nvPr/>
        </p:nvSpPr>
        <p:spPr>
          <a:xfrm>
            <a:off x="6680434" y="2009998"/>
            <a:ext cx="3789028" cy="40318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int main( )  {</a:t>
            </a:r>
          </a:p>
          <a:p>
            <a:r>
              <a:rPr lang="en-US" sz="1400" dirty="0"/>
              <a:t>	int </a:t>
            </a:r>
            <a:r>
              <a:rPr lang="en-US" sz="1400" dirty="0">
                <a:highlight>
                  <a:srgbClr val="FFFF00"/>
                </a:highlight>
              </a:rPr>
              <a:t>joe</a:t>
            </a:r>
            <a:r>
              <a:rPr lang="en-US" sz="1400" dirty="0"/>
              <a:t>=1234, </a:t>
            </a:r>
            <a:r>
              <a:rPr lang="en-US" sz="1400" dirty="0" err="1">
                <a:highlight>
                  <a:srgbClr val="FFFF00"/>
                </a:highlight>
              </a:rPr>
              <a:t>fred</a:t>
            </a:r>
            <a:r>
              <a:rPr lang="en-US" sz="1400" dirty="0"/>
              <a:t>;</a:t>
            </a:r>
          </a:p>
          <a:p>
            <a:r>
              <a:rPr lang="en-US" sz="1400" dirty="0"/>
              <a:t>	</a:t>
            </a:r>
            <a:r>
              <a:rPr lang="en-US" sz="1400" dirty="0">
                <a:highlight>
                  <a:srgbClr val="00FF00"/>
                </a:highlight>
              </a:rPr>
              <a:t>  __</a:t>
            </a:r>
            <a:r>
              <a:rPr lang="en-US" sz="1400" dirty="0" err="1">
                <a:highlight>
                  <a:srgbClr val="00FF00"/>
                </a:highlight>
              </a:rPr>
              <a:t>asm</a:t>
            </a:r>
            <a:r>
              <a:rPr lang="en-US" sz="1400" dirty="0">
                <a:highlight>
                  <a:srgbClr val="00FF00"/>
                </a:highlight>
              </a:rPr>
              <a:t>__</a:t>
            </a:r>
            <a:r>
              <a:rPr lang="en-US" sz="1400" dirty="0"/>
              <a:t>( "</a:t>
            </a:r>
            <a:r>
              <a:rPr lang="en-US" sz="1400" dirty="0">
                <a:solidFill>
                  <a:srgbClr val="FF0000"/>
                </a:solidFill>
              </a:rPr>
              <a:t>mov %1,%%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r>
              <a:rPr lang="en-US" sz="1400" dirty="0">
                <a:solidFill>
                  <a:srgbClr val="FF0000"/>
                </a:solidFill>
              </a:rPr>
              <a:t>\n</a:t>
            </a:r>
            <a:r>
              <a:rPr lang="en-US" sz="1400" dirty="0"/>
              <a:t>"</a:t>
            </a:r>
          </a:p>
          <a:p>
            <a:r>
              <a:rPr lang="en-US" sz="1400" dirty="0"/>
              <a:t>		"</a:t>
            </a:r>
            <a:r>
              <a:rPr lang="en-US" sz="1400" dirty="0">
                <a:solidFill>
                  <a:srgbClr val="FF0000"/>
                </a:solidFill>
              </a:rPr>
              <a:t>add $2,%%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r>
              <a:rPr lang="en-US" sz="1400" dirty="0">
                <a:solidFill>
                  <a:srgbClr val="FF0000"/>
                </a:solidFill>
              </a:rPr>
              <a:t>\n</a:t>
            </a:r>
            <a:r>
              <a:rPr lang="en-US" sz="1400" dirty="0"/>
              <a:t>"</a:t>
            </a:r>
          </a:p>
          <a:p>
            <a:r>
              <a:rPr lang="en-US" sz="1400" dirty="0"/>
              <a:t>		"</a:t>
            </a:r>
            <a:r>
              <a:rPr lang="en-US" sz="1400" dirty="0">
                <a:solidFill>
                  <a:srgbClr val="FF0000"/>
                </a:solidFill>
              </a:rPr>
              <a:t>mov %%eax,%0\n</a:t>
            </a:r>
            <a:r>
              <a:rPr lang="en-US" sz="1400" dirty="0"/>
              <a:t>"</a:t>
            </a:r>
          </a:p>
          <a:p>
            <a:r>
              <a:rPr lang="en-US" sz="1400" dirty="0"/>
              <a:t>		</a:t>
            </a:r>
            <a:r>
              <a:rPr lang="en-US" sz="1400" dirty="0">
                <a:solidFill>
                  <a:srgbClr val="FF0000"/>
                </a:solidFill>
              </a:rPr>
              <a:t>:"=r" </a:t>
            </a:r>
            <a:r>
              <a:rPr lang="en-US" sz="1400" dirty="0"/>
              <a:t>(</a:t>
            </a:r>
            <a:r>
              <a:rPr lang="en-US" sz="1400" dirty="0" err="1">
                <a:highlight>
                  <a:srgbClr val="FFFF00"/>
                </a:highlight>
              </a:rPr>
              <a:t>fred</a:t>
            </a:r>
            <a:r>
              <a:rPr lang="en-US" sz="1400" dirty="0"/>
              <a:t>) </a:t>
            </a:r>
          </a:p>
          <a:p>
            <a:r>
              <a:rPr lang="en-US" sz="1400" dirty="0"/>
              <a:t>		</a:t>
            </a:r>
            <a:r>
              <a:rPr lang="en-US" sz="1400" dirty="0">
                <a:solidFill>
                  <a:srgbClr val="FF0000"/>
                </a:solidFill>
              </a:rPr>
              <a:t>:"r"</a:t>
            </a:r>
            <a:r>
              <a:rPr lang="en-US" sz="1400" dirty="0"/>
              <a:t> (</a:t>
            </a:r>
            <a:r>
              <a:rPr lang="en-US" sz="1400" dirty="0">
                <a:highlight>
                  <a:srgbClr val="FFFF00"/>
                </a:highlight>
              </a:rPr>
              <a:t>joe</a:t>
            </a:r>
            <a:r>
              <a:rPr lang="en-US" sz="1400" dirty="0"/>
              <a:t>) </a:t>
            </a:r>
          </a:p>
          <a:p>
            <a:r>
              <a:rPr lang="en-US" sz="1400" dirty="0"/>
              <a:t>		</a:t>
            </a:r>
            <a:r>
              <a:rPr lang="en-US" sz="1400" dirty="0">
                <a:solidFill>
                  <a:srgbClr val="FF0000"/>
                </a:solidFill>
              </a:rPr>
              <a:t>:"%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r>
              <a:rPr lang="en-US" sz="1400" dirty="0">
                <a:solidFill>
                  <a:srgbClr val="FF0000"/>
                </a:solidFill>
              </a:rPr>
              <a:t>"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    </a:t>
            </a:r>
            <a:r>
              <a:rPr lang="en-US" b="1" dirty="0">
                <a:highlight>
                  <a:srgbClr val="C0C0C0"/>
                </a:highlight>
              </a:rPr>
              <a:t>---------------OR ---------------</a:t>
            </a:r>
            <a:r>
              <a:rPr lang="en-US" b="1" dirty="0"/>
              <a:t> </a:t>
            </a:r>
          </a:p>
          <a:p>
            <a:r>
              <a:rPr lang="en-US" sz="1400" dirty="0"/>
              <a:t>	  </a:t>
            </a:r>
            <a:r>
              <a:rPr lang="en-US" sz="1400" dirty="0" err="1">
                <a:highlight>
                  <a:srgbClr val="00FF00"/>
                </a:highlight>
              </a:rPr>
              <a:t>asm</a:t>
            </a:r>
            <a:r>
              <a:rPr lang="en-US" sz="1400" dirty="0" err="1"/>
              <a:t>"</a:t>
            </a:r>
            <a:r>
              <a:rPr lang="en-US" sz="1400" dirty="0" err="1">
                <a:solidFill>
                  <a:srgbClr val="FF0000"/>
                </a:solidFill>
              </a:rPr>
              <a:t>mov</a:t>
            </a:r>
            <a:r>
              <a:rPr lang="en-US" sz="1400" dirty="0">
                <a:solidFill>
                  <a:srgbClr val="FF0000"/>
                </a:solidFill>
              </a:rPr>
              <a:t> %1,%%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r>
              <a:rPr lang="en-US" sz="1400" dirty="0">
                <a:solidFill>
                  <a:srgbClr val="FF0000"/>
                </a:solidFill>
              </a:rPr>
              <a:t>\n</a:t>
            </a:r>
            <a:r>
              <a:rPr lang="en-US" sz="1400" dirty="0"/>
              <a:t>"</a:t>
            </a:r>
          </a:p>
          <a:p>
            <a:r>
              <a:rPr lang="en-US" sz="1400" dirty="0"/>
              <a:t>		"</a:t>
            </a:r>
            <a:r>
              <a:rPr lang="en-US" sz="1400" dirty="0">
                <a:solidFill>
                  <a:srgbClr val="FF0000"/>
                </a:solidFill>
              </a:rPr>
              <a:t>add $2,%%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r>
              <a:rPr lang="en-US" sz="1400" dirty="0">
                <a:solidFill>
                  <a:srgbClr val="FF0000"/>
                </a:solidFill>
              </a:rPr>
              <a:t>\n</a:t>
            </a:r>
            <a:r>
              <a:rPr lang="en-US" sz="1400" dirty="0"/>
              <a:t>"</a:t>
            </a:r>
          </a:p>
          <a:p>
            <a:r>
              <a:rPr lang="en-US" sz="1400" dirty="0"/>
              <a:t>		"</a:t>
            </a:r>
            <a:r>
              <a:rPr lang="en-US" sz="1400" dirty="0">
                <a:solidFill>
                  <a:srgbClr val="FF0000"/>
                </a:solidFill>
              </a:rPr>
              <a:t>mov %%eax,%0\n</a:t>
            </a:r>
            <a:r>
              <a:rPr lang="en-US" sz="1400" dirty="0"/>
              <a:t>"</a:t>
            </a:r>
          </a:p>
          <a:p>
            <a:r>
              <a:rPr lang="en-US" sz="1400" dirty="0"/>
              <a:t>		</a:t>
            </a:r>
            <a:r>
              <a:rPr lang="en-US" sz="1400" dirty="0">
                <a:solidFill>
                  <a:srgbClr val="FF0000"/>
                </a:solidFill>
              </a:rPr>
              <a:t>:"=r" </a:t>
            </a:r>
            <a:r>
              <a:rPr lang="en-US" sz="1400" dirty="0"/>
              <a:t>(</a:t>
            </a:r>
            <a:r>
              <a:rPr lang="en-US" sz="1400" dirty="0" err="1">
                <a:highlight>
                  <a:srgbClr val="FFFF00"/>
                </a:highlight>
              </a:rPr>
              <a:t>fred</a:t>
            </a:r>
            <a:r>
              <a:rPr lang="en-US" sz="1400" dirty="0"/>
              <a:t>) </a:t>
            </a:r>
          </a:p>
          <a:p>
            <a:r>
              <a:rPr lang="en-US" sz="1400" dirty="0"/>
              <a:t>		</a:t>
            </a:r>
            <a:r>
              <a:rPr lang="en-US" sz="1400" dirty="0">
                <a:solidFill>
                  <a:srgbClr val="FF0000"/>
                </a:solidFill>
              </a:rPr>
              <a:t>:"r"</a:t>
            </a:r>
            <a:r>
              <a:rPr lang="en-US" sz="1400" dirty="0"/>
              <a:t> (</a:t>
            </a:r>
            <a:r>
              <a:rPr lang="en-US" sz="1400" dirty="0">
                <a:highlight>
                  <a:srgbClr val="FFFF00"/>
                </a:highlight>
              </a:rPr>
              <a:t>joe</a:t>
            </a:r>
            <a:r>
              <a:rPr lang="en-US" sz="1400" dirty="0"/>
              <a:t>) </a:t>
            </a:r>
          </a:p>
          <a:p>
            <a:r>
              <a:rPr lang="en-US" sz="1400" dirty="0"/>
              <a:t>		</a:t>
            </a:r>
            <a:r>
              <a:rPr lang="en-US" sz="1400" dirty="0">
                <a:solidFill>
                  <a:srgbClr val="FF0000"/>
                </a:solidFill>
              </a:rPr>
              <a:t>:"%</a:t>
            </a:r>
            <a:r>
              <a:rPr lang="en-US" sz="1400" dirty="0" err="1">
                <a:solidFill>
                  <a:srgbClr val="FF0000"/>
                </a:solidFill>
              </a:rPr>
              <a:t>eax</a:t>
            </a:r>
            <a:r>
              <a:rPr lang="en-US" sz="1400" dirty="0">
                <a:solidFill>
                  <a:srgbClr val="FF0000"/>
                </a:solidFill>
              </a:rPr>
              <a:t>"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	return </a:t>
            </a:r>
            <a:r>
              <a:rPr lang="en-US" sz="1400" dirty="0" err="1">
                <a:highlight>
                  <a:srgbClr val="FFFF00"/>
                </a:highlight>
              </a:rPr>
              <a:t>fred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8674E8-7C84-4F51-9F79-682D35BF4633}"/>
              </a:ext>
            </a:extLst>
          </p:cNvPr>
          <p:cNvSpPr/>
          <p:nvPr/>
        </p:nvSpPr>
        <p:spPr>
          <a:xfrm>
            <a:off x="2009775" y="2219631"/>
            <a:ext cx="2462703" cy="1109356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D52661-7020-47EE-A745-8128EC7E44D4}"/>
              </a:ext>
            </a:extLst>
          </p:cNvPr>
          <p:cNvSpPr/>
          <p:nvPr/>
        </p:nvSpPr>
        <p:spPr>
          <a:xfrm>
            <a:off x="2009775" y="4170811"/>
            <a:ext cx="2462703" cy="1109357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PARAMETERIZED Embedded</a:t>
            </a:r>
            <a:r>
              <a:rPr lang="en-US" dirty="0"/>
              <a:t> assembler code/module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FF2263-8510-41DE-93AC-E6F6E6C64C2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241127" y="3328987"/>
            <a:ext cx="0" cy="8418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19A4E1F-051F-430A-83A0-9BF206E164FC}"/>
              </a:ext>
            </a:extLst>
          </p:cNvPr>
          <p:cNvSpPr/>
          <p:nvPr/>
        </p:nvSpPr>
        <p:spPr>
          <a:xfrm>
            <a:off x="2611437" y="1416785"/>
            <a:ext cx="144462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Call flow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06824D44-84D3-487B-8601-37A3E685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330"/>
            <a:ext cx="9877425" cy="689778"/>
          </a:xfrm>
        </p:spPr>
        <p:txBody>
          <a:bodyPr/>
          <a:lstStyle/>
          <a:p>
            <a:r>
              <a:rPr lang="en-US" sz="2400" dirty="0"/>
              <a:t>Pattern #8 Priority - 2</a:t>
            </a:r>
            <a:br>
              <a:rPr lang="en-US" sz="2400" dirty="0"/>
            </a:br>
            <a:r>
              <a:rPr lang="en-US" sz="2400" dirty="0"/>
              <a:t>Call from C++ to Parameterized Embedded Assembler source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773701-1882-4EDF-A323-AE10405460FF}"/>
              </a:ext>
            </a:extLst>
          </p:cNvPr>
          <p:cNvSpPr/>
          <p:nvPr/>
        </p:nvSpPr>
        <p:spPr>
          <a:xfrm>
            <a:off x="6336688" y="1110516"/>
            <a:ext cx="48524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/>
              <a:t>Sample source </a:t>
            </a:r>
          </a:p>
          <a:p>
            <a:pPr algn="ctr"/>
            <a:r>
              <a:rPr lang="en-US" sz="2200" dirty="0"/>
              <a:t>Embedded with PARAMETER in C++</a:t>
            </a:r>
          </a:p>
        </p:txBody>
      </p:sp>
    </p:spTree>
    <p:extLst>
      <p:ext uri="{BB962C8B-B14F-4D97-AF65-F5344CB8AC3E}">
        <p14:creationId xmlns:p14="http://schemas.microsoft.com/office/powerpoint/2010/main" val="1154120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D3D73-981D-4D7A-B00C-C6644B0DB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702" y="2705100"/>
            <a:ext cx="10720595" cy="1447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9600" dirty="0"/>
              <a:t>Q&amp;A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513D64-4856-4AF0-B069-2BA71C52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7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1A058-EA04-46C2-924A-8404B642DB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6165" y="1098608"/>
            <a:ext cx="10939670" cy="4488460"/>
          </a:xfrm>
        </p:spPr>
        <p:txBody>
          <a:bodyPr/>
          <a:lstStyle/>
          <a:p>
            <a:r>
              <a:rPr lang="en-US" dirty="0"/>
              <a:t>For Iteration 1 – We would like to stick with the same scope and schedule as agreed on 9</a:t>
            </a:r>
            <a:r>
              <a:rPr lang="en-US" baseline="30000" dirty="0"/>
              <a:t>th</a:t>
            </a:r>
            <a:r>
              <a:rPr lang="en-US" dirty="0"/>
              <a:t> Aug : </a:t>
            </a:r>
            <a:r>
              <a:rPr lang="en-US" dirty="0">
                <a:solidFill>
                  <a:schemeClr val="accent2"/>
                </a:solidFill>
              </a:rPr>
              <a:t>Karthik to confirm</a:t>
            </a:r>
          </a:p>
          <a:p>
            <a:r>
              <a:rPr lang="en-US" dirty="0"/>
              <a:t>Additional Patterns Identified: We propose, these new patterns be added to backlog and taken in future iterations.</a:t>
            </a:r>
          </a:p>
          <a:p>
            <a:pPr lvl="1"/>
            <a:r>
              <a:rPr lang="en-US" dirty="0"/>
              <a:t>CAST identified Two more patterns for C++ to assembler during the requirement document which CAST can consider for development in future iteration.</a:t>
            </a:r>
          </a:p>
          <a:p>
            <a:pPr lvl="1"/>
            <a:r>
              <a:rPr lang="en-US" dirty="0"/>
              <a:t>Manjula suggested there could be many other patterns for C++ to Assembler, but not known as of now. </a:t>
            </a:r>
          </a:p>
          <a:p>
            <a:r>
              <a:rPr lang="en-US" dirty="0"/>
              <a:t>As discussed in meeting(sept – 10</a:t>
            </a:r>
            <a:r>
              <a:rPr lang="en-US" baseline="30000" dirty="0"/>
              <a:t>th</a:t>
            </a:r>
            <a:r>
              <a:rPr lang="en-US" dirty="0"/>
              <a:t> ), Manjula to share the code snippet call flow. Post our study we will advice on the feasibility and for future iteration</a:t>
            </a:r>
          </a:p>
          <a:p>
            <a:r>
              <a:rPr lang="en-US" dirty="0"/>
              <a:t>Incase we get sample code by 13</a:t>
            </a:r>
            <a:r>
              <a:rPr lang="en-US" baseline="30000" dirty="0"/>
              <a:t>th</a:t>
            </a:r>
            <a:r>
              <a:rPr lang="en-US" dirty="0"/>
              <a:t> sept., CAST can review sample code and advice what is feasible in iteration 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D258A4-4D15-4C85-ADAE-19301622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Today’s Talking Points (12/sept/2019)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56E159-025D-4F2B-BDAC-1D0BEDF8CDB2}"/>
              </a:ext>
            </a:extLst>
          </p:cNvPr>
          <p:cNvSpPr txBox="1"/>
          <p:nvPr/>
        </p:nvSpPr>
        <p:spPr>
          <a:xfrm>
            <a:off x="1400961" y="352338"/>
            <a:ext cx="7097087" cy="33555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4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5645CF-6FB9-4B2D-BCEA-2029C7DFDD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on possible Development Methodology, we can stabilize at, post initial iterations. </a:t>
            </a:r>
          </a:p>
          <a:p>
            <a:pPr lvl="1"/>
            <a:r>
              <a:rPr lang="en-US" dirty="0"/>
              <a:t>Discussed possible methodology we can adopt for future iterations</a:t>
            </a:r>
          </a:p>
          <a:p>
            <a:pPr lvl="1"/>
            <a:r>
              <a:rPr lang="en-US" dirty="0"/>
              <a:t>CAST to propose </a:t>
            </a:r>
            <a:r>
              <a:rPr lang="en-US"/>
              <a:t>draft methodology on </a:t>
            </a:r>
            <a:r>
              <a:rPr lang="en-US" dirty="0"/>
              <a:t>20</a:t>
            </a:r>
            <a:r>
              <a:rPr lang="en-US" baseline="30000" dirty="0"/>
              <a:t>th</a:t>
            </a:r>
            <a:r>
              <a:rPr lang="en-US" dirty="0"/>
              <a:t> Sept.</a:t>
            </a:r>
          </a:p>
          <a:p>
            <a:endParaRPr lang="en-US" dirty="0"/>
          </a:p>
          <a:p>
            <a:r>
              <a:rPr lang="en-US" dirty="0"/>
              <a:t>SOW for Future Iterations:</a:t>
            </a:r>
          </a:p>
          <a:p>
            <a:pPr lvl="1"/>
            <a:r>
              <a:rPr lang="en-US" dirty="0"/>
              <a:t>CAST proposes future iterations be taken on SOW basis (as service days are meant for SME, FO, BO </a:t>
            </a:r>
            <a:r>
              <a:rPr lang="en-US" dirty="0" err="1"/>
              <a:t>etc</a:t>
            </a:r>
            <a:r>
              <a:rPr lang="en-US" dirty="0"/>
              <a:t> utilizations)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AF437A-1D0D-4184-B013-DC05972E6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268448"/>
            <a:ext cx="8756784" cy="641279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49793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29084069-4E1B-4F2C-B79D-85D78AF3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Assembler Extension Development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6D0E06-E3F4-4E14-B0C3-C2ED7E797445}"/>
              </a:ext>
            </a:extLst>
          </p:cNvPr>
          <p:cNvSpPr/>
          <p:nvPr/>
        </p:nvSpPr>
        <p:spPr>
          <a:xfrm>
            <a:off x="342097" y="934605"/>
            <a:ext cx="4191804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 to Assembler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Various pattern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flow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source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1B260E-482F-4960-8E5B-CEEC210FF1E6}"/>
              </a:ext>
            </a:extLst>
          </p:cNvPr>
          <p:cNvSpPr/>
          <p:nvPr/>
        </p:nvSpPr>
        <p:spPr>
          <a:xfrm>
            <a:off x="6256808" y="1050021"/>
            <a:ext cx="4849341" cy="3682226"/>
          </a:xfrm>
          <a:prstGeom prst="rect">
            <a:avLst/>
          </a:prstGeom>
          <a:ln w="317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Indicative future scenarios are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 startAt="2"/>
            </a:pPr>
            <a:r>
              <a:rPr lang="en-US" sz="2400" i="1" dirty="0">
                <a:solidFill>
                  <a:schemeClr val="tx1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Assembler to C++ (Scenarios and Estimates to be provided during Iteration 1)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 startAt="2"/>
            </a:pP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Assembler to Assembler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EDF0A-CC1F-4768-91F6-5DB53F0B27BB}"/>
              </a:ext>
            </a:extLst>
          </p:cNvPr>
          <p:cNvSpPr txBox="1"/>
          <p:nvPr/>
        </p:nvSpPr>
        <p:spPr>
          <a:xfrm>
            <a:off x="1838325" y="65722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58383-F606-43C8-8F47-F8593DE3D0A9}"/>
              </a:ext>
            </a:extLst>
          </p:cNvPr>
          <p:cNvSpPr txBox="1"/>
          <p:nvPr/>
        </p:nvSpPr>
        <p:spPr>
          <a:xfrm>
            <a:off x="400854" y="4846508"/>
            <a:ext cx="10639424" cy="14971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NOTE: Due to Lack of expertise in Assembler, CAST is not able to estimate/discover the full scope (100% of scenarios, object types) and hence proposing an iterative approach, in which, CAST will discover scope iteratively and develop in iteration. This impacts our ability to provide a full scope, timeline and effort. We request, Infosys, to provide us, with the scenarios, scope, which will enable CAST to provide estimates, subject to technical feasibility.</a:t>
            </a:r>
          </a:p>
        </p:txBody>
      </p:sp>
    </p:spTree>
    <p:extLst>
      <p:ext uri="{BB962C8B-B14F-4D97-AF65-F5344CB8AC3E}">
        <p14:creationId xmlns:p14="http://schemas.microsoft.com/office/powerpoint/2010/main" val="242123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29084069-4E1B-4F2C-B79D-85D78AF3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Patterns and Priorities - Backlog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C1C97F-F084-41DA-AA71-CC53F91C88D7}"/>
              </a:ext>
            </a:extLst>
          </p:cNvPr>
          <p:cNvSpPr/>
          <p:nvPr/>
        </p:nvSpPr>
        <p:spPr>
          <a:xfrm>
            <a:off x="142875" y="1213572"/>
            <a:ext cx="119062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Backlog of requirements (Patterns) and Priorities.</a:t>
            </a:r>
          </a:p>
          <a:p>
            <a:r>
              <a:rPr lang="en-US" sz="1600" dirty="0"/>
              <a:t>NOTE: This backlog is an initial version and this can be jointly updated, curated by both CAST and Infosys.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9F5E899-879A-4D88-8A0A-E1CD636E2E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350447"/>
              </p:ext>
            </p:extLst>
          </p:nvPr>
        </p:nvGraphicFramePr>
        <p:xfrm>
          <a:off x="142875" y="2216907"/>
          <a:ext cx="11906250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9" name="Worksheet" r:id="rId4" imgW="11906370" imgH="3628854" progId="Excel.Sheet.12">
                  <p:embed/>
                </p:oleObj>
              </mc:Choice>
              <mc:Fallback>
                <p:oleObj name="Worksheet" r:id="rId4" imgW="11906370" imgH="36288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875" y="2216907"/>
                        <a:ext cx="11906250" cy="362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44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2C2578-12CF-4E89-818C-563AFE24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343" y="230963"/>
            <a:ext cx="7449424" cy="404119"/>
          </a:xfrm>
        </p:spPr>
        <p:txBody>
          <a:bodyPr/>
          <a:lstStyle/>
          <a:p>
            <a:r>
              <a:rPr lang="en-US" dirty="0"/>
              <a:t>Instruction for extension Installation </a:t>
            </a:r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396497-A1BA-40AF-8E22-5AACC0F03835}"/>
              </a:ext>
            </a:extLst>
          </p:cNvPr>
          <p:cNvGrpSpPr/>
          <p:nvPr/>
        </p:nvGrpSpPr>
        <p:grpSpPr>
          <a:xfrm>
            <a:off x="481863" y="3038804"/>
            <a:ext cx="4331708" cy="2632974"/>
            <a:chOff x="357937" y="3042137"/>
            <a:chExt cx="4331708" cy="23124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789D08-668D-42AD-A83B-5017F7908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937" y="3754244"/>
              <a:ext cx="2796782" cy="1600339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A81B89-5A79-405B-8F00-AA89EFB1DA8D}"/>
                </a:ext>
              </a:extLst>
            </p:cNvPr>
            <p:cNvSpPr txBox="1"/>
            <p:nvPr/>
          </p:nvSpPr>
          <p:spPr>
            <a:xfrm>
              <a:off x="357939" y="3042137"/>
              <a:ext cx="4331706" cy="712107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txBody>
            <a:bodyPr vert="horz" wrap="none" lIns="91440" tIns="45720" rIns="91440" bIns="45720" rtlCol="0" anchor="t">
              <a:no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Step# 2.</a:t>
              </a:r>
              <a:endParaRPr lang="en-IN" dirty="0">
                <a:highlight>
                  <a:srgbClr val="FFFF00"/>
                </a:highlight>
              </a:endParaRPr>
            </a:p>
            <a:p>
              <a:endParaRPr lang="en-US" sz="800" dirty="0"/>
            </a:p>
            <a:p>
              <a:r>
                <a:rPr lang="en-US" sz="1000" dirty="0"/>
                <a:t>In CMS, Add the Analysis Unit for the package selected</a:t>
              </a:r>
              <a:endParaRPr lang="en-IN" sz="10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EC7DF8-CAC1-4B8B-88B5-9B3F8BAAC685}"/>
              </a:ext>
            </a:extLst>
          </p:cNvPr>
          <p:cNvGrpSpPr/>
          <p:nvPr/>
        </p:nvGrpSpPr>
        <p:grpSpPr>
          <a:xfrm>
            <a:off x="5890885" y="1016083"/>
            <a:ext cx="5819253" cy="4824045"/>
            <a:chOff x="5873975" y="1207478"/>
            <a:chExt cx="5819253" cy="482404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EA8C26-6195-412F-AD2D-D4A3E877B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3975" y="2000226"/>
              <a:ext cx="5819252" cy="365029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96E56E3-6FE7-4854-ABC4-72572F76DAE3}"/>
                </a:ext>
              </a:extLst>
            </p:cNvPr>
            <p:cNvSpPr txBox="1"/>
            <p:nvPr/>
          </p:nvSpPr>
          <p:spPr>
            <a:xfrm>
              <a:off x="5873976" y="1207478"/>
              <a:ext cx="5819252" cy="79274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txBody>
            <a:bodyPr vert="horz" wrap="none" lIns="91440" tIns="45720" rIns="91440" bIns="45720" rtlCol="0" anchor="t">
              <a:no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Step# 3.</a:t>
              </a:r>
              <a:endParaRPr lang="en-IN" dirty="0">
                <a:highlight>
                  <a:srgbClr val="FFFF00"/>
                </a:highlight>
              </a:endParaRPr>
            </a:p>
            <a:p>
              <a:endParaRPr lang="en-US" sz="800" dirty="0"/>
            </a:p>
            <a:p>
              <a:r>
                <a:rPr lang="en-US" sz="1000" dirty="0"/>
                <a:t>Select “</a:t>
              </a:r>
              <a:r>
                <a:rPr lang="en-US" sz="1000" dirty="0" err="1">
                  <a:highlight>
                    <a:srgbClr val="FFFF00"/>
                  </a:highlight>
                </a:rPr>
                <a:t>CppAsmExtn</a:t>
              </a:r>
              <a:r>
                <a:rPr lang="en-US" sz="1000" dirty="0"/>
                <a:t>” from Universal Language list</a:t>
              </a:r>
              <a:endParaRPr lang="en-IN" sz="1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C83CF3-2DF5-4F1F-9FA1-540AE71106DF}"/>
                </a:ext>
              </a:extLst>
            </p:cNvPr>
            <p:cNvSpPr txBox="1"/>
            <p:nvPr/>
          </p:nvSpPr>
          <p:spPr>
            <a:xfrm>
              <a:off x="5873976" y="5650522"/>
              <a:ext cx="5819252" cy="381001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txBody>
            <a:bodyPr vert="horz" wrap="none" lIns="91440" tIns="45720" rIns="91440" bIns="45720" rtlCol="0" anchor="t">
              <a:noAutofit/>
            </a:bodyPr>
            <a:lstStyle/>
            <a:p>
              <a:r>
                <a:rPr lang="en-US" sz="1000" dirty="0"/>
                <a:t>Select “</a:t>
              </a:r>
              <a:r>
                <a:rPr lang="en-US" sz="1000" dirty="0" err="1"/>
                <a:t>asm</a:t>
              </a:r>
              <a:r>
                <a:rPr lang="en-US" sz="1000" dirty="0"/>
                <a:t>”  &amp; “C++” source path as above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089C7D-7F4C-4DA2-A8DA-7D76C534DE8F}"/>
              </a:ext>
            </a:extLst>
          </p:cNvPr>
          <p:cNvGrpSpPr/>
          <p:nvPr/>
        </p:nvGrpSpPr>
        <p:grpSpPr>
          <a:xfrm>
            <a:off x="548024" y="1211555"/>
            <a:ext cx="4331707" cy="1332148"/>
            <a:chOff x="357938" y="1209405"/>
            <a:chExt cx="4839119" cy="133214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176684-EE92-403D-B45F-9A4B5C278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938" y="1703280"/>
              <a:ext cx="4839119" cy="838273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13B-BE10-474A-9FB6-D9B4B840C926}"/>
                </a:ext>
              </a:extLst>
            </p:cNvPr>
            <p:cNvSpPr txBox="1"/>
            <p:nvPr/>
          </p:nvSpPr>
          <p:spPr>
            <a:xfrm>
              <a:off x="357938" y="1209405"/>
              <a:ext cx="4839118" cy="496451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txBody>
            <a:bodyPr vert="horz" wrap="none" lIns="91440" tIns="45720" rIns="91440" bIns="45720" rtlCol="0" anchor="t">
              <a:no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Step# 1</a:t>
              </a:r>
              <a:r>
                <a:rPr lang="en-US" dirty="0"/>
                <a:t>. </a:t>
              </a:r>
              <a:r>
                <a:rPr lang="en-US" sz="1000" dirty="0"/>
                <a:t>Copy the extension in CAST extension folder and then</a:t>
              </a:r>
            </a:p>
            <a:p>
              <a:r>
                <a:rPr lang="en-US" sz="1000" dirty="0"/>
                <a:t>using </a:t>
              </a:r>
              <a:r>
                <a:rPr lang="en-US" sz="1000" dirty="0" err="1"/>
                <a:t>ServMan</a:t>
              </a:r>
              <a:r>
                <a:rPr lang="en-US" sz="1000" dirty="0"/>
                <a:t>, select below mentioned extension</a:t>
              </a:r>
              <a:endParaRPr lang="en-IN" sz="1000" dirty="0"/>
            </a:p>
          </p:txBody>
        </p: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7401B66-E67D-4745-A881-06888B153176}"/>
              </a:ext>
            </a:extLst>
          </p:cNvPr>
          <p:cNvSpPr/>
          <p:nvPr/>
        </p:nvSpPr>
        <p:spPr>
          <a:xfrm>
            <a:off x="232566" y="2363652"/>
            <a:ext cx="410247" cy="17642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80342F-0161-4F97-84B6-06ADCFEEB5C0}"/>
              </a:ext>
            </a:extLst>
          </p:cNvPr>
          <p:cNvSpPr/>
          <p:nvPr/>
        </p:nvSpPr>
        <p:spPr>
          <a:xfrm>
            <a:off x="5776546" y="5235089"/>
            <a:ext cx="595873" cy="17642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96AFF50-190B-49C0-A4BF-1C64BAF8394D}"/>
              </a:ext>
            </a:extLst>
          </p:cNvPr>
          <p:cNvSpPr/>
          <p:nvPr/>
        </p:nvSpPr>
        <p:spPr>
          <a:xfrm>
            <a:off x="5776546" y="4035595"/>
            <a:ext cx="693303" cy="17642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B99DE55-5965-43BB-8F60-23AF8B8F2B84}"/>
              </a:ext>
            </a:extLst>
          </p:cNvPr>
          <p:cNvSpPr/>
          <p:nvPr/>
        </p:nvSpPr>
        <p:spPr>
          <a:xfrm>
            <a:off x="95245" y="5222622"/>
            <a:ext cx="410247" cy="17642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59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9A6021-B10C-4BEE-A0A1-DBAAB3D954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2730" y="1333499"/>
            <a:ext cx="10939670" cy="486483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E47353-3A5F-408D-8AA9-AE8F2B51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 Pattern configuration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A285B-F8B7-4F2F-8DD1-A6BB00771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35" y="2333111"/>
            <a:ext cx="6533378" cy="318969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56F3D0-2DFA-4565-9079-227C23E3B177}"/>
              </a:ext>
            </a:extLst>
          </p:cNvPr>
          <p:cNvSpPr/>
          <p:nvPr/>
        </p:nvSpPr>
        <p:spPr>
          <a:xfrm>
            <a:off x="409828" y="1037562"/>
            <a:ext cx="9015526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u="sng" dirty="0"/>
              <a:t>Pattern configuration file: &lt;extension&gt;</a:t>
            </a:r>
            <a:r>
              <a:rPr lang="en-IN" sz="2400" dirty="0"/>
              <a:t>\utils\CppAsmPatterns.py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1EF05-9917-4816-9056-13CFDD8925C1}"/>
              </a:ext>
            </a:extLst>
          </p:cNvPr>
          <p:cNvSpPr txBox="1"/>
          <p:nvPr/>
        </p:nvSpPr>
        <p:spPr>
          <a:xfrm>
            <a:off x="642730" y="1742180"/>
            <a:ext cx="7937744" cy="41339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en-US" sz="1400" dirty="0"/>
              <a:t>For any new patterns, update below with regex-OR condition</a:t>
            </a:r>
          </a:p>
        </p:txBody>
      </p:sp>
    </p:spTree>
    <p:extLst>
      <p:ext uri="{BB962C8B-B14F-4D97-AF65-F5344CB8AC3E}">
        <p14:creationId xmlns:p14="http://schemas.microsoft.com/office/powerpoint/2010/main" val="368409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8EDF5-9395-4B7F-BA90-53DCBA6F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852"/>
            <a:ext cx="8756784" cy="775503"/>
          </a:xfrm>
        </p:spPr>
        <p:txBody>
          <a:bodyPr/>
          <a:lstStyle/>
          <a:p>
            <a:r>
              <a:rPr lang="en-US" dirty="0"/>
              <a:t>Pattern #1 – Priority 1</a:t>
            </a:r>
            <a:br>
              <a:rPr lang="en-US" dirty="0"/>
            </a:br>
            <a:r>
              <a:rPr lang="en-US" dirty="0"/>
              <a:t>C++ to ASM call flow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1A5D9B-5877-43D1-BDCE-21FA1898522A}"/>
              </a:ext>
            </a:extLst>
          </p:cNvPr>
          <p:cNvSpPr/>
          <p:nvPr/>
        </p:nvSpPr>
        <p:spPr>
          <a:xfrm>
            <a:off x="7089678" y="4168135"/>
            <a:ext cx="3794620" cy="20928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.</a:t>
            </a:r>
            <a:r>
              <a:rPr lang="en-US" b="1" dirty="0" err="1"/>
              <a:t>asm</a:t>
            </a:r>
            <a:endParaRPr lang="en-US" b="1" dirty="0"/>
          </a:p>
          <a:p>
            <a:endParaRPr lang="en-US" sz="1400" dirty="0"/>
          </a:p>
          <a:p>
            <a:r>
              <a:rPr lang="en-US" sz="1400" dirty="0"/>
              <a:t>global </a:t>
            </a:r>
            <a:r>
              <a:rPr lang="en-US" sz="1400" dirty="0">
                <a:highlight>
                  <a:srgbClr val="FFFF00"/>
                </a:highlight>
              </a:rPr>
              <a:t>add</a:t>
            </a:r>
          </a:p>
          <a:p>
            <a:endParaRPr lang="en-US" sz="1400" dirty="0"/>
          </a:p>
          <a:p>
            <a:r>
              <a:rPr lang="en-US" sz="1400" dirty="0">
                <a:highlight>
                  <a:srgbClr val="FFFF00"/>
                </a:highlight>
              </a:rPr>
              <a:t>add</a:t>
            </a:r>
            <a:r>
              <a:rPr lang="en-US" sz="1400" dirty="0"/>
              <a:t>:</a:t>
            </a:r>
          </a:p>
          <a:p>
            <a:r>
              <a:rPr lang="en-US" sz="1400" dirty="0"/>
              <a:t>	mov </a:t>
            </a:r>
            <a:r>
              <a:rPr lang="en-US" sz="1400" dirty="0" err="1"/>
              <a:t>eax</a:t>
            </a:r>
            <a:r>
              <a:rPr lang="en-US" sz="1400" dirty="0"/>
              <a:t>, [esp+4]</a:t>
            </a:r>
          </a:p>
          <a:p>
            <a:r>
              <a:rPr lang="en-US" sz="1400" dirty="0"/>
              <a:t>	mov </a:t>
            </a:r>
            <a:r>
              <a:rPr lang="en-US" sz="1400" dirty="0" err="1"/>
              <a:t>edx</a:t>
            </a:r>
            <a:r>
              <a:rPr lang="en-US" sz="1400" dirty="0"/>
              <a:t>, [esp+8]</a:t>
            </a:r>
          </a:p>
          <a:p>
            <a:r>
              <a:rPr lang="en-US" sz="1400" dirty="0"/>
              <a:t>	add </a:t>
            </a:r>
            <a:r>
              <a:rPr lang="en-US" sz="1400" dirty="0" err="1"/>
              <a:t>eax</a:t>
            </a:r>
            <a:r>
              <a:rPr lang="en-US" sz="1400" dirty="0"/>
              <a:t>, </a:t>
            </a:r>
            <a:r>
              <a:rPr lang="en-US" sz="1400" dirty="0" err="1"/>
              <a:t>edx</a:t>
            </a:r>
            <a:endParaRPr lang="en-US" sz="1400" dirty="0"/>
          </a:p>
          <a:p>
            <a:r>
              <a:rPr lang="en-US" sz="1400" dirty="0"/>
              <a:t>	ret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24863F-F830-43DD-B923-11FE10B934A1}"/>
              </a:ext>
            </a:extLst>
          </p:cNvPr>
          <p:cNvSpPr/>
          <p:nvPr/>
        </p:nvSpPr>
        <p:spPr>
          <a:xfrm>
            <a:off x="6165753" y="1513222"/>
            <a:ext cx="3794620" cy="25237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.cpp</a:t>
            </a:r>
          </a:p>
          <a:p>
            <a:r>
              <a:rPr lang="en-US" sz="1400" dirty="0"/>
              <a:t>#include &lt;iostream&gt;</a:t>
            </a:r>
          </a:p>
          <a:p>
            <a:r>
              <a:rPr lang="en-US" sz="1400" dirty="0"/>
              <a:t>using std::</a:t>
            </a:r>
            <a:r>
              <a:rPr lang="en-US" sz="1400" dirty="0" err="1"/>
              <a:t>cout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extern  "C"  int  _add(int a, int B);</a:t>
            </a:r>
          </a:p>
          <a:p>
            <a:endParaRPr lang="en-US" sz="1400" dirty="0"/>
          </a:p>
          <a:p>
            <a:r>
              <a:rPr lang="en-US" sz="1400" dirty="0"/>
              <a:t>int main() {</a:t>
            </a:r>
          </a:p>
          <a:p>
            <a:r>
              <a:rPr lang="en-US" sz="1400" dirty="0"/>
              <a:t>	int ret = </a:t>
            </a:r>
            <a:r>
              <a:rPr lang="en-US" sz="1400" dirty="0">
                <a:highlight>
                  <a:srgbClr val="FFFF00"/>
                </a:highlight>
              </a:rPr>
              <a:t>_add</a:t>
            </a:r>
            <a:r>
              <a:rPr lang="en-US" sz="1400" dirty="0"/>
              <a:t>(10, 20);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cout</a:t>
            </a:r>
            <a:r>
              <a:rPr lang="en-US" sz="1400" dirty="0"/>
              <a:t> &lt;&lt; "add returned:" &lt;&lt; ret;</a:t>
            </a:r>
          </a:p>
          <a:p>
            <a:r>
              <a:rPr lang="en-US" sz="1400" dirty="0"/>
              <a:t>	return 0;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7BD7B-55E8-4D5B-999E-3888AB280018}"/>
              </a:ext>
            </a:extLst>
          </p:cNvPr>
          <p:cNvSpPr/>
          <p:nvPr/>
        </p:nvSpPr>
        <p:spPr>
          <a:xfrm>
            <a:off x="7089678" y="1082335"/>
            <a:ext cx="21467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/>
              <a:t>Sample source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923BA97-BF33-477D-A739-303936D5B6A1}"/>
              </a:ext>
            </a:extLst>
          </p:cNvPr>
          <p:cNvSpPr/>
          <p:nvPr/>
        </p:nvSpPr>
        <p:spPr>
          <a:xfrm>
            <a:off x="1452072" y="2172006"/>
            <a:ext cx="2277456" cy="1109356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D85F435-7B44-4887-8D7C-7DF2CC5E3F90}"/>
              </a:ext>
            </a:extLst>
          </p:cNvPr>
          <p:cNvSpPr/>
          <p:nvPr/>
        </p:nvSpPr>
        <p:spPr>
          <a:xfrm>
            <a:off x="2061671" y="3933826"/>
            <a:ext cx="2767503" cy="1298718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ASM File</a:t>
            </a:r>
          </a:p>
          <a:p>
            <a:pPr algn="ctr"/>
            <a:endParaRPr lang="en-US" sz="800" dirty="0"/>
          </a:p>
          <a:p>
            <a:pPr algn="ctr"/>
            <a:r>
              <a:rPr lang="en-US" dirty="0"/>
              <a:t>Assembler code/module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422B04-4B85-4BF5-948C-DD5C74C12A96}"/>
              </a:ext>
            </a:extLst>
          </p:cNvPr>
          <p:cNvSpPr/>
          <p:nvPr/>
        </p:nvSpPr>
        <p:spPr>
          <a:xfrm>
            <a:off x="1868487" y="1257459"/>
            <a:ext cx="144462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Call flow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C7C5EA1-848D-4640-AAEC-8331D0226DC9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16200000" flipH="1">
            <a:off x="2691879" y="3180282"/>
            <a:ext cx="652464" cy="854623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038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z3YXo3l0OkLMYAWunui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Capgemini template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AST BASE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4132"/>
      </a:accent1>
      <a:accent2>
        <a:srgbClr val="048EFD"/>
      </a:accent2>
      <a:accent3>
        <a:srgbClr val="FDA110"/>
      </a:accent3>
      <a:accent4>
        <a:srgbClr val="20BEB3"/>
      </a:accent4>
      <a:accent5>
        <a:srgbClr val="B8E21D"/>
      </a:accent5>
      <a:accent6>
        <a:srgbClr val="7859C9"/>
      </a:accent6>
      <a:hlink>
        <a:srgbClr val="0563C1"/>
      </a:hlink>
      <a:folHlink>
        <a:srgbClr val="C3A5A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DD35CA81-8914-1A49-B875-5F4F41E0CEDB}" vid="{8A9920CD-F84F-254A-BADD-2466061D0F0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ST BASE COLORS 1">
    <a:dk1>
      <a:srgbClr val="000000"/>
    </a:dk1>
    <a:lt1>
      <a:srgbClr val="FFFFFF"/>
    </a:lt1>
    <a:dk2>
      <a:srgbClr val="44546A"/>
    </a:dk2>
    <a:lt2>
      <a:srgbClr val="E7E6E6"/>
    </a:lt2>
    <a:accent1>
      <a:srgbClr val="FC4132"/>
    </a:accent1>
    <a:accent2>
      <a:srgbClr val="048EFD"/>
    </a:accent2>
    <a:accent3>
      <a:srgbClr val="FDA110"/>
    </a:accent3>
    <a:accent4>
      <a:srgbClr val="20BEB3"/>
    </a:accent4>
    <a:accent5>
      <a:srgbClr val="B8E21D"/>
    </a:accent5>
    <a:accent6>
      <a:srgbClr val="7859C9"/>
    </a:accent6>
    <a:hlink>
      <a:srgbClr val="0563C1"/>
    </a:hlink>
    <a:folHlink>
      <a:srgbClr val="C3A5AE"/>
    </a:folHlink>
  </a:clrScheme>
</a:themeOverride>
</file>

<file path=ppt/theme/themeOverride2.xml><?xml version="1.0" encoding="utf-8"?>
<a:themeOverride xmlns:a="http://schemas.openxmlformats.org/drawingml/2006/main">
  <a:clrScheme name="CAST BASE COLORS 1">
    <a:dk1>
      <a:srgbClr val="000000"/>
    </a:dk1>
    <a:lt1>
      <a:srgbClr val="FFFFFF"/>
    </a:lt1>
    <a:dk2>
      <a:srgbClr val="44546A"/>
    </a:dk2>
    <a:lt2>
      <a:srgbClr val="E7E6E6"/>
    </a:lt2>
    <a:accent1>
      <a:srgbClr val="FC4132"/>
    </a:accent1>
    <a:accent2>
      <a:srgbClr val="048EFD"/>
    </a:accent2>
    <a:accent3>
      <a:srgbClr val="FDA110"/>
    </a:accent3>
    <a:accent4>
      <a:srgbClr val="20BEB3"/>
    </a:accent4>
    <a:accent5>
      <a:srgbClr val="B8E21D"/>
    </a:accent5>
    <a:accent6>
      <a:srgbClr val="7859C9"/>
    </a:accent6>
    <a:hlink>
      <a:srgbClr val="0563C1"/>
    </a:hlink>
    <a:folHlink>
      <a:srgbClr val="C3A5AE"/>
    </a:folHlink>
  </a:clrScheme>
</a:themeOverride>
</file>

<file path=ppt/theme/themeOverride3.xml><?xml version="1.0" encoding="utf-8"?>
<a:themeOverride xmlns:a="http://schemas.openxmlformats.org/drawingml/2006/main">
  <a:clrScheme name="CAST BASE COLORS 1">
    <a:dk1>
      <a:srgbClr val="000000"/>
    </a:dk1>
    <a:lt1>
      <a:srgbClr val="FFFFFF"/>
    </a:lt1>
    <a:dk2>
      <a:srgbClr val="44546A"/>
    </a:dk2>
    <a:lt2>
      <a:srgbClr val="E7E6E6"/>
    </a:lt2>
    <a:accent1>
      <a:srgbClr val="FC4132"/>
    </a:accent1>
    <a:accent2>
      <a:srgbClr val="048EFD"/>
    </a:accent2>
    <a:accent3>
      <a:srgbClr val="FDA110"/>
    </a:accent3>
    <a:accent4>
      <a:srgbClr val="20BEB3"/>
    </a:accent4>
    <a:accent5>
      <a:srgbClr val="B8E21D"/>
    </a:accent5>
    <a:accent6>
      <a:srgbClr val="7859C9"/>
    </a:accent6>
    <a:hlink>
      <a:srgbClr val="0563C1"/>
    </a:hlink>
    <a:folHlink>
      <a:srgbClr val="C3A5A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70036</TotalTime>
  <Words>2659</Words>
  <Application>Microsoft Office PowerPoint</Application>
  <PresentationFormat>Widescreen</PresentationFormat>
  <Paragraphs>625</Paragraphs>
  <Slides>28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Courier New</vt:lpstr>
      <vt:lpstr>Gisha</vt:lpstr>
      <vt:lpstr>Gotham Book</vt:lpstr>
      <vt:lpstr>Gotham Light</vt:lpstr>
      <vt:lpstr>Wingdings</vt:lpstr>
      <vt:lpstr>Capgemini template</vt:lpstr>
      <vt:lpstr>1_Office Theme</vt:lpstr>
      <vt:lpstr>think-cell Slide</vt:lpstr>
      <vt:lpstr>Worksheet</vt:lpstr>
      <vt:lpstr>PowerPoint Presentation</vt:lpstr>
      <vt:lpstr>Deck Version History</vt:lpstr>
      <vt:lpstr> Today’s Talking Points (12/sept/2019)</vt:lpstr>
      <vt:lpstr>Next Steps</vt:lpstr>
      <vt:lpstr>Assembler Extension Development</vt:lpstr>
      <vt:lpstr>Patterns and Priorities - Backlog</vt:lpstr>
      <vt:lpstr>Instruction for extension Installation </vt:lpstr>
      <vt:lpstr>Instruction for Pattern configuration </vt:lpstr>
      <vt:lpstr>Pattern #1 – Priority 1 C++ to ASM call flow</vt:lpstr>
      <vt:lpstr>Pattern #1 – Priority 1 Enlighten C++ to ASM call flow</vt:lpstr>
      <vt:lpstr>Pattern #2 C++ to ASM call</vt:lpstr>
      <vt:lpstr>Pattern #2 Enlighten C++ to ASM call</vt:lpstr>
      <vt:lpstr>Pattern #3  Legacy C++ to ASM</vt:lpstr>
      <vt:lpstr>Pattern #3  Enlighten Legacy C++ to ASM</vt:lpstr>
      <vt:lpstr>Pattern #4  Enlighten C++ Object instantiation to ASM</vt:lpstr>
      <vt:lpstr>Pattern #5 Assembler to C++ call</vt:lpstr>
      <vt:lpstr>Pattern #5 Enlighten Assembler to C++ call</vt:lpstr>
      <vt:lpstr>Pattern #6 Assembler to C++ - Legacy call</vt:lpstr>
      <vt:lpstr>Pattern #6 Enlighten Assembler to C++ - Legacy call</vt:lpstr>
      <vt:lpstr>How assembler is receiving parameters from C++ overloaded methods?</vt:lpstr>
      <vt:lpstr>Pattern #2 – Priority 1 ASM to C++ call flow</vt:lpstr>
      <vt:lpstr>Iteration 1 – Effort , Indicative Schedule</vt:lpstr>
      <vt:lpstr>Iteration 1 –Dependencies &amp; Risks</vt:lpstr>
      <vt:lpstr>PowerPoint Presentation</vt:lpstr>
      <vt:lpstr>Patterns and Priorities - Backlog</vt:lpstr>
      <vt:lpstr>Pattern #7 – Priority 2 Call from C++ to Embedded Assembler source</vt:lpstr>
      <vt:lpstr>Pattern #8 Priority - 2 Call from C++ to Parameterized Embedded Assembler source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Thangadurai Kandhasamy</dc:creator>
  <cp:lastModifiedBy>Amit Kumar</cp:lastModifiedBy>
  <cp:revision>858</cp:revision>
  <dcterms:created xsi:type="dcterms:W3CDTF">2016-10-16T15:51:34Z</dcterms:created>
  <dcterms:modified xsi:type="dcterms:W3CDTF">2019-10-24T09:34:40Z</dcterms:modified>
</cp:coreProperties>
</file>