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style4.xml" ContentType="application/vnd.ms-office.chartstyle+xml"/>
  <Override PartName="/ppt/charts/colors4.xml" ContentType="application/vnd.ms-office.chartcolorstyle+xml"/>
  <Override PartName="/ppt/charts/chart7.xml" ContentType="application/vnd.openxmlformats-officedocument.drawingml.chart+xml"/>
  <Override PartName="/ppt/charts/style5.xml" ContentType="application/vnd.ms-office.chartstyle+xml"/>
  <Override PartName="/ppt/charts/colors5.xml" ContentType="application/vnd.ms-office.chartcolorstyle+xml"/>
  <Override PartName="/ppt/charts/chart8.xml" ContentType="application/vnd.openxmlformats-officedocument.drawingml.chart+xml"/>
  <Override PartName="/ppt/charts/style6.xml" ContentType="application/vnd.ms-office.chartstyle+xml"/>
  <Override PartName="/ppt/charts/colors6.xml" ContentType="application/vnd.ms-office.chartcolorstyl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style8.xml" ContentType="application/vnd.ms-office.chartstyle+xml"/>
  <Override PartName="/ppt/charts/colors8.xml" ContentType="application/vnd.ms-office.chartcolorstyle+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style9.xml" ContentType="application/vnd.ms-office.chartstyle+xml"/>
  <Override PartName="/ppt/charts/colors9.xml" ContentType="application/vnd.ms-office.chartcolorstyle+xml"/>
  <Override PartName="/ppt/tags/tag7.xml" ContentType="application/vnd.openxmlformats-officedocument.presentationml.tags+xml"/>
  <Override PartName="/ppt/tags/tag8.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1"/>
  </p:sldMasterIdLst>
  <p:notesMasterIdLst>
    <p:notesMasterId r:id="rId89"/>
  </p:notesMasterIdLst>
  <p:handoutMasterIdLst>
    <p:handoutMasterId r:id="rId90"/>
  </p:handoutMasterIdLst>
  <p:sldIdLst>
    <p:sldId id="373" r:id="rId2"/>
    <p:sldId id="530" r:id="rId3"/>
    <p:sldId id="263" r:id="rId4"/>
    <p:sldId id="264" r:id="rId5"/>
    <p:sldId id="265" r:id="rId6"/>
    <p:sldId id="266" r:id="rId7"/>
    <p:sldId id="267" r:id="rId8"/>
    <p:sldId id="268" r:id="rId9"/>
    <p:sldId id="531" r:id="rId10"/>
    <p:sldId id="271" r:id="rId11"/>
    <p:sldId id="321" r:id="rId12"/>
    <p:sldId id="324" r:id="rId13"/>
    <p:sldId id="306" r:id="rId14"/>
    <p:sldId id="333" r:id="rId15"/>
    <p:sldId id="322" r:id="rId16"/>
    <p:sldId id="272" r:id="rId17"/>
    <p:sldId id="547" r:id="rId18"/>
    <p:sldId id="326" r:id="rId19"/>
    <p:sldId id="332" r:id="rId20"/>
    <p:sldId id="545" r:id="rId21"/>
    <p:sldId id="532" r:id="rId22"/>
    <p:sldId id="276" r:id="rId23"/>
    <p:sldId id="275" r:id="rId24"/>
    <p:sldId id="274" r:id="rId25"/>
    <p:sldId id="277" r:id="rId26"/>
    <p:sldId id="279" r:id="rId27"/>
    <p:sldId id="548" r:id="rId28"/>
    <p:sldId id="297" r:id="rId29"/>
    <p:sldId id="549" r:id="rId30"/>
    <p:sldId id="278" r:id="rId31"/>
    <p:sldId id="300" r:id="rId32"/>
    <p:sldId id="316" r:id="rId33"/>
    <p:sldId id="334" r:id="rId34"/>
    <p:sldId id="335" r:id="rId35"/>
    <p:sldId id="544" r:id="rId36"/>
    <p:sldId id="533" r:id="rId37"/>
    <p:sldId id="280" r:id="rId38"/>
    <p:sldId id="281" r:id="rId39"/>
    <p:sldId id="320" r:id="rId40"/>
    <p:sldId id="304" r:id="rId41"/>
    <p:sldId id="305" r:id="rId42"/>
    <p:sldId id="282" r:id="rId43"/>
    <p:sldId id="283" r:id="rId44"/>
    <p:sldId id="302" r:id="rId45"/>
    <p:sldId id="284" r:id="rId46"/>
    <p:sldId id="303" r:id="rId47"/>
    <p:sldId id="285" r:id="rId48"/>
    <p:sldId id="286" r:id="rId49"/>
    <p:sldId id="287" r:id="rId50"/>
    <p:sldId id="288" r:id="rId51"/>
    <p:sldId id="301" r:id="rId52"/>
    <p:sldId id="330" r:id="rId53"/>
    <p:sldId id="289" r:id="rId54"/>
    <p:sldId id="290" r:id="rId55"/>
    <p:sldId id="291" r:id="rId56"/>
    <p:sldId id="292" r:id="rId57"/>
    <p:sldId id="293" r:id="rId58"/>
    <p:sldId id="296" r:id="rId59"/>
    <p:sldId id="298" r:id="rId60"/>
    <p:sldId id="299" r:id="rId61"/>
    <p:sldId id="307" r:id="rId62"/>
    <p:sldId id="309" r:id="rId63"/>
    <p:sldId id="310" r:id="rId64"/>
    <p:sldId id="312" r:id="rId65"/>
    <p:sldId id="313" r:id="rId66"/>
    <p:sldId id="314" r:id="rId67"/>
    <p:sldId id="315" r:id="rId68"/>
    <p:sldId id="550" r:id="rId69"/>
    <p:sldId id="551" r:id="rId70"/>
    <p:sldId id="327" r:id="rId71"/>
    <p:sldId id="328" r:id="rId72"/>
    <p:sldId id="329" r:id="rId73"/>
    <p:sldId id="331" r:id="rId74"/>
    <p:sldId id="336" r:id="rId75"/>
    <p:sldId id="337" r:id="rId76"/>
    <p:sldId id="338" r:id="rId77"/>
    <p:sldId id="534" r:id="rId78"/>
    <p:sldId id="535" r:id="rId79"/>
    <p:sldId id="536" r:id="rId80"/>
    <p:sldId id="537" r:id="rId81"/>
    <p:sldId id="538" r:id="rId82"/>
    <p:sldId id="539" r:id="rId83"/>
    <p:sldId id="540" r:id="rId84"/>
    <p:sldId id="541" r:id="rId85"/>
    <p:sldId id="542" r:id="rId86"/>
    <p:sldId id="543" r:id="rId87"/>
    <p:sldId id="317" r:id="rId8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6107842-6964-42DE-9929-5A0FD1D2D982}">
          <p14:sldIdLst>
            <p14:sldId id="373"/>
            <p14:sldId id="530"/>
            <p14:sldId id="263"/>
            <p14:sldId id="264"/>
            <p14:sldId id="265"/>
            <p14:sldId id="266"/>
            <p14:sldId id="267"/>
            <p14:sldId id="268"/>
            <p14:sldId id="531"/>
            <p14:sldId id="271"/>
            <p14:sldId id="321"/>
            <p14:sldId id="324"/>
            <p14:sldId id="306"/>
            <p14:sldId id="333"/>
            <p14:sldId id="322"/>
            <p14:sldId id="272"/>
            <p14:sldId id="547"/>
            <p14:sldId id="326"/>
            <p14:sldId id="332"/>
            <p14:sldId id="545"/>
            <p14:sldId id="532"/>
            <p14:sldId id="276"/>
            <p14:sldId id="275"/>
            <p14:sldId id="274"/>
            <p14:sldId id="277"/>
            <p14:sldId id="279"/>
            <p14:sldId id="548"/>
            <p14:sldId id="297"/>
            <p14:sldId id="549"/>
            <p14:sldId id="278"/>
            <p14:sldId id="300"/>
            <p14:sldId id="316"/>
            <p14:sldId id="334"/>
            <p14:sldId id="335"/>
            <p14:sldId id="544"/>
            <p14:sldId id="533"/>
            <p14:sldId id="280"/>
            <p14:sldId id="281"/>
            <p14:sldId id="320"/>
            <p14:sldId id="304"/>
            <p14:sldId id="305"/>
            <p14:sldId id="282"/>
            <p14:sldId id="283"/>
            <p14:sldId id="302"/>
            <p14:sldId id="284"/>
            <p14:sldId id="303"/>
            <p14:sldId id="285"/>
            <p14:sldId id="286"/>
            <p14:sldId id="287"/>
            <p14:sldId id="288"/>
            <p14:sldId id="301"/>
            <p14:sldId id="330"/>
            <p14:sldId id="289"/>
            <p14:sldId id="290"/>
            <p14:sldId id="291"/>
            <p14:sldId id="292"/>
            <p14:sldId id="293"/>
            <p14:sldId id="296"/>
            <p14:sldId id="298"/>
            <p14:sldId id="299"/>
            <p14:sldId id="307"/>
            <p14:sldId id="309"/>
            <p14:sldId id="310"/>
            <p14:sldId id="312"/>
            <p14:sldId id="313"/>
            <p14:sldId id="314"/>
            <p14:sldId id="315"/>
            <p14:sldId id="550"/>
            <p14:sldId id="551"/>
            <p14:sldId id="327"/>
            <p14:sldId id="328"/>
            <p14:sldId id="329"/>
            <p14:sldId id="331"/>
            <p14:sldId id="336"/>
            <p14:sldId id="337"/>
            <p14:sldId id="338"/>
            <p14:sldId id="534"/>
            <p14:sldId id="535"/>
            <p14:sldId id="536"/>
            <p14:sldId id="537"/>
            <p14:sldId id="538"/>
            <p14:sldId id="539"/>
            <p14:sldId id="540"/>
            <p14:sldId id="541"/>
            <p14:sldId id="542"/>
            <p14:sldId id="543"/>
            <p14:sldId id="317"/>
          </p14:sldIdLst>
        </p14:section>
      </p14:sectionLst>
    </p:ext>
    <p:ext uri="{EFAFB233-063F-42B5-8137-9DF3F51BA10A}">
      <p15:sldGuideLst xmlns:p15="http://schemas.microsoft.com/office/powerpoint/2012/main">
        <p15:guide id="4" pos="1752" userDrawn="1">
          <p15:clr>
            <a:srgbClr val="A4A3A4"/>
          </p15:clr>
        </p15:guide>
        <p15:guide id="5" orient="horz" pos="9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C47"/>
    <a:srgbClr val="6BE6DE"/>
    <a:srgbClr val="CEF7F4"/>
    <a:srgbClr val="9CEEE9"/>
    <a:srgbClr val="188E86"/>
    <a:srgbClr val="FEB861"/>
    <a:srgbClr val="CF7600"/>
    <a:srgbClr val="FFC692"/>
    <a:srgbClr val="37AEA6"/>
    <a:srgbClr val="ECF3F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75970" autoAdjust="0"/>
  </p:normalViewPr>
  <p:slideViewPr>
    <p:cSldViewPr snapToGrid="0" snapToObjects="1" showGuides="1">
      <p:cViewPr varScale="1">
        <p:scale>
          <a:sx n="146" d="100"/>
          <a:sy n="146" d="100"/>
        </p:scale>
        <p:origin x="144" y="408"/>
      </p:cViewPr>
      <p:guideLst>
        <p:guide pos="1752"/>
        <p:guide orient="horz" pos="96"/>
      </p:guideLst>
    </p:cSldViewPr>
  </p:slideViewPr>
  <p:outlineViewPr>
    <p:cViewPr>
      <p:scale>
        <a:sx n="33" d="100"/>
        <a:sy n="33" d="100"/>
      </p:scale>
      <p:origin x="0" y="0"/>
    </p:cViewPr>
  </p:outlineViewPr>
  <p:notesTextViewPr>
    <p:cViewPr>
      <p:scale>
        <a:sx n="75" d="100"/>
        <a:sy n="75" d="100"/>
      </p:scale>
      <p:origin x="0" y="0"/>
    </p:cViewPr>
  </p:notesTextViewPr>
  <p:sorterViewPr>
    <p:cViewPr>
      <p:scale>
        <a:sx n="90" d="100"/>
        <a:sy n="90" d="100"/>
      </p:scale>
      <p:origin x="0" y="-3648"/>
    </p:cViewPr>
  </p:sorterViewPr>
  <p:notesViewPr>
    <p:cSldViewPr snapToGrid="0" snapToObjects="1">
      <p:cViewPr varScale="1">
        <p:scale>
          <a:sx n="63" d="100"/>
          <a:sy n="63" d="100"/>
        </p:scale>
        <p:origin x="2280" y="58"/>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8.xml"/><Relationship Id="rId1" Type="http://schemas.microsoft.com/office/2011/relationships/chartStyle" Target="style8.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9.xml"/><Relationship Id="rId1" Type="http://schemas.microsoft.com/office/2011/relationships/chartStyle" Target="style9.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4.xml"/><Relationship Id="rId1" Type="http://schemas.microsoft.com/office/2011/relationships/chartStyle" Target="style4.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5.xml"/><Relationship Id="rId1" Type="http://schemas.microsoft.com/office/2011/relationships/chartStyle" Target="style5.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6.xml"/><Relationship Id="rId1" Type="http://schemas.microsoft.com/office/2011/relationships/chartStyle" Target="style6.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502"/>
          <c:y val="3.2133153882922212E-2"/>
          <c:w val="0.62073855053834182"/>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CA60-4A9F-A169-F0484C02D590}"/>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CA60-4A9F-A169-F0484C02D590}"/>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CA60-4A9F-A169-F0484C02D590}"/>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B9AB-4473-B0F3-8171F88922FC}"/>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B9AB-4473-B0F3-8171F88922FC}"/>
              </c:ext>
            </c:extLst>
          </c:dPt>
          <c:dLbls>
            <c:dLbl>
              <c:idx val="3"/>
              <c:layout>
                <c:manualLayout>
                  <c:x val="-0.20676843965933503"/>
                  <c:y val="2.3952095808383235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B9AB-4473-B0F3-8171F88922FC}"/>
                </c:ext>
              </c:extLst>
            </c:dLbl>
            <c:dLbl>
              <c:idx val="4"/>
              <c:layout>
                <c:manualLayout>
                  <c:x val="0.40546210295141688"/>
                  <c:y val="4.1916167664670663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B9AB-4473-B0F3-8171F88922FC}"/>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B9AB-4473-B0F3-8171F88922FC}"/>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3AD5-49D7-AB2A-24FFA08346D2}"/>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3AD5-49D7-AB2A-24FFA08346D2}"/>
            </c:ext>
          </c:extLst>
        </c:ser>
        <c:dLbls>
          <c:showLegendKey val="0"/>
          <c:showVal val="0"/>
          <c:showCatName val="0"/>
          <c:showSerName val="0"/>
          <c:showPercent val="0"/>
          <c:showBubbleSize val="0"/>
        </c:dLbls>
        <c:smooth val="0"/>
        <c:axId val="360665496"/>
        <c:axId val="358805536"/>
      </c:lineChart>
      <c:catAx>
        <c:axId val="360665496"/>
        <c:scaling>
          <c:orientation val="minMax"/>
        </c:scaling>
        <c:delete val="0"/>
        <c:axPos val="b"/>
        <c:numFmt formatCode="General" sourceLinked="0"/>
        <c:majorTickMark val="out"/>
        <c:minorTickMark val="none"/>
        <c:tickLblPos val="nextTo"/>
        <c:crossAx val="358805536"/>
        <c:crosses val="autoZero"/>
        <c:auto val="1"/>
        <c:lblAlgn val="ctr"/>
        <c:lblOffset val="100"/>
        <c:noMultiLvlLbl val="0"/>
      </c:catAx>
      <c:valAx>
        <c:axId val="358805536"/>
        <c:scaling>
          <c:orientation val="minMax"/>
          <c:min val="0"/>
        </c:scaling>
        <c:delete val="0"/>
        <c:axPos val="l"/>
        <c:majorGridlines/>
        <c:numFmt formatCode="General" sourceLinked="1"/>
        <c:majorTickMark val="out"/>
        <c:minorTickMark val="none"/>
        <c:tickLblPos val="nextTo"/>
        <c:crossAx val="360665496"/>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Sheet1!$B$1</c:f>
              <c:strCache>
                <c:ptCount val="1"/>
                <c:pt idx="0">
                  <c:v>Current Version</c:v>
                </c:pt>
              </c:strCache>
            </c:strRef>
          </c:tx>
          <c:spPr>
            <a:ln w="25400">
              <a:solidFill>
                <a:srgbClr val="1F497D"/>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Sheet1!$B$2:$B$7</c:f>
              <c:numCache>
                <c:formatCode>General</c:formatCode>
                <c:ptCount val="6"/>
                <c:pt idx="0">
                  <c:v>0</c:v>
                </c:pt>
                <c:pt idx="1">
                  <c:v>15</c:v>
                </c:pt>
                <c:pt idx="2">
                  <c:v>11</c:v>
                </c:pt>
                <c:pt idx="3">
                  <c:v>7</c:v>
                </c:pt>
                <c:pt idx="4">
                  <c:v>5</c:v>
                </c:pt>
                <c:pt idx="5">
                  <c:v>0</c:v>
                </c:pt>
              </c:numCache>
            </c:numRef>
          </c:val>
          <c:smooth val="1"/>
          <c:extLst>
            <c:ext xmlns:c16="http://schemas.microsoft.com/office/drawing/2014/chart" uri="{C3380CC4-5D6E-409C-BE32-E72D297353CC}">
              <c16:uniqueId val="{00000000-EA2F-41A1-8FFB-ADCDF24F00E9}"/>
            </c:ext>
          </c:extLst>
        </c:ser>
        <c:ser>
          <c:idx val="1"/>
          <c:order val="1"/>
          <c:tx>
            <c:strRef>
              <c:f>Sheet1!$C$1</c:f>
              <c:strCache>
                <c:ptCount val="1"/>
                <c:pt idx="0">
                  <c:v>Previous Version</c:v>
                </c:pt>
              </c:strCache>
            </c:strRef>
          </c:tx>
          <c:spPr>
            <a:ln w="19050">
              <a:solidFill>
                <a:schemeClr val="accent2">
                  <a:lumMod val="60000"/>
                  <a:lumOff val="40000"/>
                </a:schemeClr>
              </a:solidFill>
            </a:ln>
          </c:spPr>
          <c:marker>
            <c:symbol val="none"/>
          </c:marker>
          <c:cat>
            <c:strRef>
              <c:f>Sheet1!$A$2:$A$7</c:f>
              <c:strCache>
                <c:ptCount val="6"/>
                <c:pt idx="0">
                  <c:v>.</c:v>
                </c:pt>
                <c:pt idx="1">
                  <c:v>Low</c:v>
                </c:pt>
                <c:pt idx="2">
                  <c:v>Average</c:v>
                </c:pt>
                <c:pt idx="3">
                  <c:v>High</c:v>
                </c:pt>
                <c:pt idx="4">
                  <c:v>Very High</c:v>
                </c:pt>
                <c:pt idx="5">
                  <c:v>.</c:v>
                </c:pt>
              </c:strCache>
            </c:strRef>
          </c:cat>
          <c:val>
            <c:numRef>
              <c:f>Sheet1!$C$2:$C$7</c:f>
              <c:numCache>
                <c:formatCode>General</c:formatCode>
                <c:ptCount val="6"/>
                <c:pt idx="0">
                  <c:v>0</c:v>
                </c:pt>
                <c:pt idx="1">
                  <c:v>10</c:v>
                </c:pt>
                <c:pt idx="2">
                  <c:v>5</c:v>
                </c:pt>
                <c:pt idx="3">
                  <c:v>3</c:v>
                </c:pt>
                <c:pt idx="4">
                  <c:v>1</c:v>
                </c:pt>
                <c:pt idx="5">
                  <c:v>0</c:v>
                </c:pt>
              </c:numCache>
            </c:numRef>
          </c:val>
          <c:smooth val="1"/>
          <c:extLst>
            <c:ext xmlns:c16="http://schemas.microsoft.com/office/drawing/2014/chart" uri="{C3380CC4-5D6E-409C-BE32-E72D297353CC}">
              <c16:uniqueId val="{00000001-EA2F-41A1-8FFB-ADCDF24F00E9}"/>
            </c:ext>
          </c:extLst>
        </c:ser>
        <c:dLbls>
          <c:showLegendKey val="0"/>
          <c:showVal val="0"/>
          <c:showCatName val="0"/>
          <c:showSerName val="0"/>
          <c:showPercent val="0"/>
          <c:showBubbleSize val="0"/>
        </c:dLbls>
        <c:smooth val="0"/>
        <c:axId val="359980368"/>
        <c:axId val="359976056"/>
      </c:lineChart>
      <c:catAx>
        <c:axId val="359980368"/>
        <c:scaling>
          <c:orientation val="minMax"/>
        </c:scaling>
        <c:delete val="0"/>
        <c:axPos val="b"/>
        <c:numFmt formatCode="General" sourceLinked="0"/>
        <c:majorTickMark val="out"/>
        <c:minorTickMark val="none"/>
        <c:tickLblPos val="nextTo"/>
        <c:crossAx val="359976056"/>
        <c:crosses val="autoZero"/>
        <c:auto val="1"/>
        <c:lblAlgn val="ctr"/>
        <c:lblOffset val="100"/>
        <c:noMultiLvlLbl val="0"/>
      </c:catAx>
      <c:valAx>
        <c:axId val="359976056"/>
        <c:scaling>
          <c:orientation val="minMax"/>
          <c:min val="0"/>
        </c:scaling>
        <c:delete val="0"/>
        <c:axPos val="l"/>
        <c:majorGridlines/>
        <c:numFmt formatCode="General" sourceLinked="1"/>
        <c:majorTickMark val="out"/>
        <c:minorTickMark val="none"/>
        <c:tickLblPos val="nextTo"/>
        <c:crossAx val="359980368"/>
        <c:crosses val="autoZero"/>
        <c:crossBetween val="midCat"/>
      </c:valAx>
    </c:plotArea>
    <c:legend>
      <c:legendPos val="r"/>
      <c:overlay val="0"/>
    </c:legend>
    <c:plotVisOnly val="1"/>
    <c:dispBlanksAs val="gap"/>
    <c:showDLblsOverMax val="0"/>
  </c:chart>
  <c:txPr>
    <a:bodyPr/>
    <a:lstStyle/>
    <a:p>
      <a:pPr>
        <a:defRPr sz="800"/>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4550645875148496"/>
          <c:y val="3.2133153882922205E-2"/>
          <c:w val="0.62073855053834148"/>
          <c:h val="0.91066434061011869"/>
        </c:manualLayout>
      </c:layout>
      <c:pieChart>
        <c:varyColors val="1"/>
        <c:ser>
          <c:idx val="0"/>
          <c:order val="0"/>
          <c:tx>
            <c:strRef>
              <c:f>Sheet1!$B$1:$B$2</c:f>
              <c:strCache>
                <c:ptCount val="1"/>
                <c:pt idx="0">
                  <c:v>LOCs 300</c:v>
                </c:pt>
              </c:strCache>
            </c:strRef>
          </c:tx>
          <c:dPt>
            <c:idx val="0"/>
            <c:bubble3D val="0"/>
            <c:spPr>
              <a:gradFill rotWithShape="1">
                <a:gsLst>
                  <a:gs pos="0">
                    <a:schemeClr val="accent2">
                      <a:shade val="53000"/>
                      <a:satMod val="103000"/>
                      <a:lumMod val="102000"/>
                      <a:tint val="94000"/>
                    </a:schemeClr>
                  </a:gs>
                  <a:gs pos="50000">
                    <a:schemeClr val="accent2">
                      <a:shade val="53000"/>
                      <a:satMod val="110000"/>
                      <a:lumMod val="100000"/>
                      <a:shade val="100000"/>
                    </a:schemeClr>
                  </a:gs>
                  <a:gs pos="100000">
                    <a:schemeClr val="accent2">
                      <a:shade val="53000"/>
                      <a:lumMod val="99000"/>
                      <a:satMod val="120000"/>
                      <a:shade val="78000"/>
                    </a:schemeClr>
                  </a:gs>
                </a:gsLst>
                <a:lin ang="5400000" scaled="0"/>
              </a:gradFill>
              <a:ln>
                <a:noFill/>
              </a:ln>
              <a:effectLst/>
            </c:spPr>
            <c:extLst>
              <c:ext xmlns:c16="http://schemas.microsoft.com/office/drawing/2014/chart" uri="{C3380CC4-5D6E-409C-BE32-E72D297353CC}">
                <c16:uniqueId val="{00000001-9786-4187-91ED-490A0931E31E}"/>
              </c:ext>
            </c:extLst>
          </c:dPt>
          <c:dPt>
            <c:idx val="1"/>
            <c:bubble3D val="0"/>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extLst>
              <c:ext xmlns:c16="http://schemas.microsoft.com/office/drawing/2014/chart" uri="{C3380CC4-5D6E-409C-BE32-E72D297353CC}">
                <c16:uniqueId val="{00000003-9786-4187-91ED-490A0931E31E}"/>
              </c:ext>
            </c:extLst>
          </c:dPt>
          <c:dPt>
            <c:idx val="2"/>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c:spPr>
            <c:extLst>
              <c:ext xmlns:c16="http://schemas.microsoft.com/office/drawing/2014/chart" uri="{C3380CC4-5D6E-409C-BE32-E72D297353CC}">
                <c16:uniqueId val="{00000005-9786-4187-91ED-490A0931E31E}"/>
              </c:ext>
            </c:extLst>
          </c:dPt>
          <c:dPt>
            <c:idx val="3"/>
            <c:bubble3D val="0"/>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extLst>
              <c:ext xmlns:c16="http://schemas.microsoft.com/office/drawing/2014/chart" uri="{C3380CC4-5D6E-409C-BE32-E72D297353CC}">
                <c16:uniqueId val="{00000000-8936-4C1A-8E06-7E396CC56025}"/>
              </c:ext>
            </c:extLst>
          </c:dPt>
          <c:dPt>
            <c:idx val="4"/>
            <c:bubble3D val="0"/>
            <c:spPr>
              <a:gradFill rotWithShape="1">
                <a:gsLst>
                  <a:gs pos="0">
                    <a:schemeClr val="accent2">
                      <a:tint val="54000"/>
                      <a:satMod val="103000"/>
                      <a:lumMod val="102000"/>
                      <a:tint val="94000"/>
                    </a:schemeClr>
                  </a:gs>
                  <a:gs pos="50000">
                    <a:schemeClr val="accent2">
                      <a:tint val="54000"/>
                      <a:satMod val="110000"/>
                      <a:lumMod val="100000"/>
                      <a:shade val="100000"/>
                    </a:schemeClr>
                  </a:gs>
                  <a:gs pos="100000">
                    <a:schemeClr val="accent2">
                      <a:tint val="54000"/>
                      <a:lumMod val="99000"/>
                      <a:satMod val="120000"/>
                      <a:shade val="78000"/>
                    </a:schemeClr>
                  </a:gs>
                </a:gsLst>
                <a:lin ang="5400000" scaled="0"/>
              </a:gradFill>
              <a:ln>
                <a:noFill/>
              </a:ln>
              <a:effectLst/>
            </c:spPr>
            <c:extLst>
              <c:ext xmlns:c16="http://schemas.microsoft.com/office/drawing/2014/chart" uri="{C3380CC4-5D6E-409C-BE32-E72D297353CC}">
                <c16:uniqueId val="{00000001-8936-4C1A-8E06-7E396CC56025}"/>
              </c:ext>
            </c:extLst>
          </c:dPt>
          <c:dLbls>
            <c:dLbl>
              <c:idx val="3"/>
              <c:layout>
                <c:manualLayout>
                  <c:x val="-0.13693050918319016"/>
                  <c:y val="0.1151190638154157"/>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936-4C1A-8E06-7E396CC56025}"/>
                </c:ext>
              </c:extLst>
            </c:dLbl>
            <c:dLbl>
              <c:idx val="4"/>
              <c:layout>
                <c:manualLayout>
                  <c:x val="-0.19094460995561899"/>
                  <c:y val="2.020984437715654E-2"/>
                </c:manualLayout>
              </c:layout>
              <c:showLegendKey val="0"/>
              <c:showVal val="1"/>
              <c:showCatName val="1"/>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1-8936-4C1A-8E06-7E396CC56025}"/>
                </c:ext>
              </c:extLst>
            </c:dLbl>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1"/>
            <c:showCatName val="1"/>
            <c:showSerName val="0"/>
            <c:showPercent val="0"/>
            <c:showBubbleSize val="0"/>
            <c:separator>
</c:separator>
            <c:showLeaderLines val="1"/>
            <c:leaderLines>
              <c:spPr>
                <a:ln w="6350" cap="flat" cmpd="sng" algn="ctr">
                  <a:solidFill>
                    <a:schemeClr val="tx1"/>
                  </a:solidFill>
                  <a:prstDash val="solid"/>
                  <a:round/>
                </a:ln>
                <a:effectLst/>
              </c:spPr>
            </c:leaderLines>
            <c:extLst>
              <c:ext xmlns:c15="http://schemas.microsoft.com/office/drawing/2012/chart" uri="{CE6537A1-D6FC-4f65-9D91-7224C49458BB}"/>
            </c:extLst>
          </c:dLbls>
          <c:cat>
            <c:strRef>
              <c:f>Sheet1!$A$2:$A$6</c:f>
              <c:strCache>
                <c:ptCount val="5"/>
                <c:pt idx="0">
                  <c:v>Techno1</c:v>
                </c:pt>
                <c:pt idx="1">
                  <c:v>Techno2</c:v>
                </c:pt>
                <c:pt idx="2">
                  <c:v>Techno3</c:v>
                </c:pt>
                <c:pt idx="3">
                  <c:v>Techno4</c:v>
                </c:pt>
                <c:pt idx="4">
                  <c:v>Techno5</c:v>
                </c:pt>
              </c:strCache>
            </c:strRef>
          </c:cat>
          <c:val>
            <c:numRef>
              <c:f>Sheet1!$B$2:$B$6</c:f>
              <c:numCache>
                <c:formatCode>#,##0</c:formatCode>
                <c:ptCount val="5"/>
                <c:pt idx="0">
                  <c:v>300</c:v>
                </c:pt>
                <c:pt idx="1">
                  <c:v>200</c:v>
                </c:pt>
                <c:pt idx="2">
                  <c:v>150</c:v>
                </c:pt>
                <c:pt idx="3">
                  <c:v>100</c:v>
                </c:pt>
                <c:pt idx="4">
                  <c:v>50</c:v>
                </c:pt>
              </c:numCache>
            </c:numRef>
          </c:val>
          <c:extLst>
            <c:ext xmlns:c16="http://schemas.microsoft.com/office/drawing/2014/chart" uri="{C3380CC4-5D6E-409C-BE32-E72D297353CC}">
              <c16:uniqueId val="{00000002-8936-4C1A-8E06-7E396CC56025}"/>
            </c:ext>
          </c:extLst>
        </c:ser>
        <c:dLbls>
          <c:showLegendKey val="0"/>
          <c:showVal val="1"/>
          <c:showCatName val="1"/>
          <c:showSerName val="0"/>
          <c:showPercent val="0"/>
          <c:showBubbleSize val="0"/>
          <c:showLeaderLines val="1"/>
        </c:dLbls>
        <c:firstSliceAng val="0"/>
      </c:pieChart>
      <c:spPr>
        <a:noFill/>
        <a:ln>
          <a:noFill/>
        </a:ln>
        <a:effectLst/>
      </c:spPr>
    </c:plotArea>
    <c:plotVisOnly val="1"/>
    <c:dispBlanksAs val="zero"/>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45391970071971349"/>
          <c:h val="0.60242198341239872"/>
        </c:manualLayout>
      </c:layout>
      <c:lineChart>
        <c:grouping val="standard"/>
        <c:varyColors val="0"/>
        <c:ser>
          <c:idx val="0"/>
          <c:order val="0"/>
          <c:tx>
            <c:strRef>
              <c:f>Sheet1!$B$1</c:f>
              <c:strCache>
                <c:ptCount val="1"/>
                <c:pt idx="0">
                  <c:v>TQI</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49D9-468F-A983-266B7C7ED93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49D9-468F-A983-266B7C7ED93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49D9-468F-A983-266B7C7ED93F}"/>
            </c:ext>
          </c:extLst>
        </c:ser>
        <c:ser>
          <c:idx val="3"/>
          <c:order val="3"/>
          <c:tx>
            <c:strRef>
              <c:f>Sheet1!$E$1</c:f>
              <c:strCache>
                <c:ptCount val="1"/>
                <c:pt idx="0">
                  <c:v>Security</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3.2</c:v>
                </c:pt>
                <c:pt idx="1">
                  <c:v>3.1</c:v>
                </c:pt>
                <c:pt idx="2">
                  <c:v>3.5</c:v>
                </c:pt>
                <c:pt idx="3">
                  <c:v>3.3</c:v>
                </c:pt>
                <c:pt idx="4">
                  <c:v>3.3</c:v>
                </c:pt>
                <c:pt idx="5">
                  <c:v>3.4</c:v>
                </c:pt>
                <c:pt idx="6">
                  <c:v>4</c:v>
                </c:pt>
              </c:numCache>
            </c:numRef>
          </c:val>
          <c:smooth val="0"/>
          <c:extLst>
            <c:ext xmlns:c16="http://schemas.microsoft.com/office/drawing/2014/chart" uri="{C3380CC4-5D6E-409C-BE32-E72D297353CC}">
              <c16:uniqueId val="{00000003-49D9-468F-A983-266B7C7ED93F}"/>
            </c:ext>
          </c:extLst>
        </c:ser>
        <c:ser>
          <c:idx val="4"/>
          <c:order val="4"/>
          <c:tx>
            <c:strRef>
              <c:f>Sheet1!$F$1</c:f>
              <c:strCache>
                <c:ptCount val="1"/>
                <c:pt idx="0">
                  <c:v>Green Index</c:v>
                </c:pt>
              </c:strCache>
            </c:strRef>
          </c:tx>
          <c:spPr>
            <a:ln w="12700">
              <a:solidFill>
                <a:srgbClr val="65D7FF"/>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Sheet1!$F$2:$F$8</c:f>
              <c:numCache>
                <c:formatCode>General</c:formatCode>
                <c:ptCount val="7"/>
                <c:pt idx="0">
                  <c:v>2.9</c:v>
                </c:pt>
                <c:pt idx="1">
                  <c:v>2.8</c:v>
                </c:pt>
                <c:pt idx="2">
                  <c:v>2.6</c:v>
                </c:pt>
                <c:pt idx="3">
                  <c:v>2.8</c:v>
                </c:pt>
                <c:pt idx="4">
                  <c:v>2.7</c:v>
                </c:pt>
                <c:pt idx="5">
                  <c:v>2.9</c:v>
                </c:pt>
                <c:pt idx="6">
                  <c:v>2.5</c:v>
                </c:pt>
              </c:numCache>
            </c:numRef>
          </c:val>
          <c:smooth val="0"/>
          <c:extLst>
            <c:ext xmlns:c16="http://schemas.microsoft.com/office/drawing/2014/chart" uri="{C3380CC4-5D6E-409C-BE32-E72D297353CC}">
              <c16:uniqueId val="{00000004-49D9-468F-A983-266B7C7ED93F}"/>
            </c:ext>
          </c:extLst>
        </c:ser>
        <c:ser>
          <c:idx val="5"/>
          <c:order val="5"/>
          <c:tx>
            <c:strRef>
              <c:f>Sheet1!$G$1</c:f>
              <c:strCache>
                <c:ptCount val="1"/>
                <c:pt idx="0">
                  <c:v>Architecture - Object-level Dependencies</c:v>
                </c:pt>
              </c:strCache>
            </c:strRef>
          </c:tx>
          <c:spPr>
            <a:ln w="12700">
              <a:solidFill>
                <a:srgbClr val="FF00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Sheet1!$G$2:$G$8</c:f>
              <c:numCache>
                <c:formatCode>General</c:formatCode>
                <c:ptCount val="7"/>
                <c:pt idx="0">
                  <c:v>3.12</c:v>
                </c:pt>
                <c:pt idx="1">
                  <c:v>3.1</c:v>
                </c:pt>
                <c:pt idx="2">
                  <c:v>2.99</c:v>
                </c:pt>
                <c:pt idx="3">
                  <c:v>3.03</c:v>
                </c:pt>
                <c:pt idx="4">
                  <c:v>3.35</c:v>
                </c:pt>
                <c:pt idx="5">
                  <c:v>3.4</c:v>
                </c:pt>
                <c:pt idx="6">
                  <c:v>3.41</c:v>
                </c:pt>
              </c:numCache>
            </c:numRef>
          </c:val>
          <c:smooth val="0"/>
          <c:extLst>
            <c:ext xmlns:c16="http://schemas.microsoft.com/office/drawing/2014/chart" uri="{C3380CC4-5D6E-409C-BE32-E72D297353CC}">
              <c16:uniqueId val="{00000005-49D9-468F-A983-266B7C7ED93F}"/>
            </c:ext>
          </c:extLst>
        </c:ser>
        <c:ser>
          <c:idx val="6"/>
          <c:order val="6"/>
          <c:tx>
            <c:strRef>
              <c:f>Sheet1!$H$1</c:f>
              <c:strCache>
                <c:ptCount val="1"/>
                <c:pt idx="0">
                  <c:v>Secure Coding - Input Validation</c:v>
                </c:pt>
              </c:strCache>
            </c:strRef>
          </c:tx>
          <c:spPr>
            <a:ln w="12700">
              <a:solidFill>
                <a:srgbClr val="FFFF0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Sheet1!$H$2:$H$8</c:f>
              <c:numCache>
                <c:formatCode>General</c:formatCode>
                <c:ptCount val="7"/>
                <c:pt idx="0">
                  <c:v>3.14</c:v>
                </c:pt>
                <c:pt idx="1">
                  <c:v>3.16</c:v>
                </c:pt>
                <c:pt idx="2">
                  <c:v>3.13</c:v>
                </c:pt>
                <c:pt idx="3">
                  <c:v>3.03</c:v>
                </c:pt>
                <c:pt idx="4">
                  <c:v>3.05</c:v>
                </c:pt>
                <c:pt idx="5">
                  <c:v>3.11</c:v>
                </c:pt>
                <c:pt idx="6">
                  <c:v>3.12</c:v>
                </c:pt>
              </c:numCache>
            </c:numRef>
          </c:val>
          <c:smooth val="0"/>
          <c:extLst>
            <c:ext xmlns:c16="http://schemas.microsoft.com/office/drawing/2014/chart" uri="{C3380CC4-5D6E-409C-BE32-E72D297353CC}">
              <c16:uniqueId val="{00000006-49D9-468F-A983-266B7C7ED93F}"/>
            </c:ext>
          </c:extLst>
        </c:ser>
        <c:ser>
          <c:idx val="7"/>
          <c:order val="7"/>
          <c:tx>
            <c:strRef>
              <c:f>Sheet1!$I$1</c:f>
              <c:strCache>
                <c:ptCount val="1"/>
                <c:pt idx="0">
                  <c:v>Always validate user input with Request variables</c:v>
                </c:pt>
              </c:strCache>
            </c:strRef>
          </c:tx>
          <c:spPr>
            <a:ln w="12700">
              <a:solidFill>
                <a:srgbClr val="00B05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Sheet1!$I$2:$I$8</c:f>
              <c:numCache>
                <c:formatCode>General</c:formatCode>
                <c:ptCount val="7"/>
                <c:pt idx="0">
                  <c:v>2.85</c:v>
                </c:pt>
                <c:pt idx="1">
                  <c:v>2.84</c:v>
                </c:pt>
                <c:pt idx="2">
                  <c:v>2.86</c:v>
                </c:pt>
                <c:pt idx="3">
                  <c:v>2.84</c:v>
                </c:pt>
                <c:pt idx="4">
                  <c:v>2.88</c:v>
                </c:pt>
                <c:pt idx="5">
                  <c:v>2.88</c:v>
                </c:pt>
                <c:pt idx="6">
                  <c:v>2.89</c:v>
                </c:pt>
              </c:numCache>
            </c:numRef>
          </c:val>
          <c:smooth val="0"/>
          <c:extLst>
            <c:ext xmlns:c16="http://schemas.microsoft.com/office/drawing/2014/chart" uri="{C3380CC4-5D6E-409C-BE32-E72D297353CC}">
              <c16:uniqueId val="{00000007-49D9-468F-A983-266B7C7ED93F}"/>
            </c:ext>
          </c:extLst>
        </c:ser>
        <c:ser>
          <c:idx val="8"/>
          <c:order val="8"/>
          <c:tx>
            <c:strRef>
              <c:f>Sheet1!$J$1</c:f>
              <c:strCache>
                <c:ptCount val="1"/>
                <c:pt idx="0">
                  <c:v>Avoid Artifacts with High integration complexity</c:v>
                </c:pt>
              </c:strCache>
            </c:strRef>
          </c:tx>
          <c:spPr>
            <a:ln w="12700">
              <a:solidFill>
                <a:srgbClr val="2F65B4"/>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Sheet1!$J$2:$J$8</c:f>
              <c:numCache>
                <c:formatCode>General</c:formatCode>
                <c:ptCount val="7"/>
                <c:pt idx="0">
                  <c:v>1.56</c:v>
                </c:pt>
                <c:pt idx="1">
                  <c:v>1.52</c:v>
                </c:pt>
                <c:pt idx="2">
                  <c:v>1.54</c:v>
                </c:pt>
                <c:pt idx="3">
                  <c:v>1.53</c:v>
                </c:pt>
                <c:pt idx="4">
                  <c:v>1.62</c:v>
                </c:pt>
                <c:pt idx="5">
                  <c:v>1.75</c:v>
                </c:pt>
                <c:pt idx="6">
                  <c:v>1.74</c:v>
                </c:pt>
              </c:numCache>
            </c:numRef>
          </c:val>
          <c:smooth val="0"/>
          <c:extLst>
            <c:ext xmlns:c16="http://schemas.microsoft.com/office/drawing/2014/chart" uri="{C3380CC4-5D6E-409C-BE32-E72D297353CC}">
              <c16:uniqueId val="{00000008-49D9-468F-A983-266B7C7ED93F}"/>
            </c:ext>
          </c:extLst>
        </c:ser>
        <c:ser>
          <c:idx val="9"/>
          <c:order val="9"/>
          <c:tx>
            <c:strRef>
              <c:f>Sheet1!$K$1</c:f>
              <c:strCache>
                <c:ptCount val="1"/>
                <c:pt idx="0">
                  <c:v>Never use array to map a collection</c:v>
                </c:pt>
              </c:strCache>
            </c:strRef>
          </c:tx>
          <c:spPr>
            <a:ln w="12700">
              <a:solidFill>
                <a:srgbClr val="7030A0"/>
              </a:solidFill>
            </a:ln>
          </c:spP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Sheet1!$K$2:$K$8</c:f>
              <c:numCache>
                <c:formatCode>General</c:formatCode>
                <c:ptCount val="7"/>
                <c:pt idx="0">
                  <c:v>2.12</c:v>
                </c:pt>
                <c:pt idx="1">
                  <c:v>2.1</c:v>
                </c:pt>
                <c:pt idx="2">
                  <c:v>2.23</c:v>
                </c:pt>
                <c:pt idx="3">
                  <c:v>2.2999999999999998</c:v>
                </c:pt>
                <c:pt idx="4">
                  <c:v>2.29</c:v>
                </c:pt>
                <c:pt idx="5">
                  <c:v>2.35</c:v>
                </c:pt>
                <c:pt idx="6">
                  <c:v>2.34</c:v>
                </c:pt>
              </c:numCache>
            </c:numRef>
          </c:val>
          <c:smooth val="0"/>
          <c:extLst>
            <c:ext xmlns:c16="http://schemas.microsoft.com/office/drawing/2014/chart" uri="{C3380CC4-5D6E-409C-BE32-E72D297353CC}">
              <c16:uniqueId val="{00000009-49D9-468F-A983-266B7C7ED93F}"/>
            </c:ext>
          </c:extLst>
        </c:ser>
        <c:dLbls>
          <c:showLegendKey val="0"/>
          <c:showVal val="0"/>
          <c:showCatName val="0"/>
          <c:showSerName val="0"/>
          <c:showPercent val="0"/>
          <c:showBubbleSize val="0"/>
        </c:dLbls>
        <c:marker val="1"/>
        <c:smooth val="0"/>
        <c:axId val="359979584"/>
        <c:axId val="359978800"/>
      </c:lineChart>
      <c:catAx>
        <c:axId val="359979584"/>
        <c:scaling>
          <c:orientation val="minMax"/>
        </c:scaling>
        <c:delete val="0"/>
        <c:axPos val="b"/>
        <c:numFmt formatCode="m/d/yyyy" sourceLinked="1"/>
        <c:majorTickMark val="out"/>
        <c:minorTickMark val="none"/>
        <c:tickLblPos val="nextTo"/>
        <c:crossAx val="359978800"/>
        <c:crosses val="autoZero"/>
        <c:auto val="0"/>
        <c:lblAlgn val="ctr"/>
        <c:lblOffset val="100"/>
        <c:noMultiLvlLbl val="1"/>
      </c:catAx>
      <c:valAx>
        <c:axId val="359978800"/>
        <c:scaling>
          <c:orientation val="minMax"/>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59979584"/>
        <c:crosses val="autoZero"/>
        <c:crossBetween val="midCat"/>
      </c:valAx>
    </c:plotArea>
    <c:legend>
      <c:legendPos val="r"/>
      <c:layout>
        <c:manualLayout>
          <c:xMode val="edge"/>
          <c:yMode val="edge"/>
          <c:x val="0.52891250648205645"/>
          <c:y val="0.12020936305482828"/>
          <c:w val="0.46407299109363037"/>
          <c:h val="0.75590338942516622"/>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19"/>
    </mc:Choice>
    <mc:Fallback>
      <c:style val="19"/>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solidFill>
              <a:schemeClr val="accent2"/>
            </a:solidFill>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F429-433C-8C35-6C87D075E0A4}"/>
            </c:ext>
          </c:extLst>
        </c:ser>
        <c:ser>
          <c:idx val="1"/>
          <c:order val="1"/>
          <c:tx>
            <c:strRef>
              <c:f>Sheet1!$C$1</c:f>
              <c:strCache>
                <c:ptCount val="1"/>
                <c:pt idx="0">
                  <c:v>V1</c:v>
                </c:pt>
              </c:strCache>
            </c:strRef>
          </c:tx>
          <c:spPr>
            <a:noFill/>
            <a:ln w="15875">
              <a:solidFill>
                <a:schemeClr val="tx1"/>
              </a:solidFill>
              <a:prstDash val="lgDash"/>
            </a:ln>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F429-433C-8C35-6C87D075E0A4}"/>
            </c:ext>
          </c:extLst>
        </c:ser>
        <c:dLbls>
          <c:showLegendKey val="0"/>
          <c:showVal val="0"/>
          <c:showCatName val="0"/>
          <c:showSerName val="0"/>
          <c:showPercent val="0"/>
          <c:showBubbleSize val="0"/>
        </c:dLbls>
        <c:axId val="359978408"/>
        <c:axId val="359972920"/>
      </c:radarChart>
      <c:catAx>
        <c:axId val="359978408"/>
        <c:scaling>
          <c:orientation val="minMax"/>
        </c:scaling>
        <c:delete val="0"/>
        <c:axPos val="b"/>
        <c:majorGridlines/>
        <c:numFmt formatCode="General" sourceLinked="1"/>
        <c:majorTickMark val="out"/>
        <c:minorTickMark val="none"/>
        <c:tickLblPos val="nextTo"/>
        <c:crossAx val="359972920"/>
        <c:crosses val="autoZero"/>
        <c:auto val="1"/>
        <c:lblAlgn val="ctr"/>
        <c:lblOffset val="100"/>
        <c:noMultiLvlLbl val="0"/>
      </c:catAx>
      <c:valAx>
        <c:axId val="359972920"/>
        <c:scaling>
          <c:orientation val="minMax"/>
          <c:max val="4"/>
          <c:min val="0"/>
        </c:scaling>
        <c:delete val="0"/>
        <c:axPos val="l"/>
        <c:majorGridlines/>
        <c:numFmt formatCode="General" sourceLinked="1"/>
        <c:majorTickMark val="cross"/>
        <c:minorTickMark val="none"/>
        <c:tickLblPos val="nextTo"/>
        <c:crossAx val="359978408"/>
        <c:crosses val="autoZero"/>
        <c:crossBetween val="between"/>
      </c:valAx>
    </c:plotArea>
    <c:legend>
      <c:legendPos val="r"/>
      <c:layout>
        <c:manualLayout>
          <c:xMode val="edge"/>
          <c:yMode val="edge"/>
          <c:x val="0.63321818968031296"/>
          <c:y val="0.49796390144685387"/>
          <c:w val="0.33971742157848461"/>
          <c:h val="0.34506155298984414"/>
        </c:manualLayout>
      </c:layout>
      <c:overlay val="0"/>
    </c:legend>
    <c:plotVisOnly val="1"/>
    <c:dispBlanksAs val="gap"/>
    <c:showDLblsOverMax val="0"/>
  </c:chart>
  <c:txPr>
    <a:bodyPr/>
    <a:lstStyle/>
    <a:p>
      <a:pPr>
        <a:defRPr sz="800"/>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r>
              <a:rPr lang="fr-FR" sz="1200" b="1" dirty="0">
                <a:effectLst/>
              </a:rPr>
              <a:t>TRANSACTIONS CHART</a:t>
            </a:r>
            <a:endParaRPr lang="en-US" sz="1200" b="1" dirty="0">
              <a:effectLst/>
            </a:endParaRPr>
          </a:p>
        </c:rich>
      </c:tx>
      <c:overlay val="0"/>
      <c:spPr>
        <a:noFill/>
        <a:ln>
          <a:noFill/>
        </a:ln>
        <a:effectLst/>
      </c:spPr>
      <c:txPr>
        <a:bodyPr rot="0" spcFirstLastPara="1" vertOverflow="ellipsis" vert="horz" wrap="square" anchor="ctr" anchorCtr="1"/>
        <a:lstStyle/>
        <a:p>
          <a:pPr>
            <a:defRPr sz="12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Security</c:v>
                </c:pt>
              </c:strCache>
            </c:strRef>
          </c:tx>
          <c:spPr>
            <a:solidFill>
              <a:schemeClr val="accent1"/>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Sheet1!$B$2:$B$21</c:f>
              <c:numCache>
                <c:formatCode>General</c:formatCode>
                <c:ptCount val="20"/>
                <c:pt idx="0">
                  <c:v>1251</c:v>
                </c:pt>
                <c:pt idx="1">
                  <c:v>1022</c:v>
                </c:pt>
                <c:pt idx="2">
                  <c:v>947</c:v>
                </c:pt>
                <c:pt idx="3">
                  <c:v>530</c:v>
                </c:pt>
                <c:pt idx="4">
                  <c:v>520</c:v>
                </c:pt>
                <c:pt idx="5">
                  <c:v>332</c:v>
                </c:pt>
                <c:pt idx="6">
                  <c:v>312</c:v>
                </c:pt>
                <c:pt idx="7">
                  <c:v>240</c:v>
                </c:pt>
                <c:pt idx="8">
                  <c:v>134</c:v>
                </c:pt>
                <c:pt idx="9">
                  <c:v>134</c:v>
                </c:pt>
                <c:pt idx="10">
                  <c:v>134</c:v>
                </c:pt>
                <c:pt idx="11">
                  <c:v>184</c:v>
                </c:pt>
                <c:pt idx="12">
                  <c:v>184</c:v>
                </c:pt>
                <c:pt idx="13">
                  <c:v>0</c:v>
                </c:pt>
                <c:pt idx="14">
                  <c:v>204</c:v>
                </c:pt>
                <c:pt idx="15">
                  <c:v>0</c:v>
                </c:pt>
                <c:pt idx="16">
                  <c:v>0</c:v>
                </c:pt>
                <c:pt idx="17">
                  <c:v>190</c:v>
                </c:pt>
                <c:pt idx="18">
                  <c:v>0</c:v>
                </c:pt>
                <c:pt idx="19">
                  <c:v>80</c:v>
                </c:pt>
              </c:numCache>
            </c:numRef>
          </c:val>
          <c:extLst>
            <c:ext xmlns:c16="http://schemas.microsoft.com/office/drawing/2014/chart" uri="{C3380CC4-5D6E-409C-BE32-E72D297353CC}">
              <c16:uniqueId val="{00000000-B755-490E-A07E-A51F4BEB4597}"/>
            </c:ext>
          </c:extLst>
        </c:ser>
        <c:ser>
          <c:idx val="1"/>
          <c:order val="1"/>
          <c:tx>
            <c:strRef>
              <c:f>Sheet1!$C$1</c:f>
              <c:strCache>
                <c:ptCount val="1"/>
                <c:pt idx="0">
                  <c:v>Efficiency</c:v>
                </c:pt>
              </c:strCache>
            </c:strRef>
          </c:tx>
          <c:spPr>
            <a:solidFill>
              <a:schemeClr val="accent2"/>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Sheet1!$C$2:$C$21</c:f>
              <c:numCache>
                <c:formatCode>General</c:formatCode>
                <c:ptCount val="20"/>
                <c:pt idx="0">
                  <c:v>400</c:v>
                </c:pt>
                <c:pt idx="1">
                  <c:v>360</c:v>
                </c:pt>
                <c:pt idx="2">
                  <c:v>280</c:v>
                </c:pt>
                <c:pt idx="3">
                  <c:v>0</c:v>
                </c:pt>
                <c:pt idx="4">
                  <c:v>0</c:v>
                </c:pt>
                <c:pt idx="5">
                  <c:v>200</c:v>
                </c:pt>
                <c:pt idx="6">
                  <c:v>160</c:v>
                </c:pt>
                <c:pt idx="7">
                  <c:v>0</c:v>
                </c:pt>
                <c:pt idx="8">
                  <c:v>63</c:v>
                </c:pt>
                <c:pt idx="9">
                  <c:v>63</c:v>
                </c:pt>
                <c:pt idx="10">
                  <c:v>63</c:v>
                </c:pt>
                <c:pt idx="11">
                  <c:v>63</c:v>
                </c:pt>
                <c:pt idx="12">
                  <c:v>63</c:v>
                </c:pt>
                <c:pt idx="13">
                  <c:v>0</c:v>
                </c:pt>
                <c:pt idx="14">
                  <c:v>63</c:v>
                </c:pt>
                <c:pt idx="15">
                  <c:v>0</c:v>
                </c:pt>
                <c:pt idx="16">
                  <c:v>0</c:v>
                </c:pt>
                <c:pt idx="17">
                  <c:v>120</c:v>
                </c:pt>
                <c:pt idx="18">
                  <c:v>40</c:v>
                </c:pt>
                <c:pt idx="19">
                  <c:v>0</c:v>
                </c:pt>
              </c:numCache>
            </c:numRef>
          </c:val>
          <c:extLst>
            <c:ext xmlns:c16="http://schemas.microsoft.com/office/drawing/2014/chart" uri="{C3380CC4-5D6E-409C-BE32-E72D297353CC}">
              <c16:uniqueId val="{00000001-B755-490E-A07E-A51F4BEB4597}"/>
            </c:ext>
          </c:extLst>
        </c:ser>
        <c:ser>
          <c:idx val="2"/>
          <c:order val="2"/>
          <c:tx>
            <c:strRef>
              <c:f>Sheet1!$D$1</c:f>
              <c:strCache>
                <c:ptCount val="1"/>
                <c:pt idx="0">
                  <c:v>Robustness</c:v>
                </c:pt>
              </c:strCache>
            </c:strRef>
          </c:tx>
          <c:spPr>
            <a:solidFill>
              <a:schemeClr val="accent3"/>
            </a:solidFill>
            <a:ln>
              <a:noFill/>
            </a:ln>
            <a:effectLst/>
          </c:spPr>
          <c:invertIfNegative val="0"/>
          <c:cat>
            <c:strRef>
              <c:f>Sheet1!$A$2:$A$21</c:f>
              <c:strCache>
                <c:ptCount val="20"/>
                <c:pt idx="0">
                  <c:v>HammerHead</c:v>
                </c:pt>
                <c:pt idx="1">
                  <c:v>LessonSource</c:v>
                </c:pt>
                <c:pt idx="2">
                  <c:v>Catcher</c:v>
                </c:pt>
                <c:pt idx="3">
                  <c:v>btnPlaceOrder_Click</c:v>
                </c:pt>
                <c:pt idx="4">
                  <c:v>Page_Load</c:v>
                </c:pt>
                <c:pt idx="5">
                  <c:v>main.jsp</c:v>
                </c:pt>
                <c:pt idx="6">
                  <c:v>lessoninfo.mvc/</c:v>
                </c:pt>
                <c:pt idx="7">
                  <c:v>Page_Load</c:v>
                </c:pt>
                <c:pt idx="8">
                  <c:v>#reset-btn/click</c:v>
                </c:pt>
                <c:pt idx="9">
                  <c:v>#show-php-btn/click</c:v>
                </c:pt>
                <c:pt idx="10">
                  <c:v>ready/ready</c:v>
                </c:pt>
                <c:pt idx="11">
                  <c:v>.btn-toggle/click</c:v>
                </c:pt>
                <c:pt idx="12">
                  <c:v>ready/ready</c:v>
                </c:pt>
                <c:pt idx="13">
                  <c:v>Page_Load</c:v>
                </c:pt>
                <c:pt idx="14">
                  <c:v>content.html</c:v>
                </c:pt>
                <c:pt idx="15">
                  <c:v>btnSaveChanges_Click</c:v>
                </c:pt>
                <c:pt idx="16">
                  <c:v>btnSaveChanges_Click</c:v>
                </c:pt>
                <c:pt idx="17">
                  <c:v>btnSubmit_Click</c:v>
                </c:pt>
                <c:pt idx="18">
                  <c:v>reportBug.jsp</c:v>
                </c:pt>
                <c:pt idx="19">
                  <c:v>btnUpdate_Click</c:v>
                </c:pt>
              </c:strCache>
            </c:strRef>
          </c:cat>
          <c:val>
            <c:numRef>
              <c:f>Sheet1!$D$2:$D$21</c:f>
              <c:numCache>
                <c:formatCode>General</c:formatCode>
                <c:ptCount val="20"/>
                <c:pt idx="0">
                  <c:v>1486</c:v>
                </c:pt>
                <c:pt idx="1">
                  <c:v>1179</c:v>
                </c:pt>
                <c:pt idx="2">
                  <c:v>1067</c:v>
                </c:pt>
                <c:pt idx="3">
                  <c:v>706</c:v>
                </c:pt>
                <c:pt idx="4">
                  <c:v>686</c:v>
                </c:pt>
                <c:pt idx="5">
                  <c:v>546</c:v>
                </c:pt>
                <c:pt idx="6">
                  <c:v>329</c:v>
                </c:pt>
                <c:pt idx="7">
                  <c:v>178</c:v>
                </c:pt>
                <c:pt idx="8">
                  <c:v>174</c:v>
                </c:pt>
                <c:pt idx="9">
                  <c:v>174</c:v>
                </c:pt>
                <c:pt idx="10">
                  <c:v>174</c:v>
                </c:pt>
                <c:pt idx="11">
                  <c:v>168</c:v>
                </c:pt>
                <c:pt idx="12">
                  <c:v>168</c:v>
                </c:pt>
                <c:pt idx="13">
                  <c:v>136</c:v>
                </c:pt>
                <c:pt idx="14">
                  <c:v>118</c:v>
                </c:pt>
                <c:pt idx="15">
                  <c:v>108</c:v>
                </c:pt>
                <c:pt idx="16">
                  <c:v>108</c:v>
                </c:pt>
                <c:pt idx="17">
                  <c:v>108</c:v>
                </c:pt>
                <c:pt idx="18">
                  <c:v>80</c:v>
                </c:pt>
                <c:pt idx="19">
                  <c:v>80</c:v>
                </c:pt>
              </c:numCache>
            </c:numRef>
          </c:val>
          <c:extLst>
            <c:ext xmlns:c16="http://schemas.microsoft.com/office/drawing/2014/chart" uri="{C3380CC4-5D6E-409C-BE32-E72D297353CC}">
              <c16:uniqueId val="{00000002-B755-490E-A07E-A51F4BEB4597}"/>
            </c:ext>
          </c:extLst>
        </c:ser>
        <c:dLbls>
          <c:showLegendKey val="0"/>
          <c:showVal val="0"/>
          <c:showCatName val="0"/>
          <c:showSerName val="0"/>
          <c:showPercent val="0"/>
          <c:showBubbleSize val="0"/>
        </c:dLbls>
        <c:gapWidth val="219"/>
        <c:overlap val="-27"/>
        <c:axId val="461299216"/>
        <c:axId val="461299544"/>
      </c:barChart>
      <c:catAx>
        <c:axId val="4612992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544"/>
        <c:crosses val="autoZero"/>
        <c:auto val="1"/>
        <c:lblAlgn val="ctr"/>
        <c:lblOffset val="100"/>
        <c:noMultiLvlLbl val="0"/>
      </c:catAx>
      <c:valAx>
        <c:axId val="4612995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solidFill>
              <a:schemeClr val="accent1"/>
            </a:solid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46129921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08"/>
          <c:y val="0.12779902512185976"/>
          <c:w val="0.44563988115612629"/>
          <c:h val="0.73184818687984154"/>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Sheet1!$B$2:$B$6</c:f>
              <c:numCache>
                <c:formatCode>General</c:formatCode>
                <c:ptCount val="5"/>
                <c:pt idx="0">
                  <c:v>2.5</c:v>
                </c:pt>
                <c:pt idx="1">
                  <c:v>2.5</c:v>
                </c:pt>
                <c:pt idx="2">
                  <c:v>2.5</c:v>
                </c:pt>
                <c:pt idx="3">
                  <c:v>2.5</c:v>
                </c:pt>
                <c:pt idx="4">
                  <c:v>2.5</c:v>
                </c:pt>
              </c:numCache>
            </c:numRef>
          </c:val>
          <c:extLst>
            <c:ext xmlns:c16="http://schemas.microsoft.com/office/drawing/2014/chart" uri="{C3380CC4-5D6E-409C-BE32-E72D297353CC}">
              <c16:uniqueId val="{00000000-BC15-41E3-89AB-934D86573633}"/>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Sheet1!$A$2:$A$6</c:f>
              <c:strCache>
                <c:ptCount val="5"/>
                <c:pt idx="0">
                  <c:v>Trsf</c:v>
                </c:pt>
                <c:pt idx="1">
                  <c:v>Chng</c:v>
                </c:pt>
                <c:pt idx="2">
                  <c:v>Rbst</c:v>
                </c:pt>
                <c:pt idx="3">
                  <c:v>Efcy</c:v>
                </c:pt>
                <c:pt idx="4">
                  <c:v>Secu</c:v>
                </c:pt>
              </c:strCache>
            </c:strRef>
          </c:cat>
          <c:val>
            <c:numRef>
              <c:f>Sheet1!$C$2:$C$6</c:f>
              <c:numCache>
                <c:formatCode>General</c:formatCode>
                <c:ptCount val="5"/>
                <c:pt idx="0">
                  <c:v>1.5</c:v>
                </c:pt>
                <c:pt idx="1">
                  <c:v>1.5</c:v>
                </c:pt>
                <c:pt idx="2">
                  <c:v>1.5</c:v>
                </c:pt>
                <c:pt idx="3">
                  <c:v>1.5</c:v>
                </c:pt>
                <c:pt idx="4">
                  <c:v>1.5</c:v>
                </c:pt>
              </c:numCache>
            </c:numRef>
          </c:val>
          <c:extLst>
            <c:ext xmlns:c16="http://schemas.microsoft.com/office/drawing/2014/chart" uri="{C3380CC4-5D6E-409C-BE32-E72D297353CC}">
              <c16:uniqueId val="{00000001-BC15-41E3-89AB-934D86573633}"/>
            </c:ext>
          </c:extLst>
        </c:ser>
        <c:dLbls>
          <c:showLegendKey val="0"/>
          <c:showVal val="0"/>
          <c:showCatName val="0"/>
          <c:showSerName val="0"/>
          <c:showPercent val="0"/>
          <c:showBubbleSize val="0"/>
        </c:dLbls>
        <c:axId val="299490456"/>
        <c:axId val="299490848"/>
      </c:radarChart>
      <c:catAx>
        <c:axId val="299490456"/>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848"/>
        <c:crosses val="autoZero"/>
        <c:auto val="1"/>
        <c:lblAlgn val="ctr"/>
        <c:lblOffset val="100"/>
        <c:noMultiLvlLbl val="0"/>
      </c:catAx>
      <c:valAx>
        <c:axId val="299490848"/>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0456"/>
        <c:crosses val="autoZero"/>
        <c:crossBetween val="between"/>
      </c:valAx>
      <c:spPr>
        <a:noFill/>
        <a:ln>
          <a:noFill/>
        </a:ln>
        <a:effectLst/>
      </c:spPr>
    </c:plotArea>
    <c:legend>
      <c:legendPos val="r"/>
      <c:layout>
        <c:manualLayout>
          <c:xMode val="edge"/>
          <c:yMode val="edge"/>
          <c:x val="0.63321818968031296"/>
          <c:y val="0.49796390144685387"/>
          <c:w val="0.33971742157848461"/>
          <c:h val="0.34506155298984414"/>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autoTitleDeleted val="1"/>
    <c:plotArea>
      <c:layout>
        <c:manualLayout>
          <c:layoutTarget val="inner"/>
          <c:xMode val="edge"/>
          <c:yMode val="edge"/>
          <c:x val="0.15704302179619914"/>
          <c:y val="9.9343759784266392E-2"/>
          <c:w val="0.42290779060724915"/>
          <c:h val="0.74140499540455163"/>
        </c:manualLayout>
      </c:layout>
      <c:radarChart>
        <c:radarStyle val="filled"/>
        <c:varyColors val="0"/>
        <c:ser>
          <c:idx val="0"/>
          <c:order val="0"/>
          <c:tx>
            <c:strRef>
              <c:f>Sheet1!$B$1</c:f>
              <c:strCache>
                <c:ptCount val="1"/>
                <c:pt idx="0">
                  <c:v>V2</c:v>
                </c:pt>
              </c:strCache>
            </c:strRef>
          </c:tx>
          <c:spPr>
            <a:gradFill rotWithShape="1">
              <a:gsLst>
                <a:gs pos="0">
                  <a:schemeClr val="accent2">
                    <a:shade val="76000"/>
                    <a:satMod val="103000"/>
                    <a:lumMod val="102000"/>
                    <a:tint val="94000"/>
                  </a:schemeClr>
                </a:gs>
                <a:gs pos="50000">
                  <a:schemeClr val="accent2">
                    <a:shade val="76000"/>
                    <a:satMod val="110000"/>
                    <a:lumMod val="100000"/>
                    <a:shade val="100000"/>
                  </a:schemeClr>
                </a:gs>
                <a:gs pos="100000">
                  <a:schemeClr val="accent2">
                    <a:shade val="76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Sheet1!$B$2:$B$4</c:f>
              <c:numCache>
                <c:formatCode>General</c:formatCode>
                <c:ptCount val="3"/>
                <c:pt idx="0">
                  <c:v>2.5</c:v>
                </c:pt>
                <c:pt idx="1">
                  <c:v>2.5</c:v>
                </c:pt>
                <c:pt idx="2">
                  <c:v>2.5</c:v>
                </c:pt>
              </c:numCache>
            </c:numRef>
          </c:val>
          <c:extLst>
            <c:ext xmlns:c16="http://schemas.microsoft.com/office/drawing/2014/chart" uri="{C3380CC4-5D6E-409C-BE32-E72D297353CC}">
              <c16:uniqueId val="{00000000-1010-4690-88CE-B7C529B5951E}"/>
            </c:ext>
          </c:extLst>
        </c:ser>
        <c:ser>
          <c:idx val="1"/>
          <c:order val="1"/>
          <c:tx>
            <c:strRef>
              <c:f>Sheet1!$C$1</c:f>
              <c:strCache>
                <c:ptCount val="1"/>
                <c:pt idx="0">
                  <c:v>V1</c:v>
                </c:pt>
              </c:strCache>
            </c:strRef>
          </c:tx>
          <c:spPr>
            <a:gradFill rotWithShape="1">
              <a:gsLst>
                <a:gs pos="0">
                  <a:schemeClr val="accent2">
                    <a:tint val="77000"/>
                    <a:satMod val="103000"/>
                    <a:lumMod val="102000"/>
                    <a:tint val="94000"/>
                  </a:schemeClr>
                </a:gs>
                <a:gs pos="50000">
                  <a:schemeClr val="accent2">
                    <a:tint val="77000"/>
                    <a:satMod val="110000"/>
                    <a:lumMod val="100000"/>
                    <a:shade val="100000"/>
                  </a:schemeClr>
                </a:gs>
                <a:gs pos="100000">
                  <a:schemeClr val="accent2">
                    <a:tint val="77000"/>
                    <a:lumMod val="99000"/>
                    <a:satMod val="120000"/>
                    <a:shade val="78000"/>
                  </a:schemeClr>
                </a:gs>
              </a:gsLst>
              <a:lin ang="5400000" scaled="0"/>
            </a:gradFill>
            <a:ln>
              <a:noFill/>
            </a:ln>
            <a:effectLst/>
          </c:spPr>
          <c:cat>
            <c:strRef>
              <c:f>Sheet1!$A$2:$A$4</c:f>
              <c:strCache>
                <c:ptCount val="3"/>
                <c:pt idx="0">
                  <c:v>Prog</c:v>
                </c:pt>
                <c:pt idx="1">
                  <c:v>Arch</c:v>
                </c:pt>
                <c:pt idx="2">
                  <c:v>Doc</c:v>
                </c:pt>
              </c:strCache>
            </c:strRef>
          </c:cat>
          <c:val>
            <c:numRef>
              <c:f>Sheet1!$C$2:$C$4</c:f>
              <c:numCache>
                <c:formatCode>General</c:formatCode>
                <c:ptCount val="3"/>
                <c:pt idx="0">
                  <c:v>1.5</c:v>
                </c:pt>
                <c:pt idx="1">
                  <c:v>1.5</c:v>
                </c:pt>
                <c:pt idx="2">
                  <c:v>1.5</c:v>
                </c:pt>
              </c:numCache>
            </c:numRef>
          </c:val>
          <c:extLst>
            <c:ext xmlns:c16="http://schemas.microsoft.com/office/drawing/2014/chart" uri="{C3380CC4-5D6E-409C-BE32-E72D297353CC}">
              <c16:uniqueId val="{00000001-1010-4690-88CE-B7C529B5951E}"/>
            </c:ext>
          </c:extLst>
        </c:ser>
        <c:dLbls>
          <c:showLegendKey val="0"/>
          <c:showVal val="0"/>
          <c:showCatName val="0"/>
          <c:showSerName val="0"/>
          <c:showPercent val="0"/>
          <c:showBubbleSize val="0"/>
        </c:dLbls>
        <c:axId val="360662752"/>
        <c:axId val="360667456"/>
      </c:radarChart>
      <c:catAx>
        <c:axId val="360662752"/>
        <c:scaling>
          <c:orientation val="minMax"/>
        </c:scaling>
        <c:delete val="0"/>
        <c:axPos val="b"/>
        <c:majorGridlines>
          <c:spPr>
            <a:ln w="6350" cap="flat" cmpd="sng" algn="ctr">
              <a:solidFill>
                <a:schemeClr val="tx1">
                  <a:tint val="75000"/>
                </a:schemeClr>
              </a:solidFill>
              <a:prstDash val="solid"/>
              <a:round/>
            </a:ln>
            <a:effectLst/>
          </c:spPr>
        </c:majorGridlines>
        <c:numFmt formatCode="General"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7456"/>
        <c:crosses val="autoZero"/>
        <c:auto val="1"/>
        <c:lblAlgn val="ctr"/>
        <c:lblOffset val="100"/>
        <c:noMultiLvlLbl val="0"/>
      </c:catAx>
      <c:valAx>
        <c:axId val="360667456"/>
        <c:scaling>
          <c:orientation val="minMax"/>
          <c:max val="4"/>
          <c:min val="0"/>
        </c:scaling>
        <c:delete val="0"/>
        <c:axPos val="l"/>
        <c:majorGridlines>
          <c:spPr>
            <a:ln w="6350" cap="flat" cmpd="sng" algn="ctr">
              <a:solidFill>
                <a:schemeClr val="tx1">
                  <a:tint val="75000"/>
                </a:schemeClr>
              </a:solidFill>
              <a:prstDash val="solid"/>
              <a:round/>
            </a:ln>
            <a:effectLst/>
          </c:spPr>
        </c:majorGridlines>
        <c:numFmt formatCode="General" sourceLinked="1"/>
        <c:majorTickMark val="cross"/>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2752"/>
        <c:crosses val="autoZero"/>
        <c:crossBetween val="between"/>
      </c:valAx>
      <c:spPr>
        <a:noFill/>
        <a:ln>
          <a:noFill/>
        </a:ln>
        <a:effectLst/>
      </c:spPr>
    </c:plotArea>
    <c:legend>
      <c:legendPos val="r"/>
      <c:layout>
        <c:manualLayout>
          <c:xMode val="edge"/>
          <c:yMode val="edge"/>
          <c:x val="0.63321818968031296"/>
          <c:y val="0.49796390144685393"/>
          <c:w val="0.33971742157848467"/>
          <c:h val="0.34506155298984426"/>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8063828336937982E-2"/>
          <c:y val="0.12779902512185976"/>
          <c:w val="0.69909120199010766"/>
          <c:h val="0.58660680089237949"/>
        </c:manualLayout>
      </c:layout>
      <c:lineChart>
        <c:grouping val="standard"/>
        <c:varyColors val="0"/>
        <c:ser>
          <c:idx val="0"/>
          <c:order val="0"/>
          <c:tx>
            <c:strRef>
              <c:f>Sheet1!$B$1</c:f>
              <c:strCache>
                <c:ptCount val="1"/>
                <c:pt idx="0">
                  <c:v>Trsf</c:v>
                </c:pt>
              </c:strCache>
            </c:strRef>
          </c:tx>
          <c:spPr>
            <a:ln w="6350">
              <a:solidFill>
                <a:schemeClr val="accent4">
                  <a:lumMod val="75000"/>
                </a:schemeClr>
              </a:solidFill>
              <a:prstDash val="solid"/>
            </a:ln>
          </c:spPr>
          <c:marker>
            <c:symbol val="circle"/>
            <c:size val="4"/>
            <c:spPr>
              <a:solidFill>
                <a:schemeClr val="accent4">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Sheet1!$B$2:$B$7</c:f>
              <c:numCache>
                <c:formatCode>General</c:formatCode>
                <c:ptCount val="6"/>
                <c:pt idx="0">
                  <c:v>3.12</c:v>
                </c:pt>
                <c:pt idx="1">
                  <c:v>3.12</c:v>
                </c:pt>
                <c:pt idx="2">
                  <c:v>3.12</c:v>
                </c:pt>
                <c:pt idx="3">
                  <c:v>3.1</c:v>
                </c:pt>
                <c:pt idx="4">
                  <c:v>3.1</c:v>
                </c:pt>
                <c:pt idx="5">
                  <c:v>3.14</c:v>
                </c:pt>
              </c:numCache>
            </c:numRef>
          </c:val>
          <c:smooth val="0"/>
          <c:extLst>
            <c:ext xmlns:c16="http://schemas.microsoft.com/office/drawing/2014/chart" uri="{C3380CC4-5D6E-409C-BE32-E72D297353CC}">
              <c16:uniqueId val="{00000000-56C1-4CB5-A4C4-96FB9B75F46A}"/>
            </c:ext>
          </c:extLst>
        </c:ser>
        <c:ser>
          <c:idx val="1"/>
          <c:order val="1"/>
          <c:tx>
            <c:strRef>
              <c:f>Sheet1!$C$1</c:f>
              <c:strCache>
                <c:ptCount val="1"/>
                <c:pt idx="0">
                  <c:v>Chng</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Sheet1!$C$2:$C$7</c:f>
              <c:numCache>
                <c:formatCode>General</c:formatCode>
                <c:ptCount val="6"/>
                <c:pt idx="0">
                  <c:v>3.48</c:v>
                </c:pt>
                <c:pt idx="1">
                  <c:v>3.43</c:v>
                </c:pt>
                <c:pt idx="2">
                  <c:v>3.52</c:v>
                </c:pt>
                <c:pt idx="3">
                  <c:v>3.51</c:v>
                </c:pt>
                <c:pt idx="4">
                  <c:v>3.51</c:v>
                </c:pt>
                <c:pt idx="5">
                  <c:v>3.53</c:v>
                </c:pt>
              </c:numCache>
            </c:numRef>
          </c:val>
          <c:smooth val="0"/>
          <c:extLst>
            <c:ext xmlns:c16="http://schemas.microsoft.com/office/drawing/2014/chart" uri="{C3380CC4-5D6E-409C-BE32-E72D297353CC}">
              <c16:uniqueId val="{00000001-56C1-4CB5-A4C4-96FB9B75F46A}"/>
            </c:ext>
          </c:extLst>
        </c:ser>
        <c:ser>
          <c:idx val="2"/>
          <c:order val="2"/>
          <c:tx>
            <c:strRef>
              <c:f>Sheet1!$D$1</c:f>
              <c:strCache>
                <c:ptCount val="1"/>
                <c:pt idx="0">
                  <c:v>Rbst</c:v>
                </c:pt>
              </c:strCache>
            </c:strRef>
          </c:tx>
          <c:spPr>
            <a:ln w="6350">
              <a:solidFill>
                <a:srgbClr val="FF0000"/>
              </a:solidFill>
              <a:prstDash val="solid"/>
            </a:ln>
          </c:spPr>
          <c:marker>
            <c:symbol val="circle"/>
            <c:size val="4"/>
            <c:spPr>
              <a:solidFill>
                <a:srgbClr val="C00000"/>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Sheet1!$D$2:$D$7</c:f>
              <c:numCache>
                <c:formatCode>General</c:formatCode>
                <c:ptCount val="6"/>
                <c:pt idx="0">
                  <c:v>3.39</c:v>
                </c:pt>
                <c:pt idx="1">
                  <c:v>3.37</c:v>
                </c:pt>
                <c:pt idx="2">
                  <c:v>3.45</c:v>
                </c:pt>
                <c:pt idx="3">
                  <c:v>2.99</c:v>
                </c:pt>
                <c:pt idx="4">
                  <c:v>2.98</c:v>
                </c:pt>
                <c:pt idx="5">
                  <c:v>2.95</c:v>
                </c:pt>
              </c:numCache>
            </c:numRef>
          </c:val>
          <c:smooth val="0"/>
          <c:extLst>
            <c:ext xmlns:c16="http://schemas.microsoft.com/office/drawing/2014/chart" uri="{C3380CC4-5D6E-409C-BE32-E72D297353CC}">
              <c16:uniqueId val="{00000002-56C1-4CB5-A4C4-96FB9B75F46A}"/>
            </c:ext>
          </c:extLst>
        </c:ser>
        <c:ser>
          <c:idx val="3"/>
          <c:order val="3"/>
          <c:tx>
            <c:strRef>
              <c:f>Sheet1!$E$1</c:f>
              <c:strCache>
                <c:ptCount val="1"/>
                <c:pt idx="0">
                  <c:v>Efcy</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Sheet1!$E$2:$E$7</c:f>
              <c:numCache>
                <c:formatCode>General</c:formatCode>
                <c:ptCount val="6"/>
                <c:pt idx="0">
                  <c:v>2.95</c:v>
                </c:pt>
                <c:pt idx="1">
                  <c:v>2.95</c:v>
                </c:pt>
                <c:pt idx="2">
                  <c:v>2.95</c:v>
                </c:pt>
                <c:pt idx="3">
                  <c:v>2.95</c:v>
                </c:pt>
                <c:pt idx="4">
                  <c:v>2.95</c:v>
                </c:pt>
                <c:pt idx="5">
                  <c:v>2.78</c:v>
                </c:pt>
              </c:numCache>
            </c:numRef>
          </c:val>
          <c:smooth val="0"/>
          <c:extLst>
            <c:ext xmlns:c16="http://schemas.microsoft.com/office/drawing/2014/chart" uri="{C3380CC4-5D6E-409C-BE32-E72D297353CC}">
              <c16:uniqueId val="{00000003-56C1-4CB5-A4C4-96FB9B75F46A}"/>
            </c:ext>
          </c:extLst>
        </c:ser>
        <c:ser>
          <c:idx val="4"/>
          <c:order val="4"/>
          <c:tx>
            <c:strRef>
              <c:f>Sheet1!$F$1</c:f>
              <c:strCache>
                <c:ptCount val="1"/>
                <c:pt idx="0">
                  <c:v>Secu</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Sheet1!$F$2:$F$7</c:f>
              <c:numCache>
                <c:formatCode>General</c:formatCode>
                <c:ptCount val="6"/>
                <c:pt idx="0">
                  <c:v>3.03</c:v>
                </c:pt>
                <c:pt idx="1">
                  <c:v>3</c:v>
                </c:pt>
                <c:pt idx="2">
                  <c:v>3.15</c:v>
                </c:pt>
                <c:pt idx="3">
                  <c:v>2.75</c:v>
                </c:pt>
                <c:pt idx="4">
                  <c:v>2.33</c:v>
                </c:pt>
                <c:pt idx="5">
                  <c:v>2.73</c:v>
                </c:pt>
              </c:numCache>
            </c:numRef>
          </c:val>
          <c:smooth val="0"/>
          <c:extLst>
            <c:ext xmlns:c16="http://schemas.microsoft.com/office/drawing/2014/chart" uri="{C3380CC4-5D6E-409C-BE32-E72D297353CC}">
              <c16:uniqueId val="{00000004-56C1-4CB5-A4C4-96FB9B75F46A}"/>
            </c:ext>
          </c:extLst>
        </c:ser>
        <c:dLbls>
          <c:showLegendKey val="0"/>
          <c:showVal val="0"/>
          <c:showCatName val="0"/>
          <c:showSerName val="0"/>
          <c:showPercent val="0"/>
          <c:showBubbleSize val="0"/>
        </c:dLbls>
        <c:marker val="1"/>
        <c:smooth val="0"/>
        <c:axId val="360661968"/>
        <c:axId val="360664320"/>
      </c:lineChart>
      <c:lineChart>
        <c:grouping val="standard"/>
        <c:varyColors val="0"/>
        <c:ser>
          <c:idx val="5"/>
          <c:order val="5"/>
          <c:tx>
            <c:strRef>
              <c:f>Sheet1!$G$1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Sheet1!$A$2:$A$7</c:f>
              <c:numCache>
                <c:formatCode>m/d/yyyy</c:formatCode>
                <c:ptCount val="6"/>
                <c:pt idx="0">
                  <c:v>40680.083333333299</c:v>
                </c:pt>
                <c:pt idx="1">
                  <c:v>40842.083333333299</c:v>
                </c:pt>
                <c:pt idx="2">
                  <c:v>40981.083333333299</c:v>
                </c:pt>
                <c:pt idx="3">
                  <c:v>41072.083333333299</c:v>
                </c:pt>
                <c:pt idx="4">
                  <c:v>41154.083333333299</c:v>
                </c:pt>
                <c:pt idx="5">
                  <c:v>41226.083333333299</c:v>
                </c:pt>
              </c:numCache>
            </c:numRef>
          </c:cat>
          <c:val>
            <c:numRef>
              <c:f>Sheet1!$G$2:$G$7</c:f>
              <c:numCache>
                <c:formatCode>General</c:formatCode>
                <c:ptCount val="6"/>
                <c:pt idx="0">
                  <c:v>76388</c:v>
                </c:pt>
                <c:pt idx="1">
                  <c:v>76404</c:v>
                </c:pt>
                <c:pt idx="2">
                  <c:v>76431</c:v>
                </c:pt>
                <c:pt idx="3">
                  <c:v>77996</c:v>
                </c:pt>
                <c:pt idx="4">
                  <c:v>79650</c:v>
                </c:pt>
                <c:pt idx="5">
                  <c:v>81828</c:v>
                </c:pt>
              </c:numCache>
            </c:numRef>
          </c:val>
          <c:smooth val="0"/>
          <c:extLst>
            <c:ext xmlns:c16="http://schemas.microsoft.com/office/drawing/2014/chart" uri="{C3380CC4-5D6E-409C-BE32-E72D297353CC}">
              <c16:uniqueId val="{00000005-56C1-4CB5-A4C4-96FB9B75F46A}"/>
            </c:ext>
          </c:extLst>
        </c:ser>
        <c:dLbls>
          <c:showLegendKey val="0"/>
          <c:showVal val="0"/>
          <c:showCatName val="0"/>
          <c:showSerName val="0"/>
          <c:showPercent val="0"/>
          <c:showBubbleSize val="0"/>
        </c:dLbls>
        <c:marker val="1"/>
        <c:smooth val="0"/>
        <c:axId val="360662360"/>
        <c:axId val="360666672"/>
      </c:lineChart>
      <c:catAx>
        <c:axId val="360661968"/>
        <c:scaling>
          <c:orientation val="minMax"/>
        </c:scaling>
        <c:delete val="0"/>
        <c:axPos val="b"/>
        <c:numFmt formatCode="m/d/yyyy" sourceLinked="1"/>
        <c:majorTickMark val="out"/>
        <c:minorTickMark val="none"/>
        <c:tickLblPos val="nextTo"/>
        <c:spPr>
          <a:ln w="12700" cmpd="sng"/>
        </c:spPr>
        <c:crossAx val="360664320"/>
        <c:crosses val="autoZero"/>
        <c:auto val="0"/>
        <c:lblAlgn val="ctr"/>
        <c:lblOffset val="100"/>
        <c:noMultiLvlLbl val="1"/>
      </c:catAx>
      <c:valAx>
        <c:axId val="360664320"/>
        <c:scaling>
          <c:orientation val="minMax"/>
          <c:max val="3.8"/>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w="9525"/>
        </c:spPr>
        <c:crossAx val="360661968"/>
        <c:crosses val="autoZero"/>
        <c:crossBetween val="midCat"/>
        <c:majorUnit val="0.5"/>
      </c:valAx>
      <c:valAx>
        <c:axId val="360666672"/>
        <c:scaling>
          <c:orientation val="minMax"/>
        </c:scaling>
        <c:delete val="0"/>
        <c:axPos val="r"/>
        <c:numFmt formatCode="General" sourceLinked="1"/>
        <c:majorTickMark val="out"/>
        <c:minorTickMark val="none"/>
        <c:tickLblPos val="nextTo"/>
        <c:crossAx val="360662360"/>
        <c:crosses val="max"/>
        <c:crossBetween val="between"/>
      </c:valAx>
      <c:dateAx>
        <c:axId val="360662360"/>
        <c:scaling>
          <c:orientation val="minMax"/>
        </c:scaling>
        <c:delete val="1"/>
        <c:axPos val="b"/>
        <c:numFmt formatCode="m/d/yyyy" sourceLinked="1"/>
        <c:majorTickMark val="out"/>
        <c:minorTickMark val="none"/>
        <c:tickLblPos val="none"/>
        <c:crossAx val="360666672"/>
        <c:crosses val="autoZero"/>
        <c:auto val="1"/>
        <c:lblOffset val="100"/>
        <c:baseTimeUnit val="months"/>
      </c:dateAx>
      <c:spPr>
        <a:noFill/>
        <a:ln w="25400">
          <a:noFill/>
        </a:ln>
      </c:spPr>
    </c:plotArea>
    <c:legend>
      <c:legendPos val="r"/>
      <c:layout>
        <c:manualLayout>
          <c:xMode val="edge"/>
          <c:yMode val="edge"/>
          <c:x val="0.8814704798881996"/>
          <c:y val="0.14633670791151107"/>
          <c:w val="0.10865150923931582"/>
          <c:h val="0.52200131606711864"/>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5.9802492911395805E-2"/>
          <c:y val="0.12779902512185976"/>
          <c:w val="0.6991997319576001"/>
          <c:h val="0.60242198341239872"/>
        </c:manualLayout>
      </c:layout>
      <c:lineChart>
        <c:grouping val="standard"/>
        <c:varyColors val="0"/>
        <c:ser>
          <c:idx val="0"/>
          <c:order val="0"/>
          <c:tx>
            <c:strRef>
              <c:f>Sheet1!$B$1</c:f>
              <c:strCache>
                <c:ptCount val="1"/>
                <c:pt idx="0">
                  <c:v>Prog</c:v>
                </c:pt>
              </c:strCache>
            </c:strRef>
          </c:tx>
          <c:spPr>
            <a:ln w="6350">
              <a:solidFill>
                <a:schemeClr val="accent1">
                  <a:lumMod val="75000"/>
                </a:schemeClr>
              </a:solidFill>
              <a:prstDash val="solid"/>
            </a:ln>
          </c:spPr>
          <c:marker>
            <c:symbol val="circle"/>
            <c:size val="4"/>
            <c:spPr>
              <a:solidFill>
                <a:schemeClr val="accent1">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Sheet1!$B$2:$B$8</c:f>
              <c:numCache>
                <c:formatCode>General</c:formatCode>
                <c:ptCount val="7"/>
                <c:pt idx="0">
                  <c:v>3.1919142526585298</c:v>
                </c:pt>
                <c:pt idx="1">
                  <c:v>3.19337097100478</c:v>
                </c:pt>
                <c:pt idx="2">
                  <c:v>3.1947557250108298</c:v>
                </c:pt>
                <c:pt idx="3">
                  <c:v>3.1435091338859098</c:v>
                </c:pt>
                <c:pt idx="4">
                  <c:v>3.1302250951328001</c:v>
                </c:pt>
                <c:pt idx="5">
                  <c:v>3.0318257565372901</c:v>
                </c:pt>
                <c:pt idx="6">
                  <c:v>3.0318257565372901</c:v>
                </c:pt>
              </c:numCache>
            </c:numRef>
          </c:val>
          <c:smooth val="0"/>
          <c:extLst>
            <c:ext xmlns:c16="http://schemas.microsoft.com/office/drawing/2014/chart" uri="{C3380CC4-5D6E-409C-BE32-E72D297353CC}">
              <c16:uniqueId val="{00000000-5BB7-4089-B9E5-F0561025214F}"/>
            </c:ext>
          </c:extLst>
        </c:ser>
        <c:ser>
          <c:idx val="1"/>
          <c:order val="1"/>
          <c:tx>
            <c:strRef>
              <c:f>Sheet1!$C$1</c:f>
              <c:strCache>
                <c:ptCount val="1"/>
                <c:pt idx="0">
                  <c:v>Arch</c:v>
                </c:pt>
              </c:strCache>
            </c:strRef>
          </c:tx>
          <c:spPr>
            <a:ln w="6350">
              <a:solidFill>
                <a:schemeClr val="accent6">
                  <a:lumMod val="75000"/>
                </a:schemeClr>
              </a:solidFill>
              <a:prstDash val="solid"/>
            </a:ln>
          </c:spPr>
          <c:marker>
            <c:symbol val="circle"/>
            <c:size val="4"/>
            <c:spPr>
              <a:solidFill>
                <a:schemeClr val="accent6">
                  <a:lumMod val="50000"/>
                </a:schemeClr>
              </a:solidFill>
              <a:ln w="19050">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Sheet1!$C$2:$C$8</c:f>
              <c:numCache>
                <c:formatCode>General</c:formatCode>
                <c:ptCount val="7"/>
                <c:pt idx="0">
                  <c:v>3.1131835353615198</c:v>
                </c:pt>
                <c:pt idx="1">
                  <c:v>3.08286157815273</c:v>
                </c:pt>
                <c:pt idx="2">
                  <c:v>3.27090842397824</c:v>
                </c:pt>
                <c:pt idx="3">
                  <c:v>3.26538602495607</c:v>
                </c:pt>
                <c:pt idx="4">
                  <c:v>3.2646715038724099</c:v>
                </c:pt>
                <c:pt idx="5">
                  <c:v>3.27250816920718</c:v>
                </c:pt>
                <c:pt idx="6">
                  <c:v>3.27250816920718</c:v>
                </c:pt>
              </c:numCache>
            </c:numRef>
          </c:val>
          <c:smooth val="0"/>
          <c:extLst>
            <c:ext xmlns:c16="http://schemas.microsoft.com/office/drawing/2014/chart" uri="{C3380CC4-5D6E-409C-BE32-E72D297353CC}">
              <c16:uniqueId val="{00000001-5BB7-4089-B9E5-F0561025214F}"/>
            </c:ext>
          </c:extLst>
        </c:ser>
        <c:ser>
          <c:idx val="2"/>
          <c:order val="2"/>
          <c:tx>
            <c:strRef>
              <c:f>Sheet1!$D$1</c:f>
              <c:strCache>
                <c:ptCount val="1"/>
                <c:pt idx="0">
                  <c:v>Doc</c:v>
                </c:pt>
              </c:strCache>
            </c:strRef>
          </c:tx>
          <c:spPr>
            <a:ln w="6350">
              <a:solidFill>
                <a:schemeClr val="accent3">
                  <a:lumMod val="75000"/>
                </a:schemeClr>
              </a:solidFill>
              <a:prstDash val="solid"/>
            </a:ln>
          </c:spPr>
          <c:marker>
            <c:symbol val="circle"/>
            <c:size val="4"/>
            <c:spPr>
              <a:solidFill>
                <a:schemeClr val="accent3">
                  <a:lumMod val="50000"/>
                </a:schemeClr>
              </a:solidFill>
              <a:ln w="19050">
                <a:noFill/>
                <a:prstDash val="solid"/>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Sheet1!$D$2:$D$8</c:f>
              <c:numCache>
                <c:formatCode>General</c:formatCode>
                <c:ptCount val="7"/>
                <c:pt idx="0">
                  <c:v>2.60410403155662</c:v>
                </c:pt>
                <c:pt idx="1">
                  <c:v>2.6038446416416998</c:v>
                </c:pt>
                <c:pt idx="2">
                  <c:v>2.5988616060305598</c:v>
                </c:pt>
                <c:pt idx="3">
                  <c:v>2.5497419638747201</c:v>
                </c:pt>
                <c:pt idx="4">
                  <c:v>2.5495496876070001</c:v>
                </c:pt>
                <c:pt idx="5">
                  <c:v>2.67227670135322</c:v>
                </c:pt>
                <c:pt idx="6">
                  <c:v>2.67227670135322</c:v>
                </c:pt>
              </c:numCache>
            </c:numRef>
          </c:val>
          <c:smooth val="0"/>
          <c:extLst>
            <c:ext xmlns:c16="http://schemas.microsoft.com/office/drawing/2014/chart" uri="{C3380CC4-5D6E-409C-BE32-E72D297353CC}">
              <c16:uniqueId val="{00000002-5BB7-4089-B9E5-F0561025214F}"/>
            </c:ext>
          </c:extLst>
        </c:ser>
        <c:dLbls>
          <c:showLegendKey val="0"/>
          <c:showVal val="0"/>
          <c:showCatName val="0"/>
          <c:showSerName val="0"/>
          <c:showPercent val="0"/>
          <c:showBubbleSize val="0"/>
        </c:dLbls>
        <c:marker val="1"/>
        <c:smooth val="0"/>
        <c:axId val="360667064"/>
        <c:axId val="360667848"/>
      </c:lineChart>
      <c:lineChart>
        <c:grouping val="standard"/>
        <c:varyColors val="0"/>
        <c:ser>
          <c:idx val="3"/>
          <c:order val="3"/>
          <c:tx>
            <c:strRef>
              <c:f>Sheet1!$E$1</c:f>
              <c:strCache>
                <c:ptCount val="1"/>
                <c:pt idx="0">
                  <c:v>LoC</c:v>
                </c:pt>
              </c:strCache>
            </c:strRef>
          </c:tx>
          <c:spPr>
            <a:ln w="6350">
              <a:solidFill>
                <a:schemeClr val="bg2">
                  <a:lumMod val="25000"/>
                </a:schemeClr>
              </a:solidFill>
            </a:ln>
          </c:spPr>
          <c:marker>
            <c:symbol val="square"/>
            <c:size val="4"/>
            <c:spPr>
              <a:solidFill>
                <a:schemeClr val="bg2">
                  <a:lumMod val="10000"/>
                </a:schemeClr>
              </a:solidFill>
              <a:ln>
                <a:noFill/>
              </a:ln>
            </c:spPr>
          </c:marker>
          <c:cat>
            <c:numRef>
              <c:f>Sheet1!$A$2:$A$8</c:f>
              <c:numCache>
                <c:formatCode>m/d/yyyy</c:formatCode>
                <c:ptCount val="7"/>
                <c:pt idx="0">
                  <c:v>40680.083333333299</c:v>
                </c:pt>
                <c:pt idx="1">
                  <c:v>40842.083333333299</c:v>
                </c:pt>
                <c:pt idx="2">
                  <c:v>40981.083333333299</c:v>
                </c:pt>
                <c:pt idx="3">
                  <c:v>41072.083333333299</c:v>
                </c:pt>
                <c:pt idx="4">
                  <c:v>41154.083333333299</c:v>
                </c:pt>
                <c:pt idx="5">
                  <c:v>41226.083333333299</c:v>
                </c:pt>
                <c:pt idx="6">
                  <c:v>41606</c:v>
                </c:pt>
              </c:numCache>
            </c:numRef>
          </c:cat>
          <c:val>
            <c:numRef>
              <c:f>Sheet1!$E$2:$E$8</c:f>
              <c:numCache>
                <c:formatCode>General</c:formatCode>
                <c:ptCount val="7"/>
                <c:pt idx="0">
                  <c:v>76388</c:v>
                </c:pt>
                <c:pt idx="1">
                  <c:v>76404</c:v>
                </c:pt>
                <c:pt idx="2">
                  <c:v>76431</c:v>
                </c:pt>
                <c:pt idx="3">
                  <c:v>77996</c:v>
                </c:pt>
                <c:pt idx="4">
                  <c:v>79650</c:v>
                </c:pt>
                <c:pt idx="5">
                  <c:v>81828</c:v>
                </c:pt>
                <c:pt idx="6">
                  <c:v>81828</c:v>
                </c:pt>
              </c:numCache>
            </c:numRef>
          </c:val>
          <c:smooth val="0"/>
          <c:extLst>
            <c:ext xmlns:c16="http://schemas.microsoft.com/office/drawing/2014/chart" uri="{C3380CC4-5D6E-409C-BE32-E72D297353CC}">
              <c16:uniqueId val="{00000003-5BB7-4089-B9E5-F0561025214F}"/>
            </c:ext>
          </c:extLst>
        </c:ser>
        <c:dLbls>
          <c:showLegendKey val="0"/>
          <c:showVal val="0"/>
          <c:showCatName val="0"/>
          <c:showSerName val="0"/>
          <c:showPercent val="0"/>
          <c:showBubbleSize val="0"/>
        </c:dLbls>
        <c:marker val="1"/>
        <c:smooth val="0"/>
        <c:axId val="360664712"/>
        <c:axId val="360663536"/>
      </c:lineChart>
      <c:catAx>
        <c:axId val="360667064"/>
        <c:scaling>
          <c:orientation val="minMax"/>
        </c:scaling>
        <c:delete val="0"/>
        <c:axPos val="b"/>
        <c:numFmt formatCode="m/d/yyyy" sourceLinked="1"/>
        <c:majorTickMark val="out"/>
        <c:minorTickMark val="none"/>
        <c:tickLblPos val="nextTo"/>
        <c:crossAx val="360667848"/>
        <c:crosses val="autoZero"/>
        <c:auto val="0"/>
        <c:lblAlgn val="ctr"/>
        <c:lblOffset val="100"/>
        <c:noMultiLvlLbl val="1"/>
      </c:catAx>
      <c:valAx>
        <c:axId val="360667848"/>
        <c:scaling>
          <c:orientation val="minMax"/>
          <c:max val="4"/>
          <c:min val="2"/>
        </c:scaling>
        <c:delete val="0"/>
        <c:axPos val="l"/>
        <c:majorGridlines>
          <c:spPr>
            <a:ln>
              <a:solidFill>
                <a:schemeClr val="bg1">
                  <a:lumMod val="85000"/>
                </a:schemeClr>
              </a:solidFill>
            </a:ln>
          </c:spPr>
        </c:majorGridlines>
        <c:numFmt formatCode="General" sourceLinked="1"/>
        <c:majorTickMark val="cross"/>
        <c:minorTickMark val="none"/>
        <c:tickLblPos val="nextTo"/>
        <c:spPr>
          <a:ln>
            <a:solidFill>
              <a:sysClr val="windowText" lastClr="000000">
                <a:tint val="75000"/>
                <a:shade val="95000"/>
                <a:satMod val="105000"/>
              </a:sysClr>
            </a:solidFill>
          </a:ln>
        </c:spPr>
        <c:crossAx val="360667064"/>
        <c:crosses val="autoZero"/>
        <c:crossBetween val="midCat"/>
        <c:majorUnit val="0.5"/>
      </c:valAx>
      <c:valAx>
        <c:axId val="360663536"/>
        <c:scaling>
          <c:orientation val="minMax"/>
        </c:scaling>
        <c:delete val="0"/>
        <c:axPos val="r"/>
        <c:numFmt formatCode="General" sourceLinked="1"/>
        <c:majorTickMark val="out"/>
        <c:minorTickMark val="none"/>
        <c:tickLblPos val="nextTo"/>
        <c:crossAx val="360664712"/>
        <c:crosses val="max"/>
        <c:crossBetween val="between"/>
      </c:valAx>
      <c:dateAx>
        <c:axId val="360664712"/>
        <c:scaling>
          <c:orientation val="minMax"/>
        </c:scaling>
        <c:delete val="1"/>
        <c:axPos val="b"/>
        <c:numFmt formatCode="m/d/yyyy" sourceLinked="1"/>
        <c:majorTickMark val="out"/>
        <c:minorTickMark val="none"/>
        <c:tickLblPos val="none"/>
        <c:crossAx val="360663536"/>
        <c:crosses val="autoZero"/>
        <c:auto val="1"/>
        <c:lblOffset val="100"/>
        <c:baseTimeUnit val="months"/>
      </c:dateAx>
    </c:plotArea>
    <c:legend>
      <c:legendPos val="r"/>
      <c:layout>
        <c:manualLayout>
          <c:xMode val="edge"/>
          <c:yMode val="edge"/>
          <c:x val="0.90143160807191636"/>
          <c:y val="0.2212100214745884"/>
          <c:w val="9.1553899249591245E-2"/>
          <c:h val="0.32665116522196663"/>
        </c:manualLayout>
      </c:layout>
      <c:overlay val="0"/>
    </c:legend>
    <c:plotVisOnly val="1"/>
    <c:dispBlanksAs val="gap"/>
    <c:showDLblsOverMax val="0"/>
  </c:chart>
  <c:spPr>
    <a:ln>
      <a:noFill/>
    </a:ln>
  </c:spPr>
  <c:txPr>
    <a:bodyPr/>
    <a:lstStyle/>
    <a:p>
      <a:pPr>
        <a:defRPr sz="800"/>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-2100</c:v>
                </c:pt>
                <c:pt idx="1">
                  <c:v>-600</c:v>
                </c:pt>
                <c:pt idx="2">
                  <c:v>-1800</c:v>
                </c:pt>
                <c:pt idx="3">
                  <c:v>-1200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2800</c:v>
                </c:pt>
                <c:pt idx="1">
                  <c:v>3200</c:v>
                </c:pt>
                <c:pt idx="2">
                  <c:v>2300</c:v>
                </c:pt>
                <c:pt idx="3">
                  <c:v>1300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470000</c:v>
                </c:pt>
                <c:pt idx="1">
                  <c:v>480000</c:v>
                </c:pt>
                <c:pt idx="2">
                  <c:v>490000</c:v>
                </c:pt>
                <c:pt idx="3">
                  <c:v>480000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2302551437254132E-2"/>
          <c:y val="8.7498611265414819E-2"/>
          <c:w val="0.61678910010806565"/>
          <c:h val="0.59729289338221658"/>
        </c:manualLayout>
      </c:layout>
      <c:barChart>
        <c:barDir val="col"/>
        <c:grouping val="clustered"/>
        <c:varyColors val="0"/>
        <c:ser>
          <c:idx val="0"/>
          <c:order val="0"/>
          <c:tx>
            <c:strRef>
              <c:f>Sheet1!$B$1</c:f>
              <c:strCache>
                <c:ptCount val="1"/>
                <c:pt idx="0">
                  <c:v>Debt removed (Days)</c:v>
                </c:pt>
              </c:strCache>
            </c:strRef>
          </c:tx>
          <c:spPr>
            <a:solidFill>
              <a:schemeClr val="accent1"/>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Sheet1!$B$2:$B$5</c:f>
              <c:numCache>
                <c:formatCode>#,##0</c:formatCode>
                <c:ptCount val="4"/>
                <c:pt idx="0">
                  <c:v>0</c:v>
                </c:pt>
                <c:pt idx="1">
                  <c:v>-80</c:v>
                </c:pt>
                <c:pt idx="2">
                  <c:v>-25</c:v>
                </c:pt>
                <c:pt idx="3">
                  <c:v>-60</c:v>
                </c:pt>
              </c:numCache>
            </c:numRef>
          </c:val>
          <c:extLst>
            <c:ext xmlns:c16="http://schemas.microsoft.com/office/drawing/2014/chart" uri="{C3380CC4-5D6E-409C-BE32-E72D297353CC}">
              <c16:uniqueId val="{00000000-FA0C-4B69-A1C3-EB94E12FBB66}"/>
            </c:ext>
          </c:extLst>
        </c:ser>
        <c:ser>
          <c:idx val="1"/>
          <c:order val="1"/>
          <c:tx>
            <c:strRef>
              <c:f>Sheet1!$C$1</c:f>
              <c:strCache>
                <c:ptCount val="1"/>
                <c:pt idx="0">
                  <c:v>Debt added (Days)</c:v>
                </c:pt>
              </c:strCache>
            </c:strRef>
          </c:tx>
          <c:spPr>
            <a:solidFill>
              <a:schemeClr val="accent2"/>
            </a:solidFill>
            <a:ln>
              <a:noFill/>
            </a:ln>
            <a:effectLst/>
          </c:spPr>
          <c:invertIfNegative val="0"/>
          <c:cat>
            <c:numRef>
              <c:f>Sheet1!$A$2:$A$5</c:f>
              <c:numCache>
                <c:formatCode>m/d/yyyy</c:formatCode>
                <c:ptCount val="4"/>
                <c:pt idx="0">
                  <c:v>40787</c:v>
                </c:pt>
                <c:pt idx="1">
                  <c:v>40878</c:v>
                </c:pt>
                <c:pt idx="2">
                  <c:v>40969</c:v>
                </c:pt>
                <c:pt idx="3">
                  <c:v>41244</c:v>
                </c:pt>
              </c:numCache>
            </c:numRef>
          </c:cat>
          <c:val>
            <c:numRef>
              <c:f>Sheet1!$C$2:$C$5</c:f>
              <c:numCache>
                <c:formatCode>#,##0</c:formatCode>
                <c:ptCount val="4"/>
                <c:pt idx="0">
                  <c:v>200</c:v>
                </c:pt>
                <c:pt idx="1">
                  <c:v>25</c:v>
                </c:pt>
                <c:pt idx="2">
                  <c:v>40</c:v>
                </c:pt>
                <c:pt idx="3">
                  <c:v>10</c:v>
                </c:pt>
              </c:numCache>
            </c:numRef>
          </c:val>
          <c:extLst>
            <c:ext xmlns:c16="http://schemas.microsoft.com/office/drawing/2014/chart" uri="{C3380CC4-5D6E-409C-BE32-E72D297353CC}">
              <c16:uniqueId val="{00000001-FA0C-4B69-A1C3-EB94E12FBB66}"/>
            </c:ext>
          </c:extLst>
        </c:ser>
        <c:dLbls>
          <c:showLegendKey val="0"/>
          <c:showVal val="0"/>
          <c:showCatName val="0"/>
          <c:showSerName val="0"/>
          <c:showPercent val="0"/>
          <c:showBubbleSize val="0"/>
        </c:dLbls>
        <c:gapWidth val="150"/>
        <c:overlap val="100"/>
        <c:axId val="299492024"/>
        <c:axId val="299486144"/>
      </c:barChart>
      <c:lineChart>
        <c:grouping val="standard"/>
        <c:varyColors val="0"/>
        <c:ser>
          <c:idx val="2"/>
          <c:order val="2"/>
          <c:tx>
            <c:strRef>
              <c:f>Sheet1!$D$1</c:f>
              <c:strCache>
                <c:ptCount val="1"/>
                <c:pt idx="0">
                  <c:v>Debt (Days)</c:v>
                </c:pt>
              </c:strCache>
            </c:strRef>
          </c:tx>
          <c:spPr>
            <a:ln w="19050" cap="rnd" cmpd="sng" algn="ctr">
              <a:solidFill>
                <a:schemeClr val="accent3"/>
              </a:solidFill>
              <a:prstDash val="solid"/>
              <a:round/>
            </a:ln>
            <a:effectLst/>
          </c:spPr>
          <c:marker>
            <c:symbol val="none"/>
          </c:marker>
          <c:cat>
            <c:numRef>
              <c:f>Sheet1!$A$2:$A$5</c:f>
              <c:numCache>
                <c:formatCode>m/d/yyyy</c:formatCode>
                <c:ptCount val="4"/>
                <c:pt idx="0">
                  <c:v>40787</c:v>
                </c:pt>
                <c:pt idx="1">
                  <c:v>40878</c:v>
                </c:pt>
                <c:pt idx="2">
                  <c:v>40969</c:v>
                </c:pt>
                <c:pt idx="3">
                  <c:v>41244</c:v>
                </c:pt>
              </c:numCache>
            </c:numRef>
          </c:cat>
          <c:val>
            <c:numRef>
              <c:f>Sheet1!$D$2:$D$5</c:f>
              <c:numCache>
                <c:formatCode>#,##0</c:formatCode>
                <c:ptCount val="4"/>
                <c:pt idx="0">
                  <c:v>580</c:v>
                </c:pt>
                <c:pt idx="1">
                  <c:v>525</c:v>
                </c:pt>
                <c:pt idx="2">
                  <c:v>540</c:v>
                </c:pt>
                <c:pt idx="3">
                  <c:v>490</c:v>
                </c:pt>
              </c:numCache>
            </c:numRef>
          </c:val>
          <c:smooth val="0"/>
          <c:extLst>
            <c:ext xmlns:c16="http://schemas.microsoft.com/office/drawing/2014/chart" uri="{C3380CC4-5D6E-409C-BE32-E72D297353CC}">
              <c16:uniqueId val="{00000002-FA0C-4B69-A1C3-EB94E12FBB66}"/>
            </c:ext>
          </c:extLst>
        </c:ser>
        <c:dLbls>
          <c:showLegendKey val="0"/>
          <c:showVal val="0"/>
          <c:showCatName val="0"/>
          <c:showSerName val="0"/>
          <c:showPercent val="0"/>
          <c:showBubbleSize val="0"/>
        </c:dLbls>
        <c:marker val="1"/>
        <c:smooth val="0"/>
        <c:axId val="299489280"/>
        <c:axId val="299484576"/>
      </c:lineChart>
      <c:catAx>
        <c:axId val="299492024"/>
        <c:scaling>
          <c:orientation val="minMax"/>
        </c:scaling>
        <c:delete val="0"/>
        <c:axPos val="b"/>
        <c:numFmt formatCode="m/d/yyyy" sourceLinked="1"/>
        <c:majorTickMark val="out"/>
        <c:minorTickMark val="none"/>
        <c:tickLblPos val="low"/>
        <c:spPr>
          <a:noFill/>
          <a:ln w="1270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6144"/>
        <c:crosses val="autoZero"/>
        <c:auto val="0"/>
        <c:lblAlgn val="ctr"/>
        <c:lblOffset val="100"/>
        <c:noMultiLvlLbl val="1"/>
      </c:catAx>
      <c:valAx>
        <c:axId val="299486144"/>
        <c:scaling>
          <c:orientation val="minMax"/>
        </c:scaling>
        <c:delete val="0"/>
        <c:axPos val="l"/>
        <c:majorGridlines>
          <c:spPr>
            <a:ln w="6350" cap="flat" cmpd="sng" algn="ctr">
              <a:solidFill>
                <a:schemeClr val="tx1">
                  <a:tint val="75000"/>
                </a:schemeClr>
              </a:solidFill>
              <a:prstDash val="solid"/>
              <a:round/>
            </a:ln>
            <a:effectLst/>
          </c:spPr>
        </c:majorGridlines>
        <c:numFmt formatCode="#,##0" sourceLinked="1"/>
        <c:majorTickMark val="cross"/>
        <c:minorTickMark val="none"/>
        <c:tickLblPos val="nextTo"/>
        <c:spPr>
          <a:noFill/>
          <a:ln w="6350" cap="flat" cmpd="sng" algn="ctr">
            <a:solidFill>
              <a:prstClr val="white">
                <a:lumMod val="50000"/>
              </a:prst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92024"/>
        <c:crosses val="autoZero"/>
        <c:crossBetween val="between"/>
      </c:valAx>
      <c:valAx>
        <c:axId val="299484576"/>
        <c:scaling>
          <c:orientation val="minMax"/>
          <c:min val="0"/>
        </c:scaling>
        <c:delete val="0"/>
        <c:axPos val="r"/>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299489280"/>
        <c:crosses val="max"/>
        <c:crossBetween val="between"/>
      </c:valAx>
      <c:dateAx>
        <c:axId val="299489280"/>
        <c:scaling>
          <c:orientation val="minMax"/>
        </c:scaling>
        <c:delete val="1"/>
        <c:axPos val="b"/>
        <c:numFmt formatCode="m/d/yyyy" sourceLinked="1"/>
        <c:majorTickMark val="out"/>
        <c:minorTickMark val="none"/>
        <c:tickLblPos val="none"/>
        <c:crossAx val="299484576"/>
        <c:crosses val="autoZero"/>
        <c:auto val="1"/>
        <c:lblOffset val="100"/>
        <c:baseTimeUnit val="months"/>
        <c:majorUnit val="1"/>
        <c:minorUnit val="1"/>
      </c:dateAx>
      <c:spPr>
        <a:noFill/>
        <a:ln>
          <a:noFill/>
        </a:ln>
        <a:effectLst/>
      </c:spPr>
    </c:plotArea>
    <c:legend>
      <c:legendPos val="r"/>
      <c:layout>
        <c:manualLayout>
          <c:xMode val="edge"/>
          <c:yMode val="edge"/>
          <c:x val="0.78513069797719071"/>
          <c:y val="0.18344284087277346"/>
          <c:w val="0.20907799790262985"/>
          <c:h val="0.31489460360363608"/>
        </c:manualLayout>
      </c:layout>
      <c:overlay val="0"/>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40000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Debt ($)</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overlay val="0"/>
      <c:spPr>
        <a:noFill/>
        <a:ln>
          <a:noFill/>
        </a:ln>
        <a:effectLst/>
      </c:spPr>
      <c:txPr>
        <a:bodyPr rot="0" spcFirstLastPara="1" vertOverflow="ellipsis" vert="horz" wrap="square" anchor="ctr" anchorCtr="1"/>
        <a:lstStyle/>
        <a:p>
          <a:pPr>
            <a:defRPr sz="960" b="1" i="0" u="none" strike="noStrike" kern="1200" baseline="0">
              <a:solidFill>
                <a:schemeClr val="tx1"/>
              </a:solidFill>
              <a:latin typeface="+mn-lt"/>
              <a:ea typeface="+mn-ea"/>
              <a:cs typeface="+mn-cs"/>
            </a:defRPr>
          </a:pPr>
          <a:endParaRPr lang="en-US"/>
        </a:p>
      </c:txPr>
    </c:title>
    <c:autoTitleDeleted val="0"/>
    <c:plotArea>
      <c:layout>
        <c:manualLayout>
          <c:layoutTarget val="inner"/>
          <c:xMode val="edge"/>
          <c:yMode val="edge"/>
          <c:x val="0.11103203380548671"/>
          <c:y val="8.7498611265414819E-2"/>
          <c:w val="0.69012575298910472"/>
          <c:h val="0.71095310397610145"/>
        </c:manualLayout>
      </c:layout>
      <c:bubbleChart>
        <c:varyColors val="0"/>
        <c:ser>
          <c:idx val="0"/>
          <c:order val="0"/>
          <c:tx>
            <c:strRef>
              <c:f>Sheet1!$C$1</c:f>
              <c:strCache>
                <c:ptCount val="1"/>
                <c:pt idx="0">
                  <c:v>Size</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invertIfNegative val="0"/>
          <c:dPt>
            <c:idx val="0"/>
            <c:invertIfNegative val="0"/>
            <c:bubble3D val="0"/>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scene3d>
                <a:camera prst="orthographicFront"/>
                <a:lightRig rig="threePt" dir="t">
                  <a:rot lat="0" lon="0" rev="1200000"/>
                </a:lightRig>
              </a:scene3d>
              <a:sp3d/>
            </c:spPr>
            <c:extLst>
              <c:ext xmlns:c16="http://schemas.microsoft.com/office/drawing/2014/chart" uri="{C3380CC4-5D6E-409C-BE32-E72D297353CC}">
                <c16:uniqueId val="{00000001-A97D-4194-BD54-6156B1F53FA2}"/>
              </c:ext>
            </c:extLst>
          </c:dPt>
          <c:dLbls>
            <c:spPr>
              <a:noFill/>
              <a:ln>
                <a:noFill/>
              </a:ln>
              <a:effectLst/>
            </c:spPr>
            <c:txPr>
              <a:bodyPr rot="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showLegendKey val="0"/>
            <c:showVal val="0"/>
            <c:showCatName val="0"/>
            <c:showSerName val="0"/>
            <c:showPercent val="0"/>
            <c:showBubbleSize val="1"/>
            <c:showLeaderLines val="0"/>
            <c:extLst>
              <c:ext xmlns:c15="http://schemas.microsoft.com/office/drawing/2012/chart" uri="{CE6537A1-D6FC-4f65-9D91-7224C49458BB}">
                <c15:showLeaderLines val="0"/>
              </c:ext>
            </c:extLst>
          </c:dLbls>
          <c:xVal>
            <c:numRef>
              <c:f>Sheet1!$A$2</c:f>
              <c:numCache>
                <c:formatCode>0.00</c:formatCode>
                <c:ptCount val="1"/>
                <c:pt idx="0">
                  <c:v>2</c:v>
                </c:pt>
              </c:numCache>
            </c:numRef>
          </c:xVal>
          <c:yVal>
            <c:numRef>
              <c:f>Sheet1!$B$2</c:f>
              <c:numCache>
                <c:formatCode>#,##0</c:formatCode>
                <c:ptCount val="1"/>
                <c:pt idx="0">
                  <c:v>500</c:v>
                </c:pt>
              </c:numCache>
            </c:numRef>
          </c:yVal>
          <c:bubbleSize>
            <c:numRef>
              <c:f>Sheet1!$C$2</c:f>
              <c:numCache>
                <c:formatCode>#,##0</c:formatCode>
                <c:ptCount val="1"/>
                <c:pt idx="0">
                  <c:v>20000</c:v>
                </c:pt>
              </c:numCache>
            </c:numRef>
          </c:bubbleSize>
          <c:bubble3D val="0"/>
          <c:extLst>
            <c:ext xmlns:c16="http://schemas.microsoft.com/office/drawing/2014/chart" uri="{C3380CC4-5D6E-409C-BE32-E72D297353CC}">
              <c16:uniqueId val="{00000002-A97D-4194-BD54-6156B1F53FA2}"/>
            </c:ext>
          </c:extLst>
        </c:ser>
        <c:dLbls>
          <c:showLegendKey val="0"/>
          <c:showVal val="0"/>
          <c:showCatName val="0"/>
          <c:showSerName val="0"/>
          <c:showPercent val="0"/>
          <c:showBubbleSize val="0"/>
        </c:dLbls>
        <c:bubbleScale val="100"/>
        <c:showNegBubbles val="0"/>
        <c:axId val="360666280"/>
        <c:axId val="360661184"/>
      </c:bubbleChart>
      <c:valAx>
        <c:axId val="360666280"/>
        <c:scaling>
          <c:orientation val="minMax"/>
          <c:max val="4"/>
          <c:min val="1"/>
        </c:scaling>
        <c:delete val="0"/>
        <c:axPos val="b"/>
        <c:title>
          <c:tx>
            <c:rich>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a:t>Technical Quality Indicator</a:t>
                </a:r>
              </a:p>
            </c:rich>
          </c:tx>
          <c:layout>
            <c:manualLayout>
              <c:xMode val="edge"/>
              <c:yMode val="edge"/>
              <c:x val="0.35103806066779208"/>
              <c:y val="0.90727820365638923"/>
            </c:manualLayout>
          </c:layout>
          <c:overlay val="0"/>
          <c:spPr>
            <a:noFill/>
            <a:ln>
              <a:noFill/>
            </a:ln>
            <a:effectLst/>
          </c:spPr>
          <c:txPr>
            <a:bodyPr rot="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0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1184"/>
        <c:crosses val="autoZero"/>
        <c:crossBetween val="midCat"/>
        <c:minorUnit val="0.25"/>
      </c:valAx>
      <c:valAx>
        <c:axId val="360661184"/>
        <c:scaling>
          <c:orientation val="minMax"/>
        </c:scaling>
        <c:delete val="0"/>
        <c:axPos val="l"/>
        <c:title>
          <c:tx>
            <c:rich>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r>
                  <a:rPr lang="fr-FR" dirty="0" err="1"/>
                  <a:t>Technical</a:t>
                </a:r>
                <a:r>
                  <a:rPr lang="fr-FR" dirty="0"/>
                  <a:t> </a:t>
                </a:r>
                <a:r>
                  <a:rPr lang="fr-FR" dirty="0" err="1"/>
                  <a:t>Debt</a:t>
                </a:r>
                <a:r>
                  <a:rPr lang="fr-FR" dirty="0"/>
                  <a:t> (Days)</a:t>
                </a:r>
              </a:p>
            </c:rich>
          </c:tx>
          <c:layout>
            <c:manualLayout>
              <c:xMode val="edge"/>
              <c:yMode val="edge"/>
              <c:x val="0"/>
              <c:y val="0.29582422940661224"/>
            </c:manualLayout>
          </c:layout>
          <c:overlay val="0"/>
          <c:spPr>
            <a:noFill/>
            <a:ln>
              <a:noFill/>
            </a:ln>
            <a:effectLst/>
          </c:spPr>
          <c:txPr>
            <a:bodyPr rot="-5400000" spcFirstLastPara="1" vertOverflow="ellipsis" vert="horz" wrap="square" anchor="ctr" anchorCtr="1"/>
            <a:lstStyle/>
            <a:p>
              <a:pPr>
                <a:defRPr sz="800" b="1" i="0" u="none" strike="noStrike" kern="1200" baseline="0">
                  <a:solidFill>
                    <a:schemeClr val="tx1"/>
                  </a:solidFill>
                  <a:latin typeface="+mn-lt"/>
                  <a:ea typeface="+mn-ea"/>
                  <a:cs typeface="+mn-cs"/>
                </a:defRPr>
              </a:pPr>
              <a:endParaRPr lang="en-US"/>
            </a:p>
          </c:txPr>
        </c:title>
        <c:numFmt formatCode="#,##0" sourceLinked="1"/>
        <c:majorTickMark val="out"/>
        <c:minorTickMark val="none"/>
        <c:tickLblPos val="nextTo"/>
        <c:spPr>
          <a:noFill/>
          <a:ln w="6350" cap="flat" cmpd="sng" algn="ctr">
            <a:solidFill>
              <a:schemeClr val="tx1">
                <a:tint val="75000"/>
              </a:schemeClr>
            </a:solidFill>
            <a:prstDash val="solid"/>
            <a:round/>
          </a:ln>
          <a:effectLst/>
        </c:spPr>
        <c:txPr>
          <a:bodyPr rot="-60000000" spcFirstLastPara="1" vertOverflow="ellipsis" vert="horz" wrap="square" anchor="ctr" anchorCtr="1"/>
          <a:lstStyle/>
          <a:p>
            <a:pPr>
              <a:defRPr sz="800" b="0" i="0" u="none" strike="noStrike" kern="1200" baseline="0">
                <a:solidFill>
                  <a:schemeClr val="tx1"/>
                </a:solidFill>
                <a:latin typeface="+mn-lt"/>
                <a:ea typeface="+mn-ea"/>
                <a:cs typeface="+mn-cs"/>
              </a:defRPr>
            </a:pPr>
            <a:endParaRPr lang="en-US"/>
          </a:p>
        </c:txPr>
        <c:crossAx val="360666280"/>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lgn="just">
            <a:defRPr sz="8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w="6350" cap="flat" cmpd="sng" algn="ctr">
      <a:noFill/>
      <a:prstDash val="solid"/>
      <a:miter lim="800000"/>
    </a:ln>
    <a:effectLst/>
  </c:spPr>
  <c:txPr>
    <a:bodyPr/>
    <a:lstStyle/>
    <a:p>
      <a:pPr>
        <a:defRPr sz="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5">
  <a:schemeClr val="accent2"/>
</cs:colorStyle>
</file>

<file path=ppt/charts/colors2.xml><?xml version="1.0" encoding="utf-8"?>
<cs:colorStyle xmlns:cs="http://schemas.microsoft.com/office/drawing/2012/chartStyle" xmlns:a="http://schemas.openxmlformats.org/drawingml/2006/main" meth="withinLinear" id="15">
  <a:schemeClr val="accent2"/>
</cs:colorStyle>
</file>

<file path=ppt/charts/colors3.xml><?xml version="1.0" encoding="utf-8"?>
<cs:colorStyle xmlns:cs="http://schemas.microsoft.com/office/drawing/2012/chartStyle" xmlns:a="http://schemas.openxmlformats.org/drawingml/2006/main" meth="withinLinear" id="15">
  <a:schemeClr val="accent2"/>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withinLinear" id="15">
  <a:schemeClr val="accent2"/>
</cs:colorStyle>
</file>

<file path=ppt/charts/colors8.xml><?xml version="1.0" encoding="utf-8"?>
<cs:colorStyle xmlns:cs="http://schemas.microsoft.com/office/drawing/2012/chartStyle" xmlns:a="http://schemas.openxmlformats.org/drawingml/2006/main" meth="withinLinear" id="15">
  <a:schemeClr val="accent2"/>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4.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6.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126">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3">
      <a:schemeClr val="dk1"/>
    </cs:effectRef>
    <cs:fontRef idx="minor">
      <a:schemeClr val="tx1"/>
    </cs:fontRef>
  </cs:dataPoint>
  <cs:dataPoint3D>
    <cs:lnRef idx="0"/>
    <cs:fillRef idx="3">
      <cs:styleClr val="auto"/>
    </cs:fillRef>
    <cs:effectRef idx="3">
      <a:schemeClr val="dk1"/>
    </cs:effectRef>
    <cs:fontRef idx="minor">
      <a:schemeClr val="tx1"/>
    </cs:fontRef>
  </cs:dataPoint3D>
  <cs:dataPointLine>
    <cs:lnRef idx="1">
      <cs:styleClr val="auto"/>
    </cs:lnRef>
    <cs:lineWidthScale>7</cs:lineWidthScale>
    <cs:fillRef idx="0"/>
    <cs:effectRef idx="0"/>
    <cs:fontRef idx="minor">
      <a:schemeClr val="tx1"/>
    </cs:fontRef>
    <cs:spPr>
      <a:ln cap="rnd">
        <a:round/>
      </a:ln>
    </cs:spPr>
  </cs:dataPointLine>
  <cs:dataPointMarker>
    <cs:lnRef idx="1">
      <cs:styleClr val="auto"/>
    </cs:lnRef>
    <cs:fillRef idx="3">
      <cs:styleClr val="auto"/>
    </cs:fillRef>
    <cs:effectRef idx="3">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a:schemeClr val="dk1">
        <a:tint val="95000"/>
      </a:schemeClr>
    </cs:fillRef>
    <cs:effectRef idx="3">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a:schemeClr val="dk1">
        <a:tint val="5000"/>
      </a:schemeClr>
    </cs:fillRef>
    <cs:effectRef idx="3">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119">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3">
      <cs:styleClr val="auto"/>
    </cs:fillRef>
    <cs:effectRef idx="2">
      <a:schemeClr val="dk1"/>
    </cs:effectRef>
    <cs:fontRef idx="minor">
      <a:schemeClr val="tx1"/>
    </cs:fontRef>
  </cs:dataPoint>
  <cs:dataPoint3D>
    <cs:lnRef idx="0"/>
    <cs:fillRef idx="1">
      <cs:styleClr val="auto"/>
    </cs:fillRef>
    <cs:effectRef idx="2">
      <a:schemeClr val="dk1"/>
    </cs:effectRef>
    <cs:fontRef idx="minor">
      <a:schemeClr val="tx1"/>
    </cs:fontRef>
  </cs:dataPoint3D>
  <cs:dataPointLine>
    <cs:lnRef idx="1">
      <cs:styleClr val="auto"/>
    </cs:lnRef>
    <cs:lineWidthScale>5</cs:lineWidthScale>
    <cs:fillRef idx="0"/>
    <cs:effectRef idx="0"/>
    <cs:fontRef idx="minor">
      <a:schemeClr val="tx1"/>
    </cs:fontRef>
    <cs:spPr>
      <a:ln cap="rnd">
        <a:round/>
      </a:ln>
    </cs:spPr>
  </cs:dataPointLine>
  <cs:dataPointMarker>
    <cs:lnRef idx="1">
      <cs:styleClr val="auto"/>
    </cs:lnRef>
    <cs:fillRef idx="3">
      <cs:styleClr val="auto"/>
    </cs:fillRef>
    <cs:effectRef idx="2">
      <a:schemeClr val="dk1"/>
    </cs:effectRef>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0"/>
    <cs:fillRef idx="3" mods="ignoreCSTransforms">
      <cs:styleClr val="0">
        <a:shade val="25000"/>
      </cs:styleClr>
    </cs:fillRef>
    <cs:effectRef idx="2">
      <a:schemeClr val="dk1"/>
    </cs:effectRef>
    <cs:fontRef idx="minor">
      <a:schemeClr val="tx1"/>
    </cs:fontRef>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0"/>
    <cs:fillRef idx="3" mods="ignoreCSTransforms">
      <cs:styleClr val="0">
        <a:tint val="25000"/>
      </cs:styleClr>
    </cs:fillRef>
    <cs:effectRef idx="2">
      <a:schemeClr val="dk1"/>
    </cs:effectRef>
    <cs:fontRef idx="minor">
      <a:schemeClr val="tx1"/>
    </cs:fontRef>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3F0280-73A8-4D0E-AE4A-F7BA00132B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2619D10-BACB-4DC6-8266-08198C55FD3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662845F-21F6-4531-A304-559DC661811C}" type="datetimeFigureOut">
              <a:rPr lang="en-US" smtClean="0"/>
              <a:t>3/10/2025</a:t>
            </a:fld>
            <a:endParaRPr lang="en-US"/>
          </a:p>
        </p:txBody>
      </p:sp>
      <p:sp>
        <p:nvSpPr>
          <p:cNvPr id="4" name="Footer Placeholder 3">
            <a:extLst>
              <a:ext uri="{FF2B5EF4-FFF2-40B4-BE49-F238E27FC236}">
                <a16:creationId xmlns:a16="http://schemas.microsoft.com/office/drawing/2014/main" id="{C4182E07-4672-464B-8D21-624F65F274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5B60D3B-3403-4DFF-B5D5-3E848A81D8D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5823D1D-50ED-42A0-B153-5A24BEF249FF}" type="slidenum">
              <a:rPr lang="en-US" smtClean="0"/>
              <a:t>‹#›</a:t>
            </a:fld>
            <a:endParaRPr lang="en-US"/>
          </a:p>
        </p:txBody>
      </p:sp>
    </p:spTree>
    <p:extLst>
      <p:ext uri="{BB962C8B-B14F-4D97-AF65-F5344CB8AC3E}">
        <p14:creationId xmlns:p14="http://schemas.microsoft.com/office/powerpoint/2010/main" val="9806428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7CF963-E58D-FC4D-BA9E-60A980752DC6}" type="datetimeFigureOut">
              <a:rPr lang="en-US" smtClean="0"/>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3DE286-B060-1443-B64D-5D3E5B39C639}" type="slidenum">
              <a:rPr lang="en-US" smtClean="0"/>
              <a:t>‹#›</a:t>
            </a:fld>
            <a:endParaRPr lang="en-US"/>
          </a:p>
        </p:txBody>
      </p:sp>
    </p:spTree>
    <p:extLst>
      <p:ext uri="{BB962C8B-B14F-4D97-AF65-F5344CB8AC3E}">
        <p14:creationId xmlns:p14="http://schemas.microsoft.com/office/powerpoint/2010/main" val="3894980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33DE286-B060-1443-B64D-5D3E5B39C639}" type="slidenum">
              <a:rPr lang="en-US" smtClean="0"/>
              <a:t>1</a:t>
            </a:fld>
            <a:endParaRPr lang="en-US"/>
          </a:p>
        </p:txBody>
      </p:sp>
    </p:spTree>
    <p:extLst>
      <p:ext uri="{BB962C8B-B14F-4D97-AF65-F5344CB8AC3E}">
        <p14:creationId xmlns:p14="http://schemas.microsoft.com/office/powerpoint/2010/main" val="30109062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67</a:t>
            </a:fld>
            <a:endParaRPr lang="fr-FR"/>
          </a:p>
        </p:txBody>
      </p:sp>
    </p:spTree>
    <p:extLst>
      <p:ext uri="{BB962C8B-B14F-4D97-AF65-F5344CB8AC3E}">
        <p14:creationId xmlns:p14="http://schemas.microsoft.com/office/powerpoint/2010/main" val="42682108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68</a:t>
            </a:fld>
            <a:endParaRPr lang="fr-FR"/>
          </a:p>
        </p:txBody>
      </p:sp>
    </p:spTree>
    <p:extLst>
      <p:ext uri="{BB962C8B-B14F-4D97-AF65-F5344CB8AC3E}">
        <p14:creationId xmlns:p14="http://schemas.microsoft.com/office/powerpoint/2010/main" val="575953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F836C7F0-1843-4F1A-8814-7FA6560D8D6B}" type="slidenum">
              <a:rPr lang="fr-FR" smtClean="0"/>
              <a:t>69</a:t>
            </a:fld>
            <a:endParaRPr lang="fr-FR"/>
          </a:p>
        </p:txBody>
      </p:sp>
    </p:spTree>
    <p:extLst>
      <p:ext uri="{BB962C8B-B14F-4D97-AF65-F5344CB8AC3E}">
        <p14:creationId xmlns:p14="http://schemas.microsoft.com/office/powerpoint/2010/main" val="1220150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1.xml"/><Relationship Id="rId5" Type="http://schemas.openxmlformats.org/officeDocument/2006/relationships/image" Target="../media/image7.png"/><Relationship Id="rId4"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 Dev team">
    <p:spTree>
      <p:nvGrpSpPr>
        <p:cNvPr id="1" name=""/>
        <p:cNvGrpSpPr/>
        <p:nvPr/>
      </p:nvGrpSpPr>
      <p:grpSpPr>
        <a:xfrm>
          <a:off x="0" y="0"/>
          <a:ext cx="0" cy="0"/>
          <a:chOff x="0" y="0"/>
          <a:chExt cx="0" cy="0"/>
        </a:xfrm>
      </p:grpSpPr>
      <p:pic>
        <p:nvPicPr>
          <p:cNvPr id="11" name="Picture 10" descr="A group of people looking at a computer&#10;&#10;Description generated with high confidence">
            <a:extLst>
              <a:ext uri="{FF2B5EF4-FFF2-40B4-BE49-F238E27FC236}">
                <a16:creationId xmlns:a16="http://schemas.microsoft.com/office/drawing/2014/main" id="{8C9A953A-3019-402C-AC2A-CD61DD0EA41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98112"/>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lang="en-US" sz="4400" b="0" kern="1200" dirty="0">
                <a:solidFill>
                  <a:schemeClr val="bg1"/>
                </a:solidFill>
                <a:latin typeface="Gotham Book" pitchFamily="50" charset="0"/>
                <a:ea typeface="+mn-ea"/>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C861C67D-2B19-42F2-9286-75912967EBE2}"/>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C3A30DB9-BAE1-4111-B7FC-3F062DFEE6E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4A29C696-EC19-09DE-0C29-B3D79DFBB493}"/>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725926404"/>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3 with logo">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pic>
        <p:nvPicPr>
          <p:cNvPr id="3" name="Picture 2">
            <a:extLst>
              <a:ext uri="{FF2B5EF4-FFF2-40B4-BE49-F238E27FC236}">
                <a16:creationId xmlns:a16="http://schemas.microsoft.com/office/drawing/2014/main" id="{127A2C61-3A5F-721E-CDC3-AED84B078AA0}"/>
              </a:ext>
            </a:extLst>
          </p:cNvPr>
          <p:cNvPicPr>
            <a:picLocks noChangeAspect="1"/>
          </p:cNvPicPr>
          <p:nvPr userDrawn="1"/>
        </p:nvPicPr>
        <p:blipFill>
          <a:blip r:embed="rId2"/>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1734500679"/>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2971405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2">
    <p:spTree>
      <p:nvGrpSpPr>
        <p:cNvPr id="1" name=""/>
        <p:cNvGrpSpPr/>
        <p:nvPr/>
      </p:nvGrpSpPr>
      <p:grpSpPr>
        <a:xfrm>
          <a:off x="0" y="0"/>
          <a:ext cx="0" cy="0"/>
          <a:chOff x="0" y="0"/>
          <a:chExt cx="0" cy="0"/>
        </a:xfrm>
      </p:grpSpPr>
      <p:sp>
        <p:nvSpPr>
          <p:cNvPr id="9" name="Rectangle 8"/>
          <p:cNvSpPr/>
          <p:nvPr userDrawn="1"/>
        </p:nvSpPr>
        <p:spPr>
          <a:xfrm flipV="1">
            <a:off x="0" y="0"/>
            <a:ext cx="6096000"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5411666"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68989126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3 with arrow">
    <p:spTree>
      <p:nvGrpSpPr>
        <p:cNvPr id="1" name=""/>
        <p:cNvGrpSpPr/>
        <p:nvPr/>
      </p:nvGrpSpPr>
      <p:grpSpPr>
        <a:xfrm>
          <a:off x="0" y="0"/>
          <a:ext cx="0" cy="0"/>
          <a:chOff x="0" y="0"/>
          <a:chExt cx="0" cy="0"/>
        </a:xfrm>
      </p:grpSpPr>
      <p:sp>
        <p:nvSpPr>
          <p:cNvPr id="9" name="Rectangle 8"/>
          <p:cNvSpPr/>
          <p:nvPr userDrawn="1"/>
        </p:nvSpPr>
        <p:spPr>
          <a:xfrm flipV="1">
            <a:off x="0" y="0"/>
            <a:ext cx="4756638"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4132385"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3" name="Right Triangle 2">
            <a:extLst>
              <a:ext uri="{FF2B5EF4-FFF2-40B4-BE49-F238E27FC236}">
                <a16:creationId xmlns:a16="http://schemas.microsoft.com/office/drawing/2014/main" id="{A8778185-0A3D-4965-86CA-B929653B0169}"/>
              </a:ext>
            </a:extLst>
          </p:cNvPr>
          <p:cNvSpPr/>
          <p:nvPr userDrawn="1"/>
        </p:nvSpPr>
        <p:spPr>
          <a:xfrm>
            <a:off x="4756637"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4756637"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934045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5 with arrow">
    <p:spTree>
      <p:nvGrpSpPr>
        <p:cNvPr id="1" name=""/>
        <p:cNvGrpSpPr/>
        <p:nvPr/>
      </p:nvGrpSpPr>
      <p:grpSpPr>
        <a:xfrm>
          <a:off x="0" y="0"/>
          <a:ext cx="0" cy="0"/>
          <a:chOff x="0" y="0"/>
          <a:chExt cx="0" cy="0"/>
        </a:xfrm>
      </p:grpSpPr>
      <p:sp>
        <p:nvSpPr>
          <p:cNvPr id="3" name="Right Triangle 2">
            <a:extLst>
              <a:ext uri="{FF2B5EF4-FFF2-40B4-BE49-F238E27FC236}">
                <a16:creationId xmlns:a16="http://schemas.microsoft.com/office/drawing/2014/main" id="{A8778185-0A3D-4965-86CA-B929653B0169}"/>
              </a:ext>
            </a:extLst>
          </p:cNvPr>
          <p:cNvSpPr/>
          <p:nvPr userDrawn="1"/>
        </p:nvSpPr>
        <p:spPr>
          <a:xfrm>
            <a:off x="3253154" y="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D763A928-E3DF-47BD-A8F3-CF87F8571F52}"/>
              </a:ext>
            </a:extLst>
          </p:cNvPr>
          <p:cNvSpPr/>
          <p:nvPr userDrawn="1"/>
        </p:nvSpPr>
        <p:spPr>
          <a:xfrm flipV="1">
            <a:off x="3253154" y="3429000"/>
            <a:ext cx="1230925" cy="3429000"/>
          </a:xfrm>
          <a:prstGeom prst="rtTriangle">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userDrawn="1"/>
        </p:nvSpPr>
        <p:spPr>
          <a:xfrm flipV="1">
            <a:off x="0" y="0"/>
            <a:ext cx="3253154" cy="68580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312126" y="1037493"/>
            <a:ext cx="3152043" cy="4783014"/>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Tree>
    <p:extLst>
      <p:ext uri="{BB962C8B-B14F-4D97-AF65-F5344CB8AC3E}">
        <p14:creationId xmlns:p14="http://schemas.microsoft.com/office/powerpoint/2010/main" val="2858546793"/>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 Finding for dev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en-US" sz="1400" b="1" dirty="0">
                <a:solidFill>
                  <a:srgbClr val="000000">
                    <a:lumMod val="65000"/>
                    <a:lumOff val="35000"/>
                  </a:srgbClr>
                </a:solidFill>
                <a:cs typeface="Arial" pitchFamily="34" charset="0"/>
              </a:rPr>
              <a:t>Recommendation</a:t>
            </a:r>
            <a:r>
              <a:rPr lang="fr-FR" sz="1400" b="1" dirty="0">
                <a:solidFill>
                  <a:srgbClr val="000000">
                    <a:lumMod val="65000"/>
                    <a:lumOff val="35000"/>
                  </a:srgbClr>
                </a:solidFill>
                <a:cs typeface="Arial" pitchFamily="34" charset="0"/>
              </a:rPr>
              <a:t>:</a:t>
            </a:r>
          </a:p>
          <a:p>
            <a:pPr>
              <a:spcBef>
                <a:spcPts val="300"/>
              </a:spcBef>
              <a:spcAft>
                <a:spcPts val="400"/>
              </a:spcAft>
              <a:buClr>
                <a:srgbClr val="12223A">
                  <a:lumMod val="50000"/>
                </a:srgbClr>
              </a:buClr>
            </a:pPr>
            <a:r>
              <a:rPr lang="en-US" sz="1200" i="1" u="sng" dirty="0">
                <a:solidFill>
                  <a:srgbClr val="CF7600"/>
                </a:solidFill>
                <a:cs typeface="Arial" pitchFamily="34" charset="0"/>
              </a:rPr>
              <a:t>Quick-win</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provide a private default constructor for utility classes to ensure that the class can’t be instantiated.</a:t>
            </a:r>
          </a:p>
          <a:p>
            <a:pPr>
              <a:spcBef>
                <a:spcPts val="300"/>
              </a:spcBef>
              <a:spcAft>
                <a:spcPts val="400"/>
              </a:spcAft>
              <a:buClr>
                <a:srgbClr val="12223A">
                  <a:lumMod val="50000"/>
                </a:srgbClr>
              </a:buClr>
            </a:pPr>
            <a:r>
              <a:rPr lang="en-US" sz="1200" dirty="0">
                <a:solidFill>
                  <a:srgbClr val="000000">
                    <a:lumMod val="65000"/>
                    <a:lumOff val="35000"/>
                  </a:srgbClr>
                </a:solidFill>
                <a:cs typeface="Arial" pitchFamily="34" charset="0"/>
              </a:rPr>
              <a:t>The scope is small, with only 7 violations, so the time estimate is very low.</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lvl="0">
              <a:spcBef>
                <a:spcPts val="300"/>
              </a:spcBef>
              <a:spcAft>
                <a:spcPts val="400"/>
              </a:spcAft>
              <a:buClr>
                <a:srgbClr val="12223A">
                  <a:lumMod val="50000"/>
                </a:srgbClr>
              </a:buClr>
            </a:pPr>
            <a:r>
              <a:rPr lang="fr-FR" sz="1400" b="1" dirty="0">
                <a:solidFill>
                  <a:srgbClr val="000000">
                    <a:lumMod val="65000"/>
                    <a:lumOff val="35000"/>
                  </a:srgbClr>
                </a:solidFill>
                <a:cs typeface="Arial" pitchFamily="34" charset="0"/>
              </a:rPr>
              <a:t>Business Value</a:t>
            </a:r>
            <a:r>
              <a:rPr lang="fr-FR" sz="1600" dirty="0">
                <a:solidFill>
                  <a:srgbClr val="000000">
                    <a:lumMod val="65000"/>
                    <a:lumOff val="35000"/>
                  </a:srgbClr>
                </a:solidFill>
                <a:cs typeface="Arial" pitchFamily="34" charset="0"/>
              </a:rPr>
              <a:t>:</a:t>
            </a:r>
          </a:p>
          <a:p>
            <a:pPr lvl="0">
              <a:spcBef>
                <a:spcPts val="300"/>
              </a:spcBef>
              <a:spcAft>
                <a:spcPts val="400"/>
              </a:spcAft>
              <a:buClr>
                <a:srgbClr val="12223A">
                  <a:lumMod val="50000"/>
                </a:srgbClr>
              </a:buClr>
            </a:pPr>
            <a:r>
              <a:rPr lang="en-US" sz="1200" i="1" u="sng" dirty="0">
                <a:solidFill>
                  <a:srgbClr val="CF7600"/>
                </a:solidFill>
                <a:cs typeface="Arial" pitchFamily="34" charset="0"/>
              </a:rPr>
              <a:t>Efficiency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unwarranted instantiations would consume memory without adding any functional value.</a:t>
            </a:r>
          </a:p>
          <a:p>
            <a:pPr lvl="0">
              <a:spcBef>
                <a:spcPts val="300"/>
              </a:spcBef>
              <a:spcAft>
                <a:spcPts val="400"/>
              </a:spcAft>
              <a:buClr>
                <a:srgbClr val="12223A">
                  <a:lumMod val="50000"/>
                </a:srgbClr>
              </a:buClr>
            </a:pPr>
            <a:r>
              <a:rPr lang="en-US" sz="1200" i="1" u="sng" dirty="0">
                <a:solidFill>
                  <a:srgbClr val="CF7600"/>
                </a:solidFill>
                <a:cs typeface="Arial" pitchFamily="34" charset="0"/>
              </a:rPr>
              <a:t>Changeability</a:t>
            </a:r>
            <a:r>
              <a:rPr lang="en-US" sz="1200" dirty="0">
                <a:solidFill>
                  <a:srgbClr val="CF7600"/>
                </a:solidFill>
                <a:cs typeface="Arial" pitchFamily="34" charset="0"/>
              </a:rPr>
              <a:t> – </a:t>
            </a:r>
            <a:r>
              <a:rPr lang="en-US" sz="1200" dirty="0">
                <a:solidFill>
                  <a:srgbClr val="000000">
                    <a:lumMod val="65000"/>
                    <a:lumOff val="35000"/>
                  </a:srgbClr>
                </a:solidFill>
                <a:cs typeface="Arial" pitchFamily="34" charset="0"/>
              </a:rPr>
              <a:t>unclear boundaries or conventions can hinder reuse of utility classes. </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pic>
        <p:nvPicPr>
          <p:cNvPr id="3" name="Picture 2">
            <a:extLst>
              <a:ext uri="{FF2B5EF4-FFF2-40B4-BE49-F238E27FC236}">
                <a16:creationId xmlns:a16="http://schemas.microsoft.com/office/drawing/2014/main" id="{7A01CE77-A77B-AB3C-5593-A336330E3CCB}"/>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948559784"/>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 Finding for exec team">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sp>
        <p:nvSpPr>
          <p:cNvPr id="17" name="Rounded Rectangle 6">
            <a:extLst>
              <a:ext uri="{FF2B5EF4-FFF2-40B4-BE49-F238E27FC236}">
                <a16:creationId xmlns:a16="http://schemas.microsoft.com/office/drawing/2014/main" id="{14D29999-1D8E-4D8F-931C-60C5188F1501}"/>
              </a:ext>
            </a:extLst>
          </p:cNvPr>
          <p:cNvSpPr/>
          <p:nvPr userDrawn="1"/>
        </p:nvSpPr>
        <p:spPr bwMode="auto">
          <a:xfrm>
            <a:off x="609600" y="1155329"/>
            <a:ext cx="11064077" cy="1016786"/>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a:spcBef>
                <a:spcPts val="300"/>
              </a:spcBef>
              <a:spcAft>
                <a:spcPts val="400"/>
              </a:spcAft>
              <a:buClr>
                <a:schemeClr val="accent5">
                  <a:lumMod val="50000"/>
                </a:schemeClr>
              </a:buClr>
              <a:buFont typeface="Webdings" pitchFamily="18" charset="2"/>
              <a:buNone/>
            </a:pPr>
            <a:r>
              <a:rPr lang="fr-FR" sz="1400" b="1" dirty="0">
                <a:solidFill>
                  <a:srgbClr val="000000">
                    <a:lumMod val="65000"/>
                    <a:lumOff val="35000"/>
                  </a:srgbClr>
                </a:solidFill>
                <a:cs typeface="Arial" pitchFamily="34" charset="0"/>
              </a:rPr>
              <a:t>Observation:</a:t>
            </a:r>
          </a:p>
          <a:p>
            <a:pPr>
              <a:spcBef>
                <a:spcPts val="300"/>
              </a:spcBef>
              <a:spcAft>
                <a:spcPts val="400"/>
              </a:spcAft>
              <a:buClr>
                <a:schemeClr val="accent5">
                  <a:lumMod val="50000"/>
                </a:schemeClr>
              </a:buClr>
              <a:buFont typeface="Webdings" pitchFamily="18" charset="2"/>
              <a:buNone/>
            </a:pPr>
            <a:r>
              <a:rPr lang="en-US" sz="1200" dirty="0">
                <a:solidFill>
                  <a:srgbClr val="000000">
                    <a:lumMod val="65000"/>
                    <a:lumOff val="35000"/>
                  </a:srgbClr>
                </a:solidFill>
                <a:cs typeface="Arial" pitchFamily="34" charset="0"/>
              </a:rPr>
              <a:t>In xxx, 7 utility classes do not declare a private constructor. Utility classes are not meant to be instantiated because all the functionalities they provide are accessible without instantiation. A private constructor locks the instantiation mechanism and protects the utility class against misuse.</a:t>
            </a:r>
            <a:endParaRPr lang="fr-FR" sz="1200" dirty="0">
              <a:solidFill>
                <a:srgbClr val="000000">
                  <a:lumMod val="65000"/>
                  <a:lumOff val="35000"/>
                </a:srgbClr>
              </a:solidFill>
              <a:cs typeface="Arial" pitchFamily="34" charset="0"/>
            </a:endParaRPr>
          </a:p>
          <a:p>
            <a:pPr>
              <a:spcBef>
                <a:spcPts val="300"/>
              </a:spcBef>
              <a:spcAft>
                <a:spcPts val="400"/>
              </a:spcAft>
              <a:buClr>
                <a:schemeClr val="accent5">
                  <a:lumMod val="50000"/>
                </a:schemeClr>
              </a:buClr>
              <a:buFont typeface="Webdings" pitchFamily="18" charset="2"/>
              <a:buNone/>
            </a:pPr>
            <a:endParaRPr lang="fr-FR" sz="1800" dirty="0" err="1">
              <a:solidFill>
                <a:schemeClr val="tx2">
                  <a:lumMod val="65000"/>
                  <a:lumOff val="35000"/>
                </a:schemeClr>
              </a:solidFill>
              <a:cs typeface="Arial" pitchFamily="34" charset="0"/>
            </a:endParaRPr>
          </a:p>
        </p:txBody>
      </p:sp>
      <p:sp>
        <p:nvSpPr>
          <p:cNvPr id="19" name="Rounded Rectangle 7">
            <a:extLst>
              <a:ext uri="{FF2B5EF4-FFF2-40B4-BE49-F238E27FC236}">
                <a16:creationId xmlns:a16="http://schemas.microsoft.com/office/drawing/2014/main" id="{356F8FBC-A967-479A-A2C2-6F82B7055647}"/>
              </a:ext>
            </a:extLst>
          </p:cNvPr>
          <p:cNvSpPr/>
          <p:nvPr userDrawn="1"/>
        </p:nvSpPr>
        <p:spPr bwMode="auto">
          <a:xfrm>
            <a:off x="616442" y="2318894"/>
            <a:ext cx="3384058" cy="1928600"/>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Business Value</a:t>
            </a:r>
            <a:r>
              <a:rPr kumimoji="0" lang="fr-FR" sz="16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Efficiency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unwarranted instantiations would consume memory without adding any functional value.</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Changeability</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unclear boundaries or conventions can hinder reuse of utility classes. </a:t>
            </a:r>
          </a:p>
        </p:txBody>
      </p:sp>
      <p:sp>
        <p:nvSpPr>
          <p:cNvPr id="20" name="Rounded Rectangle 8">
            <a:extLst>
              <a:ext uri="{FF2B5EF4-FFF2-40B4-BE49-F238E27FC236}">
                <a16:creationId xmlns:a16="http://schemas.microsoft.com/office/drawing/2014/main" id="{1CD741A7-C74D-4B32-A2B5-570AC1CB6A0F}"/>
              </a:ext>
            </a:extLst>
          </p:cNvPr>
          <p:cNvSpPr/>
          <p:nvPr userDrawn="1"/>
        </p:nvSpPr>
        <p:spPr bwMode="auto">
          <a:xfrm>
            <a:off x="616442" y="4394273"/>
            <a:ext cx="3452475" cy="1779235"/>
          </a:xfrm>
          <a:prstGeom prst="roundRect">
            <a:avLst/>
          </a:prstGeom>
          <a:solidFill>
            <a:schemeClr val="bg1"/>
          </a:solidFill>
          <a:ln>
            <a:solidFill>
              <a:srgbClr val="293C47"/>
            </a:solidFill>
          </a:ln>
          <a:effectLst/>
        </p:spPr>
        <p:txBody>
          <a:bodyPr vert="horz" wrap="square" lIns="45720" tIns="45720" rIns="45720" bIns="45720" rtlCol="0" anchor="t">
            <a:noAutofit/>
          </a:bodyPr>
          <a:lstStyle/>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Recommendation</a:t>
            </a:r>
            <a:r>
              <a:rPr kumimoji="0" lang="fr-FR" sz="1400" b="1"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1" u="sng" strike="noStrike" kern="1200" cap="none" spc="0" normalizeH="0" baseline="0" noProof="0" dirty="0">
                <a:ln>
                  <a:noFill/>
                </a:ln>
                <a:solidFill>
                  <a:srgbClr val="CF7600"/>
                </a:solidFill>
                <a:effectLst/>
                <a:uLnTx/>
                <a:uFillTx/>
                <a:latin typeface="+mn-lt"/>
                <a:ea typeface="+mn-ea"/>
                <a:cs typeface="Arial" pitchFamily="34" charset="0"/>
              </a:rPr>
              <a:t>Quick-win</a:t>
            </a:r>
            <a:r>
              <a:rPr kumimoji="0" lang="en-US" sz="1200" b="0" i="0" u="none" strike="noStrike" kern="1200" cap="none" spc="0" normalizeH="0" baseline="0" noProof="0" dirty="0">
                <a:ln>
                  <a:noFill/>
                </a:ln>
                <a:solidFill>
                  <a:srgbClr val="CF7600"/>
                </a:solidFill>
                <a:effectLst/>
                <a:uLnTx/>
                <a:uFillTx/>
                <a:latin typeface="+mn-lt"/>
                <a:ea typeface="+mn-ea"/>
                <a:cs typeface="Arial" pitchFamily="34" charset="0"/>
              </a:rPr>
              <a:t> – </a:t>
            </a: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provide a private default constructor for utility classes to ensure that the class can’t be instantiated.</a:t>
            </a:r>
          </a:p>
          <a:p>
            <a:pPr marL="0" marR="0" lvl="0" indent="0" algn="l" defTabSz="914400" rtl="0" eaLnBrk="1" fontAlgn="auto" latinLnBrk="0" hangingPunct="1">
              <a:lnSpc>
                <a:spcPct val="100000"/>
              </a:lnSpc>
              <a:spcBef>
                <a:spcPts val="300"/>
              </a:spcBef>
              <a:spcAft>
                <a:spcPts val="400"/>
              </a:spcAft>
              <a:buClr>
                <a:srgbClr val="12223A">
                  <a:lumMod val="50000"/>
                </a:srgbClr>
              </a:buClr>
              <a:buSzTx/>
              <a:buFontTx/>
              <a:buNone/>
              <a:tabLst/>
              <a:defRPr/>
            </a:pPr>
            <a:r>
              <a:rPr kumimoji="0" lang="en-US" sz="1200" b="0" i="0" u="none" strike="noStrike" kern="1200" cap="none" spc="0" normalizeH="0" baseline="0" noProof="0" dirty="0">
                <a:ln>
                  <a:noFill/>
                </a:ln>
                <a:solidFill>
                  <a:srgbClr val="000000">
                    <a:lumMod val="65000"/>
                    <a:lumOff val="35000"/>
                  </a:srgbClr>
                </a:solidFill>
                <a:effectLst/>
                <a:uLnTx/>
                <a:uFillTx/>
                <a:latin typeface="+mn-lt"/>
                <a:ea typeface="+mn-ea"/>
                <a:cs typeface="Arial" pitchFamily="34" charset="0"/>
              </a:rPr>
              <a:t>The scope is small, with only 7 violations, so the time estimate is very low.</a:t>
            </a:r>
          </a:p>
        </p:txBody>
      </p:sp>
      <p:sp>
        <p:nvSpPr>
          <p:cNvPr id="21" name="Isosceles Triangle 20">
            <a:extLst>
              <a:ext uri="{FF2B5EF4-FFF2-40B4-BE49-F238E27FC236}">
                <a16:creationId xmlns:a16="http://schemas.microsoft.com/office/drawing/2014/main" id="{A60297C8-7C8B-4DE0-A115-BE13FCF20343}"/>
              </a:ext>
            </a:extLst>
          </p:cNvPr>
          <p:cNvSpPr/>
          <p:nvPr userDrawn="1"/>
        </p:nvSpPr>
        <p:spPr bwMode="auto">
          <a:xfrm flipV="1">
            <a:off x="1036036" y="2174011"/>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sp>
        <p:nvSpPr>
          <p:cNvPr id="22" name="Isosceles Triangle 21">
            <a:extLst>
              <a:ext uri="{FF2B5EF4-FFF2-40B4-BE49-F238E27FC236}">
                <a16:creationId xmlns:a16="http://schemas.microsoft.com/office/drawing/2014/main" id="{FB09807F-4CE0-4940-A906-E4B6F1AF5C1E}"/>
              </a:ext>
            </a:extLst>
          </p:cNvPr>
          <p:cNvSpPr/>
          <p:nvPr userDrawn="1"/>
        </p:nvSpPr>
        <p:spPr bwMode="auto">
          <a:xfrm flipV="1">
            <a:off x="1036036" y="4248195"/>
            <a:ext cx="508092" cy="127949"/>
          </a:xfrm>
          <a:prstGeom prst="triangle">
            <a:avLst/>
          </a:prstGeom>
          <a:solidFill>
            <a:srgbClr val="293C47"/>
          </a:solidFill>
          <a:ln>
            <a:solidFill>
              <a:srgbClr val="293C47"/>
            </a:solidFill>
          </a:ln>
        </p:spPr>
        <p:txBody>
          <a:bodyPr vert="horz" wrap="square" lIns="45720" tIns="45720" rIns="45720" bIns="45720" rtlCol="0" anchor="ctr">
            <a:noAutofit/>
          </a:bodyPr>
          <a:lstStyle/>
          <a:p>
            <a:pPr algn="ctr">
              <a:spcBef>
                <a:spcPts val="300"/>
              </a:spcBef>
              <a:spcAft>
                <a:spcPts val="400"/>
              </a:spcAft>
              <a:buClr>
                <a:schemeClr val="accent5">
                  <a:lumMod val="50000"/>
                </a:schemeClr>
              </a:buClr>
              <a:buFont typeface="Webdings" pitchFamily="18" charset="2"/>
              <a:buNone/>
            </a:pPr>
            <a:endParaRPr lang="fr-FR" sz="2200" dirty="0" err="1">
              <a:solidFill>
                <a:schemeClr val="tx2">
                  <a:lumMod val="65000"/>
                  <a:lumOff val="35000"/>
                </a:schemeClr>
              </a:solidFill>
              <a:latin typeface="+mn-lt"/>
              <a:cs typeface="Arial" pitchFamily="34" charset="0"/>
            </a:endParaRPr>
          </a:p>
        </p:txBody>
      </p:sp>
      <p:pic>
        <p:nvPicPr>
          <p:cNvPr id="4" name="Picture 3">
            <a:extLst>
              <a:ext uri="{FF2B5EF4-FFF2-40B4-BE49-F238E27FC236}">
                <a16:creationId xmlns:a16="http://schemas.microsoft.com/office/drawing/2014/main" id="{33870EA4-09E0-7658-0C8F-D6F897AB825A}"/>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768597161"/>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lvl1pPr>
              <a:defRPr/>
            </a:lvl1pPr>
          </a:lstStyle>
          <a:p>
            <a:pPr>
              <a:buClr>
                <a:prstClr val="black"/>
              </a:buClr>
            </a:pPr>
            <a:fld id="{F71C7896-8E11-4384-BFC5-C0974CDBC83D}" type="slidenum">
              <a:rPr lang="en-US">
                <a:solidFill>
                  <a:srgbClr val="000000">
                    <a:lumMod val="65000"/>
                    <a:lumOff val="35000"/>
                  </a:srgbClr>
                </a:solidFill>
              </a:rPr>
              <a:pPr>
                <a:buClr>
                  <a:prstClr val="black"/>
                </a:buClr>
              </a:pPr>
              <a:t>‹#›</a:t>
            </a:fld>
            <a:endParaRPr lang="en-US" dirty="0">
              <a:solidFill>
                <a:srgbClr val="000000">
                  <a:lumMod val="65000"/>
                  <a:lumOff val="35000"/>
                </a:srgbClr>
              </a:solidFill>
            </a:endParaRPr>
          </a:p>
        </p:txBody>
      </p:sp>
      <p:sp>
        <p:nvSpPr>
          <p:cNvPr id="5" name="Title 4"/>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1"/>
          </p:nvPr>
        </p:nvSpPr>
        <p:spPr>
          <a:xfrm>
            <a:off x="433918" y="907126"/>
            <a:ext cx="11338983" cy="183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3517336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cSld name="Title Slide">
    <p:bg>
      <p:bgPr>
        <a:solidFill>
          <a:schemeClr val="bg1"/>
        </a:solidFill>
        <a:effectLst/>
      </p:bgPr>
    </p:bg>
    <p:spTree>
      <p:nvGrpSpPr>
        <p:cNvPr id="1" name=""/>
        <p:cNvGrpSpPr/>
        <p:nvPr/>
      </p:nvGrpSpPr>
      <p:grpSpPr>
        <a:xfrm>
          <a:off x="0" y="0"/>
          <a:ext cx="0" cy="0"/>
          <a:chOff x="0" y="0"/>
          <a:chExt cx="0" cy="0"/>
        </a:xfrm>
      </p:grpSpPr>
      <p:grpSp>
        <p:nvGrpSpPr>
          <p:cNvPr id="5" name="Group 4"/>
          <p:cNvGrpSpPr/>
          <p:nvPr userDrawn="1"/>
        </p:nvGrpSpPr>
        <p:grpSpPr>
          <a:xfrm>
            <a:off x="0" y="0"/>
            <a:ext cx="12192000" cy="6736360"/>
            <a:chOff x="0" y="0"/>
            <a:chExt cx="9144000" cy="6736360"/>
          </a:xfrm>
        </p:grpSpPr>
        <p:grpSp>
          <p:nvGrpSpPr>
            <p:cNvPr id="7" name="Group 6"/>
            <p:cNvGrpSpPr/>
            <p:nvPr userDrawn="1"/>
          </p:nvGrpSpPr>
          <p:grpSpPr>
            <a:xfrm>
              <a:off x="0" y="0"/>
              <a:ext cx="9144000" cy="6736360"/>
              <a:chOff x="0" y="0"/>
              <a:chExt cx="9144000" cy="673636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9144000" cy="6736360"/>
              </a:xfrm>
              <a:prstGeom prst="rect">
                <a:avLst/>
              </a:prstGeom>
            </p:spPr>
          </p:pic>
          <p:sp>
            <p:nvSpPr>
              <p:cNvPr id="10" name="Rectangle 9"/>
              <p:cNvSpPr/>
              <p:nvPr userDrawn="1"/>
            </p:nvSpPr>
            <p:spPr bwMode="auto">
              <a:xfrm>
                <a:off x="5603846" y="629174"/>
                <a:ext cx="3254928" cy="763398"/>
              </a:xfrm>
              <a:prstGeom prst="rect">
                <a:avLst/>
              </a:prstGeom>
              <a:solidFill>
                <a:schemeClr val="bg1"/>
              </a:solidFill>
              <a:ln w="9525" cap="flat" cmpd="sng" algn="ctr">
                <a:noFill/>
                <a:prstDash val="solid"/>
                <a:miter lim="800000"/>
                <a:headEnd type="none" w="med" len="med"/>
                <a:tailEnd type="none" w="med" len="med"/>
              </a:ln>
              <a:effectLst/>
            </p:spPr>
            <p:txBody>
              <a:bodyPr vert="horz" wrap="none" lIns="91440" tIns="45720" rIns="91440" bIns="45720" numCol="1" rtlCol="0" anchor="t" anchorCtr="0" compatLnSpc="1">
                <a:prstTxWarp prst="textNoShape">
                  <a:avLst/>
                </a:prstTxWarp>
              </a:bodyPr>
              <a:lstStyle/>
              <a:p>
                <a:endParaRPr lang="en-US" sz="2400" dirty="0">
                  <a:solidFill>
                    <a:prstClr val="black"/>
                  </a:solidFill>
                  <a:latin typeface="Times New Roman" pitchFamily="18" charset="0"/>
                  <a:cs typeface="+mn-cs"/>
                </a:endParaRPr>
              </a:p>
            </p:txBody>
          </p:sp>
        </p:grpSp>
        <p:pic>
          <p:nvPicPr>
            <p:cNvPr id="8" name="Picture 7" descr="Cover_Cast_IceBerg_3-JSP9.jpg"/>
            <p:cNvPicPr>
              <a:picLocks noChangeAspect="1"/>
            </p:cNvPicPr>
            <p:nvPr userDrawn="1"/>
          </p:nvPicPr>
          <p:blipFill>
            <a:blip r:embed="rId3" cstate="screen">
              <a:extLst>
                <a:ext uri="{BEBA8EAE-BF5A-486C-A8C5-ECC9F3942E4B}">
                  <a14:imgProps xmlns:a14="http://schemas.microsoft.com/office/drawing/2010/main">
                    <a14:imgLayer r:embed="rId4">
                      <a14:imgEffect>
                        <a14:sharpenSoften amount="25000"/>
                      </a14:imgEffect>
                    </a14:imgLayer>
                  </a14:imgProps>
                </a:ext>
              </a:extLst>
            </a:blip>
            <a:srcRect/>
            <a:stretch>
              <a:fillRect/>
            </a:stretch>
          </p:blipFill>
          <p:spPr>
            <a:xfrm>
              <a:off x="0" y="1524000"/>
              <a:ext cx="9144000" cy="3048000"/>
            </a:xfrm>
            <a:prstGeom prst="rect">
              <a:avLst/>
            </a:prstGeom>
          </p:spPr>
        </p:pic>
      </p:grpSp>
      <p:sp>
        <p:nvSpPr>
          <p:cNvPr id="200706" name="Rectangle 2"/>
          <p:cNvSpPr>
            <a:spLocks noGrp="1" noChangeArrowheads="1"/>
          </p:cNvSpPr>
          <p:nvPr>
            <p:ph type="subTitle" idx="1"/>
          </p:nvPr>
        </p:nvSpPr>
        <p:spPr>
          <a:xfrm>
            <a:off x="609600" y="5477259"/>
            <a:ext cx="10972800" cy="353943"/>
          </a:xfrm>
          <a:prstGeom prst="rect">
            <a:avLst/>
          </a:prstGeom>
        </p:spPr>
        <p:txBody>
          <a:bodyPr vert="horz" lIns="45720" tIns="45720" rIns="45720" bIns="0" rtlCol="0">
            <a:spAutoFit/>
          </a:bodyPr>
          <a:lstStyle>
            <a:lvl1pPr marL="0" indent="0">
              <a:buNone/>
              <a:defRPr lang="en-US" sz="2000" b="0" i="0" dirty="0">
                <a:solidFill>
                  <a:schemeClr val="accent2"/>
                </a:solidFill>
              </a:defRPr>
            </a:lvl1pPr>
          </a:lstStyle>
          <a:p>
            <a:pPr lvl="0">
              <a:tabLst>
                <a:tab pos="1025525" algn="l"/>
              </a:tabLst>
            </a:pPr>
            <a:r>
              <a:rPr lang="en-US"/>
              <a:t>Click to edit Master subtitle style</a:t>
            </a:r>
            <a:endParaRPr lang="en-US" dirty="0"/>
          </a:p>
        </p:txBody>
      </p:sp>
      <p:sp>
        <p:nvSpPr>
          <p:cNvPr id="200707" name="Rectangle 3"/>
          <p:cNvSpPr>
            <a:spLocks noGrp="1" noChangeArrowheads="1"/>
          </p:cNvSpPr>
          <p:nvPr>
            <p:ph type="ctrTitle" sz="quarter"/>
          </p:nvPr>
        </p:nvSpPr>
        <p:spPr>
          <a:xfrm>
            <a:off x="621792" y="5034686"/>
            <a:ext cx="10972800" cy="378565"/>
          </a:xfrm>
          <a:noFill/>
          <a:ln w="9525">
            <a:noFill/>
            <a:miter lim="800000"/>
            <a:headEnd/>
            <a:tailEnd/>
          </a:ln>
          <a:effectLst/>
        </p:spPr>
        <p:txBody>
          <a:bodyPr vert="horz" wrap="square" lIns="45720" tIns="45720" rIns="45720" bIns="0" numCol="1" anchor="b" anchorCtr="0" compatLnSpc="1">
            <a:prstTxWarp prst="textNoShape">
              <a:avLst/>
            </a:prstTxWarp>
          </a:bodyPr>
          <a:lstStyle>
            <a:lvl1pPr>
              <a:defRPr lang="en-US" sz="2400" b="1" dirty="0"/>
            </a:lvl1pPr>
          </a:lstStyle>
          <a:p>
            <a:pPr lvl="0"/>
            <a:r>
              <a:rPr lang="en-US"/>
              <a:t>Click to edit Master title style</a:t>
            </a:r>
            <a:endParaRPr lang="en-US" dirty="0"/>
          </a:p>
        </p:txBody>
      </p:sp>
      <p:pic>
        <p:nvPicPr>
          <p:cNvPr id="2" name="Picture 1">
            <a:extLst>
              <a:ext uri="{FF2B5EF4-FFF2-40B4-BE49-F238E27FC236}">
                <a16:creationId xmlns:a16="http://schemas.microsoft.com/office/drawing/2014/main" id="{CAD5D679-0400-9B49-AA59-B3889C3259F4}"/>
              </a:ext>
            </a:extLst>
          </p:cNvPr>
          <p:cNvPicPr>
            <a:picLocks noChangeAspect="1"/>
          </p:cNvPicPr>
          <p:nvPr userDrawn="1"/>
        </p:nvPicPr>
        <p:blipFill>
          <a:blip r:embed="rId5"/>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25241435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Entreprise">
    <p:spTree>
      <p:nvGrpSpPr>
        <p:cNvPr id="1" name=""/>
        <p:cNvGrpSpPr/>
        <p:nvPr/>
      </p:nvGrpSpPr>
      <p:grpSpPr>
        <a:xfrm>
          <a:off x="0" y="0"/>
          <a:ext cx="0" cy="0"/>
          <a:chOff x="0" y="0"/>
          <a:chExt cx="0" cy="0"/>
        </a:xfrm>
      </p:grpSpPr>
      <p:pic>
        <p:nvPicPr>
          <p:cNvPr id="11" name="Picture 10" descr="A person wearing a suit and tie&#10;&#10;Description generated with very high confidence">
            <a:extLst>
              <a:ext uri="{FF2B5EF4-FFF2-40B4-BE49-F238E27FC236}">
                <a16:creationId xmlns:a16="http://schemas.microsoft.com/office/drawing/2014/main" id="{151F7529-4ADF-46B3-BF2C-689D2027D5C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300655"/>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300655"/>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AF81059F-59FA-452E-8175-8E308DC2C0CA}"/>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9783DA59-EDAF-4DC0-894B-563BEE7932A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C4EDB942-CD3D-6940-27A1-86D6A467BB7D}"/>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1848464097"/>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Collaboration">
    <p:spTree>
      <p:nvGrpSpPr>
        <p:cNvPr id="1" name=""/>
        <p:cNvGrpSpPr/>
        <p:nvPr/>
      </p:nvGrpSpPr>
      <p:grpSpPr>
        <a:xfrm>
          <a:off x="0" y="0"/>
          <a:ext cx="0" cy="0"/>
          <a:chOff x="0" y="0"/>
          <a:chExt cx="0" cy="0"/>
        </a:xfrm>
      </p:grpSpPr>
      <p:pic>
        <p:nvPicPr>
          <p:cNvPr id="11" name="Picture 10" descr="A person standing next to a window&#10;&#10;Description generated with very high confidence">
            <a:extLst>
              <a:ext uri="{FF2B5EF4-FFF2-40B4-BE49-F238E27FC236}">
                <a16:creationId xmlns:a16="http://schemas.microsoft.com/office/drawing/2014/main" id="{4AEB56BB-51CA-42E9-A56F-E6B45A340C8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2192001" cy="5288686"/>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288686"/>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669875DA-8301-48D7-AB32-C8DDE9F712A9}"/>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4" name="Text Placeholder 20">
            <a:extLst>
              <a:ext uri="{FF2B5EF4-FFF2-40B4-BE49-F238E27FC236}">
                <a16:creationId xmlns:a16="http://schemas.microsoft.com/office/drawing/2014/main" id="{4329ED3E-F091-4FAD-9F58-7ADBEE350BCB}"/>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B02B6F38-711D-8AD7-481E-F531B4C58099}"/>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291691882"/>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Quality">
    <p:spTree>
      <p:nvGrpSpPr>
        <p:cNvPr id="1" name=""/>
        <p:cNvGrpSpPr/>
        <p:nvPr/>
      </p:nvGrpSpPr>
      <p:grpSpPr>
        <a:xfrm>
          <a:off x="0" y="0"/>
          <a:ext cx="0" cy="0"/>
          <a:chOff x="0" y="0"/>
          <a:chExt cx="0" cy="0"/>
        </a:xfrm>
      </p:grpSpPr>
      <p:pic>
        <p:nvPicPr>
          <p:cNvPr id="11" name="Picture 10" descr="A person sitting in front of a computer&#10;&#10;Description generated with high confidence">
            <a:extLst>
              <a:ext uri="{FF2B5EF4-FFF2-40B4-BE49-F238E27FC236}">
                <a16:creationId xmlns:a16="http://schemas.microsoft.com/office/drawing/2014/main" id="{2F5FFF99-7973-4CE0-B103-AB5F98C8690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1" y="0"/>
            <a:ext cx="12192001" cy="5298113"/>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1"/>
            <a:ext cx="12192000" cy="5298113"/>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Box 9">
            <a:extLst>
              <a:ext uri="{FF2B5EF4-FFF2-40B4-BE49-F238E27FC236}">
                <a16:creationId xmlns:a16="http://schemas.microsoft.com/office/drawing/2014/main" id="{C6228D3F-59C4-4300-96C9-61B6C782778E}"/>
              </a:ext>
            </a:extLst>
          </p:cNvPr>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3" name="Text Placeholder 20">
            <a:extLst>
              <a:ext uri="{FF2B5EF4-FFF2-40B4-BE49-F238E27FC236}">
                <a16:creationId xmlns:a16="http://schemas.microsoft.com/office/drawing/2014/main" id="{495B55E4-BB4F-4595-8119-A21018CA62D9}"/>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62E4BE67-86F7-AD38-2435-08F9CFAA3DA3}"/>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164799143"/>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Grey graphics">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B48ED2D2-662A-46A2-BE3D-53A5AE17F8D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 y="749"/>
            <a:ext cx="12192000" cy="5394960"/>
          </a:xfrm>
          <a:prstGeom prst="rect">
            <a:avLst/>
          </a:prstGeom>
        </p:spPr>
      </p:pic>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chemeClr val="tx2">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10" name="Text Placeholder 20">
            <a:extLst>
              <a:ext uri="{FF2B5EF4-FFF2-40B4-BE49-F238E27FC236}">
                <a16:creationId xmlns:a16="http://schemas.microsoft.com/office/drawing/2014/main" id="{1D90169D-5422-4860-9F73-D6CF527CC3EA}"/>
              </a:ext>
            </a:extLst>
          </p:cNvPr>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B19660AA-4703-8847-D81C-ECF1B3D42CF7}"/>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810463529"/>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 Grey flat">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8885CAD-111A-494E-84CE-9C1F636E3BC9}"/>
              </a:ext>
            </a:extLst>
          </p:cNvPr>
          <p:cNvSpPr/>
          <p:nvPr userDrawn="1"/>
        </p:nvSpPr>
        <p:spPr>
          <a:xfrm>
            <a:off x="0" y="0"/>
            <a:ext cx="12192000" cy="539496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Slide Number Placeholder 3"/>
          <p:cNvSpPr>
            <a:spLocks noGrp="1"/>
          </p:cNvSpPr>
          <p:nvPr>
            <p:ph type="sldNum" sz="quarter" idx="12"/>
          </p:nvPr>
        </p:nvSpPr>
        <p:spPr>
          <a:xfrm>
            <a:off x="8839200" y="6468757"/>
            <a:ext cx="2743200" cy="365125"/>
          </a:xfrm>
        </p:spPr>
        <p:txBody>
          <a:bodyPr/>
          <a:lstStyle/>
          <a:p>
            <a:fld id="{82A741BF-3B2B-D247-8C55-2CB6AFEF6FBF}" type="slidenum">
              <a:rPr lang="en-US" smtClean="0"/>
              <a:t>‹#›</a:t>
            </a:fld>
            <a:endParaRPr lang="en-US"/>
          </a:p>
        </p:txBody>
      </p:sp>
      <p:sp>
        <p:nvSpPr>
          <p:cNvPr id="7" name="TextBox 6"/>
          <p:cNvSpPr txBox="1"/>
          <p:nvPr userDrawn="1"/>
        </p:nvSpPr>
        <p:spPr>
          <a:xfrm>
            <a:off x="536506" y="6572272"/>
            <a:ext cx="1351652" cy="246221"/>
          </a:xfrm>
          <a:prstGeom prst="rect">
            <a:avLst/>
          </a:prstGeom>
          <a:noFill/>
        </p:spPr>
        <p:txBody>
          <a:bodyPr wrap="none" rtlCol="0">
            <a:spAutoFit/>
          </a:bodyPr>
          <a:lstStyle/>
          <a:p>
            <a:r>
              <a:rPr lang="en-US" sz="1000" b="0" i="0" dirty="0">
                <a:solidFill>
                  <a:schemeClr val="bg1">
                    <a:lumMod val="50000"/>
                  </a:schemeClr>
                </a:solidFill>
                <a:latin typeface="Gotham Book" pitchFamily="50" charset="0"/>
                <a:ea typeface="Arial" charset="0"/>
                <a:cs typeface="Gotham Book" pitchFamily="50" charset="0"/>
              </a:rPr>
              <a:t>CAST Confidential</a:t>
            </a:r>
          </a:p>
        </p:txBody>
      </p:sp>
      <p:sp>
        <p:nvSpPr>
          <p:cNvPr id="18" name="Text Placeholder 17"/>
          <p:cNvSpPr>
            <a:spLocks noGrp="1"/>
          </p:cNvSpPr>
          <p:nvPr>
            <p:ph type="body" sz="quarter" idx="15" hasCustomPrompt="1"/>
          </p:nvPr>
        </p:nvSpPr>
        <p:spPr>
          <a:xfrm>
            <a:off x="609600" y="3379838"/>
            <a:ext cx="10972800" cy="651626"/>
          </a:xfrm>
          <a:prstGeom prst="rect">
            <a:avLst/>
          </a:prstGeom>
        </p:spPr>
        <p:txBody>
          <a:bodyPr>
            <a:noAutofit/>
          </a:bodyPr>
          <a:lstStyle>
            <a:lvl1pPr marL="0" indent="0">
              <a:buNone/>
              <a:defRPr sz="4400" b="0">
                <a:solidFill>
                  <a:schemeClr val="bg1"/>
                </a:solidFill>
                <a:latin typeface="Gotham Book" pitchFamily="50" charset="0"/>
                <a:cs typeface="Gotham Book" pitchFamily="50" charset="0"/>
              </a:defRPr>
            </a:lvl1pPr>
          </a:lstStyle>
          <a:p>
            <a:pPr lvl="0"/>
            <a:r>
              <a:rPr lang="en-US" dirty="0"/>
              <a:t>TITLE</a:t>
            </a:r>
          </a:p>
        </p:txBody>
      </p:sp>
      <p:sp>
        <p:nvSpPr>
          <p:cNvPr id="19" name="Text Placeholder 17"/>
          <p:cNvSpPr>
            <a:spLocks noGrp="1"/>
          </p:cNvSpPr>
          <p:nvPr>
            <p:ph type="body" sz="quarter" idx="16" hasCustomPrompt="1"/>
          </p:nvPr>
        </p:nvSpPr>
        <p:spPr>
          <a:xfrm>
            <a:off x="609600" y="4041576"/>
            <a:ext cx="10972800" cy="651626"/>
          </a:xfrm>
          <a:prstGeom prst="rect">
            <a:avLst/>
          </a:prstGeom>
        </p:spPr>
        <p:txBody>
          <a:bodyPr>
            <a:normAutofit/>
          </a:bodyPr>
          <a:lstStyle>
            <a:lvl1pPr marL="0" indent="0">
              <a:buNone/>
              <a:defRPr sz="2800">
                <a:solidFill>
                  <a:schemeClr val="bg1"/>
                </a:solidFill>
                <a:latin typeface="Gotham Book" pitchFamily="50" charset="0"/>
                <a:cs typeface="Gotham Book" pitchFamily="50" charset="0"/>
              </a:defRPr>
            </a:lvl1pPr>
          </a:lstStyle>
          <a:p>
            <a:pPr lvl="0"/>
            <a:r>
              <a:rPr lang="en-US" dirty="0"/>
              <a:t>Subtitle</a:t>
            </a:r>
          </a:p>
        </p:txBody>
      </p:sp>
      <p:sp>
        <p:nvSpPr>
          <p:cNvPr id="21" name="Text Placeholder 20"/>
          <p:cNvSpPr>
            <a:spLocks noGrp="1"/>
          </p:cNvSpPr>
          <p:nvPr>
            <p:ph type="body" sz="quarter" idx="17" hasCustomPrompt="1"/>
          </p:nvPr>
        </p:nvSpPr>
        <p:spPr>
          <a:xfrm>
            <a:off x="609600" y="5514975"/>
            <a:ext cx="3810000" cy="952500"/>
          </a:xfrm>
          <a:prstGeom prst="rect">
            <a:avLst/>
          </a:prstGeom>
        </p:spPr>
        <p:txBody>
          <a:bodyPr>
            <a:noAutofit/>
          </a:bodyPr>
          <a:lstStyle>
            <a:lvl1pPr marL="0" indent="0">
              <a:spcBef>
                <a:spcPts val="600"/>
              </a:spcBef>
              <a:buNone/>
              <a:defRPr sz="1100" baseline="0">
                <a:latin typeface="Gotham Book" pitchFamily="50" charset="0"/>
                <a:cs typeface="Gotham Book" pitchFamily="50" charset="0"/>
              </a:defRPr>
            </a:lvl1pPr>
          </a:lstStyle>
          <a:p>
            <a:pPr lvl="0"/>
            <a:r>
              <a:rPr lang="en-US" dirty="0"/>
              <a:t>Name</a:t>
            </a:r>
          </a:p>
          <a:p>
            <a:pPr lvl="0"/>
            <a:r>
              <a:rPr lang="en-US" dirty="0"/>
              <a:t>Title</a:t>
            </a:r>
          </a:p>
          <a:p>
            <a:pPr lvl="0"/>
            <a:r>
              <a:rPr lang="en-US" dirty="0"/>
              <a:t>Contact</a:t>
            </a:r>
          </a:p>
        </p:txBody>
      </p:sp>
      <p:pic>
        <p:nvPicPr>
          <p:cNvPr id="2" name="Picture 1">
            <a:extLst>
              <a:ext uri="{FF2B5EF4-FFF2-40B4-BE49-F238E27FC236}">
                <a16:creationId xmlns:a16="http://schemas.microsoft.com/office/drawing/2014/main" id="{08321415-F925-6B67-1FF7-D8586C2592B4}"/>
              </a:ext>
            </a:extLst>
          </p:cNvPr>
          <p:cNvPicPr>
            <a:picLocks noChangeAspect="1"/>
          </p:cNvPicPr>
          <p:nvPr userDrawn="1"/>
        </p:nvPicPr>
        <p:blipFill>
          <a:blip r:embed="rId2"/>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2228484570"/>
      </p:ext>
    </p:extLst>
  </p:cSld>
  <p:clrMapOvr>
    <a:masterClrMapping/>
  </p:clrMapOvr>
  <p:extLst>
    <p:ext uri="{DCECCB84-F9BA-43D5-87BE-67443E8EF086}">
      <p15:sldGuideLst xmlns:p15="http://schemas.microsoft.com/office/powerpoint/2012/main">
        <p15:guide id="1" pos="3840">
          <p15:clr>
            <a:srgbClr val="FBAE40"/>
          </p15:clr>
        </p15:guide>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8" orient="horz" pos="2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 Bullet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2" name="Text Placeholder 7"/>
          <p:cNvSpPr>
            <a:spLocks noGrp="1"/>
          </p:cNvSpPr>
          <p:nvPr>
            <p:ph type="body" sz="quarter" idx="13" hasCustomPrompt="1"/>
          </p:nvPr>
        </p:nvSpPr>
        <p:spPr>
          <a:xfrm>
            <a:off x="609600" y="1333500"/>
            <a:ext cx="10972800" cy="4838700"/>
          </a:xfrm>
          <a:prstGeom prst="rect">
            <a:avLst/>
          </a:prstGeom>
        </p:spPr>
        <p:txBody>
          <a:bodyPr>
            <a:noAutofit/>
          </a:bodyPr>
          <a:lstStyle>
            <a:lvl1pPr>
              <a:defRPr sz="2000">
                <a:latin typeface="Gotham Light" panose="02000603030000020004" pitchFamily="2" charset="0"/>
                <a:cs typeface="Gotham Book" pitchFamily="50" charset="0"/>
              </a:defRPr>
            </a:lvl1pPr>
            <a:lvl2pPr>
              <a:defRPr sz="1800">
                <a:latin typeface="Gotham Light" panose="02000603030000020004" pitchFamily="2" charset="0"/>
                <a:cs typeface="Gotham Book" pitchFamily="50" charset="0"/>
              </a:defRPr>
            </a:lvl2pPr>
            <a:lvl3pPr>
              <a:defRPr sz="1600">
                <a:latin typeface="Gotham Light" panose="02000603030000020004" pitchFamily="2" charset="0"/>
                <a:cs typeface="Gotham Book" pitchFamily="50" charset="0"/>
              </a:defRPr>
            </a:lvl3pPr>
            <a:lvl4pPr>
              <a:defRPr sz="1400">
                <a:latin typeface="Gotham Light" panose="02000603030000020004" pitchFamily="2" charset="0"/>
                <a:cs typeface="Gotham Book" pitchFamily="50" charset="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pic>
        <p:nvPicPr>
          <p:cNvPr id="3" name="Picture 2">
            <a:extLst>
              <a:ext uri="{FF2B5EF4-FFF2-40B4-BE49-F238E27FC236}">
                <a16:creationId xmlns:a16="http://schemas.microsoft.com/office/drawing/2014/main" id="{8776DFAF-948A-CB73-E135-29B8D82FEF64}"/>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310818115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Canva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79442FA-2F80-4DC9-9F85-569C6A878A9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64828" b="28404"/>
          <a:stretch/>
        </p:blipFill>
        <p:spPr>
          <a:xfrm>
            <a:off x="-1" y="6484776"/>
            <a:ext cx="12192000" cy="365125"/>
          </a:xfrm>
          <a:prstGeom prst="rect">
            <a:avLst/>
          </a:prstGeom>
        </p:spPr>
      </p:pic>
      <p:sp>
        <p:nvSpPr>
          <p:cNvPr id="14" name="Rectangle 13">
            <a:extLst>
              <a:ext uri="{FF2B5EF4-FFF2-40B4-BE49-F238E27FC236}">
                <a16:creationId xmlns:a16="http://schemas.microsoft.com/office/drawing/2014/main" id="{1F83BBA5-919E-4F1F-9393-FEA119F82634}"/>
              </a:ext>
            </a:extLst>
          </p:cNvPr>
          <p:cNvSpPr/>
          <p:nvPr userDrawn="1"/>
        </p:nvSpPr>
        <p:spPr>
          <a:xfrm flipV="1">
            <a:off x="0" y="6484776"/>
            <a:ext cx="12192000" cy="405452"/>
          </a:xfrm>
          <a:prstGeom prst="rect">
            <a:avLst/>
          </a:prstGeom>
          <a:solidFill>
            <a:srgbClr val="293C47">
              <a:alpha val="8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userDrawn="1"/>
        </p:nvSpPr>
        <p:spPr>
          <a:xfrm flipV="1">
            <a:off x="0" y="0"/>
            <a:ext cx="12192000" cy="914400"/>
          </a:xfrm>
          <a:prstGeom prst="rect">
            <a:avLst/>
          </a:prstGeom>
          <a:solidFill>
            <a:srgbClr val="293C4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chemeClr val="bg1"/>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chemeClr val="bg1"/>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2" name="Title 1">
            <a:extLst>
              <a:ext uri="{FF2B5EF4-FFF2-40B4-BE49-F238E27FC236}">
                <a16:creationId xmlns:a16="http://schemas.microsoft.com/office/drawing/2014/main" id="{26B7B6A0-42F7-4032-9B15-8C3F8484BD34}"/>
              </a:ext>
            </a:extLst>
          </p:cNvPr>
          <p:cNvSpPr>
            <a:spLocks noGrp="1"/>
          </p:cNvSpPr>
          <p:nvPr>
            <p:ph type="title"/>
          </p:nvPr>
        </p:nvSpPr>
        <p:spPr>
          <a:xfrm>
            <a:off x="548024" y="39693"/>
            <a:ext cx="8756784" cy="874707"/>
          </a:xfrm>
        </p:spPr>
        <p:txBody>
          <a:bodyPr anchor="ctr" anchorCtr="0"/>
          <a:lstStyle>
            <a:lvl1pPr>
              <a:defRPr sz="2400" b="0">
                <a:solidFill>
                  <a:schemeClr val="bg1"/>
                </a:solidFill>
                <a:latin typeface="Gotham Book" pitchFamily="50" charset="0"/>
                <a:cs typeface="Gotham Book" pitchFamily="50" charset="0"/>
              </a:defRPr>
            </a:lvl1pPr>
          </a:lstStyle>
          <a:p>
            <a:r>
              <a:rPr lang="en-US" dirty="0"/>
              <a:t>Click to edit Master title style</a:t>
            </a:r>
          </a:p>
        </p:txBody>
      </p:sp>
      <p:sp>
        <p:nvSpPr>
          <p:cNvPr id="16" name="TextBox 15">
            <a:extLst>
              <a:ext uri="{FF2B5EF4-FFF2-40B4-BE49-F238E27FC236}">
                <a16:creationId xmlns:a16="http://schemas.microsoft.com/office/drawing/2014/main" id="{186111D9-B349-4B82-9966-46C3F0A6F8C6}"/>
              </a:ext>
            </a:extLst>
          </p:cNvPr>
          <p:cNvSpPr txBox="1"/>
          <p:nvPr userDrawn="1"/>
        </p:nvSpPr>
        <p:spPr>
          <a:xfrm>
            <a:off x="7414260" y="6540764"/>
            <a:ext cx="4191000" cy="293476"/>
          </a:xfrm>
          <a:prstGeom prst="rect">
            <a:avLst/>
          </a:prstGeom>
        </p:spPr>
        <p:txBody>
          <a:bodyPr vert="horz" wrap="square" lIns="91440" tIns="45720" rIns="91440" bIns="45720" rtlCol="0" anchor="ctr">
            <a:noAutofit/>
          </a:bodyPr>
          <a:lstStyle/>
          <a:p>
            <a:pPr algn="r"/>
            <a:r>
              <a:rPr lang="en-US" sz="1200" cap="all" baseline="0" dirty="0">
                <a:solidFill>
                  <a:schemeClr val="bg1"/>
                </a:solidFill>
                <a:latin typeface="Gotham Book" pitchFamily="50" charset="0"/>
                <a:cs typeface="Gotham Book" pitchFamily="50" charset="0"/>
              </a:rPr>
              <a:t>Software Intelligence for Digital Leaders</a:t>
            </a:r>
          </a:p>
        </p:txBody>
      </p:sp>
      <p:pic>
        <p:nvPicPr>
          <p:cNvPr id="3" name="Picture 2">
            <a:extLst>
              <a:ext uri="{FF2B5EF4-FFF2-40B4-BE49-F238E27FC236}">
                <a16:creationId xmlns:a16="http://schemas.microsoft.com/office/drawing/2014/main" id="{8E59C947-0D05-0973-B2C8-316BF275622A}"/>
              </a:ext>
            </a:extLst>
          </p:cNvPr>
          <p:cNvPicPr>
            <a:picLocks noChangeAspect="1"/>
          </p:cNvPicPr>
          <p:nvPr userDrawn="1"/>
        </p:nvPicPr>
        <p:blipFill>
          <a:blip r:embed="rId3"/>
          <a:stretch>
            <a:fillRect/>
          </a:stretch>
        </p:blipFill>
        <p:spPr>
          <a:xfrm>
            <a:off x="10564611" y="266724"/>
            <a:ext cx="1079365" cy="380952"/>
          </a:xfrm>
          <a:prstGeom prst="rect">
            <a:avLst/>
          </a:prstGeom>
        </p:spPr>
      </p:pic>
    </p:spTree>
    <p:extLst>
      <p:ext uri="{BB962C8B-B14F-4D97-AF65-F5344CB8AC3E}">
        <p14:creationId xmlns:p14="http://schemas.microsoft.com/office/powerpoint/2010/main" val="4272217198"/>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ffset background">
    <p:spTree>
      <p:nvGrpSpPr>
        <p:cNvPr id="1" name=""/>
        <p:cNvGrpSpPr/>
        <p:nvPr/>
      </p:nvGrpSpPr>
      <p:grpSpPr>
        <a:xfrm>
          <a:off x="0" y="0"/>
          <a:ext cx="0" cy="0"/>
          <a:chOff x="0" y="0"/>
          <a:chExt cx="0" cy="0"/>
        </a:xfrm>
      </p:grpSpPr>
      <p:sp>
        <p:nvSpPr>
          <p:cNvPr id="9" name="Rectangle 8"/>
          <p:cNvSpPr/>
          <p:nvPr userDrawn="1"/>
        </p:nvSpPr>
        <p:spPr>
          <a:xfrm flipV="1">
            <a:off x="0" y="0"/>
            <a:ext cx="12192000" cy="6858000"/>
          </a:xfrm>
          <a:prstGeom prst="rect">
            <a:avLst/>
          </a:prstGeom>
          <a:solidFill>
            <a:srgbClr val="E9E8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p:cNvSpPr txBox="1"/>
          <p:nvPr userDrawn="1"/>
        </p:nvSpPr>
        <p:spPr>
          <a:xfrm>
            <a:off x="947692" y="6504941"/>
            <a:ext cx="1351652" cy="365124"/>
          </a:xfrm>
          <a:prstGeom prst="rect">
            <a:avLst/>
          </a:prstGeom>
          <a:noFill/>
        </p:spPr>
        <p:txBody>
          <a:bodyPr wrap="none" rtlCol="0" anchor="ctr">
            <a:noAutofit/>
          </a:bodyPr>
          <a:lstStyle/>
          <a:p>
            <a:r>
              <a:rPr lang="en-US" sz="1000" b="0" i="0" dirty="0">
                <a:solidFill>
                  <a:srgbClr val="293C47"/>
                </a:solidFill>
                <a:latin typeface="Gotham Book" pitchFamily="50" charset="0"/>
                <a:ea typeface="Arial" charset="0"/>
                <a:cs typeface="Gotham Book" pitchFamily="50" charset="0"/>
              </a:rPr>
              <a:t>CAST Confidential</a:t>
            </a:r>
          </a:p>
        </p:txBody>
      </p:sp>
      <p:sp>
        <p:nvSpPr>
          <p:cNvPr id="13" name="Slide Number Placeholder 3"/>
          <p:cNvSpPr>
            <a:spLocks noGrp="1"/>
          </p:cNvSpPr>
          <p:nvPr>
            <p:ph type="sldNum" sz="quarter" idx="12"/>
          </p:nvPr>
        </p:nvSpPr>
        <p:spPr>
          <a:xfrm>
            <a:off x="86632" y="6504940"/>
            <a:ext cx="662940" cy="365125"/>
          </a:xfrm>
        </p:spPr>
        <p:txBody>
          <a:bodyPr/>
          <a:lstStyle>
            <a:lvl1pPr algn="ctr">
              <a:defRPr sz="1050">
                <a:solidFill>
                  <a:srgbClr val="293C47"/>
                </a:solidFill>
                <a:latin typeface="Gotham Book" pitchFamily="50" charset="0"/>
                <a:cs typeface="Gotham Book" pitchFamily="50" charset="0"/>
              </a:defRPr>
            </a:lvl1pPr>
          </a:lstStyle>
          <a:p>
            <a:fld id="{EEFED013-66E8-448A-B953-99801F824AF7}" type="slidenum">
              <a:rPr lang="en-US" smtClean="0"/>
              <a:pPr/>
              <a:t>‹#›</a:t>
            </a:fld>
            <a:endParaRPr lang="en-US" dirty="0"/>
          </a:p>
        </p:txBody>
      </p:sp>
      <p:sp>
        <p:nvSpPr>
          <p:cNvPr id="17" name="Title 1">
            <a:extLst>
              <a:ext uri="{FF2B5EF4-FFF2-40B4-BE49-F238E27FC236}">
                <a16:creationId xmlns:a16="http://schemas.microsoft.com/office/drawing/2014/main" id="{ACE36E0C-3F4B-43B9-91DF-E842AE071AE8}"/>
              </a:ext>
            </a:extLst>
          </p:cNvPr>
          <p:cNvSpPr>
            <a:spLocks noGrp="1"/>
          </p:cNvSpPr>
          <p:nvPr>
            <p:ph type="title"/>
          </p:nvPr>
        </p:nvSpPr>
        <p:spPr>
          <a:xfrm>
            <a:off x="548024" y="39693"/>
            <a:ext cx="8756784" cy="874707"/>
          </a:xfrm>
        </p:spPr>
        <p:txBody>
          <a:bodyPr anchor="ctr" anchorCtr="0"/>
          <a:lstStyle>
            <a:lvl1pPr>
              <a:defRPr sz="2400" b="0">
                <a:solidFill>
                  <a:srgbClr val="293C47"/>
                </a:solidFill>
                <a:latin typeface="Gotham Book" pitchFamily="50" charset="0"/>
                <a:cs typeface="Gotham Book" pitchFamily="50" charset="0"/>
              </a:defRPr>
            </a:lvl1pPr>
          </a:lstStyle>
          <a:p>
            <a:r>
              <a:rPr lang="en-US" dirty="0"/>
              <a:t>Click to edit Master title style</a:t>
            </a:r>
          </a:p>
        </p:txBody>
      </p:sp>
      <p:pic>
        <p:nvPicPr>
          <p:cNvPr id="2" name="Picture 1">
            <a:extLst>
              <a:ext uri="{FF2B5EF4-FFF2-40B4-BE49-F238E27FC236}">
                <a16:creationId xmlns:a16="http://schemas.microsoft.com/office/drawing/2014/main" id="{B0CF8D8D-B832-7715-89C1-F0409C084885}"/>
              </a:ext>
            </a:extLst>
          </p:cNvPr>
          <p:cNvPicPr>
            <a:picLocks noChangeAspect="1"/>
          </p:cNvPicPr>
          <p:nvPr userDrawn="1"/>
        </p:nvPicPr>
        <p:blipFill>
          <a:blip r:embed="rId2"/>
          <a:stretch>
            <a:fillRect/>
          </a:stretch>
        </p:blipFill>
        <p:spPr>
          <a:xfrm>
            <a:off x="10564611" y="286570"/>
            <a:ext cx="1079365" cy="380952"/>
          </a:xfrm>
          <a:prstGeom prst="rect">
            <a:avLst/>
          </a:prstGeom>
        </p:spPr>
      </p:pic>
    </p:spTree>
    <p:extLst>
      <p:ext uri="{BB962C8B-B14F-4D97-AF65-F5344CB8AC3E}">
        <p14:creationId xmlns:p14="http://schemas.microsoft.com/office/powerpoint/2010/main" val="2564624866"/>
      </p:ext>
    </p:extLst>
  </p:cSld>
  <p:clrMapOvr>
    <a:masterClrMapping/>
  </p:clrMapOvr>
  <p:extLst>
    <p:ext uri="{DCECCB84-F9BA-43D5-87BE-67443E8EF086}">
      <p15:sldGuideLst xmlns:p15="http://schemas.microsoft.com/office/powerpoint/2012/main">
        <p15:guide id="2" pos="384">
          <p15:clr>
            <a:srgbClr val="FBAE40"/>
          </p15:clr>
        </p15:guide>
        <p15:guide id="3" pos="7296">
          <p15:clr>
            <a:srgbClr val="FBAE40"/>
          </p15:clr>
        </p15:guide>
        <p15:guide id="4" pos="2520">
          <p15:clr>
            <a:srgbClr val="FBAE40"/>
          </p15:clr>
        </p15:guide>
        <p15:guide id="5" pos="2784">
          <p15:clr>
            <a:srgbClr val="FBAE40"/>
          </p15:clr>
        </p15:guide>
        <p15:guide id="6" pos="4896">
          <p15:clr>
            <a:srgbClr val="FBAE40"/>
          </p15:clr>
        </p15:guide>
        <p15:guide id="7" pos="5160">
          <p15:clr>
            <a:srgbClr val="FBAE40"/>
          </p15:clr>
        </p15:guide>
        <p15:guide id="9" orient="horz" pos="720">
          <p15:clr>
            <a:srgbClr val="FBAE40"/>
          </p15:clr>
        </p15:guide>
        <p15:guide id="10" orient="horz" pos="840">
          <p15:clr>
            <a:srgbClr val="FBAE40"/>
          </p15:clr>
        </p15:guide>
        <p15:guide id="11" orient="horz" pos="288">
          <p15:clr>
            <a:srgbClr val="FBAE40"/>
          </p15:clr>
        </p15:guide>
        <p15:guide id="12" orient="horz" pos="3888">
          <p15:clr>
            <a:srgbClr val="FBAE40"/>
          </p15:clr>
        </p15:guide>
        <p15:guide id="13" pos="96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42730" y="257146"/>
            <a:ext cx="10515600" cy="40011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4" name="Date Placeholder 3"/>
          <p:cNvSpPr>
            <a:spLocks noGrp="1"/>
          </p:cNvSpPr>
          <p:nvPr>
            <p:ph type="dt" sz="half" idx="2"/>
          </p:nvPr>
        </p:nvSpPr>
        <p:spPr>
          <a:xfrm>
            <a:off x="64273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839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A741BF-3B2B-D247-8C55-2CB6AFEF6FBF}" type="slidenum">
              <a:rPr lang="en-US" smtClean="0"/>
              <a:t>‹#›</a:t>
            </a:fld>
            <a:endParaRPr lang="en-US"/>
          </a:p>
        </p:txBody>
      </p:sp>
      <p:sp>
        <p:nvSpPr>
          <p:cNvPr id="8" name="Text Placeholder 7"/>
          <p:cNvSpPr>
            <a:spLocks noGrp="1"/>
          </p:cNvSpPr>
          <p:nvPr>
            <p:ph type="body" idx="1"/>
          </p:nvPr>
        </p:nvSpPr>
        <p:spPr>
          <a:xfrm>
            <a:off x="642730" y="1331134"/>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96520414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 id="2147483717" r:id="rId12"/>
    <p:sldLayoutId id="2147483718" r:id="rId13"/>
    <p:sldLayoutId id="2147483719" r:id="rId14"/>
    <p:sldLayoutId id="2147483720" r:id="rId15"/>
    <p:sldLayoutId id="2147483721" r:id="rId16"/>
    <p:sldLayoutId id="2147483722" r:id="rId17"/>
    <p:sldLayoutId id="2147483723" r:id="rId18"/>
  </p:sldLayoutIdLst>
  <p:hf hdr="0" ftr="0" dt="0"/>
  <p:txStyles>
    <p:titleStyle>
      <a:lvl1pPr algn="l" defTabSz="914400" rtl="0" eaLnBrk="1" latinLnBrk="0" hangingPunct="1">
        <a:lnSpc>
          <a:spcPct val="90000"/>
        </a:lnSpc>
        <a:spcBef>
          <a:spcPct val="0"/>
        </a:spcBef>
        <a:buNone/>
        <a:defRPr sz="2800" b="1" kern="1200">
          <a:solidFill>
            <a:schemeClr val="tx1">
              <a:lumMod val="50000"/>
              <a:lumOff val="50000"/>
            </a:schemeClr>
          </a:solidFill>
          <a:latin typeface="+mn-lt"/>
          <a:ea typeface="+mj-ea"/>
          <a:cs typeface="+mj-cs"/>
        </a:defRPr>
      </a:lvl1pPr>
    </p:titleStyle>
    <p:bodyStyle>
      <a:lvl1pPr marL="285750" indent="-285750" algn="l" defTabSz="457200" rtl="0" eaLnBrk="1" latinLnBrk="0" hangingPunct="1">
        <a:lnSpc>
          <a:spcPct val="100000"/>
        </a:lnSpc>
        <a:spcBef>
          <a:spcPts val="1200"/>
        </a:spcBef>
        <a:buFont typeface="Arial" panose="020B0604020202020204" pitchFamily="34" charset="0"/>
        <a:buChar char="•"/>
        <a:defRPr sz="1800" kern="1200">
          <a:solidFill>
            <a:schemeClr val="tx1"/>
          </a:solidFill>
          <a:latin typeface="+mn-lt"/>
          <a:ea typeface="+mn-ea"/>
          <a:cs typeface="+mn-cs"/>
        </a:defRPr>
      </a:lvl1pPr>
      <a:lvl2pPr marL="685800" indent="-228600" algn="l" defTabSz="457200" rtl="0" eaLnBrk="1" latinLnBrk="0" hangingPunct="1">
        <a:lnSpc>
          <a:spcPct val="100000"/>
        </a:lnSpc>
        <a:spcBef>
          <a:spcPts val="600"/>
        </a:spcBef>
        <a:buFont typeface="Arial" panose="020B0604020202020204" pitchFamily="34" charset="0"/>
        <a:buChar char="−"/>
        <a:defRPr sz="1800" kern="1200">
          <a:solidFill>
            <a:schemeClr val="tx1"/>
          </a:solidFill>
          <a:latin typeface="+mn-lt"/>
          <a:ea typeface="+mn-ea"/>
          <a:cs typeface="+mn-cs"/>
        </a:defRPr>
      </a:lvl2pPr>
      <a:lvl3pPr marL="1143000" indent="-228600" algn="l" defTabSz="457200" rtl="0" eaLnBrk="1" latinLnBrk="0" hangingPunct="1">
        <a:lnSpc>
          <a:spcPct val="100000"/>
        </a:lnSpc>
        <a:spcBef>
          <a:spcPts val="600"/>
        </a:spcBef>
        <a:buFont typeface="Courier New" panose="02070309020205020404" pitchFamily="49" charset="0"/>
        <a:buChar char="o"/>
        <a:defRPr sz="1800" kern="1200">
          <a:solidFill>
            <a:schemeClr val="tx1"/>
          </a:solidFill>
          <a:latin typeface="+mn-lt"/>
          <a:ea typeface="+mn-ea"/>
          <a:cs typeface="+mn-cs"/>
        </a:defRPr>
      </a:lvl3pPr>
      <a:lvl4pPr marL="1600200" indent="-228600" algn="l" defTabSz="457200" rtl="0" eaLnBrk="1" latinLnBrk="0" hangingPunct="1">
        <a:lnSpc>
          <a:spcPct val="100000"/>
        </a:lnSpc>
        <a:spcBef>
          <a:spcPts val="600"/>
        </a:spcBef>
        <a:buFont typeface="Wingdings" panose="05000000000000000000" pitchFamily="2" charset="2"/>
        <a:buChar char="§"/>
        <a:defRPr sz="1800" kern="1200">
          <a:solidFill>
            <a:schemeClr val="tx1"/>
          </a:solidFill>
          <a:latin typeface="+mn-lt"/>
          <a:ea typeface="+mn-ea"/>
          <a:cs typeface="+mn-cs"/>
        </a:defRPr>
      </a:lvl4pPr>
      <a:lvl5pPr marL="2057400" indent="-228600" algn="l" defTabSz="457200" rtl="0" eaLnBrk="1" latinLnBrk="0" hangingPunct="1">
        <a:lnSpc>
          <a:spcPct val="100000"/>
        </a:lnSpc>
        <a:spcBef>
          <a:spcPts val="600"/>
        </a:spcBef>
        <a:buFont typeface="Wingdings"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244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slide" Target="slide36.xml"/><Relationship Id="rId5" Type="http://schemas.openxmlformats.org/officeDocument/2006/relationships/slide" Target="slide9.xml"/><Relationship Id="rId4" Type="http://schemas.openxmlformats.org/officeDocument/2006/relationships/slide" Target="slide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8.xml"/><Relationship Id="rId4" Type="http://schemas.openxmlformats.org/officeDocument/2006/relationships/chart" Target="../charts/chart3.xml"/></Relationships>
</file>

<file path=ppt/slides/_rels/slide24.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hyperlink" Target="http://doc.castsoftware.com/help/index.jsp?topic=/current/How+Complexity+metrics+are+calculated+by+CAST.html" TargetMode="External"/><Relationship Id="rId2" Type="http://schemas.openxmlformats.org/officeDocument/2006/relationships/chart" Target="../charts/chart1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chart" Target="../charts/chart11.xml"/><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 Target="slide21.xml"/><Relationship Id="rId5" Type="http://schemas.openxmlformats.org/officeDocument/2006/relationships/slide" Target="slide9.xm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0.emf"/><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 Target="slide36.xml"/><Relationship Id="rId5" Type="http://schemas.openxmlformats.org/officeDocument/2006/relationships/slide" Target="slide21.xml"/><Relationship Id="rId4" Type="http://schemas.openxmlformats.org/officeDocument/2006/relationships/slide" Target="slid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5"/>
          </p:nvPr>
        </p:nvSpPr>
        <p:spPr/>
        <p:txBody>
          <a:bodyPr/>
          <a:lstStyle/>
          <a:p>
            <a:r>
              <a:rPr lang="en-US" sz="3200" dirty="0"/>
              <a:t>PowerPoint Templates</a:t>
            </a:r>
            <a:endParaRPr lang="en-US" sz="2800" dirty="0">
              <a:latin typeface="Bahnschrift Light" panose="020B0502040204020203" pitchFamily="34" charset="0"/>
              <a:cs typeface="Calibri" panose="020F0502020204030204" pitchFamily="34" charset="0"/>
            </a:endParaRPr>
          </a:p>
        </p:txBody>
      </p:sp>
      <p:sp>
        <p:nvSpPr>
          <p:cNvPr id="3" name="Text Placeholder 2">
            <a:extLst>
              <a:ext uri="{FF2B5EF4-FFF2-40B4-BE49-F238E27FC236}">
                <a16:creationId xmlns:a16="http://schemas.microsoft.com/office/drawing/2014/main" id="{0656208B-F98C-4F79-981C-600DD8CFB6D4}"/>
              </a:ext>
            </a:extLst>
          </p:cNvPr>
          <p:cNvSpPr>
            <a:spLocks noGrp="1"/>
          </p:cNvSpPr>
          <p:nvPr>
            <p:ph type="body" sz="quarter" idx="16"/>
          </p:nvPr>
        </p:nvSpPr>
        <p:spPr/>
        <p:txBody>
          <a:bodyPr/>
          <a:lstStyle/>
          <a:p>
            <a:r>
              <a:rPr lang="en-US" dirty="0"/>
              <a:t>Components Library</a:t>
            </a:r>
          </a:p>
        </p:txBody>
      </p:sp>
    </p:spTree>
    <p:extLst>
      <p:ext uri="{BB962C8B-B14F-4D97-AF65-F5344CB8AC3E}">
        <p14:creationId xmlns:p14="http://schemas.microsoft.com/office/powerpoint/2010/main" val="562926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dirty="0"/>
              <a:t>This kind of template is identified by a type value as</a:t>
            </a:r>
            <a:br>
              <a:rPr lang="fr-FR" dirty="0"/>
            </a:br>
            <a:r>
              <a:rPr lang="fr-FR" dirty="0"/>
              <a:t>			</a:t>
            </a:r>
          </a:p>
          <a:p>
            <a:pPr marL="0" indent="0">
              <a:buNone/>
            </a:pPr>
            <a:r>
              <a:rPr lang="fr-FR" dirty="0"/>
              <a:t>			Type = </a:t>
            </a:r>
            <a:r>
              <a:rPr lang="fr-FR" b="1" dirty="0"/>
              <a:t>TEXT</a:t>
            </a:r>
          </a:p>
          <a:p>
            <a:endParaRPr lang="fr-FR" b="1" dirty="0"/>
          </a:p>
        </p:txBody>
      </p:sp>
      <p:sp>
        <p:nvSpPr>
          <p:cNvPr id="2" name="Title 1"/>
          <p:cNvSpPr>
            <a:spLocks noGrp="1"/>
          </p:cNvSpPr>
          <p:nvPr>
            <p:ph type="title"/>
          </p:nvPr>
        </p:nvSpPr>
        <p:spPr/>
        <p:txBody>
          <a:bodyPr/>
          <a:lstStyle/>
          <a:p>
            <a:r>
              <a:rPr lang="fr-FR" dirty="0"/>
              <a:t>PowerPoint Templates – </a:t>
            </a:r>
            <a:r>
              <a:rPr lang="fr-FR" dirty="0" err="1"/>
              <a:t>Text</a:t>
            </a:r>
            <a:endParaRPr lang="fr-F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10" name="Group 9">
            <a:extLst>
              <a:ext uri="{FF2B5EF4-FFF2-40B4-BE49-F238E27FC236}">
                <a16:creationId xmlns:a16="http://schemas.microsoft.com/office/drawing/2014/main" id="{FD26AC27-6487-4177-B5E5-E88154F7FEAF}"/>
              </a:ext>
            </a:extLst>
          </p:cNvPr>
          <p:cNvGrpSpPr/>
          <p:nvPr/>
        </p:nvGrpSpPr>
        <p:grpSpPr>
          <a:xfrm>
            <a:off x="1819813" y="2938076"/>
            <a:ext cx="5040560" cy="1728016"/>
            <a:chOff x="1819813" y="2745557"/>
            <a:chExt cx="5040560" cy="1728016"/>
          </a:xfrm>
        </p:grpSpPr>
        <p:sp>
          <p:nvSpPr>
            <p:cNvPr id="86" name="Rounded Rectangle 85"/>
            <p:cNvSpPr/>
            <p:nvPr/>
          </p:nvSpPr>
          <p:spPr>
            <a:xfrm>
              <a:off x="1819814" y="2745557"/>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87" name="TextBox 86"/>
            <p:cNvSpPr txBox="1"/>
            <p:nvPr/>
          </p:nvSpPr>
          <p:spPr>
            <a:xfrm>
              <a:off x="1819813" y="2745557"/>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Snapshot Version Name</a:t>
              </a:r>
            </a:p>
          </p:txBody>
        </p:sp>
        <p:sp>
          <p:nvSpPr>
            <p:cNvPr id="89" name="TextBox 88"/>
            <p:cNvSpPr txBox="1"/>
            <p:nvPr/>
          </p:nvSpPr>
          <p:spPr>
            <a:xfrm>
              <a:off x="2159142" y="4007617"/>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0" name="TextBox 89"/>
            <p:cNvSpPr txBox="1"/>
            <p:nvPr/>
          </p:nvSpPr>
          <p:spPr>
            <a:xfrm>
              <a:off x="2059881" y="3111759"/>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1" name="TextBox 90"/>
            <p:cNvSpPr txBox="1"/>
            <p:nvPr/>
          </p:nvSpPr>
          <p:spPr>
            <a:xfrm>
              <a:off x="3507045"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2" name="TextBox 91"/>
            <p:cNvSpPr txBox="1"/>
            <p:nvPr/>
          </p:nvSpPr>
          <p:spPr>
            <a:xfrm>
              <a:off x="2476662" y="343172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1" name="Rounded Rectangle 100"/>
            <p:cNvSpPr/>
            <p:nvPr/>
          </p:nvSpPr>
          <p:spPr>
            <a:xfrm>
              <a:off x="2683909" y="398927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2" name="TextBox 101" descr="TEXT;LAST_SNAPSHOT_VERSION"/>
            <p:cNvSpPr txBox="1"/>
            <p:nvPr/>
          </p:nvSpPr>
          <p:spPr>
            <a:xfrm>
              <a:off x="2708417" y="397199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sp>
          <p:nvSpPr>
            <p:cNvPr id="88" name="TextBox 87"/>
            <p:cNvSpPr txBox="1"/>
            <p:nvPr/>
          </p:nvSpPr>
          <p:spPr>
            <a:xfrm>
              <a:off x="3507045" y="3143698"/>
              <a:ext cx="335332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LAST_SNAPSHOT_VERSION</a:t>
              </a:r>
              <a:endParaRPr lang="fr-FR" sz="1200" dirty="0"/>
            </a:p>
          </p:txBody>
        </p:sp>
      </p:grpSp>
      <p:grpSp>
        <p:nvGrpSpPr>
          <p:cNvPr id="4" name="Group 3">
            <a:extLst>
              <a:ext uri="{FF2B5EF4-FFF2-40B4-BE49-F238E27FC236}">
                <a16:creationId xmlns:a16="http://schemas.microsoft.com/office/drawing/2014/main" id="{A64D0193-EDDA-46BC-8251-7BD1A6AC5BAF}"/>
              </a:ext>
            </a:extLst>
          </p:cNvPr>
          <p:cNvGrpSpPr/>
          <p:nvPr/>
        </p:nvGrpSpPr>
        <p:grpSpPr>
          <a:xfrm>
            <a:off x="6179214" y="1035244"/>
            <a:ext cx="4608512" cy="1758707"/>
            <a:chOff x="6179214" y="842725"/>
            <a:chExt cx="4608512" cy="1758707"/>
          </a:xfrm>
        </p:grpSpPr>
        <p:sp>
          <p:nvSpPr>
            <p:cNvPr id="68" name="Rounded Rectangle 67"/>
            <p:cNvSpPr/>
            <p:nvPr/>
          </p:nvSpPr>
          <p:spPr>
            <a:xfrm>
              <a:off x="6235904" y="867254"/>
              <a:ext cx="4204178"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9" name="Rounded Rectangle 68"/>
            <p:cNvSpPr/>
            <p:nvPr/>
          </p:nvSpPr>
          <p:spPr>
            <a:xfrm>
              <a:off x="7108633" y="209139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2" name="TextBox 71"/>
            <p:cNvSpPr txBox="1"/>
            <p:nvPr/>
          </p:nvSpPr>
          <p:spPr>
            <a:xfrm>
              <a:off x="6179214" y="842725"/>
              <a:ext cx="4320480" cy="338554"/>
            </a:xfrm>
            <a:prstGeom prst="rect">
              <a:avLst/>
            </a:prstGeom>
            <a:noFill/>
          </p:spPr>
          <p:txBody>
            <a:bodyPr wrap="square" lIns="180000" rIns="180000" rtlCol="0">
              <a:spAutoFit/>
            </a:bodyPr>
            <a:lstStyle/>
            <a:p>
              <a:r>
                <a:rPr lang="fr-FR" sz="1600" b="1" dirty="0">
                  <a:solidFill>
                    <a:schemeClr val="tx1">
                      <a:lumMod val="75000"/>
                      <a:lumOff val="25000"/>
                    </a:schemeClr>
                  </a:solidFill>
                </a:rPr>
                <a:t>Today date</a:t>
              </a:r>
            </a:p>
          </p:txBody>
        </p:sp>
        <p:sp>
          <p:nvSpPr>
            <p:cNvPr id="73" name="TextBox 72"/>
            <p:cNvSpPr txBox="1"/>
            <p:nvPr/>
          </p:nvSpPr>
          <p:spPr>
            <a:xfrm>
              <a:off x="8016940" y="1329882"/>
              <a:ext cx="2770786" cy="307777"/>
            </a:xfrm>
            <a:prstGeom prst="rect">
              <a:avLst/>
            </a:prstGeom>
            <a:noFill/>
          </p:spPr>
          <p:txBody>
            <a:bodyPr wrap="square" rtlCol="0">
              <a:spAutoFit/>
            </a:bodyPr>
            <a:lstStyle/>
            <a:p>
              <a:r>
                <a:rPr lang="fr-FR" sz="1400" b="1" dirty="0">
                  <a:solidFill>
                    <a:srgbClr val="5E5E5E"/>
                  </a:solidFill>
                </a:rPr>
                <a:t>TODAY_DATE</a:t>
              </a:r>
            </a:p>
          </p:txBody>
        </p:sp>
        <p:sp>
          <p:nvSpPr>
            <p:cNvPr id="74" name="TextBox 73"/>
            <p:cNvSpPr txBox="1"/>
            <p:nvPr/>
          </p:nvSpPr>
          <p:spPr>
            <a:xfrm>
              <a:off x="6583866" y="2091390"/>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75" name="TextBox 74"/>
            <p:cNvSpPr txBox="1"/>
            <p:nvPr/>
          </p:nvSpPr>
          <p:spPr>
            <a:xfrm>
              <a:off x="6491083" y="1305464"/>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76" name="TextBox 75"/>
            <p:cNvSpPr txBox="1"/>
            <p:nvPr/>
          </p:nvSpPr>
          <p:spPr>
            <a:xfrm>
              <a:off x="8016940" y="1614684"/>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77" name="TextBox 76"/>
            <p:cNvSpPr txBox="1"/>
            <p:nvPr/>
          </p:nvSpPr>
          <p:spPr>
            <a:xfrm>
              <a:off x="6907864" y="1625434"/>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0" name="TextBox 99" descr="TEXT;TODAY_DATE"/>
            <p:cNvSpPr txBox="1"/>
            <p:nvPr/>
          </p:nvSpPr>
          <p:spPr>
            <a:xfrm>
              <a:off x="7180642" y="2078616"/>
              <a:ext cx="2142999"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TodayDate</a:t>
              </a:r>
            </a:p>
          </p:txBody>
        </p:sp>
      </p:grpSp>
      <p:grpSp>
        <p:nvGrpSpPr>
          <p:cNvPr id="8" name="Group 7">
            <a:extLst>
              <a:ext uri="{FF2B5EF4-FFF2-40B4-BE49-F238E27FC236}">
                <a16:creationId xmlns:a16="http://schemas.microsoft.com/office/drawing/2014/main" id="{7342890C-8CB4-413C-B4A9-A324778CC631}"/>
              </a:ext>
            </a:extLst>
          </p:cNvPr>
          <p:cNvGrpSpPr/>
          <p:nvPr/>
        </p:nvGrpSpPr>
        <p:grpSpPr>
          <a:xfrm>
            <a:off x="1813335" y="4810284"/>
            <a:ext cx="5341548" cy="1590162"/>
            <a:chOff x="1813335" y="4617765"/>
            <a:chExt cx="5341548" cy="1590162"/>
          </a:xfrm>
        </p:grpSpPr>
        <p:sp>
          <p:nvSpPr>
            <p:cNvPr id="93" name="Rounded Rectangle 92"/>
            <p:cNvSpPr/>
            <p:nvPr/>
          </p:nvSpPr>
          <p:spPr>
            <a:xfrm>
              <a:off x="1819813" y="4623927"/>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94" name="TextBox 93"/>
            <p:cNvSpPr txBox="1"/>
            <p:nvPr/>
          </p:nvSpPr>
          <p:spPr>
            <a:xfrm>
              <a:off x="1813335" y="4617765"/>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Version Name</a:t>
              </a:r>
            </a:p>
          </p:txBody>
        </p:sp>
        <p:sp>
          <p:nvSpPr>
            <p:cNvPr id="95" name="TextBox 94"/>
            <p:cNvSpPr txBox="1"/>
            <p:nvPr/>
          </p:nvSpPr>
          <p:spPr>
            <a:xfrm>
              <a:off x="3441515"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PREVIOUS_SNAPSHOT_VERSION</a:t>
              </a:r>
              <a:endParaRPr lang="fr-FR" sz="1100" dirty="0"/>
            </a:p>
          </p:txBody>
        </p:sp>
        <p:sp>
          <p:nvSpPr>
            <p:cNvPr id="96" name="TextBox 95"/>
            <p:cNvSpPr txBox="1"/>
            <p:nvPr/>
          </p:nvSpPr>
          <p:spPr>
            <a:xfrm>
              <a:off x="2159142" y="5697885"/>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97" name="TextBox 96"/>
            <p:cNvSpPr txBox="1"/>
            <p:nvPr/>
          </p:nvSpPr>
          <p:spPr>
            <a:xfrm>
              <a:off x="1987873" y="498396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8" name="TextBox 97"/>
            <p:cNvSpPr txBox="1"/>
            <p:nvPr/>
          </p:nvSpPr>
          <p:spPr>
            <a:xfrm>
              <a:off x="3441515" y="5303937"/>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99" name="TextBox 98"/>
            <p:cNvSpPr txBox="1"/>
            <p:nvPr/>
          </p:nvSpPr>
          <p:spPr>
            <a:xfrm>
              <a:off x="2411132" y="530393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3" name="Rounded Rectangle 102"/>
            <p:cNvSpPr/>
            <p:nvPr/>
          </p:nvSpPr>
          <p:spPr>
            <a:xfrm>
              <a:off x="2683909" y="571746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4" name="TextBox 103" descr="TEXT;PREVIOUS_SNAPSHOT_VERSION"/>
            <p:cNvSpPr txBox="1"/>
            <p:nvPr/>
          </p:nvSpPr>
          <p:spPr>
            <a:xfrm>
              <a:off x="2755917" y="56978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versionNumber</a:t>
              </a:r>
            </a:p>
          </p:txBody>
        </p:sp>
      </p:grpSp>
      <p:grpSp>
        <p:nvGrpSpPr>
          <p:cNvPr id="11" name="Group 10">
            <a:extLst>
              <a:ext uri="{FF2B5EF4-FFF2-40B4-BE49-F238E27FC236}">
                <a16:creationId xmlns:a16="http://schemas.microsoft.com/office/drawing/2014/main" id="{E7690844-CD6B-467E-B65A-C66DBB396A72}"/>
              </a:ext>
            </a:extLst>
          </p:cNvPr>
          <p:cNvGrpSpPr/>
          <p:nvPr/>
        </p:nvGrpSpPr>
        <p:grpSpPr>
          <a:xfrm>
            <a:off x="1821305" y="1059773"/>
            <a:ext cx="4462339" cy="1734178"/>
            <a:chOff x="1821305" y="867254"/>
            <a:chExt cx="4462339" cy="1734178"/>
          </a:xfrm>
        </p:grpSpPr>
        <p:sp>
          <p:nvSpPr>
            <p:cNvPr id="70" name="Rounded Rectangle 69"/>
            <p:cNvSpPr/>
            <p:nvPr/>
          </p:nvSpPr>
          <p:spPr>
            <a:xfrm>
              <a:off x="1821305" y="867254"/>
              <a:ext cx="4202687" cy="173417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71" name="Rounded Rectangle 70"/>
            <p:cNvSpPr/>
            <p:nvPr/>
          </p:nvSpPr>
          <p:spPr>
            <a:xfrm>
              <a:off x="2710776" y="2063468"/>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5" name="TextBox 104"/>
            <p:cNvSpPr txBox="1"/>
            <p:nvPr/>
          </p:nvSpPr>
          <p:spPr>
            <a:xfrm>
              <a:off x="1882928" y="902048"/>
              <a:ext cx="1640706" cy="338554"/>
            </a:xfrm>
            <a:prstGeom prst="rect">
              <a:avLst/>
            </a:prstGeom>
            <a:noFill/>
          </p:spPr>
          <p:txBody>
            <a:bodyPr wrap="none" rtlCol="0">
              <a:spAutoFit/>
            </a:bodyPr>
            <a:lstStyle/>
            <a:p>
              <a:r>
                <a:rPr lang="fr-FR" sz="1600" b="1" dirty="0">
                  <a:solidFill>
                    <a:schemeClr val="tx1">
                      <a:lumMod val="75000"/>
                      <a:lumOff val="25000"/>
                    </a:schemeClr>
                  </a:solidFill>
                </a:rPr>
                <a:t>CAST Version</a:t>
              </a:r>
            </a:p>
          </p:txBody>
        </p:sp>
        <p:sp>
          <p:nvSpPr>
            <p:cNvPr id="106" name="TextBox 105" descr="TEXT;CAST_VERSION"/>
            <p:cNvSpPr txBox="1"/>
            <p:nvPr/>
          </p:nvSpPr>
          <p:spPr>
            <a:xfrm>
              <a:off x="2808433" y="2066312"/>
              <a:ext cx="1584176" cy="369332"/>
            </a:xfrm>
            <a:prstGeom prst="rect">
              <a:avLst/>
            </a:prstGeom>
            <a:noFill/>
          </p:spPr>
          <p:txBody>
            <a:bodyPr wrap="square" rtlCol="0">
              <a:normAutofit/>
            </a:bodyPr>
            <a:lstStyle>
              <a:defPPr>
                <a:defRPr lang="fr-FR"/>
              </a:defPPr>
              <a:lvl1pPr>
                <a:defRPr b="1">
                  <a:solidFill>
                    <a:schemeClr val="bg1">
                      <a:lumMod val="50000"/>
                    </a:schemeClr>
                  </a:solidFill>
                </a:defRPr>
              </a:lvl1pPr>
            </a:lstStyle>
            <a:p>
              <a:r>
                <a:rPr lang="fr-FR" sz="1600" dirty="0" err="1"/>
                <a:t>castVersion</a:t>
              </a:r>
              <a:endParaRPr lang="fr-FR" sz="1600" dirty="0"/>
            </a:p>
          </p:txBody>
        </p:sp>
        <p:sp>
          <p:nvSpPr>
            <p:cNvPr id="107" name="TextBox 106"/>
            <p:cNvSpPr txBox="1"/>
            <p:nvPr/>
          </p:nvSpPr>
          <p:spPr>
            <a:xfrm>
              <a:off x="1975035" y="1279289"/>
              <a:ext cx="1526380" cy="338554"/>
            </a:xfrm>
            <a:prstGeom prst="rect">
              <a:avLst/>
            </a:prstGeom>
            <a:noFill/>
          </p:spPr>
          <p:txBody>
            <a:bodyPr wrap="none" rtlCol="0">
              <a:spAutoFit/>
            </a:bodyPr>
            <a:lstStyle/>
            <a:p>
              <a:pPr algn="r"/>
              <a:r>
                <a:rPr lang="fr-FR" sz="1600" dirty="0">
                  <a:solidFill>
                    <a:schemeClr val="bg1">
                      <a:lumMod val="50000"/>
                    </a:schemeClr>
                  </a:solidFill>
                </a:rPr>
                <a:t>Block Name :</a:t>
              </a:r>
            </a:p>
          </p:txBody>
        </p:sp>
        <p:sp>
          <p:nvSpPr>
            <p:cNvPr id="108" name="TextBox 107"/>
            <p:cNvSpPr txBox="1"/>
            <p:nvPr/>
          </p:nvSpPr>
          <p:spPr>
            <a:xfrm>
              <a:off x="2391816" y="1599259"/>
              <a:ext cx="1109599" cy="338554"/>
            </a:xfrm>
            <a:prstGeom prst="rect">
              <a:avLst/>
            </a:prstGeom>
            <a:noFill/>
          </p:spPr>
          <p:txBody>
            <a:bodyPr wrap="none" rtlCol="0">
              <a:spAutoFit/>
            </a:bodyPr>
            <a:lstStyle/>
            <a:p>
              <a:pPr algn="r"/>
              <a:r>
                <a:rPr lang="fr-FR" sz="1600" dirty="0">
                  <a:solidFill>
                    <a:schemeClr val="bg1">
                      <a:lumMod val="50000"/>
                    </a:schemeClr>
                  </a:solidFill>
                </a:rPr>
                <a:t>Options :</a:t>
              </a:r>
            </a:p>
          </p:txBody>
        </p:sp>
        <p:sp>
          <p:nvSpPr>
            <p:cNvPr id="109" name="TextBox 108"/>
            <p:cNvSpPr txBox="1"/>
            <p:nvPr/>
          </p:nvSpPr>
          <p:spPr>
            <a:xfrm>
              <a:off x="2186009" y="2063467"/>
              <a:ext cx="385042" cy="338554"/>
            </a:xfrm>
            <a:prstGeom prst="rect">
              <a:avLst/>
            </a:prstGeom>
            <a:noFill/>
          </p:spPr>
          <p:txBody>
            <a:bodyPr wrap="none" rtlCol="0">
              <a:spAutoFit/>
            </a:bodyPr>
            <a:lstStyle/>
            <a:p>
              <a:pPr algn="r"/>
              <a:r>
                <a:rPr lang="fr-FR" sz="1600" dirty="0">
                  <a:solidFill>
                    <a:schemeClr val="bg1">
                      <a:lumMod val="50000"/>
                    </a:schemeClr>
                  </a:solidFill>
                  <a:sym typeface="Wingdings" pitchFamily="2" charset="2"/>
                </a:rPr>
                <a:t></a:t>
              </a:r>
              <a:endParaRPr lang="fr-FR" sz="1600" dirty="0">
                <a:solidFill>
                  <a:schemeClr val="bg1">
                    <a:lumMod val="50000"/>
                  </a:schemeClr>
                </a:solidFill>
              </a:endParaRPr>
            </a:p>
          </p:txBody>
        </p:sp>
        <p:sp>
          <p:nvSpPr>
            <p:cNvPr id="111" name="TextBox 110"/>
            <p:cNvSpPr txBox="1"/>
            <p:nvPr/>
          </p:nvSpPr>
          <p:spPr>
            <a:xfrm>
              <a:off x="3501415" y="1589252"/>
              <a:ext cx="2770786" cy="338554"/>
            </a:xfrm>
            <a:prstGeom prst="rect">
              <a:avLst/>
            </a:prstGeom>
            <a:noFill/>
          </p:spPr>
          <p:txBody>
            <a:bodyPr wrap="square" rtlCol="0">
              <a:spAutoFit/>
            </a:bodyPr>
            <a:lstStyle/>
            <a:p>
              <a:r>
                <a:rPr lang="fr-FR" sz="1600" i="1" dirty="0">
                  <a:solidFill>
                    <a:schemeClr val="bg1">
                      <a:lumMod val="50000"/>
                    </a:schemeClr>
                  </a:solidFill>
                </a:rPr>
                <a:t>none</a:t>
              </a:r>
            </a:p>
          </p:txBody>
        </p:sp>
        <p:sp>
          <p:nvSpPr>
            <p:cNvPr id="110" name="TextBox 109"/>
            <p:cNvSpPr txBox="1"/>
            <p:nvPr/>
          </p:nvSpPr>
          <p:spPr>
            <a:xfrm>
              <a:off x="3512858" y="1306033"/>
              <a:ext cx="2770786" cy="307777"/>
            </a:xfrm>
            <a:prstGeom prst="rect">
              <a:avLst/>
            </a:prstGeom>
            <a:noFill/>
          </p:spPr>
          <p:txBody>
            <a:bodyPr wrap="square" rtlCol="0">
              <a:spAutoFit/>
            </a:bodyPr>
            <a:lstStyle/>
            <a:p>
              <a:r>
                <a:rPr lang="fr-FR" sz="1400" b="1" dirty="0">
                  <a:solidFill>
                    <a:srgbClr val="5E5E5E"/>
                  </a:solidFill>
                </a:rPr>
                <a:t>CAST_VERSION</a:t>
              </a:r>
            </a:p>
          </p:txBody>
        </p:sp>
      </p:grpSp>
      <p:grpSp>
        <p:nvGrpSpPr>
          <p:cNvPr id="9" name="Group 8">
            <a:extLst>
              <a:ext uri="{FF2B5EF4-FFF2-40B4-BE49-F238E27FC236}">
                <a16:creationId xmlns:a16="http://schemas.microsoft.com/office/drawing/2014/main" id="{172D0F5E-7E22-4108-BF59-667AC8513942}"/>
              </a:ext>
            </a:extLst>
          </p:cNvPr>
          <p:cNvGrpSpPr/>
          <p:nvPr/>
        </p:nvGrpSpPr>
        <p:grpSpPr>
          <a:xfrm>
            <a:off x="6233681" y="4794441"/>
            <a:ext cx="5501474" cy="1590162"/>
            <a:chOff x="6233681" y="4601922"/>
            <a:chExt cx="5501474" cy="1590162"/>
          </a:xfrm>
        </p:grpSpPr>
        <p:sp>
          <p:nvSpPr>
            <p:cNvPr id="120" name="Rounded Rectangle 119"/>
            <p:cNvSpPr/>
            <p:nvPr/>
          </p:nvSpPr>
          <p:spPr>
            <a:xfrm>
              <a:off x="6240159" y="4608084"/>
              <a:ext cx="420417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1" name="TextBox 120"/>
            <p:cNvSpPr txBox="1"/>
            <p:nvPr/>
          </p:nvSpPr>
          <p:spPr>
            <a:xfrm>
              <a:off x="6233681" y="4601922"/>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Previous</a:t>
              </a:r>
              <a:r>
                <a:rPr lang="fr-FR" sz="1600" dirty="0"/>
                <a:t> </a:t>
              </a:r>
              <a:r>
                <a:rPr lang="fr-FR" sz="1600" dirty="0" err="1"/>
                <a:t>Snapshot</a:t>
              </a:r>
              <a:r>
                <a:rPr lang="fr-FR" sz="1600" dirty="0"/>
                <a:t> Date</a:t>
              </a:r>
            </a:p>
          </p:txBody>
        </p:sp>
        <p:sp>
          <p:nvSpPr>
            <p:cNvPr id="122" name="TextBox 121"/>
            <p:cNvSpPr txBox="1"/>
            <p:nvPr/>
          </p:nvSpPr>
          <p:spPr>
            <a:xfrm>
              <a:off x="6579488" y="5682042"/>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23" name="TextBox 122"/>
            <p:cNvSpPr txBox="1"/>
            <p:nvPr/>
          </p:nvSpPr>
          <p:spPr>
            <a:xfrm>
              <a:off x="6408219" y="49681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24" name="TextBox 123"/>
            <p:cNvSpPr txBox="1"/>
            <p:nvPr/>
          </p:nvSpPr>
          <p:spPr>
            <a:xfrm>
              <a:off x="8021787" y="528809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25" name="TextBox 124"/>
            <p:cNvSpPr txBox="1"/>
            <p:nvPr/>
          </p:nvSpPr>
          <p:spPr>
            <a:xfrm>
              <a:off x="6831478" y="52880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6" name="Rounded Rectangle 125"/>
            <p:cNvSpPr/>
            <p:nvPr/>
          </p:nvSpPr>
          <p:spPr>
            <a:xfrm>
              <a:off x="7104255" y="5701620"/>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27" name="TextBox 126" descr="TEXT;PREVIOUS_SNAPSHOT_DATE"/>
            <p:cNvSpPr txBox="1"/>
            <p:nvPr/>
          </p:nvSpPr>
          <p:spPr>
            <a:xfrm>
              <a:off x="7176263" y="568204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8" name="TextBox 127"/>
            <p:cNvSpPr txBox="1"/>
            <p:nvPr/>
          </p:nvSpPr>
          <p:spPr>
            <a:xfrm>
              <a:off x="8021787" y="4999027"/>
              <a:ext cx="3713368" cy="261610"/>
            </a:xfrm>
            <a:prstGeom prst="rect">
              <a:avLst/>
            </a:prstGeom>
            <a:noFill/>
          </p:spPr>
          <p:txBody>
            <a:bodyPr wrap="square" rtlCol="0">
              <a:spAutoFit/>
            </a:bodyPr>
            <a:lstStyle>
              <a:defPPr>
                <a:defRPr lang="fr-FR"/>
              </a:defPPr>
              <a:lvl1pPr>
                <a:defRPr sz="2000" b="1">
                  <a:solidFill>
                    <a:srgbClr val="5E5E5E"/>
                  </a:solidFill>
                </a:defRPr>
              </a:lvl1pPr>
            </a:lstStyle>
            <a:p>
              <a:r>
                <a:rPr lang="en-GB" sz="1100" dirty="0"/>
                <a:t>PREVIOUS_SNAPSHOT_DATE</a:t>
              </a:r>
              <a:endParaRPr lang="fr-FR" sz="1100" dirty="0"/>
            </a:p>
          </p:txBody>
        </p:sp>
      </p:grpSp>
      <p:grpSp>
        <p:nvGrpSpPr>
          <p:cNvPr id="12" name="Group 11">
            <a:extLst>
              <a:ext uri="{FF2B5EF4-FFF2-40B4-BE49-F238E27FC236}">
                <a16:creationId xmlns:a16="http://schemas.microsoft.com/office/drawing/2014/main" id="{9EBE7A2A-4898-4232-A66D-D97EBF91DFE3}"/>
              </a:ext>
            </a:extLst>
          </p:cNvPr>
          <p:cNvGrpSpPr/>
          <p:nvPr/>
        </p:nvGrpSpPr>
        <p:grpSpPr>
          <a:xfrm>
            <a:off x="6235903" y="2933269"/>
            <a:ext cx="5494405" cy="1728016"/>
            <a:chOff x="6235903" y="2740750"/>
            <a:chExt cx="5494405" cy="1728016"/>
          </a:xfrm>
        </p:grpSpPr>
        <p:sp>
          <p:nvSpPr>
            <p:cNvPr id="112" name="Rounded Rectangle 111"/>
            <p:cNvSpPr/>
            <p:nvPr/>
          </p:nvSpPr>
          <p:spPr>
            <a:xfrm>
              <a:off x="6235904" y="2740750"/>
              <a:ext cx="4204179" cy="1728016"/>
            </a:xfrm>
            <a:prstGeom prst="roundRect">
              <a:avLst>
                <a:gd name="adj" fmla="val 263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3" name="TextBox 112"/>
            <p:cNvSpPr txBox="1"/>
            <p:nvPr/>
          </p:nvSpPr>
          <p:spPr>
            <a:xfrm>
              <a:off x="6235903" y="2740750"/>
              <a:ext cx="432695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Last </a:t>
              </a:r>
              <a:r>
                <a:rPr lang="fr-FR" sz="1600" dirty="0" err="1"/>
                <a:t>Snapshot</a:t>
              </a:r>
              <a:r>
                <a:rPr lang="fr-FR" sz="1600" dirty="0"/>
                <a:t> Date</a:t>
              </a:r>
            </a:p>
          </p:txBody>
        </p:sp>
        <p:sp>
          <p:nvSpPr>
            <p:cNvPr id="114" name="TextBox 113"/>
            <p:cNvSpPr txBox="1"/>
            <p:nvPr/>
          </p:nvSpPr>
          <p:spPr>
            <a:xfrm>
              <a:off x="6575232" y="4002810"/>
              <a:ext cx="38504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sym typeface="Wingdings" pitchFamily="2" charset="2"/>
                </a:rPr>
                <a:t></a:t>
              </a:r>
              <a:endParaRPr lang="fr-FR" sz="1600" dirty="0"/>
            </a:p>
          </p:txBody>
        </p:sp>
        <p:sp>
          <p:nvSpPr>
            <p:cNvPr id="115" name="TextBox 114"/>
            <p:cNvSpPr txBox="1"/>
            <p:nvPr/>
          </p:nvSpPr>
          <p:spPr>
            <a:xfrm>
              <a:off x="6475971" y="31069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6" name="TextBox 115"/>
            <p:cNvSpPr txBox="1"/>
            <p:nvPr/>
          </p:nvSpPr>
          <p:spPr>
            <a:xfrm>
              <a:off x="8016940" y="3431729"/>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117" name="TextBox 116"/>
            <p:cNvSpPr txBox="1"/>
            <p:nvPr/>
          </p:nvSpPr>
          <p:spPr>
            <a:xfrm>
              <a:off x="6892752" y="34269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8" name="Rounded Rectangle 117"/>
            <p:cNvSpPr/>
            <p:nvPr/>
          </p:nvSpPr>
          <p:spPr>
            <a:xfrm>
              <a:off x="7099999" y="398446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19" name="TextBox 118" descr="TEXT;LAST_SNAPSHOT_DATE"/>
            <p:cNvSpPr txBox="1"/>
            <p:nvPr/>
          </p:nvSpPr>
          <p:spPr>
            <a:xfrm>
              <a:off x="7124507" y="3967185"/>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snapshotDate</a:t>
              </a:r>
              <a:endParaRPr lang="fr-FR" sz="1600" dirty="0"/>
            </a:p>
          </p:txBody>
        </p:sp>
        <p:sp>
          <p:nvSpPr>
            <p:cNvPr id="129" name="TextBox 128"/>
            <p:cNvSpPr txBox="1"/>
            <p:nvPr/>
          </p:nvSpPr>
          <p:spPr>
            <a:xfrm>
              <a:off x="8016940" y="3125820"/>
              <a:ext cx="3713368"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LAST_SNAPSHOT_DATE</a:t>
              </a:r>
              <a:endParaRPr lang="fr-FR" sz="1200" dirty="0"/>
            </a:p>
          </p:txBody>
        </p:sp>
      </p:grpSp>
    </p:spTree>
    <p:extLst>
      <p:ext uri="{BB962C8B-B14F-4D97-AF65-F5344CB8AC3E}">
        <p14:creationId xmlns:p14="http://schemas.microsoft.com/office/powerpoint/2010/main" val="1325510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buClr>
                <a:prstClr val="black"/>
              </a:buClr>
            </a:pPr>
            <a:fld id="{F71C7896-8E11-4384-BFC5-C0974CDBC83D}" type="slidenum">
              <a:rPr lang="en-US" smtClean="0">
                <a:solidFill>
                  <a:srgbClr val="000000">
                    <a:lumMod val="65000"/>
                    <a:lumOff val="35000"/>
                  </a:srgbClr>
                </a:solidFill>
              </a:rPr>
              <a:pPr>
                <a:buClr>
                  <a:prstClr val="black"/>
                </a:buClr>
              </a:pPr>
              <a:t>12</a:t>
            </a:fld>
            <a:endParaRPr lang="en-US" dirty="0">
              <a:solidFill>
                <a:srgbClr val="000000">
                  <a:lumMod val="65000"/>
                  <a:lumOff val="35000"/>
                </a:srgbClr>
              </a:solidFill>
            </a:endParaRPr>
          </a:p>
        </p:txBody>
      </p:sp>
      <p:sp>
        <p:nvSpPr>
          <p:cNvPr id="5"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C8BD3D9D-9A32-4B55-8E4F-09B0E4C24112}"/>
              </a:ext>
            </a:extLst>
          </p:cNvPr>
          <p:cNvGrpSpPr/>
          <p:nvPr/>
        </p:nvGrpSpPr>
        <p:grpSpPr>
          <a:xfrm>
            <a:off x="108722" y="1898283"/>
            <a:ext cx="5772510" cy="2955553"/>
            <a:chOff x="3156938" y="842779"/>
            <a:chExt cx="5772510" cy="2955553"/>
          </a:xfrm>
        </p:grpSpPr>
        <p:sp>
          <p:nvSpPr>
            <p:cNvPr id="6" name="Rounded Rectangle 5"/>
            <p:cNvSpPr/>
            <p:nvPr/>
          </p:nvSpPr>
          <p:spPr>
            <a:xfrm>
              <a:off x="3300954" y="848941"/>
              <a:ext cx="5628494" cy="2949391"/>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7" name="TextBox 6"/>
            <p:cNvSpPr txBox="1"/>
            <p:nvPr/>
          </p:nvSpPr>
          <p:spPr>
            <a:xfrm>
              <a:off x="3156938" y="842779"/>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Dashboard </a:t>
              </a:r>
              <a:r>
                <a:rPr lang="fr-FR" sz="1800" dirty="0" err="1"/>
                <a:t>Website</a:t>
              </a:r>
              <a:r>
                <a:rPr lang="fr-FR" sz="1800" dirty="0"/>
                <a:t> Url</a:t>
              </a:r>
            </a:p>
          </p:txBody>
        </p:sp>
        <p:sp>
          <p:nvSpPr>
            <p:cNvPr id="8" name="TextBox 7"/>
            <p:cNvSpPr txBox="1"/>
            <p:nvPr/>
          </p:nvSpPr>
          <p:spPr>
            <a:xfrm>
              <a:off x="4831470" y="1208981"/>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DASHBOARD_SERVICE_URL</a:t>
              </a:r>
            </a:p>
          </p:txBody>
        </p:sp>
        <p:sp>
          <p:nvSpPr>
            <p:cNvPr id="9" name="TextBox 8"/>
            <p:cNvSpPr txBox="1"/>
            <p:nvPr/>
          </p:nvSpPr>
          <p:spPr>
            <a:xfrm>
              <a:off x="4184223" y="317290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0" name="TextBox 9"/>
            <p:cNvSpPr txBox="1"/>
            <p:nvPr/>
          </p:nvSpPr>
          <p:spPr>
            <a:xfrm>
              <a:off x="3230294" y="120898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1" name="TextBox 10"/>
            <p:cNvSpPr txBox="1"/>
            <p:nvPr/>
          </p:nvSpPr>
          <p:spPr>
            <a:xfrm>
              <a:off x="4844170" y="1528951"/>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12" name="TextBox 11"/>
            <p:cNvSpPr txBox="1"/>
            <p:nvPr/>
          </p:nvSpPr>
          <p:spPr>
            <a:xfrm>
              <a:off x="3699975" y="152895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3" name="Rounded Rectangle 12"/>
            <p:cNvSpPr/>
            <p:nvPr/>
          </p:nvSpPr>
          <p:spPr>
            <a:xfrm>
              <a:off x="4693676" y="3179068"/>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4" name="TextBox 13" descr="TEXT;MEASUREMENT_ADG_WEBSITE"/>
            <p:cNvSpPr txBox="1"/>
            <p:nvPr/>
          </p:nvSpPr>
          <p:spPr>
            <a:xfrm>
              <a:off x="4700154" y="3143385"/>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http://host/AED</a:t>
              </a:r>
            </a:p>
          </p:txBody>
        </p:sp>
        <p:sp>
          <p:nvSpPr>
            <p:cNvPr id="26" name="TextBox 25"/>
            <p:cNvSpPr txBox="1"/>
            <p:nvPr/>
          </p:nvSpPr>
          <p:spPr>
            <a:xfrm>
              <a:off x="4799786" y="1929061"/>
              <a:ext cx="3960511" cy="954107"/>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400" i="1" dirty="0">
                  <a:solidFill>
                    <a:schemeClr val="bg1">
                      <a:lumMod val="50000"/>
                    </a:schemeClr>
                  </a:solidFill>
                </a:rPr>
                <a:t>This </a:t>
              </a:r>
              <a:r>
                <a:rPr lang="en-US" sz="1400" i="1" dirty="0">
                  <a:solidFill>
                    <a:schemeClr val="bg1">
                      <a:lumMod val="50000"/>
                    </a:schemeClr>
                  </a:solidFill>
                </a:rPr>
                <a:t>Text block might be empty and will only work on an analytics database. Engineering databases do not contain this information.</a:t>
              </a:r>
              <a:endParaRPr lang="fr-FR" sz="1400" i="1" dirty="0" err="1">
                <a:solidFill>
                  <a:schemeClr val="bg1">
                    <a:lumMod val="50000"/>
                  </a:schemeClr>
                </a:solidFill>
              </a:endParaRPr>
            </a:p>
          </p:txBody>
        </p:sp>
        <p:sp>
          <p:nvSpPr>
            <p:cNvPr id="27" name="TextBox 26"/>
            <p:cNvSpPr txBox="1"/>
            <p:nvPr/>
          </p:nvSpPr>
          <p:spPr>
            <a:xfrm>
              <a:off x="4188504" y="1920819"/>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grpSp>
        <p:nvGrpSpPr>
          <p:cNvPr id="4" name="Group 3">
            <a:extLst>
              <a:ext uri="{FF2B5EF4-FFF2-40B4-BE49-F238E27FC236}">
                <a16:creationId xmlns:a16="http://schemas.microsoft.com/office/drawing/2014/main" id="{A0BAD299-7A8A-460F-AC8B-61F2C851D729}"/>
              </a:ext>
            </a:extLst>
          </p:cNvPr>
          <p:cNvGrpSpPr/>
          <p:nvPr/>
        </p:nvGrpSpPr>
        <p:grpSpPr>
          <a:xfrm>
            <a:off x="6096000" y="2102680"/>
            <a:ext cx="5772510" cy="2655029"/>
            <a:chOff x="3156938" y="3861048"/>
            <a:chExt cx="5772510" cy="2655029"/>
          </a:xfrm>
        </p:grpSpPr>
        <p:sp>
          <p:nvSpPr>
            <p:cNvPr id="15" name="Rounded Rectangle 14"/>
            <p:cNvSpPr/>
            <p:nvPr/>
          </p:nvSpPr>
          <p:spPr>
            <a:xfrm>
              <a:off x="3300954" y="3867210"/>
              <a:ext cx="5628494" cy="2648867"/>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6" name="TextBox 15"/>
            <p:cNvSpPr txBox="1"/>
            <p:nvPr/>
          </p:nvSpPr>
          <p:spPr>
            <a:xfrm>
              <a:off x="3156938" y="3861048"/>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System Name</a:t>
              </a:r>
            </a:p>
          </p:txBody>
        </p:sp>
        <p:sp>
          <p:nvSpPr>
            <p:cNvPr id="17" name="TextBox 16"/>
            <p:cNvSpPr txBox="1"/>
            <p:nvPr/>
          </p:nvSpPr>
          <p:spPr>
            <a:xfrm>
              <a:off x="4831470" y="4227250"/>
              <a:ext cx="4097978"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SYSTEM_NAME</a:t>
              </a:r>
            </a:p>
          </p:txBody>
        </p:sp>
        <p:sp>
          <p:nvSpPr>
            <p:cNvPr id="18" name="TextBox 17"/>
            <p:cNvSpPr txBox="1"/>
            <p:nvPr/>
          </p:nvSpPr>
          <p:spPr>
            <a:xfrm>
              <a:off x="4184223" y="598121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9" name="TextBox 18"/>
            <p:cNvSpPr txBox="1"/>
            <p:nvPr/>
          </p:nvSpPr>
          <p:spPr>
            <a:xfrm>
              <a:off x="3230294" y="4227250"/>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0" name="TextBox 19"/>
            <p:cNvSpPr txBox="1"/>
            <p:nvPr/>
          </p:nvSpPr>
          <p:spPr>
            <a:xfrm>
              <a:off x="4844170" y="4547220"/>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21" name="TextBox 20"/>
            <p:cNvSpPr txBox="1"/>
            <p:nvPr/>
          </p:nvSpPr>
          <p:spPr>
            <a:xfrm>
              <a:off x="3699975" y="4547220"/>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22" name="Rounded Rectangle 21"/>
            <p:cNvSpPr/>
            <p:nvPr/>
          </p:nvSpPr>
          <p:spPr>
            <a:xfrm>
              <a:off x="4693676" y="5987380"/>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3" name="TextBox 22" descr="TEXT;SYSTEM_NAME"/>
            <p:cNvSpPr txBox="1"/>
            <p:nvPr/>
          </p:nvSpPr>
          <p:spPr>
            <a:xfrm>
              <a:off x="4700154" y="5951697"/>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My</a:t>
              </a:r>
              <a:r>
                <a:rPr lang="fr-FR" sz="1800" dirty="0"/>
                <a:t> System Name</a:t>
              </a:r>
            </a:p>
          </p:txBody>
        </p:sp>
        <p:sp>
          <p:nvSpPr>
            <p:cNvPr id="24" name="TextBox 23">
              <a:extLst>
                <a:ext uri="{FF2B5EF4-FFF2-40B4-BE49-F238E27FC236}">
                  <a16:creationId xmlns:a16="http://schemas.microsoft.com/office/drawing/2014/main" id="{62A04968-EA12-422A-ABDE-9A104390E818}"/>
                </a:ext>
              </a:extLst>
            </p:cNvPr>
            <p:cNvSpPr txBox="1"/>
            <p:nvPr/>
          </p:nvSpPr>
          <p:spPr>
            <a:xfrm>
              <a:off x="4847386" y="4944071"/>
              <a:ext cx="3960511" cy="646331"/>
            </a:xfrm>
            <a:prstGeom prst="rect">
              <a:avLst/>
            </a:prstGeom>
          </p:spPr>
          <p:txBody>
            <a:bodyPr vert="horz" wrap="square" lIns="45720" tIns="45720" rIns="45720" bIns="45720" rtlCol="0">
              <a:spAutoFit/>
            </a:bodyPr>
            <a:lstStyle/>
            <a:p>
              <a:pPr marL="1587">
                <a:spcBef>
                  <a:spcPts val="300"/>
                </a:spcBef>
                <a:spcAft>
                  <a:spcPts val="400"/>
                </a:spcAft>
                <a:buClr>
                  <a:schemeClr val="tx2">
                    <a:lumMod val="65000"/>
                    <a:lumOff val="35000"/>
                  </a:schemeClr>
                </a:buClr>
                <a:buSzPct val="95000"/>
              </a:pPr>
              <a:r>
                <a:rPr lang="fr-FR" sz="1200" i="1" dirty="0">
                  <a:solidFill>
                    <a:schemeClr val="bg1">
                      <a:lumMod val="50000"/>
                    </a:schemeClr>
                  </a:solidFill>
                </a:rPr>
                <a:t>This </a:t>
              </a:r>
              <a:r>
                <a:rPr lang="en-US" sz="1200" i="1" dirty="0">
                  <a:solidFill>
                    <a:schemeClr val="bg1">
                      <a:lumMod val="50000"/>
                    </a:schemeClr>
                  </a:solidFill>
                </a:rPr>
                <a:t>Text block is only relevant on engineering databases. There is no real system on analytics database, just a fake one called “All Applications”.</a:t>
              </a:r>
              <a:endParaRPr lang="fr-FR" sz="1200" i="1" dirty="0" err="1">
                <a:solidFill>
                  <a:schemeClr val="bg1">
                    <a:lumMod val="50000"/>
                  </a:schemeClr>
                </a:solidFill>
              </a:endParaRPr>
            </a:p>
          </p:txBody>
        </p:sp>
        <p:sp>
          <p:nvSpPr>
            <p:cNvPr id="25" name="TextBox 24">
              <a:extLst>
                <a:ext uri="{FF2B5EF4-FFF2-40B4-BE49-F238E27FC236}">
                  <a16:creationId xmlns:a16="http://schemas.microsoft.com/office/drawing/2014/main" id="{5A5911CD-DF05-4F1D-BED1-722431A9F443}"/>
                </a:ext>
              </a:extLst>
            </p:cNvPr>
            <p:cNvSpPr txBox="1"/>
            <p:nvPr/>
          </p:nvSpPr>
          <p:spPr>
            <a:xfrm>
              <a:off x="4236104" y="4935828"/>
              <a:ext cx="662874"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Note:</a:t>
              </a:r>
            </a:p>
          </p:txBody>
        </p:sp>
      </p:grpSp>
    </p:spTree>
    <p:extLst>
      <p:ext uri="{BB962C8B-B14F-4D97-AF65-F5344CB8AC3E}">
        <p14:creationId xmlns:p14="http://schemas.microsoft.com/office/powerpoint/2010/main" val="15123112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1B25A25C-4280-4F74-8046-1B22F9E8FD84}"/>
              </a:ext>
            </a:extLst>
          </p:cNvPr>
          <p:cNvGrpSpPr/>
          <p:nvPr/>
        </p:nvGrpSpPr>
        <p:grpSpPr>
          <a:xfrm>
            <a:off x="1559496" y="1556792"/>
            <a:ext cx="4464496" cy="1800200"/>
            <a:chOff x="1559496" y="1556792"/>
            <a:chExt cx="4464496" cy="1800200"/>
          </a:xfrm>
        </p:grpSpPr>
        <p:sp>
          <p:nvSpPr>
            <p:cNvPr id="54" name="Rounded Rectangle 53"/>
            <p:cNvSpPr/>
            <p:nvPr/>
          </p:nvSpPr>
          <p:spPr>
            <a:xfrm>
              <a:off x="1703512" y="1562954"/>
              <a:ext cx="4320480" cy="1794038"/>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5" name="TextBox 54"/>
            <p:cNvSpPr txBox="1"/>
            <p:nvPr/>
          </p:nvSpPr>
          <p:spPr>
            <a:xfrm>
              <a:off x="1559496" y="1556792"/>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Application Name</a:t>
              </a:r>
            </a:p>
          </p:txBody>
        </p:sp>
        <p:sp>
          <p:nvSpPr>
            <p:cNvPr id="56" name="TextBox 55"/>
            <p:cNvSpPr txBox="1"/>
            <p:nvPr/>
          </p:nvSpPr>
          <p:spPr>
            <a:xfrm>
              <a:off x="3234028" y="1922994"/>
              <a:ext cx="277078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APPLICATION_NAME</a:t>
              </a:r>
            </a:p>
          </p:txBody>
        </p:sp>
        <p:sp>
          <p:nvSpPr>
            <p:cNvPr id="58" name="TextBox 57"/>
            <p:cNvSpPr txBox="1"/>
            <p:nvPr/>
          </p:nvSpPr>
          <p:spPr>
            <a:xfrm>
              <a:off x="2586781" y="273844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9" name="TextBox 58"/>
            <p:cNvSpPr txBox="1"/>
            <p:nvPr/>
          </p:nvSpPr>
          <p:spPr>
            <a:xfrm>
              <a:off x="1632852"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0" name="TextBox 59"/>
            <p:cNvSpPr txBox="1"/>
            <p:nvPr/>
          </p:nvSpPr>
          <p:spPr>
            <a:xfrm>
              <a:off x="3246728"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1" name="TextBox 60"/>
            <p:cNvSpPr txBox="1"/>
            <p:nvPr/>
          </p:nvSpPr>
          <p:spPr>
            <a:xfrm>
              <a:off x="2102533"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5" name="Rounded Rectangle 34"/>
            <p:cNvSpPr/>
            <p:nvPr/>
          </p:nvSpPr>
          <p:spPr>
            <a:xfrm>
              <a:off x="3096234" y="2747020"/>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57" name="TextBox 56" descr="TEXT;APPLICATION_NAME"/>
            <p:cNvSpPr txBox="1"/>
            <p:nvPr/>
          </p:nvSpPr>
          <p:spPr>
            <a:xfrm>
              <a:off x="3102712" y="270892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t>myAppName</a:t>
              </a:r>
            </a:p>
          </p:txBody>
        </p:sp>
      </p:grpSp>
      <p:grpSp>
        <p:nvGrpSpPr>
          <p:cNvPr id="4" name="Group 3">
            <a:extLst>
              <a:ext uri="{FF2B5EF4-FFF2-40B4-BE49-F238E27FC236}">
                <a16:creationId xmlns:a16="http://schemas.microsoft.com/office/drawing/2014/main" id="{182B0009-15BF-41AB-B94E-88A716CB310D}"/>
              </a:ext>
            </a:extLst>
          </p:cNvPr>
          <p:cNvGrpSpPr/>
          <p:nvPr/>
        </p:nvGrpSpPr>
        <p:grpSpPr>
          <a:xfrm>
            <a:off x="6023992" y="1556792"/>
            <a:ext cx="4536504" cy="1800200"/>
            <a:chOff x="6023992" y="1556792"/>
            <a:chExt cx="4536504" cy="1800200"/>
          </a:xfrm>
        </p:grpSpPr>
        <p:sp>
          <p:nvSpPr>
            <p:cNvPr id="62" name="Rounded Rectangle 61"/>
            <p:cNvSpPr/>
            <p:nvPr/>
          </p:nvSpPr>
          <p:spPr>
            <a:xfrm>
              <a:off x="6168008" y="1562954"/>
              <a:ext cx="4320480" cy="1794038"/>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3" name="TextBox 62"/>
            <p:cNvSpPr txBox="1"/>
            <p:nvPr/>
          </p:nvSpPr>
          <p:spPr>
            <a:xfrm>
              <a:off x="6023992" y="1556792"/>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Size Application Category</a:t>
              </a:r>
            </a:p>
          </p:txBody>
        </p:sp>
        <p:sp>
          <p:nvSpPr>
            <p:cNvPr id="64" name="TextBox 63"/>
            <p:cNvSpPr txBox="1"/>
            <p:nvPr/>
          </p:nvSpPr>
          <p:spPr>
            <a:xfrm>
              <a:off x="7711224" y="1948395"/>
              <a:ext cx="2770786"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APPLICATION_SIZE_TYPE</a:t>
              </a:r>
              <a:endParaRPr lang="fr-FR" sz="1600" dirty="0"/>
            </a:p>
          </p:txBody>
        </p:sp>
        <p:sp>
          <p:nvSpPr>
            <p:cNvPr id="66" name="TextBox 65"/>
            <p:cNvSpPr txBox="1"/>
            <p:nvPr/>
          </p:nvSpPr>
          <p:spPr>
            <a:xfrm>
              <a:off x="7020229" y="2728225"/>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67" name="TextBox 66"/>
            <p:cNvSpPr txBox="1"/>
            <p:nvPr/>
          </p:nvSpPr>
          <p:spPr>
            <a:xfrm>
              <a:off x="6097348" y="192299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68" name="TextBox 67"/>
            <p:cNvSpPr txBox="1"/>
            <p:nvPr/>
          </p:nvSpPr>
          <p:spPr>
            <a:xfrm>
              <a:off x="7711224" y="2242964"/>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69" name="TextBox 68"/>
            <p:cNvSpPr txBox="1"/>
            <p:nvPr/>
          </p:nvSpPr>
          <p:spPr>
            <a:xfrm>
              <a:off x="6567029" y="2242964"/>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6" name="Rounded Rectangle 35"/>
            <p:cNvSpPr/>
            <p:nvPr/>
          </p:nvSpPr>
          <p:spPr>
            <a:xfrm>
              <a:off x="7560730" y="2732671"/>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65" name="TextBox 64" descr="TEXT;APPLICATION_SIZE_TYPE"/>
            <p:cNvSpPr txBox="1"/>
            <p:nvPr/>
          </p:nvSpPr>
          <p:spPr>
            <a:xfrm>
              <a:off x="7824192" y="2741607"/>
              <a:ext cx="2736304" cy="363736"/>
            </a:xfrm>
            <a:prstGeom prst="rect">
              <a:avLst/>
            </a:prstGeom>
            <a:noFill/>
          </p:spPr>
          <p:txBody>
            <a:bodyPr wrap="square" rtlCol="0">
              <a:noAutofit/>
            </a:bodyPr>
            <a:lstStyle>
              <a:defPPr>
                <a:defRPr lang="fr-FR"/>
              </a:defPPr>
              <a:lvl1pPr>
                <a:defRPr sz="2000" b="1">
                  <a:solidFill>
                    <a:schemeClr val="bg1">
                      <a:lumMod val="50000"/>
                    </a:schemeClr>
                  </a:solidFill>
                </a:defRPr>
              </a:lvl1pPr>
            </a:lstStyle>
            <a:p>
              <a:r>
                <a:rPr lang="fr-FR" sz="1800" dirty="0"/>
                <a:t>SizeType</a:t>
              </a:r>
            </a:p>
          </p:txBody>
        </p:sp>
      </p:grpSp>
      <p:grpSp>
        <p:nvGrpSpPr>
          <p:cNvPr id="5" name="Group 4">
            <a:extLst>
              <a:ext uri="{FF2B5EF4-FFF2-40B4-BE49-F238E27FC236}">
                <a16:creationId xmlns:a16="http://schemas.microsoft.com/office/drawing/2014/main" id="{C4F62F64-D18F-4308-AEDD-FEE705EBFD95}"/>
              </a:ext>
            </a:extLst>
          </p:cNvPr>
          <p:cNvGrpSpPr/>
          <p:nvPr/>
        </p:nvGrpSpPr>
        <p:grpSpPr>
          <a:xfrm>
            <a:off x="3863752" y="3836947"/>
            <a:ext cx="4477762" cy="1944216"/>
            <a:chOff x="3863752" y="3836947"/>
            <a:chExt cx="4477762" cy="1944216"/>
          </a:xfrm>
        </p:grpSpPr>
        <p:sp>
          <p:nvSpPr>
            <p:cNvPr id="46" name="Rounded Rectangle 45"/>
            <p:cNvSpPr/>
            <p:nvPr/>
          </p:nvSpPr>
          <p:spPr>
            <a:xfrm>
              <a:off x="4001290" y="3843109"/>
              <a:ext cx="4320480" cy="1938054"/>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7" name="TextBox 46"/>
            <p:cNvSpPr txBox="1"/>
            <p:nvPr/>
          </p:nvSpPr>
          <p:spPr>
            <a:xfrm>
              <a:off x="3863752" y="3836947"/>
              <a:ext cx="4320480"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Quality Application Category</a:t>
              </a:r>
            </a:p>
          </p:txBody>
        </p:sp>
        <p:sp>
          <p:nvSpPr>
            <p:cNvPr id="48" name="TextBox 47"/>
            <p:cNvSpPr txBox="1"/>
            <p:nvPr/>
          </p:nvSpPr>
          <p:spPr>
            <a:xfrm>
              <a:off x="5544506" y="4324390"/>
              <a:ext cx="277078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APPLICATION_QUALITY_TYPE</a:t>
              </a:r>
              <a:endParaRPr lang="fr-FR" sz="1400" dirty="0"/>
            </a:p>
          </p:txBody>
        </p:sp>
        <p:sp>
          <p:nvSpPr>
            <p:cNvPr id="50" name="TextBox 49"/>
            <p:cNvSpPr txBox="1"/>
            <p:nvPr/>
          </p:nvSpPr>
          <p:spPr>
            <a:xfrm>
              <a:off x="4896434" y="5237037"/>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51" name="TextBox 50"/>
            <p:cNvSpPr txBox="1"/>
            <p:nvPr/>
          </p:nvSpPr>
          <p:spPr>
            <a:xfrm>
              <a:off x="3930630" y="4232612"/>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52" name="TextBox 51"/>
            <p:cNvSpPr txBox="1"/>
            <p:nvPr/>
          </p:nvSpPr>
          <p:spPr>
            <a:xfrm>
              <a:off x="5544506" y="4557027"/>
              <a:ext cx="2770786" cy="36933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800" dirty="0"/>
                <a:t>none</a:t>
              </a:r>
            </a:p>
          </p:txBody>
        </p:sp>
        <p:sp>
          <p:nvSpPr>
            <p:cNvPr id="53" name="TextBox 52"/>
            <p:cNvSpPr txBox="1"/>
            <p:nvPr/>
          </p:nvSpPr>
          <p:spPr>
            <a:xfrm>
              <a:off x="4400311" y="4557027"/>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8" name="Rounded Rectangle 37"/>
            <p:cNvSpPr/>
            <p:nvPr/>
          </p:nvSpPr>
          <p:spPr>
            <a:xfrm>
              <a:off x="5447928" y="5243199"/>
              <a:ext cx="220767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49" name="TextBox 48" descr="TEXT;APPLICATION_QUALITY_TYPE"/>
            <p:cNvSpPr txBox="1"/>
            <p:nvPr/>
          </p:nvSpPr>
          <p:spPr>
            <a:xfrm>
              <a:off x="5605210" y="5237037"/>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QualityType</a:t>
              </a:r>
              <a:endParaRPr lang="fr-FR" sz="1800" dirty="0"/>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23" name="Group 22">
            <a:extLst>
              <a:ext uri="{FF2B5EF4-FFF2-40B4-BE49-F238E27FC236}">
                <a16:creationId xmlns:a16="http://schemas.microsoft.com/office/drawing/2014/main" id="{32F66CB1-FA29-46F1-BD3C-D6EC7EAF32E8}"/>
              </a:ext>
            </a:extLst>
          </p:cNvPr>
          <p:cNvGrpSpPr/>
          <p:nvPr/>
        </p:nvGrpSpPr>
        <p:grpSpPr>
          <a:xfrm>
            <a:off x="1765620" y="1026851"/>
            <a:ext cx="8212400" cy="5197779"/>
            <a:chOff x="1844040" y="3479800"/>
            <a:chExt cx="8212400" cy="2007702"/>
          </a:xfrm>
        </p:grpSpPr>
        <p:sp>
          <p:nvSpPr>
            <p:cNvPr id="24" name="Rounded Rectangle 11">
              <a:extLst>
                <a:ext uri="{FF2B5EF4-FFF2-40B4-BE49-F238E27FC236}">
                  <a16:creationId xmlns:a16="http://schemas.microsoft.com/office/drawing/2014/main" id="{C7B514A5-5D09-4FB2-83F7-0FE97DC02B12}"/>
                </a:ext>
              </a:extLst>
            </p:cNvPr>
            <p:cNvSpPr/>
            <p:nvPr/>
          </p:nvSpPr>
          <p:spPr>
            <a:xfrm>
              <a:off x="1988056" y="3479800"/>
              <a:ext cx="8068384" cy="2007702"/>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5" name="TextBox 24">
              <a:extLst>
                <a:ext uri="{FF2B5EF4-FFF2-40B4-BE49-F238E27FC236}">
                  <a16:creationId xmlns:a16="http://schemas.microsoft.com/office/drawing/2014/main" id="{48228C9C-85B4-4F66-BBC6-2F2AB61EB7A5}"/>
                </a:ext>
              </a:extLst>
            </p:cNvPr>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err="1"/>
                <a:t>Result</a:t>
              </a:r>
              <a:r>
                <a:rPr lang="fr-FR" sz="1800" dirty="0"/>
                <a:t> for a </a:t>
              </a:r>
              <a:r>
                <a:rPr lang="fr-FR" sz="1800" dirty="0" err="1"/>
                <a:t>metric</a:t>
              </a:r>
              <a:r>
                <a:rPr lang="fr-FR" sz="1800" dirty="0"/>
                <a:t> id</a:t>
              </a:r>
            </a:p>
          </p:txBody>
        </p:sp>
        <p:sp>
          <p:nvSpPr>
            <p:cNvPr id="26" name="TextBox 25">
              <a:extLst>
                <a:ext uri="{FF2B5EF4-FFF2-40B4-BE49-F238E27FC236}">
                  <a16:creationId xmlns:a16="http://schemas.microsoft.com/office/drawing/2014/main" id="{E93A9CC9-2FDE-4F80-AA6D-B50CAF19823A}"/>
                </a:ext>
              </a:extLst>
            </p:cNvPr>
            <p:cNvSpPr txBox="1"/>
            <p:nvPr/>
          </p:nvSpPr>
          <p:spPr>
            <a:xfrm>
              <a:off x="3531272" y="3622508"/>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APPLICATION_METRIC (or APPLICATION_RULE)</a:t>
              </a:r>
            </a:p>
          </p:txBody>
        </p:sp>
        <p:sp>
          <p:nvSpPr>
            <p:cNvPr id="27" name="TextBox 26">
              <a:extLst>
                <a:ext uri="{FF2B5EF4-FFF2-40B4-BE49-F238E27FC236}">
                  <a16:creationId xmlns:a16="http://schemas.microsoft.com/office/drawing/2014/main" id="{C55996D0-67D9-4C16-8265-F22D09E9AD90}"/>
                </a:ext>
              </a:extLst>
            </p:cNvPr>
            <p:cNvSpPr txBox="1"/>
            <p:nvPr/>
          </p:nvSpPr>
          <p:spPr>
            <a:xfrm>
              <a:off x="3873102" y="5040472"/>
              <a:ext cx="436338" cy="158637"/>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28" name="TextBox 27">
              <a:extLst>
                <a:ext uri="{FF2B5EF4-FFF2-40B4-BE49-F238E27FC236}">
                  <a16:creationId xmlns:a16="http://schemas.microsoft.com/office/drawing/2014/main" id="{BC82B2E6-0AE6-4EF5-951C-455D00995D33}"/>
                </a:ext>
              </a:extLst>
            </p:cNvPr>
            <p:cNvSpPr txBox="1"/>
            <p:nvPr/>
          </p:nvSpPr>
          <p:spPr>
            <a:xfrm>
              <a:off x="1917396" y="3613454"/>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29" name="TextBox 28">
              <a:extLst>
                <a:ext uri="{FF2B5EF4-FFF2-40B4-BE49-F238E27FC236}">
                  <a16:creationId xmlns:a16="http://schemas.microsoft.com/office/drawing/2014/main" id="{8F024D34-2989-497B-BDE8-D4FDB324906A}"/>
                </a:ext>
              </a:extLst>
            </p:cNvPr>
            <p:cNvSpPr txBox="1"/>
            <p:nvPr/>
          </p:nvSpPr>
          <p:spPr>
            <a:xfrm>
              <a:off x="3531272" y="3767187"/>
              <a:ext cx="6381152" cy="117693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 </a:t>
              </a:r>
              <a:r>
                <a:rPr lang="fr-FR" sz="1200" dirty="0" err="1"/>
                <a:t>Quality</a:t>
              </a:r>
              <a:r>
                <a:rPr lang="fr-FR" sz="1200" dirty="0"/>
                <a:t> Rule Id, </a:t>
              </a:r>
              <a:r>
                <a:rPr lang="fr-FR" sz="1200" dirty="0" err="1"/>
                <a:t>Technical</a:t>
              </a:r>
              <a:r>
                <a:rPr lang="fr-FR" sz="1200" dirty="0"/>
                <a:t> </a:t>
              </a:r>
              <a:r>
                <a:rPr lang="fr-FR" sz="1200" dirty="0" err="1"/>
                <a:t>criterion</a:t>
              </a:r>
              <a:r>
                <a:rPr lang="fr-FR" sz="1200" dirty="0"/>
                <a:t> ID, Business </a:t>
              </a:r>
              <a:r>
                <a:rPr lang="fr-FR" sz="1200" dirty="0" err="1"/>
                <a:t>Criterion</a:t>
              </a:r>
              <a:r>
                <a:rPr lang="fr-FR" sz="1200" dirty="0"/>
                <a:t> ID, </a:t>
              </a:r>
              <a:r>
                <a:rPr lang="fr-FR" sz="1200" dirty="0" err="1"/>
                <a:t>Sizing</a:t>
              </a:r>
              <a:r>
                <a:rPr lang="fr-FR" sz="1200" dirty="0"/>
                <a:t> </a:t>
              </a:r>
              <a:r>
                <a:rPr lang="fr-FR" sz="1200" dirty="0" err="1"/>
                <a:t>Measure</a:t>
              </a:r>
              <a:r>
                <a:rPr lang="fr-FR" sz="1200" dirty="0"/>
                <a:t> Id, Background </a:t>
              </a:r>
              <a:r>
                <a:rPr lang="fr-FR" sz="1200" dirty="0" err="1"/>
                <a:t>fact</a:t>
              </a:r>
              <a:r>
                <a:rPr lang="fr-FR" sz="1200" dirty="0"/>
                <a:t> Id or </a:t>
              </a:r>
              <a:r>
                <a:rPr lang="fr-FR" sz="1200" dirty="0" err="1"/>
                <a:t>Category</a:t>
              </a:r>
              <a:r>
                <a:rPr lang="fr-FR" sz="1200" dirty="0"/>
                <a:t> Id</a:t>
              </a:r>
            </a:p>
            <a:p>
              <a:r>
                <a:rPr lang="fr-FR" sz="1200" b="1" dirty="0"/>
                <a:t>SNAPSHOT</a:t>
              </a:r>
              <a:r>
                <a:rPr lang="fr-FR" sz="1200" dirty="0"/>
                <a:t> = CURRENT | PREVIOUS (by default CURRENT)</a:t>
              </a:r>
            </a:p>
            <a:p>
              <a:r>
                <a:rPr lang="fr-FR" sz="1200" b="1" dirty="0"/>
                <a:t>FORMAT</a:t>
              </a:r>
              <a:r>
                <a:rPr lang="fr-FR" sz="1200" dirty="0"/>
                <a:t> = N0 | N1 | N2</a:t>
              </a:r>
            </a:p>
            <a:p>
              <a:pPr algn="l"/>
              <a:r>
                <a:rPr lang="en-US" sz="1200" b="1" dirty="0"/>
                <a:t>MODULE</a:t>
              </a:r>
              <a:r>
                <a:rPr lang="en-US" sz="1200" dirty="0"/>
                <a:t>=name of the module for which you want the metric evolution (optional)</a:t>
              </a:r>
            </a:p>
            <a:p>
              <a:pPr algn="l"/>
              <a:r>
                <a:rPr lang="en-US" sz="1200" b="1" dirty="0"/>
                <a:t>TECHNO</a:t>
              </a:r>
              <a:r>
                <a:rPr lang="en-US" sz="1200" dirty="0"/>
                <a:t>=name of the technology for which you want the metric evolution (optional)</a:t>
              </a:r>
            </a:p>
            <a:p>
              <a:pPr algn="l"/>
              <a:r>
                <a:rPr lang="en-US" sz="1200" b="1" dirty="0"/>
                <a:t>PARAMS</a:t>
              </a:r>
              <a:r>
                <a:rPr lang="en-US" sz="1200" dirty="0"/>
                <a:t>=SZ a SZ b, (SZ for sizing measure or category, QR for quality rule, BF for background fact)</a:t>
              </a:r>
              <a:br>
                <a:rPr lang="en-US" sz="1200" dirty="0"/>
              </a:br>
              <a:r>
                <a:rPr lang="en-US" sz="1200" b="1" dirty="0"/>
                <a:t>EXPR</a:t>
              </a:r>
              <a:r>
                <a:rPr lang="en-US" sz="1200" dirty="0"/>
                <a:t>=a/b, (operators can be +, -, *, / , (, ) )</a:t>
              </a:r>
            </a:p>
            <a:p>
              <a:pPr algn="l"/>
              <a:r>
                <a:rPr lang="en-US" sz="1200" i="1" dirty="0">
                  <a:solidFill>
                    <a:schemeClr val="bg1">
                      <a:lumMod val="50000"/>
                    </a:schemeClr>
                  </a:solidFill>
                </a:rPr>
                <a:t>    a=</a:t>
              </a:r>
              <a:r>
                <a:rPr lang="en-US" sz="1200" i="1" dirty="0" err="1">
                  <a:solidFill>
                    <a:schemeClr val="bg1">
                      <a:lumMod val="50000"/>
                    </a:schemeClr>
                  </a:solidFill>
                </a:rPr>
                <a:t>MetricId</a:t>
              </a:r>
              <a:r>
                <a:rPr lang="en-US" sz="1200" i="1" dirty="0">
                  <a:solidFill>
                    <a:schemeClr val="bg1">
                      <a:lumMod val="50000"/>
                    </a:schemeClr>
                  </a:solidFill>
                </a:rPr>
                <a:t>, (sample 67011 – all critical violations)</a:t>
              </a:r>
            </a:p>
            <a:p>
              <a:pPr algn="l"/>
              <a:r>
                <a:rPr lang="en-US" sz="1200" dirty="0"/>
                <a:t>    </a:t>
              </a:r>
              <a:r>
                <a:rPr lang="en-US" sz="1200" i="1" dirty="0">
                  <a:solidFill>
                    <a:schemeClr val="bg1">
                      <a:lumMod val="50000"/>
                    </a:schemeClr>
                  </a:solidFill>
                </a:rPr>
                <a:t>b=</a:t>
              </a:r>
              <a:r>
                <a:rPr lang="en-US" sz="1200" i="1" dirty="0" err="1">
                  <a:solidFill>
                    <a:schemeClr val="bg1">
                      <a:lumMod val="50000"/>
                    </a:schemeClr>
                  </a:solidFill>
                </a:rPr>
                <a:t>MetricId</a:t>
              </a:r>
              <a:r>
                <a:rPr lang="en-US" sz="1200" i="1" dirty="0">
                  <a:solidFill>
                    <a:schemeClr val="bg1">
                      <a:lumMod val="50000"/>
                    </a:schemeClr>
                  </a:solidFill>
                </a:rPr>
                <a:t>, (sample 10202 – Total AFP)</a:t>
              </a:r>
            </a:p>
            <a:p>
              <a:pPr algn="l"/>
              <a:endParaRPr lang="en-US" sz="1200" dirty="0"/>
            </a:p>
            <a:p>
              <a:pPr algn="l"/>
              <a:r>
                <a:rPr lang="en-US" sz="1200" dirty="0"/>
                <a:t>Either ID, either PARAMS and EXPR for custom expression should be specified.</a:t>
              </a:r>
            </a:p>
            <a:p>
              <a:r>
                <a:rPr lang="en-US" sz="1200" dirty="0"/>
                <a:t>If no module and no technology this is the value for the application that is taken.</a:t>
              </a:r>
              <a:endParaRPr lang="fr-FR" sz="1200" dirty="0"/>
            </a:p>
            <a:p>
              <a:endParaRPr lang="fr-FR" sz="1200" dirty="0"/>
            </a:p>
          </p:txBody>
        </p:sp>
        <p:sp>
          <p:nvSpPr>
            <p:cNvPr id="30" name="TextBox 29">
              <a:extLst>
                <a:ext uri="{FF2B5EF4-FFF2-40B4-BE49-F238E27FC236}">
                  <a16:creationId xmlns:a16="http://schemas.microsoft.com/office/drawing/2014/main" id="{2E7949E8-7F35-4962-9BC5-8EA701140648}"/>
                </a:ext>
              </a:extLst>
            </p:cNvPr>
            <p:cNvSpPr txBox="1"/>
            <p:nvPr/>
          </p:nvSpPr>
          <p:spPr>
            <a:xfrm>
              <a:off x="2387077" y="3767185"/>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31" name="Rounded Rectangle 18">
              <a:extLst>
                <a:ext uri="{FF2B5EF4-FFF2-40B4-BE49-F238E27FC236}">
                  <a16:creationId xmlns:a16="http://schemas.microsoft.com/office/drawing/2014/main" id="{22E28D8B-FC77-4674-8EE9-3070148C5136}"/>
                </a:ext>
              </a:extLst>
            </p:cNvPr>
            <p:cNvSpPr/>
            <p:nvPr/>
          </p:nvSpPr>
          <p:spPr>
            <a:xfrm>
              <a:off x="4370680" y="5046634"/>
              <a:ext cx="2567718" cy="152475"/>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32" name="TextBox 31" descr="TEXT;APPLICATION_METRIC;ID=10151,FORMAT=N0,SNAPSHOT=PREVIOUS">
              <a:extLst>
                <a:ext uri="{FF2B5EF4-FFF2-40B4-BE49-F238E27FC236}">
                  <a16:creationId xmlns:a16="http://schemas.microsoft.com/office/drawing/2014/main" id="{2311B9A8-10BF-44C1-8025-65EF2A1D594A}"/>
                </a:ext>
              </a:extLst>
            </p:cNvPr>
            <p:cNvSpPr txBox="1"/>
            <p:nvPr/>
          </p:nvSpPr>
          <p:spPr>
            <a:xfrm>
              <a:off x="4450717" y="5038912"/>
              <a:ext cx="2736304" cy="2180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a:t>
              </a:r>
              <a:r>
                <a:rPr lang="fr-FR" sz="1800" dirty="0" err="1"/>
                <a:t>Results</a:t>
              </a:r>
              <a:endParaRPr lang="fr-FR" sz="1800" dirty="0"/>
            </a:p>
          </p:txBody>
        </p:sp>
      </p:grpSp>
    </p:spTree>
    <p:extLst>
      <p:ext uri="{BB962C8B-B14F-4D97-AF65-F5344CB8AC3E}">
        <p14:creationId xmlns:p14="http://schemas.microsoft.com/office/powerpoint/2010/main" val="41306487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2894444A-F303-4138-9936-B92B50ABB5FD}"/>
              </a:ext>
            </a:extLst>
          </p:cNvPr>
          <p:cNvGrpSpPr/>
          <p:nvPr/>
        </p:nvGrpSpPr>
        <p:grpSpPr>
          <a:xfrm>
            <a:off x="3262422" y="1008948"/>
            <a:ext cx="5472608" cy="1728192"/>
            <a:chOff x="3262422" y="764705"/>
            <a:chExt cx="5472608" cy="1728192"/>
          </a:xfrm>
        </p:grpSpPr>
        <p:sp>
          <p:nvSpPr>
            <p:cNvPr id="26" name="Rounded Rectangle 25"/>
            <p:cNvSpPr/>
            <p:nvPr/>
          </p:nvSpPr>
          <p:spPr>
            <a:xfrm>
              <a:off x="3262422" y="764705"/>
              <a:ext cx="5472608" cy="1728192"/>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769090"/>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Total </a:t>
              </a:r>
              <a:r>
                <a:rPr lang="fr-FR" sz="1600" dirty="0" err="1"/>
                <a:t>Checks</a:t>
              </a:r>
              <a:endParaRPr lang="fr-FR" sz="1600" dirty="0"/>
            </a:p>
          </p:txBody>
        </p:sp>
        <p:sp>
          <p:nvSpPr>
            <p:cNvPr id="15" name="TextBox 14"/>
            <p:cNvSpPr txBox="1"/>
            <p:nvPr/>
          </p:nvSpPr>
          <p:spPr>
            <a:xfrm>
              <a:off x="5118936" y="1100614"/>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RULE_TOTAL_CHECKS</a:t>
              </a:r>
            </a:p>
          </p:txBody>
        </p:sp>
        <p:sp>
          <p:nvSpPr>
            <p:cNvPr id="25" name="TextBox 24"/>
            <p:cNvSpPr txBox="1"/>
            <p:nvPr/>
          </p:nvSpPr>
          <p:spPr>
            <a:xfrm>
              <a:off x="4439816" y="202011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0527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340769"/>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sp>
          <p:nvSpPr>
            <p:cNvPr id="29" name="TextBox 28"/>
            <p:cNvSpPr txBox="1"/>
            <p:nvPr/>
          </p:nvSpPr>
          <p:spPr>
            <a:xfrm>
              <a:off x="4088553" y="134076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74920" y="1988841"/>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RULE_TOTAL_CHECKS;RULID=7126"/>
            <p:cNvSpPr txBox="1"/>
            <p:nvPr/>
          </p:nvSpPr>
          <p:spPr>
            <a:xfrm>
              <a:off x="4943872" y="2013500"/>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4" name="Group 3">
            <a:extLst>
              <a:ext uri="{FF2B5EF4-FFF2-40B4-BE49-F238E27FC236}">
                <a16:creationId xmlns:a16="http://schemas.microsoft.com/office/drawing/2014/main" id="{3429335D-C9D0-4166-AC7E-2DFCED0C8535}"/>
              </a:ext>
            </a:extLst>
          </p:cNvPr>
          <p:cNvGrpSpPr/>
          <p:nvPr/>
        </p:nvGrpSpPr>
        <p:grpSpPr>
          <a:xfrm>
            <a:off x="3232078" y="2809147"/>
            <a:ext cx="5472608" cy="1800200"/>
            <a:chOff x="3232078" y="2564904"/>
            <a:chExt cx="5472608" cy="1800200"/>
          </a:xfrm>
        </p:grpSpPr>
        <p:sp>
          <p:nvSpPr>
            <p:cNvPr id="30" name="Rounded Rectangle 29"/>
            <p:cNvSpPr/>
            <p:nvPr/>
          </p:nvSpPr>
          <p:spPr>
            <a:xfrm>
              <a:off x="3232078" y="2564904"/>
              <a:ext cx="547260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1" name="TextBox 30"/>
            <p:cNvSpPr txBox="1"/>
            <p:nvPr/>
          </p:nvSpPr>
          <p:spPr>
            <a:xfrm>
              <a:off x="3383765" y="2564904"/>
              <a:ext cx="439896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Rule</a:t>
              </a:r>
              <a:r>
                <a:rPr lang="fr-FR" sz="1600" dirty="0"/>
                <a:t> </a:t>
              </a:r>
              <a:r>
                <a:rPr lang="fr-FR" sz="1600" dirty="0" err="1"/>
                <a:t>Failed</a:t>
              </a:r>
              <a:r>
                <a:rPr lang="fr-FR" sz="1600" dirty="0"/>
                <a:t> </a:t>
              </a:r>
              <a:r>
                <a:rPr lang="fr-FR" sz="1600" dirty="0" err="1"/>
                <a:t>Checks</a:t>
              </a:r>
              <a:endParaRPr lang="fr-FR" sz="1600" dirty="0"/>
            </a:p>
          </p:txBody>
        </p:sp>
        <p:sp>
          <p:nvSpPr>
            <p:cNvPr id="32" name="TextBox 31"/>
            <p:cNvSpPr txBox="1"/>
            <p:nvPr/>
          </p:nvSpPr>
          <p:spPr>
            <a:xfrm>
              <a:off x="5088592" y="2905200"/>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RULE_FAILED_CHECKS</a:t>
              </a:r>
            </a:p>
          </p:txBody>
        </p:sp>
        <p:sp>
          <p:nvSpPr>
            <p:cNvPr id="36" name="TextBox 35"/>
            <p:cNvSpPr txBox="1"/>
            <p:nvPr/>
          </p:nvSpPr>
          <p:spPr>
            <a:xfrm>
              <a:off x="4409472" y="38929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37" name="TextBox 36"/>
            <p:cNvSpPr txBox="1"/>
            <p:nvPr/>
          </p:nvSpPr>
          <p:spPr>
            <a:xfrm>
              <a:off x="3641428" y="285293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5" name="TextBox 54"/>
            <p:cNvSpPr txBox="1"/>
            <p:nvPr/>
          </p:nvSpPr>
          <p:spPr>
            <a:xfrm>
              <a:off x="4058209" y="3159279"/>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56" name="Rounded Rectangle 55"/>
            <p:cNvSpPr/>
            <p:nvPr/>
          </p:nvSpPr>
          <p:spPr>
            <a:xfrm>
              <a:off x="4944576" y="3861715"/>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57" name="TextBox 56" descr="TEXT;RULE_FAILED_CHECKS;RULID=7126"/>
            <p:cNvSpPr txBox="1"/>
            <p:nvPr/>
          </p:nvSpPr>
          <p:spPr>
            <a:xfrm>
              <a:off x="4913528" y="3886374"/>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sp>
          <p:nvSpPr>
            <p:cNvPr id="21" name="TextBox 20"/>
            <p:cNvSpPr txBox="1"/>
            <p:nvPr/>
          </p:nvSpPr>
          <p:spPr>
            <a:xfrm>
              <a:off x="5118936" y="3214718"/>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grpSp>
        <p:nvGrpSpPr>
          <p:cNvPr id="5" name="Group 4">
            <a:extLst>
              <a:ext uri="{FF2B5EF4-FFF2-40B4-BE49-F238E27FC236}">
                <a16:creationId xmlns:a16="http://schemas.microsoft.com/office/drawing/2014/main" id="{A8DD1A66-039B-477B-889B-736BB8CC2C64}"/>
              </a:ext>
            </a:extLst>
          </p:cNvPr>
          <p:cNvGrpSpPr/>
          <p:nvPr/>
        </p:nvGrpSpPr>
        <p:grpSpPr>
          <a:xfrm>
            <a:off x="3232080" y="4739631"/>
            <a:ext cx="5616622" cy="1656184"/>
            <a:chOff x="3232080" y="4495388"/>
            <a:chExt cx="5616622" cy="1656184"/>
          </a:xfrm>
        </p:grpSpPr>
        <p:sp>
          <p:nvSpPr>
            <p:cNvPr id="43" name="Rounded Rectangle 42"/>
            <p:cNvSpPr/>
            <p:nvPr/>
          </p:nvSpPr>
          <p:spPr>
            <a:xfrm>
              <a:off x="3232080" y="4495388"/>
              <a:ext cx="5472607" cy="1656184"/>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44" name="TextBox 43"/>
            <p:cNvSpPr txBox="1"/>
            <p:nvPr/>
          </p:nvSpPr>
          <p:spPr>
            <a:xfrm>
              <a:off x="3383766" y="4495388"/>
              <a:ext cx="5320921" cy="307777"/>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Rule</a:t>
              </a:r>
              <a:r>
                <a:rPr lang="fr-FR" sz="1400" dirty="0"/>
                <a:t> </a:t>
              </a:r>
              <a:r>
                <a:rPr lang="fr-FR" sz="1400" dirty="0" err="1"/>
                <a:t>Failed</a:t>
              </a:r>
              <a:r>
                <a:rPr lang="fr-FR" sz="1400" dirty="0"/>
                <a:t> </a:t>
              </a:r>
              <a:r>
                <a:rPr lang="fr-FR" sz="1400" dirty="0" err="1"/>
                <a:t>checks</a:t>
              </a:r>
              <a:r>
                <a:rPr lang="fr-FR" sz="1400" dirty="0"/>
                <a:t> on Total </a:t>
              </a:r>
              <a:r>
                <a:rPr lang="fr-FR" sz="1400" dirty="0" err="1"/>
                <a:t>Checks</a:t>
              </a:r>
              <a:endParaRPr lang="fr-FR" sz="1400" dirty="0"/>
            </a:p>
          </p:txBody>
        </p:sp>
        <p:sp>
          <p:nvSpPr>
            <p:cNvPr id="45" name="TextBox 44"/>
            <p:cNvSpPr txBox="1"/>
            <p:nvPr/>
          </p:nvSpPr>
          <p:spPr>
            <a:xfrm>
              <a:off x="5088592" y="4755556"/>
              <a:ext cx="3760110" cy="261610"/>
            </a:xfrm>
            <a:prstGeom prst="rect">
              <a:avLst/>
            </a:prstGeom>
            <a:noFill/>
          </p:spPr>
          <p:txBody>
            <a:bodyPr wrap="square" rtlCol="0">
              <a:spAutoFit/>
            </a:bodyPr>
            <a:lstStyle>
              <a:defPPr>
                <a:defRPr lang="fr-FR"/>
              </a:defPPr>
              <a:lvl1pPr>
                <a:defRPr sz="2000" b="1">
                  <a:solidFill>
                    <a:srgbClr val="5E5E5E"/>
                  </a:solidFill>
                </a:defRPr>
              </a:lvl1pPr>
            </a:lstStyle>
            <a:p>
              <a:r>
                <a:rPr lang="en-US" sz="1100" dirty="0"/>
                <a:t>RULE_FAILED_ON_TOTAL_CHECKS</a:t>
              </a:r>
              <a:endParaRPr lang="fr-FR" sz="1100" dirty="0"/>
            </a:p>
          </p:txBody>
        </p:sp>
        <p:sp>
          <p:nvSpPr>
            <p:cNvPr id="46" name="TextBox 45"/>
            <p:cNvSpPr txBox="1"/>
            <p:nvPr/>
          </p:nvSpPr>
          <p:spPr>
            <a:xfrm>
              <a:off x="4409473" y="5678788"/>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sym typeface="Wingdings" pitchFamily="2" charset="2"/>
                </a:rPr>
                <a:t></a:t>
              </a:r>
              <a:endParaRPr lang="fr-FR" sz="1400" dirty="0"/>
            </a:p>
          </p:txBody>
        </p:sp>
        <p:sp>
          <p:nvSpPr>
            <p:cNvPr id="47" name="TextBox 46"/>
            <p:cNvSpPr txBox="1"/>
            <p:nvPr/>
          </p:nvSpPr>
          <p:spPr>
            <a:xfrm>
              <a:off x="3808142" y="4732898"/>
              <a:ext cx="135966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Block Name :</a:t>
              </a:r>
            </a:p>
          </p:txBody>
        </p:sp>
        <p:sp>
          <p:nvSpPr>
            <p:cNvPr id="48" name="TextBox 47"/>
            <p:cNvSpPr txBox="1"/>
            <p:nvPr/>
          </p:nvSpPr>
          <p:spPr>
            <a:xfrm>
              <a:off x="4176833" y="4960558"/>
              <a:ext cx="990977" cy="307777"/>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400" dirty="0"/>
                <a:t>Options :</a:t>
              </a:r>
            </a:p>
          </p:txBody>
        </p:sp>
        <p:sp>
          <p:nvSpPr>
            <p:cNvPr id="49" name="Rounded Rectangle 48"/>
            <p:cNvSpPr/>
            <p:nvPr/>
          </p:nvSpPr>
          <p:spPr>
            <a:xfrm>
              <a:off x="4944577" y="564751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200" dirty="0"/>
            </a:p>
          </p:txBody>
        </p:sp>
        <p:sp>
          <p:nvSpPr>
            <p:cNvPr id="50" name="TextBox 49" descr="TEXT;RULE_FAILED_ON_TOTAL_CHECKS;RULID=7126"/>
            <p:cNvSpPr txBox="1"/>
            <p:nvPr/>
          </p:nvSpPr>
          <p:spPr>
            <a:xfrm>
              <a:off x="4913529" y="5672176"/>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400" dirty="0"/>
                <a:t>result</a:t>
              </a:r>
            </a:p>
          </p:txBody>
        </p:sp>
        <p:sp>
          <p:nvSpPr>
            <p:cNvPr id="51" name="TextBox 50"/>
            <p:cNvSpPr txBox="1"/>
            <p:nvPr/>
          </p:nvSpPr>
          <p:spPr>
            <a:xfrm>
              <a:off x="5088592" y="5001186"/>
              <a:ext cx="3569352"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100" dirty="0"/>
                <a:t>RULID=quality rule Id</a:t>
              </a:r>
            </a:p>
            <a:p>
              <a:r>
                <a:rPr lang="en-US" sz="1100" dirty="0"/>
                <a:t>SNAPSHOT = CURRENT | PREVIOUS (CURRENT by default)</a:t>
              </a:r>
            </a:p>
          </p:txBody>
        </p:sp>
      </p:grpSp>
    </p:spTree>
    <p:extLst>
      <p:ext uri="{BB962C8B-B14F-4D97-AF65-F5344CB8AC3E}">
        <p14:creationId xmlns:p14="http://schemas.microsoft.com/office/powerpoint/2010/main" val="28930492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5ED2A230-DD7B-40AE-8DF5-16B650632619}"/>
              </a:ext>
            </a:extLst>
          </p:cNvPr>
          <p:cNvGrpSpPr/>
          <p:nvPr/>
        </p:nvGrpSpPr>
        <p:grpSpPr>
          <a:xfrm>
            <a:off x="3262422" y="2959059"/>
            <a:ext cx="5472608" cy="1590162"/>
            <a:chOff x="3262422" y="2846774"/>
            <a:chExt cx="5472608" cy="1590162"/>
          </a:xfrm>
        </p:grpSpPr>
        <p:sp>
          <p:nvSpPr>
            <p:cNvPr id="38" name="Rounded Rectangle 37"/>
            <p:cNvSpPr/>
            <p:nvPr/>
          </p:nvSpPr>
          <p:spPr>
            <a:xfrm>
              <a:off x="3262422" y="2852936"/>
              <a:ext cx="5472608"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9" name="TextBox 38"/>
            <p:cNvSpPr txBox="1"/>
            <p:nvPr/>
          </p:nvSpPr>
          <p:spPr>
            <a:xfrm>
              <a:off x="3450492" y="2846774"/>
              <a:ext cx="5191055"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Data Function Metric Value</a:t>
              </a:r>
            </a:p>
          </p:txBody>
        </p:sp>
        <p:sp>
          <p:nvSpPr>
            <p:cNvPr id="40" name="TextBox 39"/>
            <p:cNvSpPr txBox="1"/>
            <p:nvPr/>
          </p:nvSpPr>
          <p:spPr>
            <a:xfrm>
              <a:off x="5118936" y="3219515"/>
              <a:ext cx="1991654" cy="276999"/>
            </a:xfrm>
            <a:prstGeom prst="rect">
              <a:avLst/>
            </a:prstGeom>
            <a:noFill/>
          </p:spPr>
          <p:txBody>
            <a:bodyPr wrap="square" rtlCol="0">
              <a:spAutoFit/>
            </a:bodyPr>
            <a:lstStyle>
              <a:defPPr>
                <a:defRPr lang="fr-FR"/>
              </a:defPPr>
              <a:lvl1pPr>
                <a:defRPr sz="2000" b="1">
                  <a:solidFill>
                    <a:srgbClr val="5E5E5E"/>
                  </a:solidFill>
                </a:defRPr>
              </a:lvl1pPr>
            </a:lstStyle>
            <a:p>
              <a:r>
                <a:rPr lang="en-GB" sz="1200" dirty="0"/>
                <a:t>METRIC_AFP_DF</a:t>
              </a:r>
              <a:endParaRPr lang="fr-FR" sz="1200" dirty="0"/>
            </a:p>
          </p:txBody>
        </p:sp>
        <p:sp>
          <p:nvSpPr>
            <p:cNvPr id="42" name="TextBox 41"/>
            <p:cNvSpPr txBox="1"/>
            <p:nvPr/>
          </p:nvSpPr>
          <p:spPr>
            <a:xfrm>
              <a:off x="4470864" y="39268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43" name="TextBox 42"/>
            <p:cNvSpPr txBox="1"/>
            <p:nvPr/>
          </p:nvSpPr>
          <p:spPr>
            <a:xfrm>
              <a:off x="3671772" y="32129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44" name="TextBox 43"/>
            <p:cNvSpPr txBox="1"/>
            <p:nvPr/>
          </p:nvSpPr>
          <p:spPr>
            <a:xfrm>
              <a:off x="5118936" y="3532946"/>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45" name="TextBox 44"/>
            <p:cNvSpPr txBox="1"/>
            <p:nvPr/>
          </p:nvSpPr>
          <p:spPr>
            <a:xfrm>
              <a:off x="4088554" y="35329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4" name="Rounded Rectangle 33"/>
            <p:cNvSpPr/>
            <p:nvPr/>
          </p:nvSpPr>
          <p:spPr>
            <a:xfrm>
              <a:off x="4943872" y="3930212"/>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1" name="TextBox 40" descr="TEXT;METRIC_AFP_DF"/>
            <p:cNvSpPr txBox="1"/>
            <p:nvPr/>
          </p:nvSpPr>
          <p:spPr>
            <a:xfrm>
              <a:off x="4974920" y="3937698"/>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grpSp>
        <p:nvGrpSpPr>
          <p:cNvPr id="3" name="Group 2">
            <a:extLst>
              <a:ext uri="{FF2B5EF4-FFF2-40B4-BE49-F238E27FC236}">
                <a16:creationId xmlns:a16="http://schemas.microsoft.com/office/drawing/2014/main" id="{4C0AD16B-B245-4D2C-8B13-9E65DBB4FBE4}"/>
              </a:ext>
            </a:extLst>
          </p:cNvPr>
          <p:cNvGrpSpPr/>
          <p:nvPr/>
        </p:nvGrpSpPr>
        <p:grpSpPr>
          <a:xfrm>
            <a:off x="3262422" y="1093013"/>
            <a:ext cx="5472608" cy="1656008"/>
            <a:chOff x="3262422" y="980728"/>
            <a:chExt cx="5472608" cy="1656008"/>
          </a:xfrm>
        </p:grpSpPr>
        <p:sp>
          <p:nvSpPr>
            <p:cNvPr id="26" name="Rounded Rectangle 25"/>
            <p:cNvSpPr/>
            <p:nvPr/>
          </p:nvSpPr>
          <p:spPr>
            <a:xfrm>
              <a:off x="3262422" y="980728"/>
              <a:ext cx="5472608" cy="1656008"/>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4" name="TextBox 13"/>
            <p:cNvSpPr txBox="1"/>
            <p:nvPr/>
          </p:nvSpPr>
          <p:spPr>
            <a:xfrm>
              <a:off x="3414109" y="1052736"/>
              <a:ext cx="5227438" cy="4770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400" dirty="0" err="1"/>
                <a:t>Technical</a:t>
              </a:r>
              <a:r>
                <a:rPr lang="fr-FR" sz="1400" dirty="0"/>
                <a:t> </a:t>
              </a:r>
              <a:r>
                <a:rPr lang="fr-FR" sz="1400" dirty="0" err="1"/>
                <a:t>Debt</a:t>
              </a:r>
              <a:r>
                <a:rPr lang="fr-FR" sz="1400" dirty="0"/>
                <a:t> </a:t>
              </a:r>
              <a:r>
                <a:rPr lang="fr-FR" sz="1400" dirty="0" err="1"/>
                <a:t>Result</a:t>
              </a:r>
              <a:r>
                <a:rPr lang="fr-FR" sz="1400" dirty="0"/>
                <a:t> </a:t>
              </a:r>
              <a:r>
                <a:rPr lang="en-US" sz="1100" dirty="0">
                  <a:solidFill>
                    <a:schemeClr val="accent1"/>
                  </a:solidFill>
                </a:rPr>
                <a:t>DEPRECATED (old CAST formula)</a:t>
              </a:r>
            </a:p>
            <a:p>
              <a:r>
                <a:rPr lang="en-US" sz="1100" dirty="0"/>
                <a:t>- new component visible on next slide </a:t>
              </a:r>
              <a:endParaRPr lang="fr-FR" sz="1400" dirty="0"/>
            </a:p>
          </p:txBody>
        </p:sp>
        <p:sp>
          <p:nvSpPr>
            <p:cNvPr id="15" name="TextBox 14"/>
            <p:cNvSpPr txBox="1"/>
            <p:nvPr/>
          </p:nvSpPr>
          <p:spPr>
            <a:xfrm>
              <a:off x="5118936" y="1412777"/>
              <a:ext cx="2993288"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METRIC_TECHNICAL_DEBT</a:t>
              </a:r>
            </a:p>
          </p:txBody>
        </p:sp>
        <p:sp>
          <p:nvSpPr>
            <p:cNvPr id="25" name="TextBox 24"/>
            <p:cNvSpPr txBox="1"/>
            <p:nvPr/>
          </p:nvSpPr>
          <p:spPr>
            <a:xfrm>
              <a:off x="4470864" y="212669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27" name="TextBox 26"/>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8" name="TextBox 27"/>
            <p:cNvSpPr txBox="1"/>
            <p:nvPr/>
          </p:nvSpPr>
          <p:spPr>
            <a:xfrm>
              <a:off x="5118936" y="173274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29" name="TextBox 28"/>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3" name="Rounded Rectangle 32"/>
            <p:cNvSpPr/>
            <p:nvPr/>
          </p:nvSpPr>
          <p:spPr>
            <a:xfrm>
              <a:off x="4943872" y="2132857"/>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4" name="TextBox 23" descr="TEXT;METRIC_TECHNICAL_DEBT"/>
            <p:cNvSpPr txBox="1"/>
            <p:nvPr/>
          </p:nvSpPr>
          <p:spPr>
            <a:xfrm>
              <a:off x="4974920" y="212008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result</a:t>
              </a:r>
            </a:p>
          </p:txBody>
        </p:sp>
      </p:grpSp>
      <p:grpSp>
        <p:nvGrpSpPr>
          <p:cNvPr id="5" name="Group 4">
            <a:extLst>
              <a:ext uri="{FF2B5EF4-FFF2-40B4-BE49-F238E27FC236}">
                <a16:creationId xmlns:a16="http://schemas.microsoft.com/office/drawing/2014/main" id="{690847FA-B970-4E50-92D2-D37E348AAEC5}"/>
              </a:ext>
            </a:extLst>
          </p:cNvPr>
          <p:cNvGrpSpPr/>
          <p:nvPr/>
        </p:nvGrpSpPr>
        <p:grpSpPr>
          <a:xfrm>
            <a:off x="3262422" y="4687251"/>
            <a:ext cx="5667156" cy="1590162"/>
            <a:chOff x="3262422" y="4574966"/>
            <a:chExt cx="5667156" cy="1590162"/>
          </a:xfrm>
        </p:grpSpPr>
        <p:sp>
          <p:nvSpPr>
            <p:cNvPr id="46" name="Rounded Rectangle 45"/>
            <p:cNvSpPr/>
            <p:nvPr/>
          </p:nvSpPr>
          <p:spPr>
            <a:xfrm>
              <a:off x="3262422" y="4581128"/>
              <a:ext cx="5472608"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7" name="TextBox 46"/>
            <p:cNvSpPr txBox="1"/>
            <p:nvPr/>
          </p:nvSpPr>
          <p:spPr>
            <a:xfrm>
              <a:off x="3450492" y="4574966"/>
              <a:ext cx="5479086"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Unajusted Transactional Function Metric</a:t>
              </a:r>
            </a:p>
          </p:txBody>
        </p:sp>
        <p:sp>
          <p:nvSpPr>
            <p:cNvPr id="48" name="TextBox 47"/>
            <p:cNvSpPr txBox="1"/>
            <p:nvPr/>
          </p:nvSpPr>
          <p:spPr>
            <a:xfrm>
              <a:off x="5118936" y="4952300"/>
              <a:ext cx="2777264" cy="307777"/>
            </a:xfrm>
            <a:prstGeom prst="rect">
              <a:avLst/>
            </a:prstGeom>
            <a:noFill/>
          </p:spPr>
          <p:txBody>
            <a:bodyPr wrap="square" rtlCol="0">
              <a:spAutoFit/>
            </a:bodyPr>
            <a:lstStyle>
              <a:defPPr>
                <a:defRPr lang="fr-FR"/>
              </a:defPPr>
              <a:lvl1pPr>
                <a:defRPr sz="2000" b="1">
                  <a:solidFill>
                    <a:srgbClr val="5E5E5E"/>
                  </a:solidFill>
                </a:defRPr>
              </a:lvl1pPr>
            </a:lstStyle>
            <a:p>
              <a:r>
                <a:rPr lang="en-GB" sz="1400" dirty="0"/>
                <a:t>METRIC_AFP_TF</a:t>
              </a:r>
              <a:endParaRPr lang="fr-FR" sz="1400" dirty="0"/>
            </a:p>
          </p:txBody>
        </p:sp>
        <p:sp>
          <p:nvSpPr>
            <p:cNvPr id="50" name="TextBox 49"/>
            <p:cNvSpPr txBox="1"/>
            <p:nvPr/>
          </p:nvSpPr>
          <p:spPr>
            <a:xfrm>
              <a:off x="4470864" y="5655086"/>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51" name="TextBox 50"/>
            <p:cNvSpPr txBox="1"/>
            <p:nvPr/>
          </p:nvSpPr>
          <p:spPr>
            <a:xfrm>
              <a:off x="3671772" y="49411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52" name="TextBox 51"/>
            <p:cNvSpPr txBox="1"/>
            <p:nvPr/>
          </p:nvSpPr>
          <p:spPr>
            <a:xfrm>
              <a:off x="5118936" y="5261138"/>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53" name="TextBox 52"/>
            <p:cNvSpPr txBox="1"/>
            <p:nvPr/>
          </p:nvSpPr>
          <p:spPr>
            <a:xfrm>
              <a:off x="4088554" y="52611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5" name="Rounded Rectangle 34"/>
            <p:cNvSpPr/>
            <p:nvPr/>
          </p:nvSpPr>
          <p:spPr>
            <a:xfrm>
              <a:off x="4943872" y="566828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49" name="TextBox 48" descr="TEXT;METRIC_AFP_TF"/>
            <p:cNvSpPr txBox="1"/>
            <p:nvPr/>
          </p:nvSpPr>
          <p:spPr>
            <a:xfrm>
              <a:off x="4974920" y="566212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t>metricValue</a:t>
              </a: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D0D95E0-E737-4808-84AF-92C3ED01C262}"/>
              </a:ext>
            </a:extLst>
          </p:cNvPr>
          <p:cNvSpPr>
            <a:spLocks noGrp="1"/>
          </p:cNvSpPr>
          <p:nvPr>
            <p:ph type="sldNum" sz="quarter" idx="12"/>
          </p:nvPr>
        </p:nvSpPr>
        <p:spPr/>
        <p:txBody>
          <a:bodyPr/>
          <a:lstStyle/>
          <a:p>
            <a:fld id="{EEFED013-66E8-448A-B953-99801F824AF7}" type="slidenum">
              <a:rPr lang="en-US" smtClean="0"/>
              <a:pPr/>
              <a:t>17</a:t>
            </a:fld>
            <a:endParaRPr lang="en-US" dirty="0"/>
          </a:p>
        </p:txBody>
      </p:sp>
      <p:sp>
        <p:nvSpPr>
          <p:cNvPr id="3" name="Title 2">
            <a:extLst>
              <a:ext uri="{FF2B5EF4-FFF2-40B4-BE49-F238E27FC236}">
                <a16:creationId xmlns:a16="http://schemas.microsoft.com/office/drawing/2014/main" id="{139AAA96-90EE-4F53-84A4-595711B2B1C2}"/>
              </a:ext>
            </a:extLst>
          </p:cNvPr>
          <p:cNvSpPr>
            <a:spLocks noGrp="1"/>
          </p:cNvSpPr>
          <p:nvPr>
            <p:ph type="title"/>
          </p:nvPr>
        </p:nvSpPr>
        <p:spPr/>
        <p:txBody>
          <a:bodyPr/>
          <a:lstStyle/>
          <a:p>
            <a:r>
              <a:rPr lang="fr-FR" dirty="0"/>
              <a:t>PowerPoint </a:t>
            </a:r>
            <a:r>
              <a:rPr lang="fr-FR" dirty="0" err="1"/>
              <a:t>Templates</a:t>
            </a:r>
            <a:r>
              <a:rPr lang="fr-FR" dirty="0"/>
              <a:t> – </a:t>
            </a:r>
            <a:r>
              <a:rPr lang="fr-FR" dirty="0" err="1"/>
              <a:t>Text</a:t>
            </a:r>
            <a:r>
              <a:rPr lang="fr-FR" dirty="0"/>
              <a:t> - </a:t>
            </a:r>
            <a:r>
              <a:rPr lang="fr-FR" dirty="0" err="1"/>
              <a:t>Technical</a:t>
            </a:r>
            <a:r>
              <a:rPr lang="fr-FR" dirty="0"/>
              <a:t> </a:t>
            </a:r>
            <a:r>
              <a:rPr lang="fr-FR" dirty="0" err="1"/>
              <a:t>Debt</a:t>
            </a:r>
            <a:r>
              <a:rPr lang="fr-FR" dirty="0"/>
              <a:t> (OMG)</a:t>
            </a:r>
            <a:endParaRPr lang="en-US" dirty="0"/>
          </a:p>
        </p:txBody>
      </p:sp>
      <p:grpSp>
        <p:nvGrpSpPr>
          <p:cNvPr id="14" name="Group 13">
            <a:extLst>
              <a:ext uri="{FF2B5EF4-FFF2-40B4-BE49-F238E27FC236}">
                <a16:creationId xmlns:a16="http://schemas.microsoft.com/office/drawing/2014/main" id="{07CF760C-F46F-4621-8561-5A89F465631E}"/>
              </a:ext>
            </a:extLst>
          </p:cNvPr>
          <p:cNvGrpSpPr/>
          <p:nvPr/>
        </p:nvGrpSpPr>
        <p:grpSpPr>
          <a:xfrm>
            <a:off x="3092093" y="1519832"/>
            <a:ext cx="6684011" cy="2535747"/>
            <a:chOff x="3262422" y="980727"/>
            <a:chExt cx="6684011" cy="2535747"/>
          </a:xfrm>
        </p:grpSpPr>
        <p:sp>
          <p:nvSpPr>
            <p:cNvPr id="15" name="Rounded Rectangle 25">
              <a:extLst>
                <a:ext uri="{FF2B5EF4-FFF2-40B4-BE49-F238E27FC236}">
                  <a16:creationId xmlns:a16="http://schemas.microsoft.com/office/drawing/2014/main" id="{21233957-FF0F-4AC6-8F06-E36DAB70ABB8}"/>
                </a:ext>
              </a:extLst>
            </p:cNvPr>
            <p:cNvSpPr/>
            <p:nvPr/>
          </p:nvSpPr>
          <p:spPr>
            <a:xfrm>
              <a:off x="3262422" y="980727"/>
              <a:ext cx="5946892" cy="2535747"/>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6" name="TextBox 15">
              <a:extLst>
                <a:ext uri="{FF2B5EF4-FFF2-40B4-BE49-F238E27FC236}">
                  <a16:creationId xmlns:a16="http://schemas.microsoft.com/office/drawing/2014/main" id="{FA589F94-2E86-43F4-9B06-FEDE843D0DD5}"/>
                </a:ext>
              </a:extLst>
            </p:cNvPr>
            <p:cNvSpPr txBox="1"/>
            <p:nvPr/>
          </p:nvSpPr>
          <p:spPr>
            <a:xfrm>
              <a:off x="3414109" y="1052736"/>
              <a:ext cx="653232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a:t>
              </a:r>
              <a:r>
                <a:rPr lang="fr-FR" sz="1600" dirty="0" err="1"/>
                <a:t>Debt</a:t>
              </a:r>
              <a:r>
                <a:rPr lang="fr-FR" sz="1600" dirty="0"/>
                <a:t> </a:t>
              </a:r>
              <a:r>
                <a:rPr lang="fr-FR" sz="1600" dirty="0" err="1"/>
                <a:t>Result</a:t>
              </a:r>
              <a:r>
                <a:rPr lang="fr-FR" sz="1600" dirty="0"/>
                <a:t> </a:t>
              </a:r>
              <a:r>
                <a:rPr lang="fr-FR" sz="1400" dirty="0"/>
                <a:t>(</a:t>
              </a:r>
              <a:r>
                <a:rPr lang="fr-FR" sz="1400" dirty="0" err="1"/>
                <a:t>based</a:t>
              </a:r>
              <a:r>
                <a:rPr lang="fr-FR" sz="1400" dirty="0"/>
                <a:t> on a scope of </a:t>
              </a:r>
              <a:r>
                <a:rPr lang="fr-FR" sz="1400" dirty="0" err="1"/>
                <a:t>rules</a:t>
              </a:r>
              <a:r>
                <a:rPr lang="fr-FR" sz="1400" dirty="0"/>
                <a:t>)</a:t>
              </a:r>
            </a:p>
          </p:txBody>
        </p:sp>
        <p:sp>
          <p:nvSpPr>
            <p:cNvPr id="17" name="TextBox 16">
              <a:extLst>
                <a:ext uri="{FF2B5EF4-FFF2-40B4-BE49-F238E27FC236}">
                  <a16:creationId xmlns:a16="http://schemas.microsoft.com/office/drawing/2014/main" id="{5D5B2FE6-97B2-46A2-87B1-E292E424A3F2}"/>
                </a:ext>
              </a:extLst>
            </p:cNvPr>
            <p:cNvSpPr txBox="1"/>
            <p:nvPr/>
          </p:nvSpPr>
          <p:spPr>
            <a:xfrm>
              <a:off x="5118936" y="1412777"/>
              <a:ext cx="328794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OMG_TECHNICAL_DEBT</a:t>
              </a:r>
            </a:p>
          </p:txBody>
        </p:sp>
        <p:sp>
          <p:nvSpPr>
            <p:cNvPr id="18" name="TextBox 17">
              <a:extLst>
                <a:ext uri="{FF2B5EF4-FFF2-40B4-BE49-F238E27FC236}">
                  <a16:creationId xmlns:a16="http://schemas.microsoft.com/office/drawing/2014/main" id="{E10295E7-5B75-45FA-AD10-45175AA02EA4}"/>
                </a:ext>
              </a:extLst>
            </p:cNvPr>
            <p:cNvSpPr txBox="1"/>
            <p:nvPr/>
          </p:nvSpPr>
          <p:spPr>
            <a:xfrm>
              <a:off x="4470864" y="2906871"/>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a:sym typeface="Wingdings" pitchFamily="2" charset="2"/>
                </a:rPr>
                <a:t></a:t>
              </a:r>
              <a:endParaRPr lang="fr-FR" sz="1600" dirty="0"/>
            </a:p>
          </p:txBody>
        </p:sp>
        <p:sp>
          <p:nvSpPr>
            <p:cNvPr id="19" name="TextBox 18">
              <a:extLst>
                <a:ext uri="{FF2B5EF4-FFF2-40B4-BE49-F238E27FC236}">
                  <a16:creationId xmlns:a16="http://schemas.microsoft.com/office/drawing/2014/main" id="{12AD7DB9-5468-4990-B6AE-2322892CACE6}"/>
                </a:ext>
              </a:extLst>
            </p:cNvPr>
            <p:cNvSpPr txBox="1"/>
            <p:nvPr/>
          </p:nvSpPr>
          <p:spPr>
            <a:xfrm>
              <a:off x="3671772"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a:extLst>
                <a:ext uri="{FF2B5EF4-FFF2-40B4-BE49-F238E27FC236}">
                  <a16:creationId xmlns:a16="http://schemas.microsoft.com/office/drawing/2014/main" id="{6A1A6ED3-FFC3-4F82-B497-8643874A9801}"/>
                </a:ext>
              </a:extLst>
            </p:cNvPr>
            <p:cNvSpPr txBox="1"/>
            <p:nvPr/>
          </p:nvSpPr>
          <p:spPr>
            <a:xfrm>
              <a:off x="5118936" y="1732746"/>
              <a:ext cx="3706282"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algn="l"/>
              <a:r>
                <a:rPr lang="en-US" sz="1200" b="1" dirty="0">
                  <a:solidFill>
                    <a:schemeClr val="tx1">
                      <a:lumMod val="50000"/>
                      <a:lumOff val="50000"/>
                    </a:schemeClr>
                  </a:solidFill>
                  <a:effectLst/>
                </a:rPr>
                <a:t>I</a:t>
              </a:r>
              <a:r>
                <a:rPr lang="en-US" sz="1200" b="1" dirty="0">
                  <a:solidFill>
                    <a:schemeClr val="tx1">
                      <a:lumMod val="65000"/>
                      <a:lumOff val="35000"/>
                    </a:schemeClr>
                  </a:solidFill>
                  <a:effectLst/>
                </a:rPr>
                <a:t>D</a:t>
              </a:r>
              <a:r>
                <a:rPr lang="en-US" sz="1200" b="0" dirty="0">
                  <a:solidFill>
                    <a:schemeClr val="tx1">
                      <a:lumMod val="50000"/>
                      <a:lumOff val="50000"/>
                    </a:schemeClr>
                  </a:solidFill>
                  <a:effectLst/>
                </a:rPr>
                <a:t>:AIP|CISQ|ISO (by default or if nothing selected, ISO)</a:t>
              </a:r>
            </a:p>
            <a:p>
              <a:pPr algn="l"/>
              <a:r>
                <a:rPr lang="en-US" sz="1200" b="1" dirty="0">
                  <a:solidFill>
                    <a:schemeClr val="tx1">
                      <a:lumMod val="65000"/>
                      <a:lumOff val="35000"/>
                    </a:schemeClr>
                  </a:solidFill>
                  <a:effectLst/>
                </a:rPr>
                <a:t>SNAPSHOT</a:t>
              </a:r>
              <a:r>
                <a:rPr lang="en-US" sz="1200" b="0" dirty="0">
                  <a:solidFill>
                    <a:schemeClr val="tx1">
                      <a:lumMod val="50000"/>
                      <a:lumOff val="50000"/>
                    </a:schemeClr>
                  </a:solidFill>
                  <a:effectLst/>
                </a:rPr>
                <a:t>:CURRENT|PREVIOUS (by default or if nothing, CURRENT)</a:t>
              </a:r>
            </a:p>
          </p:txBody>
        </p:sp>
        <p:sp>
          <p:nvSpPr>
            <p:cNvPr id="21" name="TextBox 20">
              <a:extLst>
                <a:ext uri="{FF2B5EF4-FFF2-40B4-BE49-F238E27FC236}">
                  <a16:creationId xmlns:a16="http://schemas.microsoft.com/office/drawing/2014/main" id="{A1D09011-C8C1-4842-98F1-426EB0AAC7E6}"/>
                </a:ext>
              </a:extLst>
            </p:cNvPr>
            <p:cNvSpPr txBox="1"/>
            <p:nvPr/>
          </p:nvSpPr>
          <p:spPr>
            <a:xfrm>
              <a:off x="408855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2" name="Rounded Rectangle 32">
              <a:extLst>
                <a:ext uri="{FF2B5EF4-FFF2-40B4-BE49-F238E27FC236}">
                  <a16:creationId xmlns:a16="http://schemas.microsoft.com/office/drawing/2014/main" id="{E19A1DC5-C2EA-464B-8084-87792B111AAA}"/>
                </a:ext>
              </a:extLst>
            </p:cNvPr>
            <p:cNvSpPr/>
            <p:nvPr/>
          </p:nvSpPr>
          <p:spPr>
            <a:xfrm>
              <a:off x="4943872" y="2913034"/>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3" name="TextBox 22" descr="TEXT;OMG_TECHNICAL_DEBT">
              <a:extLst>
                <a:ext uri="{FF2B5EF4-FFF2-40B4-BE49-F238E27FC236}">
                  <a16:creationId xmlns:a16="http://schemas.microsoft.com/office/drawing/2014/main" id="{3246F072-F619-48A6-BCD3-823293741C84}"/>
                </a:ext>
              </a:extLst>
            </p:cNvPr>
            <p:cNvSpPr txBox="1"/>
            <p:nvPr/>
          </p:nvSpPr>
          <p:spPr>
            <a:xfrm>
              <a:off x="4974920" y="2900259"/>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600" dirty="0" err="1"/>
                <a:t>Result</a:t>
              </a:r>
              <a:r>
                <a:rPr lang="fr-FR" sz="1600" dirty="0"/>
                <a:t> (Days)</a:t>
              </a:r>
            </a:p>
          </p:txBody>
        </p:sp>
      </p:grpSp>
      <p:sp>
        <p:nvSpPr>
          <p:cNvPr id="44" name="TextBox 43">
            <a:extLst>
              <a:ext uri="{FF2B5EF4-FFF2-40B4-BE49-F238E27FC236}">
                <a16:creationId xmlns:a16="http://schemas.microsoft.com/office/drawing/2014/main" id="{B653A343-608D-46BC-89F1-32709AC8FB17}"/>
              </a:ext>
            </a:extLst>
          </p:cNvPr>
          <p:cNvSpPr txBox="1"/>
          <p:nvPr/>
        </p:nvSpPr>
        <p:spPr>
          <a:xfrm>
            <a:off x="86631" y="5299290"/>
            <a:ext cx="11940527" cy="851516"/>
          </a:xfrm>
          <a:prstGeom prst="rect">
            <a:avLst/>
          </a:prstGeom>
        </p:spPr>
        <p:txBody>
          <a:bodyPr vert="horz" wrap="square" lIns="91440" tIns="45720" rIns="91440" bIns="45720" rtlCol="0" anchor="t">
            <a:noAutofit/>
          </a:bodyPr>
          <a:lstStyle/>
          <a:p>
            <a:r>
              <a:rPr lang="en-US" sz="1400" dirty="0">
                <a:solidFill>
                  <a:srgbClr val="0070C0"/>
                </a:solidFill>
              </a:rPr>
              <a:t>* ISO option is the recommended technical debt to be used. Requires installation of OMG Technical Debt Measure (&gt;2.0.0 </a:t>
            </a:r>
            <a:r>
              <a:rPr lang="en-US" sz="1400" dirty="0" err="1">
                <a:solidFill>
                  <a:srgbClr val="0070C0"/>
                </a:solidFill>
              </a:rPr>
              <a:t>funcrel</a:t>
            </a:r>
            <a:r>
              <a:rPr lang="en-US" sz="1400" dirty="0">
                <a:solidFill>
                  <a:srgbClr val="0070C0"/>
                </a:solidFill>
              </a:rPr>
              <a:t>) and ISO-5055 Index extensions during analysis </a:t>
            </a:r>
          </a:p>
          <a:p>
            <a:pPr marL="285750" indent="-285750">
              <a:buFont typeface="Arial" panose="020B0604020202020204" pitchFamily="34" charset="0"/>
              <a:buChar char="•"/>
            </a:pPr>
            <a:endParaRPr lang="en-US" sz="1400" dirty="0">
              <a:solidFill>
                <a:srgbClr val="0070C0"/>
              </a:solidFill>
            </a:endParaRPr>
          </a:p>
          <a:p>
            <a:r>
              <a:rPr lang="en-US" sz="14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3471387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7" name="Group 6">
            <a:extLst>
              <a:ext uri="{FF2B5EF4-FFF2-40B4-BE49-F238E27FC236}">
                <a16:creationId xmlns:a16="http://schemas.microsoft.com/office/drawing/2014/main" id="{9DEAF52E-CE20-4760-A37A-52AB8C347592}"/>
              </a:ext>
            </a:extLst>
          </p:cNvPr>
          <p:cNvGrpSpPr/>
          <p:nvPr/>
        </p:nvGrpSpPr>
        <p:grpSpPr>
          <a:xfrm>
            <a:off x="1615526" y="1046045"/>
            <a:ext cx="4504144" cy="1593510"/>
            <a:chOff x="1615526" y="905372"/>
            <a:chExt cx="4504144" cy="1593510"/>
          </a:xfrm>
        </p:grpSpPr>
        <p:sp>
          <p:nvSpPr>
            <p:cNvPr id="12" name="Rounded Rectangle 11"/>
            <p:cNvSpPr/>
            <p:nvPr/>
          </p:nvSpPr>
          <p:spPr>
            <a:xfrm>
              <a:off x="1615526"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13" name="TextBox 12"/>
            <p:cNvSpPr txBox="1"/>
            <p:nvPr/>
          </p:nvSpPr>
          <p:spPr>
            <a:xfrm>
              <a:off x="1861100" y="905372"/>
              <a:ext cx="313539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Added EFP Metric Value</a:t>
              </a:r>
            </a:p>
          </p:txBody>
        </p:sp>
        <p:sp>
          <p:nvSpPr>
            <p:cNvPr id="16" name="TextBox 15"/>
            <p:cNvSpPr txBox="1"/>
            <p:nvPr/>
          </p:nvSpPr>
          <p:spPr>
            <a:xfrm>
              <a:off x="3283970"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METRIC_EFP_ADDED</a:t>
              </a:r>
            </a:p>
          </p:txBody>
        </p:sp>
        <p:sp>
          <p:nvSpPr>
            <p:cNvPr id="17" name="TextBox 16"/>
            <p:cNvSpPr txBox="1"/>
            <p:nvPr/>
          </p:nvSpPr>
          <p:spPr>
            <a:xfrm>
              <a:off x="2635898"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18" name="TextBox 17"/>
            <p:cNvSpPr txBox="1"/>
            <p:nvPr/>
          </p:nvSpPr>
          <p:spPr>
            <a:xfrm>
              <a:off x="1836806"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19" name="TextBox 18"/>
            <p:cNvSpPr txBox="1"/>
            <p:nvPr/>
          </p:nvSpPr>
          <p:spPr>
            <a:xfrm>
              <a:off x="3283970"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20" name="TextBox 19"/>
            <p:cNvSpPr txBox="1"/>
            <p:nvPr/>
          </p:nvSpPr>
          <p:spPr>
            <a:xfrm>
              <a:off x="2253588"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5" name="Rounded Rectangle 34"/>
            <p:cNvSpPr/>
            <p:nvPr/>
          </p:nvSpPr>
          <p:spPr>
            <a:xfrm>
              <a:off x="3108906"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7" name="TextBox 36" descr="TEXT;METRIC_EFP_ADDED"/>
            <p:cNvSpPr txBox="1"/>
            <p:nvPr/>
          </p:nvSpPr>
          <p:spPr>
            <a:xfrm>
              <a:off x="3139954"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5" name="Group 4">
            <a:extLst>
              <a:ext uri="{FF2B5EF4-FFF2-40B4-BE49-F238E27FC236}">
                <a16:creationId xmlns:a16="http://schemas.microsoft.com/office/drawing/2014/main" id="{B6FF129D-2517-4586-B359-D4E91683908D}"/>
              </a:ext>
            </a:extLst>
          </p:cNvPr>
          <p:cNvGrpSpPr/>
          <p:nvPr/>
        </p:nvGrpSpPr>
        <p:grpSpPr>
          <a:xfrm>
            <a:off x="1615526" y="2774237"/>
            <a:ext cx="4504144" cy="1593510"/>
            <a:chOff x="1615526" y="2633564"/>
            <a:chExt cx="4504144" cy="1593510"/>
          </a:xfrm>
        </p:grpSpPr>
        <p:sp>
          <p:nvSpPr>
            <p:cNvPr id="21" name="Rounded Rectangle 20"/>
            <p:cNvSpPr/>
            <p:nvPr/>
          </p:nvSpPr>
          <p:spPr>
            <a:xfrm>
              <a:off x="1615526"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22" name="TextBox 21"/>
            <p:cNvSpPr txBox="1"/>
            <p:nvPr/>
          </p:nvSpPr>
          <p:spPr>
            <a:xfrm>
              <a:off x="1861100" y="2633564"/>
              <a:ext cx="388027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Deleted EFP Metric Value</a:t>
              </a:r>
            </a:p>
          </p:txBody>
        </p:sp>
        <p:sp>
          <p:nvSpPr>
            <p:cNvPr id="23" name="TextBox 22"/>
            <p:cNvSpPr txBox="1"/>
            <p:nvPr/>
          </p:nvSpPr>
          <p:spPr>
            <a:xfrm>
              <a:off x="3283970" y="3010899"/>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METRIC_EFP_DELETED</a:t>
              </a:r>
            </a:p>
          </p:txBody>
        </p:sp>
        <p:sp>
          <p:nvSpPr>
            <p:cNvPr id="30" name="TextBox 29"/>
            <p:cNvSpPr txBox="1"/>
            <p:nvPr/>
          </p:nvSpPr>
          <p:spPr>
            <a:xfrm>
              <a:off x="2635898"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31" name="TextBox 30"/>
            <p:cNvSpPr txBox="1"/>
            <p:nvPr/>
          </p:nvSpPr>
          <p:spPr>
            <a:xfrm>
              <a:off x="1836806"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32" name="TextBox 31"/>
            <p:cNvSpPr txBox="1"/>
            <p:nvPr/>
          </p:nvSpPr>
          <p:spPr>
            <a:xfrm>
              <a:off x="3283970"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34" name="TextBox 33"/>
            <p:cNvSpPr txBox="1"/>
            <p:nvPr/>
          </p:nvSpPr>
          <p:spPr>
            <a:xfrm>
              <a:off x="2253588"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36" name="Rounded Rectangle 35"/>
            <p:cNvSpPr/>
            <p:nvPr/>
          </p:nvSpPr>
          <p:spPr>
            <a:xfrm>
              <a:off x="3108906"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38" name="TextBox 37" descr="TEXT;METRIC_EFP_DELETED"/>
            <p:cNvSpPr txBox="1"/>
            <p:nvPr/>
          </p:nvSpPr>
          <p:spPr>
            <a:xfrm>
              <a:off x="3139954"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8" name="Group 7">
            <a:extLst>
              <a:ext uri="{FF2B5EF4-FFF2-40B4-BE49-F238E27FC236}">
                <a16:creationId xmlns:a16="http://schemas.microsoft.com/office/drawing/2014/main" id="{E95AD02B-0C97-42B0-95BC-168E76739C1C}"/>
              </a:ext>
            </a:extLst>
          </p:cNvPr>
          <p:cNvGrpSpPr/>
          <p:nvPr/>
        </p:nvGrpSpPr>
        <p:grpSpPr>
          <a:xfrm>
            <a:off x="6140943" y="1046045"/>
            <a:ext cx="4504144" cy="1593510"/>
            <a:chOff x="6140943" y="905372"/>
            <a:chExt cx="4504144" cy="1593510"/>
          </a:xfrm>
        </p:grpSpPr>
        <p:sp>
          <p:nvSpPr>
            <p:cNvPr id="39" name="Rounded Rectangle 38"/>
            <p:cNvSpPr/>
            <p:nvPr/>
          </p:nvSpPr>
          <p:spPr>
            <a:xfrm>
              <a:off x="6140943" y="914882"/>
              <a:ext cx="4439230" cy="15840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0" name="TextBox 39"/>
            <p:cNvSpPr txBox="1"/>
            <p:nvPr/>
          </p:nvSpPr>
          <p:spPr>
            <a:xfrm>
              <a:off x="6140944" y="905372"/>
              <a:ext cx="404934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Modified EFP Metric Value</a:t>
              </a:r>
            </a:p>
          </p:txBody>
        </p:sp>
        <p:sp>
          <p:nvSpPr>
            <p:cNvPr id="41" name="TextBox 40"/>
            <p:cNvSpPr txBox="1"/>
            <p:nvPr/>
          </p:nvSpPr>
          <p:spPr>
            <a:xfrm>
              <a:off x="7809387" y="1278112"/>
              <a:ext cx="283570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METRIC_EFP_MODIFIED</a:t>
              </a:r>
            </a:p>
          </p:txBody>
        </p:sp>
        <p:sp>
          <p:nvSpPr>
            <p:cNvPr id="42" name="TextBox 41"/>
            <p:cNvSpPr txBox="1"/>
            <p:nvPr/>
          </p:nvSpPr>
          <p:spPr>
            <a:xfrm>
              <a:off x="7161315" y="1985492"/>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43" name="TextBox 42"/>
            <p:cNvSpPr txBox="1"/>
            <p:nvPr/>
          </p:nvSpPr>
          <p:spPr>
            <a:xfrm>
              <a:off x="6362223" y="127157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44" name="TextBox 43"/>
            <p:cNvSpPr txBox="1"/>
            <p:nvPr/>
          </p:nvSpPr>
          <p:spPr>
            <a:xfrm>
              <a:off x="7809387" y="1591544"/>
              <a:ext cx="911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45" name="TextBox 44"/>
            <p:cNvSpPr txBox="1"/>
            <p:nvPr/>
          </p:nvSpPr>
          <p:spPr>
            <a:xfrm>
              <a:off x="6779005" y="159154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3" name="Rounded Rectangle 52"/>
            <p:cNvSpPr/>
            <p:nvPr/>
          </p:nvSpPr>
          <p:spPr>
            <a:xfrm>
              <a:off x="7634323" y="1988810"/>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5" name="TextBox 54" descr="TEXT;METRIC_EFP_MODIFIED"/>
            <p:cNvSpPr txBox="1"/>
            <p:nvPr/>
          </p:nvSpPr>
          <p:spPr>
            <a:xfrm>
              <a:off x="7665371" y="1996296"/>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6" name="Group 5">
            <a:extLst>
              <a:ext uri="{FF2B5EF4-FFF2-40B4-BE49-F238E27FC236}">
                <a16:creationId xmlns:a16="http://schemas.microsoft.com/office/drawing/2014/main" id="{F64BDD86-717E-4D80-9455-B8FEE4E3817C}"/>
              </a:ext>
            </a:extLst>
          </p:cNvPr>
          <p:cNvGrpSpPr/>
          <p:nvPr/>
        </p:nvGrpSpPr>
        <p:grpSpPr>
          <a:xfrm>
            <a:off x="6140943" y="2774237"/>
            <a:ext cx="4504144" cy="1593510"/>
            <a:chOff x="6140943" y="2633564"/>
            <a:chExt cx="4504144" cy="1593510"/>
          </a:xfrm>
        </p:grpSpPr>
        <p:sp>
          <p:nvSpPr>
            <p:cNvPr id="46" name="Rounded Rectangle 45"/>
            <p:cNvSpPr/>
            <p:nvPr/>
          </p:nvSpPr>
          <p:spPr>
            <a:xfrm>
              <a:off x="6140943" y="2643074"/>
              <a:ext cx="4439230" cy="1584000"/>
            </a:xfrm>
            <a:prstGeom prst="roundRect">
              <a:avLst>
                <a:gd name="adj" fmla="val 413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47" name="TextBox 46"/>
            <p:cNvSpPr txBox="1"/>
            <p:nvPr/>
          </p:nvSpPr>
          <p:spPr>
            <a:xfrm>
              <a:off x="6140943" y="2633564"/>
              <a:ext cx="4189957"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Aggregated EFP Metric Value</a:t>
              </a:r>
            </a:p>
          </p:txBody>
        </p:sp>
        <p:sp>
          <p:nvSpPr>
            <p:cNvPr id="48" name="TextBox 47"/>
            <p:cNvSpPr txBox="1"/>
            <p:nvPr/>
          </p:nvSpPr>
          <p:spPr>
            <a:xfrm>
              <a:off x="7809387" y="3010898"/>
              <a:ext cx="2835700"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a:t>METRIC_EFP</a:t>
              </a:r>
            </a:p>
          </p:txBody>
        </p:sp>
        <p:sp>
          <p:nvSpPr>
            <p:cNvPr id="49" name="TextBox 48"/>
            <p:cNvSpPr txBox="1"/>
            <p:nvPr/>
          </p:nvSpPr>
          <p:spPr>
            <a:xfrm>
              <a:off x="7161315" y="371368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50" name="TextBox 49"/>
            <p:cNvSpPr txBox="1"/>
            <p:nvPr/>
          </p:nvSpPr>
          <p:spPr>
            <a:xfrm>
              <a:off x="6362223" y="29997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51" name="TextBox 50"/>
            <p:cNvSpPr txBox="1"/>
            <p:nvPr/>
          </p:nvSpPr>
          <p:spPr>
            <a:xfrm>
              <a:off x="7809387" y="3319736"/>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52" name="TextBox 51"/>
            <p:cNvSpPr txBox="1"/>
            <p:nvPr/>
          </p:nvSpPr>
          <p:spPr>
            <a:xfrm>
              <a:off x="6779005" y="33197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54" name="Rounded Rectangle 53"/>
            <p:cNvSpPr/>
            <p:nvPr/>
          </p:nvSpPr>
          <p:spPr>
            <a:xfrm>
              <a:off x="7634323" y="3726882"/>
              <a:ext cx="2166718"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6" name="TextBox 55" descr="TEXT;METRIC_EFP"/>
            <p:cNvSpPr txBox="1"/>
            <p:nvPr/>
          </p:nvSpPr>
          <p:spPr>
            <a:xfrm>
              <a:off x="7665371" y="3720720"/>
              <a:ext cx="2058382"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metricValue</a:t>
              </a:r>
            </a:p>
          </p:txBody>
        </p:sp>
      </p:grpSp>
      <p:grpSp>
        <p:nvGrpSpPr>
          <p:cNvPr id="3" name="Group 2">
            <a:extLst>
              <a:ext uri="{FF2B5EF4-FFF2-40B4-BE49-F238E27FC236}">
                <a16:creationId xmlns:a16="http://schemas.microsoft.com/office/drawing/2014/main" id="{5A24DE69-151F-4C40-9A9F-63E1162A8FEA}"/>
              </a:ext>
            </a:extLst>
          </p:cNvPr>
          <p:cNvGrpSpPr/>
          <p:nvPr/>
        </p:nvGrpSpPr>
        <p:grpSpPr>
          <a:xfrm>
            <a:off x="3283993" y="4511939"/>
            <a:ext cx="5713898" cy="1800200"/>
            <a:chOff x="3283993" y="4371266"/>
            <a:chExt cx="5713898" cy="1800200"/>
          </a:xfrm>
        </p:grpSpPr>
        <p:sp>
          <p:nvSpPr>
            <p:cNvPr id="57" name="Rounded Rectangle 56"/>
            <p:cNvSpPr/>
            <p:nvPr/>
          </p:nvSpPr>
          <p:spPr>
            <a:xfrm>
              <a:off x="3283993" y="4371266"/>
              <a:ext cx="5713898" cy="1800200"/>
            </a:xfrm>
            <a:prstGeom prst="roundRect">
              <a:avLst>
                <a:gd name="adj" fmla="val 563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58" name="TextBox 57"/>
            <p:cNvSpPr txBox="1"/>
            <p:nvPr/>
          </p:nvSpPr>
          <p:spPr>
            <a:xfrm>
              <a:off x="3435680" y="4443274"/>
              <a:ext cx="5320921"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a:t>Report Generator Version</a:t>
              </a:r>
            </a:p>
          </p:txBody>
        </p:sp>
        <p:sp>
          <p:nvSpPr>
            <p:cNvPr id="59" name="TextBox 58"/>
            <p:cNvSpPr txBox="1"/>
            <p:nvPr/>
          </p:nvSpPr>
          <p:spPr>
            <a:xfrm>
              <a:off x="5140506" y="4803315"/>
              <a:ext cx="3760110" cy="276999"/>
            </a:xfrm>
            <a:prstGeom prst="rect">
              <a:avLst/>
            </a:prstGeom>
            <a:noFill/>
          </p:spPr>
          <p:txBody>
            <a:bodyPr wrap="square" rtlCol="0">
              <a:spAutoFit/>
            </a:bodyPr>
            <a:lstStyle>
              <a:defPPr>
                <a:defRPr lang="fr-FR"/>
              </a:defPPr>
              <a:lvl1pPr>
                <a:defRPr sz="2000" b="1">
                  <a:solidFill>
                    <a:srgbClr val="5E5E5E"/>
                  </a:solidFill>
                </a:defRPr>
              </a:lvl1pPr>
            </a:lstStyle>
            <a:p>
              <a:r>
                <a:rPr lang="en-US" sz="1200"/>
                <a:t>REPGEN_VERSION</a:t>
              </a:r>
            </a:p>
          </p:txBody>
        </p:sp>
        <p:sp>
          <p:nvSpPr>
            <p:cNvPr id="60" name="TextBox 59"/>
            <p:cNvSpPr txBox="1"/>
            <p:nvPr/>
          </p:nvSpPr>
          <p:spPr>
            <a:xfrm>
              <a:off x="4461387" y="562667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sym typeface="Wingdings" pitchFamily="2" charset="2"/>
                </a:rPr>
                <a:t></a:t>
              </a:r>
              <a:endParaRPr lang="en-US" sz="1600"/>
            </a:p>
          </p:txBody>
        </p:sp>
        <p:sp>
          <p:nvSpPr>
            <p:cNvPr id="61" name="TextBox 60"/>
            <p:cNvSpPr txBox="1"/>
            <p:nvPr/>
          </p:nvSpPr>
          <p:spPr>
            <a:xfrm>
              <a:off x="3693343" y="480331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Block Name :</a:t>
              </a:r>
            </a:p>
          </p:txBody>
        </p:sp>
        <p:sp>
          <p:nvSpPr>
            <p:cNvPr id="62" name="TextBox 61"/>
            <p:cNvSpPr txBox="1"/>
            <p:nvPr/>
          </p:nvSpPr>
          <p:spPr>
            <a:xfrm>
              <a:off x="5140507" y="5123284"/>
              <a:ext cx="2770786"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a:t>none</a:t>
              </a:r>
            </a:p>
          </p:txBody>
        </p:sp>
        <p:sp>
          <p:nvSpPr>
            <p:cNvPr id="63" name="TextBox 62"/>
            <p:cNvSpPr txBox="1"/>
            <p:nvPr/>
          </p:nvSpPr>
          <p:spPr>
            <a:xfrm>
              <a:off x="4110125" y="512328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a:t>Options :</a:t>
              </a:r>
            </a:p>
          </p:txBody>
        </p:sp>
        <p:sp>
          <p:nvSpPr>
            <p:cNvPr id="64" name="Rounded Rectangle 63"/>
            <p:cNvSpPr/>
            <p:nvPr/>
          </p:nvSpPr>
          <p:spPr>
            <a:xfrm>
              <a:off x="4996491" y="5595403"/>
              <a:ext cx="2880320"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400"/>
            </a:p>
          </p:txBody>
        </p:sp>
        <p:sp>
          <p:nvSpPr>
            <p:cNvPr id="65" name="TextBox 64" descr="TEXT;REPGEN_VERSION"/>
            <p:cNvSpPr txBox="1"/>
            <p:nvPr/>
          </p:nvSpPr>
          <p:spPr>
            <a:xfrm>
              <a:off x="4965443" y="5620062"/>
              <a:ext cx="2736304"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600"/>
                <a:t>result</a:t>
              </a:r>
            </a:p>
          </p:txBody>
        </p:sp>
      </p:grpSp>
    </p:spTree>
    <p:extLst>
      <p:ext uri="{BB962C8B-B14F-4D97-AF65-F5344CB8AC3E}">
        <p14:creationId xmlns:p14="http://schemas.microsoft.com/office/powerpoint/2010/main" val="5951626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3" name="Group 2">
            <a:extLst>
              <a:ext uri="{FF2B5EF4-FFF2-40B4-BE49-F238E27FC236}">
                <a16:creationId xmlns:a16="http://schemas.microsoft.com/office/drawing/2014/main" id="{344EC741-213A-4A61-A434-B847B3A2EABF}"/>
              </a:ext>
            </a:extLst>
          </p:cNvPr>
          <p:cNvGrpSpPr/>
          <p:nvPr/>
        </p:nvGrpSpPr>
        <p:grpSpPr>
          <a:xfrm>
            <a:off x="2639616" y="1296056"/>
            <a:ext cx="6696744" cy="4420330"/>
            <a:chOff x="2639616" y="848940"/>
            <a:chExt cx="6696744" cy="4420330"/>
          </a:xfrm>
        </p:grpSpPr>
        <p:sp>
          <p:nvSpPr>
            <p:cNvPr id="12" name="Rounded Rectangle 11"/>
            <p:cNvSpPr/>
            <p:nvPr/>
          </p:nvSpPr>
          <p:spPr>
            <a:xfrm>
              <a:off x="2711624" y="848940"/>
              <a:ext cx="6624736" cy="4420330"/>
            </a:xfrm>
            <a:prstGeom prst="roundRect">
              <a:avLst>
                <a:gd name="adj" fmla="val 48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13" name="TextBox 12"/>
            <p:cNvSpPr txBox="1"/>
            <p:nvPr/>
          </p:nvSpPr>
          <p:spPr>
            <a:xfrm>
              <a:off x="2639616" y="899428"/>
              <a:ext cx="4314002"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Custom Expression</a:t>
              </a:r>
            </a:p>
          </p:txBody>
        </p:sp>
        <p:sp>
          <p:nvSpPr>
            <p:cNvPr id="16" name="TextBox 15"/>
            <p:cNvSpPr txBox="1"/>
            <p:nvPr/>
          </p:nvSpPr>
          <p:spPr>
            <a:xfrm>
              <a:off x="4295800" y="1296056"/>
              <a:ext cx="4097978"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CUSTOM_EXPRESSION</a:t>
              </a:r>
            </a:p>
          </p:txBody>
        </p:sp>
        <p:sp>
          <p:nvSpPr>
            <p:cNvPr id="17" name="TextBox 16"/>
            <p:cNvSpPr txBox="1"/>
            <p:nvPr/>
          </p:nvSpPr>
          <p:spPr>
            <a:xfrm>
              <a:off x="3824183" y="329604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sym typeface="Wingdings" pitchFamily="2" charset="2"/>
                </a:rPr>
                <a:t></a:t>
              </a:r>
              <a:endParaRPr lang="en-US" sz="1800" dirty="0"/>
            </a:p>
          </p:txBody>
        </p:sp>
        <p:sp>
          <p:nvSpPr>
            <p:cNvPr id="18" name="TextBox 17"/>
            <p:cNvSpPr txBox="1"/>
            <p:nvPr/>
          </p:nvSpPr>
          <p:spPr>
            <a:xfrm>
              <a:off x="2769420" y="12594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Block Name :</a:t>
              </a:r>
            </a:p>
          </p:txBody>
        </p:sp>
        <p:sp>
          <p:nvSpPr>
            <p:cNvPr id="19" name="TextBox 18"/>
            <p:cNvSpPr txBox="1"/>
            <p:nvPr/>
          </p:nvSpPr>
          <p:spPr>
            <a:xfrm>
              <a:off x="4295800" y="1588730"/>
              <a:ext cx="4824536" cy="15465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050" dirty="0"/>
                <a:t>- PARAMS=SZ a SZ b, (SZ for sizing measure or </a:t>
              </a:r>
              <a:r>
                <a:rPr lang="en-US" sz="1050" dirty="0" err="1"/>
                <a:t>category,QR</a:t>
              </a:r>
              <a:r>
                <a:rPr lang="en-US" sz="1050" dirty="0"/>
                <a:t> for quality rule, BF for background fact)</a:t>
              </a:r>
            </a:p>
            <a:p>
              <a:r>
                <a:rPr lang="en-US" sz="1050" dirty="0"/>
                <a:t>- EXPR=a/b, (operators can be +, -, *, / , (, ) )</a:t>
              </a:r>
            </a:p>
            <a:p>
              <a:r>
                <a:rPr lang="en-US" sz="1050" dirty="0"/>
                <a:t>- a=</a:t>
              </a:r>
              <a:r>
                <a:rPr lang="en-US" sz="1050" dirty="0" err="1"/>
                <a:t>MetricId</a:t>
              </a:r>
              <a:r>
                <a:rPr lang="en-US" sz="1050" dirty="0"/>
                <a:t> (sample 67011 – all critical violations),</a:t>
              </a:r>
            </a:p>
            <a:p>
              <a:r>
                <a:rPr lang="en-US" sz="1050" dirty="0"/>
                <a:t>- b=</a:t>
              </a:r>
              <a:r>
                <a:rPr lang="en-US" sz="1050" dirty="0" err="1"/>
                <a:t>MetricID</a:t>
              </a:r>
              <a:r>
                <a:rPr lang="en-US" sz="1050" dirty="0"/>
                <a:t> (sample 10202 – Total AFP),</a:t>
              </a:r>
            </a:p>
            <a:p>
              <a:r>
                <a:rPr lang="en-US" sz="1050" dirty="0"/>
                <a:t>- FORMAT=N0 (N2 by default, if nothing or erroneous format is set),</a:t>
              </a:r>
            </a:p>
            <a:p>
              <a:r>
                <a:rPr lang="en-US" sz="1050" dirty="0"/>
                <a:t>- SNAPSHOT = CURRENT|PREVIOUS with CURRENT by default (or if erroneous or nothing is set) to get the custom expression for the current snapshot or the previous one</a:t>
              </a:r>
            </a:p>
          </p:txBody>
        </p:sp>
        <p:sp>
          <p:nvSpPr>
            <p:cNvPr id="20" name="TextBox 19"/>
            <p:cNvSpPr txBox="1"/>
            <p:nvPr/>
          </p:nvSpPr>
          <p:spPr>
            <a:xfrm>
              <a:off x="3186201" y="161950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Options :</a:t>
              </a:r>
            </a:p>
          </p:txBody>
        </p:sp>
        <p:sp>
          <p:nvSpPr>
            <p:cNvPr id="21" name="Rounded Rectangle 20"/>
            <p:cNvSpPr/>
            <p:nvPr/>
          </p:nvSpPr>
          <p:spPr>
            <a:xfrm>
              <a:off x="4333636" y="3302206"/>
              <a:ext cx="3634572" cy="393949"/>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en-US" sz="1600" dirty="0"/>
            </a:p>
          </p:txBody>
        </p:sp>
        <p:sp>
          <p:nvSpPr>
            <p:cNvPr id="22" name="TextBox 21" descr="TEXT;CUSTOM_EXPRESSION;PARAMS=SZ a SZ b,EXPR=a/b,a=67011,b=10202,FORMAT=N2"/>
            <p:cNvSpPr txBox="1"/>
            <p:nvPr/>
          </p:nvSpPr>
          <p:spPr>
            <a:xfrm>
              <a:off x="4332529" y="3284984"/>
              <a:ext cx="384411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en-US" sz="1800" dirty="0"/>
                <a:t>Value</a:t>
              </a:r>
            </a:p>
          </p:txBody>
        </p:sp>
        <p:sp>
          <p:nvSpPr>
            <p:cNvPr id="23" name="TextBox 22"/>
            <p:cNvSpPr txBox="1"/>
            <p:nvPr/>
          </p:nvSpPr>
          <p:spPr>
            <a:xfrm>
              <a:off x="3099111" y="3891416"/>
              <a:ext cx="5832648" cy="122341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Note: </a:t>
              </a:r>
            </a:p>
            <a:p>
              <a:r>
                <a:rPr lang="en-GB" sz="1050" dirty="0"/>
                <a:t>You are not limited in the number of parameters to be used in your expression (a, b, c, d…)</a:t>
              </a:r>
            </a:p>
            <a:p>
              <a:r>
                <a:rPr lang="en-GB" sz="1050" dirty="0"/>
                <a:t>/!\ don’t put blank char in the definition of parameters (,a=67011,b=67010,c=…)</a:t>
              </a:r>
            </a:p>
            <a:p>
              <a:endParaRPr lang="en-GB" sz="1050" dirty="0"/>
            </a:p>
            <a:p>
              <a:r>
                <a:rPr lang="en-GB" sz="1050" dirty="0"/>
                <a:t>You can put a category id instead of a sizing measure, for example 65104 for  very large size artifact.</a:t>
              </a:r>
            </a:p>
          </p:txBody>
        </p:sp>
      </p:grpSp>
    </p:spTree>
    <p:extLst>
      <p:ext uri="{BB962C8B-B14F-4D97-AF65-F5344CB8AC3E}">
        <p14:creationId xmlns:p14="http://schemas.microsoft.com/office/powerpoint/2010/main" val="4093657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Introduction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2716611"/>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21679811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 – </a:t>
            </a:r>
            <a:r>
              <a:rPr lang="fr-FR" dirty="0" err="1"/>
              <a:t>Text</a:t>
            </a:r>
            <a:endParaRPr lang="fr-FR" dirty="0"/>
          </a:p>
        </p:txBody>
      </p:sp>
      <p:grpSp>
        <p:nvGrpSpPr>
          <p:cNvPr id="4" name="Group 3">
            <a:extLst>
              <a:ext uri="{FF2B5EF4-FFF2-40B4-BE49-F238E27FC236}">
                <a16:creationId xmlns:a16="http://schemas.microsoft.com/office/drawing/2014/main" id="{00EB5962-2B00-48E2-900D-40C040D9FABF}"/>
              </a:ext>
            </a:extLst>
          </p:cNvPr>
          <p:cNvGrpSpPr/>
          <p:nvPr/>
        </p:nvGrpSpPr>
        <p:grpSpPr>
          <a:xfrm>
            <a:off x="1646495" y="1441127"/>
            <a:ext cx="8212400" cy="4389221"/>
            <a:chOff x="1844040" y="3479800"/>
            <a:chExt cx="8212400" cy="2945225"/>
          </a:xfrm>
        </p:grpSpPr>
        <p:sp>
          <p:nvSpPr>
            <p:cNvPr id="12" name="Rounded Rectangle 11"/>
            <p:cNvSpPr/>
            <p:nvPr/>
          </p:nvSpPr>
          <p:spPr>
            <a:xfrm>
              <a:off x="1988056" y="3479800"/>
              <a:ext cx="8068384" cy="2945225"/>
            </a:xfrm>
            <a:prstGeom prst="roundRect">
              <a:avLst>
                <a:gd name="adj" fmla="val 338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13" name="TextBox 12"/>
            <p:cNvSpPr txBox="1"/>
            <p:nvPr/>
          </p:nvSpPr>
          <p:spPr>
            <a:xfrm>
              <a:off x="1844040" y="3479800"/>
              <a:ext cx="4314002" cy="369332"/>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800" dirty="0"/>
                <a:t>Evolution for a </a:t>
              </a:r>
              <a:r>
                <a:rPr lang="fr-FR" sz="1800" dirty="0" err="1"/>
                <a:t>metric</a:t>
              </a:r>
              <a:r>
                <a:rPr lang="fr-FR" sz="1800" dirty="0"/>
                <a:t> id</a:t>
              </a:r>
            </a:p>
          </p:txBody>
        </p:sp>
        <p:sp>
          <p:nvSpPr>
            <p:cNvPr id="14" name="TextBox 13"/>
            <p:cNvSpPr txBox="1"/>
            <p:nvPr/>
          </p:nvSpPr>
          <p:spPr>
            <a:xfrm>
              <a:off x="3531272" y="3832313"/>
              <a:ext cx="5657116"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METRIC_EVOLUTION</a:t>
              </a:r>
            </a:p>
          </p:txBody>
        </p:sp>
        <p:sp>
          <p:nvSpPr>
            <p:cNvPr id="15" name="TextBox 14"/>
            <p:cNvSpPr txBox="1"/>
            <p:nvPr/>
          </p:nvSpPr>
          <p:spPr>
            <a:xfrm>
              <a:off x="2883200" y="6002954"/>
              <a:ext cx="436338" cy="400110"/>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a:sym typeface="Wingdings" pitchFamily="2" charset="2"/>
                </a:rPr>
                <a:t></a:t>
              </a:r>
              <a:endParaRPr lang="fr-FR" sz="1800" dirty="0"/>
            </a:p>
          </p:txBody>
        </p:sp>
        <p:sp>
          <p:nvSpPr>
            <p:cNvPr id="16" name="TextBox 15"/>
            <p:cNvSpPr txBox="1"/>
            <p:nvPr/>
          </p:nvSpPr>
          <p:spPr>
            <a:xfrm>
              <a:off x="1917396" y="3823257"/>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17" name="TextBox 16"/>
            <p:cNvSpPr txBox="1"/>
            <p:nvPr/>
          </p:nvSpPr>
          <p:spPr>
            <a:xfrm>
              <a:off x="3531272" y="4154393"/>
              <a:ext cx="6381152" cy="167282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ID</a:t>
              </a:r>
              <a:r>
                <a:rPr lang="fr-FR" sz="1200" dirty="0"/>
                <a:t>= </a:t>
              </a:r>
              <a:r>
                <a:rPr lang="fr-FR" sz="1200" dirty="0" err="1"/>
                <a:t>Quality</a:t>
              </a:r>
              <a:r>
                <a:rPr lang="fr-FR" sz="1200" dirty="0"/>
                <a:t> Rule Id or </a:t>
              </a:r>
              <a:r>
                <a:rPr lang="fr-FR" sz="1200" dirty="0" err="1"/>
                <a:t>Technical</a:t>
              </a:r>
              <a:r>
                <a:rPr lang="fr-FR" sz="1200" dirty="0"/>
                <a:t> </a:t>
              </a:r>
              <a:r>
                <a:rPr lang="fr-FR" sz="1200" dirty="0" err="1"/>
                <a:t>criterion</a:t>
              </a:r>
              <a:r>
                <a:rPr lang="fr-FR" sz="1200" dirty="0"/>
                <a:t> ID or Business </a:t>
              </a:r>
              <a:r>
                <a:rPr lang="fr-FR" sz="1200" dirty="0" err="1"/>
                <a:t>Criterion</a:t>
              </a:r>
              <a:r>
                <a:rPr lang="fr-FR" sz="1200" dirty="0"/>
                <a:t> ID</a:t>
              </a:r>
            </a:p>
            <a:p>
              <a:r>
                <a:rPr lang="fr-FR" sz="1200" dirty="0"/>
                <a:t>Or </a:t>
              </a:r>
              <a:r>
                <a:rPr lang="fr-FR" sz="1200" dirty="0" err="1"/>
                <a:t>Sizing</a:t>
              </a:r>
              <a:r>
                <a:rPr lang="fr-FR" sz="1200" dirty="0"/>
                <a:t> </a:t>
              </a:r>
              <a:r>
                <a:rPr lang="fr-FR" sz="1200" dirty="0" err="1"/>
                <a:t>Measure</a:t>
              </a:r>
              <a:r>
                <a:rPr lang="fr-FR" sz="1200" dirty="0"/>
                <a:t> Id or Background </a:t>
              </a:r>
              <a:r>
                <a:rPr lang="fr-FR" sz="1200" dirty="0" err="1"/>
                <a:t>fact</a:t>
              </a:r>
              <a:r>
                <a:rPr lang="fr-FR" sz="1200" dirty="0"/>
                <a:t> Id , or </a:t>
              </a:r>
              <a:r>
                <a:rPr lang="fr-FR" sz="1200" dirty="0" err="1"/>
                <a:t>category</a:t>
              </a:r>
              <a:endParaRPr lang="fr-FR" sz="1200" dirty="0"/>
            </a:p>
            <a:p>
              <a:r>
                <a:rPr lang="fr-FR" sz="1200" b="1" dirty="0"/>
                <a:t>FORMAT</a:t>
              </a:r>
              <a:r>
                <a:rPr lang="fr-FR" sz="1200" dirty="0"/>
                <a:t>= ABSOLUTE or PERCENT (by default PERCENT)</a:t>
              </a:r>
            </a:p>
            <a:p>
              <a:r>
                <a:rPr lang="fr-FR" sz="1200" b="1" dirty="0"/>
                <a:t>MODULE</a:t>
              </a:r>
              <a:r>
                <a:rPr lang="fr-FR" sz="1200" dirty="0"/>
                <a:t>= </a:t>
              </a:r>
              <a:r>
                <a:rPr lang="fr-FR" sz="1200" dirty="0" err="1"/>
                <a:t>name</a:t>
              </a:r>
              <a:r>
                <a:rPr lang="fr-FR" sz="1200" dirty="0"/>
                <a:t> of the module if </a:t>
              </a:r>
              <a:r>
                <a:rPr lang="fr-FR" sz="1200" dirty="0" err="1"/>
                <a:t>needed</a:t>
              </a:r>
              <a:r>
                <a:rPr lang="fr-FR" sz="1200" dirty="0"/>
                <a:t> (</a:t>
              </a:r>
              <a:r>
                <a:rPr lang="fr-FR" sz="1200" dirty="0" err="1"/>
                <a:t>optional</a:t>
              </a:r>
              <a:r>
                <a:rPr lang="fr-FR" sz="1200" dirty="0"/>
                <a:t>)</a:t>
              </a:r>
            </a:p>
            <a:p>
              <a:r>
                <a:rPr lang="fr-FR" sz="1200" b="1" dirty="0"/>
                <a:t>TECHNO</a:t>
              </a:r>
              <a:r>
                <a:rPr lang="fr-FR" sz="1200" dirty="0"/>
                <a:t>=</a:t>
              </a:r>
              <a:r>
                <a:rPr lang="fr-FR" sz="1200" dirty="0" err="1"/>
                <a:t>name</a:t>
              </a:r>
              <a:r>
                <a:rPr lang="fr-FR" sz="1200" dirty="0"/>
                <a:t> of the </a:t>
              </a:r>
              <a:r>
                <a:rPr lang="fr-FR" sz="1200" dirty="0" err="1"/>
                <a:t>technology</a:t>
              </a:r>
              <a:r>
                <a:rPr lang="fr-FR" sz="1200" dirty="0"/>
                <a:t> if </a:t>
              </a:r>
              <a:r>
                <a:rPr lang="fr-FR" sz="1200" dirty="0" err="1"/>
                <a:t>needed</a:t>
              </a:r>
              <a:r>
                <a:rPr lang="fr-FR" sz="1200" dirty="0"/>
                <a:t> (</a:t>
              </a:r>
              <a:r>
                <a:rPr lang="fr-FR" sz="1200" dirty="0" err="1"/>
                <a:t>optional</a:t>
              </a:r>
              <a:r>
                <a:rPr lang="fr-FR" sz="1200" dirty="0"/>
                <a:t>)</a:t>
              </a:r>
            </a:p>
            <a:p>
              <a:r>
                <a:rPr lang="en-US" sz="1200" b="1" dirty="0"/>
                <a:t>PARAMS</a:t>
              </a:r>
              <a:r>
                <a:rPr lang="en-US" sz="1200" dirty="0"/>
                <a:t>=SZ a SZ b, (SZ for sizing measure or category (new), QR for quality rule, BF for background fact)</a:t>
              </a:r>
            </a:p>
            <a:p>
              <a:r>
                <a:rPr lang="en-US" sz="1200" b="1" dirty="0"/>
                <a:t>EXPR</a:t>
              </a:r>
              <a:r>
                <a:rPr lang="en-US" sz="1200" dirty="0"/>
                <a:t>=a/b, (operators can be +, -, *, / , (, ) )</a:t>
              </a:r>
            </a:p>
            <a:p>
              <a:r>
                <a:rPr lang="en-US" sz="1200" dirty="0"/>
                <a:t>- a=</a:t>
              </a:r>
              <a:r>
                <a:rPr lang="en-US" sz="1200" dirty="0" err="1"/>
                <a:t>MetricId</a:t>
              </a:r>
              <a:r>
                <a:rPr lang="en-US" sz="1200" dirty="0"/>
                <a:t> (sample 67011 – all critical violations),</a:t>
              </a:r>
            </a:p>
            <a:p>
              <a:r>
                <a:rPr lang="en-US" sz="1200" dirty="0"/>
                <a:t>- b=</a:t>
              </a:r>
              <a:r>
                <a:rPr lang="en-US" sz="1200" dirty="0" err="1"/>
                <a:t>MetricID</a:t>
              </a:r>
              <a:r>
                <a:rPr lang="en-US" sz="1200" dirty="0"/>
                <a:t> (sample 10202 – Total AFP),</a:t>
              </a:r>
            </a:p>
            <a:p>
              <a:r>
                <a:rPr lang="fr-FR" sz="1200" dirty="0" err="1"/>
                <a:t>Either</a:t>
              </a:r>
              <a:r>
                <a:rPr lang="fr-FR" sz="1200" dirty="0"/>
                <a:t> ID, </a:t>
              </a:r>
              <a:r>
                <a:rPr lang="fr-FR" sz="1200" dirty="0" err="1"/>
                <a:t>either</a:t>
              </a:r>
              <a:r>
                <a:rPr lang="fr-FR" sz="1200" dirty="0"/>
                <a:t> PARAMS and EXPR (for custom expression) </a:t>
              </a:r>
              <a:r>
                <a:rPr lang="fr-FR" sz="1200" dirty="0" err="1"/>
                <a:t>should</a:t>
              </a:r>
              <a:r>
                <a:rPr lang="fr-FR" sz="1200" dirty="0"/>
                <a:t> </a:t>
              </a:r>
              <a:r>
                <a:rPr lang="fr-FR" sz="1200" dirty="0" err="1"/>
                <a:t>be</a:t>
              </a:r>
              <a:r>
                <a:rPr lang="fr-FR" sz="1200" dirty="0"/>
                <a:t> </a:t>
              </a:r>
              <a:r>
                <a:rPr lang="fr-FR" sz="1200" dirty="0" err="1"/>
                <a:t>specified</a:t>
              </a:r>
              <a:endParaRPr lang="fr-FR" sz="1200" dirty="0"/>
            </a:p>
            <a:p>
              <a:r>
                <a:rPr lang="fr-FR" sz="1200" dirty="0"/>
                <a:t>By default, if MODULE or TECHNOLOGY not </a:t>
              </a:r>
              <a:r>
                <a:rPr lang="fr-FR" sz="1200" dirty="0" err="1"/>
                <a:t>specified</a:t>
              </a:r>
              <a:r>
                <a:rPr lang="fr-FR" sz="1200" dirty="0"/>
                <a:t>, the </a:t>
              </a:r>
              <a:r>
                <a:rPr lang="fr-FR" sz="1200" dirty="0" err="1"/>
                <a:t>evolution</a:t>
              </a:r>
              <a:r>
                <a:rPr lang="fr-FR" sz="1200" dirty="0"/>
                <a:t> </a:t>
              </a:r>
              <a:r>
                <a:rPr lang="fr-FR" sz="1200" dirty="0" err="1"/>
                <a:t>is</a:t>
              </a:r>
              <a:r>
                <a:rPr lang="fr-FR" sz="1200" dirty="0"/>
                <a:t> </a:t>
              </a:r>
              <a:r>
                <a:rPr lang="fr-FR" sz="1200" dirty="0" err="1"/>
                <a:t>given</a:t>
              </a:r>
              <a:r>
                <a:rPr lang="fr-FR" sz="1200" dirty="0"/>
                <a:t> for the application</a:t>
              </a:r>
            </a:p>
          </p:txBody>
        </p:sp>
        <p:sp>
          <p:nvSpPr>
            <p:cNvPr id="18" name="TextBox 17"/>
            <p:cNvSpPr txBox="1"/>
            <p:nvPr/>
          </p:nvSpPr>
          <p:spPr>
            <a:xfrm>
              <a:off x="2387077" y="4154392"/>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sp>
          <p:nvSpPr>
            <p:cNvPr id="19" name="Rounded Rectangle 18"/>
            <p:cNvSpPr/>
            <p:nvPr/>
          </p:nvSpPr>
          <p:spPr>
            <a:xfrm>
              <a:off x="3380778" y="6009116"/>
              <a:ext cx="2567718" cy="230147"/>
            </a:xfrm>
            <a:prstGeom prst="roundRect">
              <a:avLst>
                <a:gd name="adj" fmla="val 4881"/>
              </a:avLst>
            </a:prstGeom>
            <a:solidFill>
              <a:schemeClr val="bg1">
                <a:lumMod val="75000"/>
                <a:alpha val="4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600" dirty="0"/>
            </a:p>
          </p:txBody>
        </p:sp>
        <p:sp>
          <p:nvSpPr>
            <p:cNvPr id="20" name="TextBox 19" descr="TEXT;METRIC_EVOLUTION;ID=60017,FORMAT=PERCENT"/>
            <p:cNvSpPr txBox="1"/>
            <p:nvPr/>
          </p:nvSpPr>
          <p:spPr>
            <a:xfrm>
              <a:off x="3460815" y="5988431"/>
              <a:ext cx="2736304" cy="250833"/>
            </a:xfrm>
            <a:prstGeom prst="rect">
              <a:avLst/>
            </a:prstGeom>
            <a:noFill/>
          </p:spPr>
          <p:txBody>
            <a:bodyPr wrap="square" rtlCol="0">
              <a:normAutofit/>
            </a:bodyPr>
            <a:lstStyle>
              <a:defPPr>
                <a:defRPr lang="fr-FR"/>
              </a:defPPr>
              <a:lvl1pPr>
                <a:defRPr sz="2000" b="1">
                  <a:solidFill>
                    <a:schemeClr val="bg1">
                      <a:lumMod val="50000"/>
                    </a:schemeClr>
                  </a:solidFill>
                </a:defRPr>
              </a:lvl1pPr>
            </a:lstStyle>
            <a:p>
              <a:r>
                <a:rPr lang="fr-FR" sz="1800" dirty="0" err="1"/>
                <a:t>MetricId</a:t>
              </a:r>
              <a:r>
                <a:rPr lang="fr-FR" sz="1800" dirty="0"/>
                <a:t> Evolution</a:t>
              </a:r>
            </a:p>
          </p:txBody>
        </p:sp>
      </p:grpSp>
    </p:spTree>
    <p:extLst>
      <p:ext uri="{BB962C8B-B14F-4D97-AF65-F5344CB8AC3E}">
        <p14:creationId xmlns:p14="http://schemas.microsoft.com/office/powerpoint/2010/main" val="250062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rPr>
              <a:t>Graph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534295"/>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21</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92264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GRAPH</a:t>
            </a:r>
          </a:p>
          <a:p>
            <a:endParaRPr lang="fr-FR" sz="2400" b="1" dirty="0"/>
          </a:p>
        </p:txBody>
      </p:sp>
      <p:sp>
        <p:nvSpPr>
          <p:cNvPr id="2" name="Title 1"/>
          <p:cNvSpPr>
            <a:spLocks noGrp="1"/>
          </p:cNvSpPr>
          <p:nvPr>
            <p:ph type="title"/>
          </p:nvPr>
        </p:nvSpPr>
        <p:spPr/>
        <p:txBody>
          <a:bodyPr>
            <a:normAutofit/>
          </a:bodyPr>
          <a:lstStyle/>
          <a:p>
            <a:r>
              <a:rPr lang="fr-FR" dirty="0"/>
              <a:t>PowerPoint Templates – Graphics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3" name="Group 2">
            <a:extLst>
              <a:ext uri="{FF2B5EF4-FFF2-40B4-BE49-F238E27FC236}">
                <a16:creationId xmlns:a16="http://schemas.microsoft.com/office/drawing/2014/main" id="{FA0C2DFC-02B9-4363-B3FC-2A91FAE51F44}"/>
              </a:ext>
            </a:extLst>
          </p:cNvPr>
          <p:cNvGrpSpPr/>
          <p:nvPr/>
        </p:nvGrpSpPr>
        <p:grpSpPr>
          <a:xfrm>
            <a:off x="1884206" y="1077193"/>
            <a:ext cx="8630897" cy="1800200"/>
            <a:chOff x="1884206" y="989273"/>
            <a:chExt cx="8630897" cy="1800200"/>
          </a:xfrm>
        </p:grpSpPr>
        <p:sp>
          <p:nvSpPr>
            <p:cNvPr id="1027" name="AutoShape 39"/>
            <p:cNvSpPr>
              <a:spLocks noChangeArrowheads="1"/>
            </p:cNvSpPr>
            <p:nvPr/>
          </p:nvSpPr>
          <p:spPr bwMode="auto">
            <a:xfrm>
              <a:off x="2044775" y="989273"/>
              <a:ext cx="8470328" cy="1800200"/>
            </a:xfrm>
            <a:prstGeom prst="roundRect">
              <a:avLst>
                <a:gd name="adj" fmla="val 3043"/>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aphicFrame>
          <p:nvGraphicFramePr>
            <p:cNvPr id="13" name="Chart 12" descr="GRAPH;TECHNO_LOC"/>
            <p:cNvGraphicFramePr/>
            <p:nvPr>
              <p:extLst>
                <p:ext uri="{D42A27DB-BD31-4B8C-83A1-F6EECF244321}">
                  <p14:modId xmlns:p14="http://schemas.microsoft.com/office/powerpoint/2010/main" val="1194497503"/>
                </p:ext>
              </p:extLst>
            </p:nvPr>
          </p:nvGraphicFramePr>
          <p:xfrm>
            <a:off x="7104112" y="1209471"/>
            <a:ext cx="3240360" cy="1446658"/>
          </p:xfrm>
          <a:graphic>
            <a:graphicData uri="http://schemas.openxmlformats.org/drawingml/2006/chart">
              <c:chart xmlns:c="http://schemas.openxmlformats.org/drawingml/2006/chart" xmlns:r="http://schemas.openxmlformats.org/officeDocument/2006/relationships" r:id="rId2"/>
            </a:graphicData>
          </a:graphic>
        </p:graphicFrame>
        <p:sp>
          <p:nvSpPr>
            <p:cNvPr id="14" name="TextBox 13"/>
            <p:cNvSpPr txBox="1"/>
            <p:nvPr/>
          </p:nvSpPr>
          <p:spPr>
            <a:xfrm>
              <a:off x="1884206" y="989273"/>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Technology by Lines of Code</a:t>
              </a:r>
            </a:p>
          </p:txBody>
        </p:sp>
        <p:sp>
          <p:nvSpPr>
            <p:cNvPr id="17" name="TextBox 16"/>
            <p:cNvSpPr txBox="1"/>
            <p:nvPr/>
          </p:nvSpPr>
          <p:spPr>
            <a:xfrm>
              <a:off x="3630055" y="1412776"/>
              <a:ext cx="2840726" cy="276999"/>
            </a:xfrm>
            <a:prstGeom prst="rect">
              <a:avLst/>
            </a:prstGeom>
            <a:noFill/>
          </p:spPr>
          <p:txBody>
            <a:bodyPr wrap="square" rtlCol="0">
              <a:spAutoFit/>
            </a:bodyPr>
            <a:lstStyle>
              <a:defPPr>
                <a:defRPr lang="fr-FR"/>
              </a:defPPr>
              <a:lvl1pPr>
                <a:defRPr sz="2000" b="1">
                  <a:solidFill>
                    <a:srgbClr val="5E5E5E"/>
                  </a:solidFill>
                </a:defRPr>
              </a:lvl1pPr>
            </a:lstStyle>
            <a:p>
              <a:r>
                <a:rPr lang="fr-FR" sz="1200" dirty="0"/>
                <a:t>TECHNO_LOC</a:t>
              </a:r>
            </a:p>
          </p:txBody>
        </p:sp>
        <p:sp>
          <p:nvSpPr>
            <p:cNvPr id="18" name="TextBox 17"/>
            <p:cNvSpPr txBox="1"/>
            <p:nvPr/>
          </p:nvSpPr>
          <p:spPr>
            <a:xfrm>
              <a:off x="2016179" y="1412775"/>
              <a:ext cx="1693092" cy="369332"/>
            </a:xfrm>
            <a:prstGeom prst="rect">
              <a:avLst/>
            </a:prstGeom>
            <a:noFill/>
          </p:spPr>
          <p:txBody>
            <a:bodyPr wrap="none" rtlCol="0">
              <a:spAutoFit/>
            </a:bodyPr>
            <a:lstStyle/>
            <a:p>
              <a:pPr algn="r"/>
              <a:r>
                <a:rPr lang="fr-FR" dirty="0">
                  <a:solidFill>
                    <a:schemeClr val="bg1">
                      <a:lumMod val="50000"/>
                    </a:schemeClr>
                  </a:solidFill>
                </a:rPr>
                <a:t>Block Name :</a:t>
              </a:r>
            </a:p>
          </p:txBody>
        </p:sp>
        <p:sp>
          <p:nvSpPr>
            <p:cNvPr id="20" name="TextBox 19"/>
            <p:cNvSpPr txBox="1"/>
            <p:nvPr/>
          </p:nvSpPr>
          <p:spPr>
            <a:xfrm>
              <a:off x="3630055" y="1772817"/>
              <a:ext cx="3303426"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is the shown technology count (if </a:t>
              </a:r>
              <a:r>
                <a:rPr lang="fr-FR" sz="1200" dirty="0" err="1"/>
                <a:t>null</a:t>
              </a:r>
              <a:r>
                <a:rPr lang="fr-FR" sz="1200" dirty="0"/>
                <a:t>, default value = 5)</a:t>
              </a:r>
            </a:p>
          </p:txBody>
        </p:sp>
        <p:sp>
          <p:nvSpPr>
            <p:cNvPr id="22" name="TextBox 21"/>
            <p:cNvSpPr txBox="1"/>
            <p:nvPr/>
          </p:nvSpPr>
          <p:spPr>
            <a:xfrm>
              <a:off x="2485860" y="1732745"/>
              <a:ext cx="1223412" cy="369332"/>
            </a:xfrm>
            <a:prstGeom prst="rect">
              <a:avLst/>
            </a:prstGeom>
            <a:noFill/>
          </p:spPr>
          <p:txBody>
            <a:bodyPr wrap="none" rtlCol="0">
              <a:spAutoFit/>
            </a:bodyPr>
            <a:lstStyle/>
            <a:p>
              <a:pPr algn="r"/>
              <a:r>
                <a:rPr lang="fr-FR" dirty="0">
                  <a:solidFill>
                    <a:schemeClr val="bg1">
                      <a:lumMod val="50000"/>
                    </a:schemeClr>
                  </a:solidFill>
                </a:rPr>
                <a:t>Options :</a:t>
              </a:r>
            </a:p>
          </p:txBody>
        </p:sp>
      </p:grpSp>
      <p:grpSp>
        <p:nvGrpSpPr>
          <p:cNvPr id="2" name="Group 1">
            <a:extLst>
              <a:ext uri="{FF2B5EF4-FFF2-40B4-BE49-F238E27FC236}">
                <a16:creationId xmlns:a16="http://schemas.microsoft.com/office/drawing/2014/main" id="{EF7D055A-A6E6-44B5-96ED-4EEEFE56C2C1}"/>
              </a:ext>
            </a:extLst>
          </p:cNvPr>
          <p:cNvGrpSpPr/>
          <p:nvPr/>
        </p:nvGrpSpPr>
        <p:grpSpPr>
          <a:xfrm>
            <a:off x="1907956" y="3012864"/>
            <a:ext cx="8782154" cy="1584176"/>
            <a:chOff x="1907956" y="2924944"/>
            <a:chExt cx="8782154" cy="1584176"/>
          </a:xfrm>
        </p:grpSpPr>
        <p:sp>
          <p:nvSpPr>
            <p:cNvPr id="23" name="AutoShape 39"/>
            <p:cNvSpPr>
              <a:spLocks noChangeArrowheads="1"/>
            </p:cNvSpPr>
            <p:nvPr/>
          </p:nvSpPr>
          <p:spPr bwMode="auto">
            <a:xfrm>
              <a:off x="2018160" y="2924944"/>
              <a:ext cx="8470328"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dirty="0"/>
            </a:p>
          </p:txBody>
        </p:sp>
        <p:sp>
          <p:nvSpPr>
            <p:cNvPr id="27" name="TextBox 26"/>
            <p:cNvSpPr txBox="1"/>
            <p:nvPr/>
          </p:nvSpPr>
          <p:spPr>
            <a:xfrm>
              <a:off x="1907956" y="2933489"/>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Radar</a:t>
              </a:r>
            </a:p>
          </p:txBody>
        </p:sp>
        <p:sp>
          <p:nvSpPr>
            <p:cNvPr id="28" name="TextBox 27"/>
            <p:cNvSpPr txBox="1"/>
            <p:nvPr/>
          </p:nvSpPr>
          <p:spPr>
            <a:xfrm>
              <a:off x="3581797" y="3408269"/>
              <a:ext cx="5190374"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RADAR_HEALTH_FACTOR_2_LAST_SNAPSHOTS</a:t>
              </a:r>
              <a:endParaRPr lang="fr-FR" sz="1400" dirty="0"/>
            </a:p>
          </p:txBody>
        </p:sp>
        <p:sp>
          <p:nvSpPr>
            <p:cNvPr id="29" name="TextBox 28"/>
            <p:cNvSpPr txBox="1"/>
            <p:nvPr/>
          </p:nvSpPr>
          <p:spPr>
            <a:xfrm>
              <a:off x="1967921" y="3356991"/>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30" name="TextBox 29"/>
            <p:cNvSpPr txBox="1"/>
            <p:nvPr/>
          </p:nvSpPr>
          <p:spPr>
            <a:xfrm>
              <a:off x="3581797" y="3717033"/>
              <a:ext cx="406486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31" name="TextBox 30"/>
            <p:cNvSpPr txBox="1"/>
            <p:nvPr/>
          </p:nvSpPr>
          <p:spPr>
            <a:xfrm>
              <a:off x="2437602" y="3676961"/>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7" name="Chart 6" descr="GRAPH;RADAR_HEALTH_FACTOR_2_LAST_SNAPSHOTS"/>
            <p:cNvGraphicFramePr/>
            <p:nvPr>
              <p:extLst>
                <p:ext uri="{D42A27DB-BD31-4B8C-83A1-F6EECF244321}">
                  <p14:modId xmlns:p14="http://schemas.microsoft.com/office/powerpoint/2010/main" val="292896765"/>
                </p:ext>
              </p:extLst>
            </p:nvPr>
          </p:nvGraphicFramePr>
          <p:xfrm>
            <a:off x="7104112" y="2995965"/>
            <a:ext cx="3585998" cy="1440160"/>
          </p:xfrm>
          <a:graphic>
            <a:graphicData uri="http://schemas.openxmlformats.org/drawingml/2006/chart">
              <c:chart xmlns:c="http://schemas.openxmlformats.org/drawingml/2006/chart" xmlns:r="http://schemas.openxmlformats.org/officeDocument/2006/relationships" r:id="rId3"/>
            </a:graphicData>
          </a:graphic>
        </p:graphicFrame>
      </p:grpSp>
      <p:grpSp>
        <p:nvGrpSpPr>
          <p:cNvPr id="4" name="Group 3">
            <a:extLst>
              <a:ext uri="{FF2B5EF4-FFF2-40B4-BE49-F238E27FC236}">
                <a16:creationId xmlns:a16="http://schemas.microsoft.com/office/drawing/2014/main" id="{39D2BB91-3756-4908-ADD2-4012F2B6EABE}"/>
              </a:ext>
            </a:extLst>
          </p:cNvPr>
          <p:cNvGrpSpPr/>
          <p:nvPr/>
        </p:nvGrpSpPr>
        <p:grpSpPr>
          <a:xfrm>
            <a:off x="1896081" y="4741056"/>
            <a:ext cx="8709597" cy="1584176"/>
            <a:chOff x="1896081" y="4653136"/>
            <a:chExt cx="8709597" cy="1584176"/>
          </a:xfrm>
        </p:grpSpPr>
        <p:sp>
          <p:nvSpPr>
            <p:cNvPr id="25" name="AutoShape 39"/>
            <p:cNvSpPr>
              <a:spLocks noChangeArrowheads="1"/>
            </p:cNvSpPr>
            <p:nvPr/>
          </p:nvSpPr>
          <p:spPr bwMode="auto">
            <a:xfrm>
              <a:off x="2044776" y="4653136"/>
              <a:ext cx="8443713" cy="158417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3" name="TextBox 42"/>
            <p:cNvSpPr txBox="1"/>
            <p:nvPr/>
          </p:nvSpPr>
          <p:spPr>
            <a:xfrm>
              <a:off x="1896081" y="4661681"/>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Radar</a:t>
              </a:r>
            </a:p>
          </p:txBody>
        </p:sp>
        <p:sp>
          <p:nvSpPr>
            <p:cNvPr id="44" name="TextBox 43"/>
            <p:cNvSpPr txBox="1"/>
            <p:nvPr/>
          </p:nvSpPr>
          <p:spPr>
            <a:xfrm>
              <a:off x="3581039" y="5136461"/>
              <a:ext cx="4758326" cy="261610"/>
            </a:xfrm>
            <a:prstGeom prst="rect">
              <a:avLst/>
            </a:prstGeom>
            <a:noFill/>
          </p:spPr>
          <p:txBody>
            <a:bodyPr wrap="square" rtlCol="0">
              <a:spAutoFit/>
            </a:bodyPr>
            <a:lstStyle>
              <a:defPPr>
                <a:defRPr lang="fr-FR"/>
              </a:defPPr>
              <a:lvl1pPr>
                <a:defRPr sz="2000" b="1">
                  <a:solidFill>
                    <a:srgbClr val="5E5E5E"/>
                  </a:solidFill>
                </a:defRPr>
              </a:lvl1pPr>
            </a:lstStyle>
            <a:p>
              <a:r>
                <a:rPr lang="fr-FR" sz="1100" dirty="0"/>
                <a:t>RADAR_COMPLIANCE_2_LAST_SNAPSHOTS</a:t>
              </a:r>
              <a:endParaRPr lang="fr-FR" sz="1200" dirty="0"/>
            </a:p>
          </p:txBody>
        </p:sp>
        <p:sp>
          <p:nvSpPr>
            <p:cNvPr id="45" name="TextBox 44"/>
            <p:cNvSpPr txBox="1"/>
            <p:nvPr/>
          </p:nvSpPr>
          <p:spPr>
            <a:xfrm>
              <a:off x="1967163" y="5085183"/>
              <a:ext cx="169309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Block Name :</a:t>
              </a:r>
            </a:p>
          </p:txBody>
        </p:sp>
        <p:sp>
          <p:nvSpPr>
            <p:cNvPr id="46" name="TextBox 45"/>
            <p:cNvSpPr txBox="1"/>
            <p:nvPr/>
          </p:nvSpPr>
          <p:spPr>
            <a:xfrm>
              <a:off x="3581039" y="5445225"/>
              <a:ext cx="2984742" cy="276999"/>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dirty="0"/>
                <a:t>none</a:t>
              </a:r>
            </a:p>
          </p:txBody>
        </p:sp>
        <p:sp>
          <p:nvSpPr>
            <p:cNvPr id="47" name="TextBox 46"/>
            <p:cNvSpPr txBox="1"/>
            <p:nvPr/>
          </p:nvSpPr>
          <p:spPr>
            <a:xfrm>
              <a:off x="2436844" y="5405153"/>
              <a:ext cx="1223412" cy="3693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800" dirty="0"/>
                <a:t>Options :</a:t>
              </a:r>
            </a:p>
          </p:txBody>
        </p:sp>
        <p:graphicFrame>
          <p:nvGraphicFramePr>
            <p:cNvPr id="48" name="Chart 47" descr="GRAPH;RADAR_COMPLIANCE_2_LAST_SNAPSHOTS"/>
            <p:cNvGraphicFramePr/>
            <p:nvPr>
              <p:extLst>
                <p:ext uri="{D42A27DB-BD31-4B8C-83A1-F6EECF244321}">
                  <p14:modId xmlns:p14="http://schemas.microsoft.com/office/powerpoint/2010/main" val="1911138798"/>
                </p:ext>
              </p:extLst>
            </p:nvPr>
          </p:nvGraphicFramePr>
          <p:xfrm>
            <a:off x="7320137" y="4725144"/>
            <a:ext cx="3285541" cy="1440160"/>
          </p:xfrm>
          <a:graphic>
            <a:graphicData uri="http://schemas.openxmlformats.org/drawingml/2006/chart">
              <c:chart xmlns:c="http://schemas.openxmlformats.org/drawingml/2006/chart" xmlns:r="http://schemas.openxmlformats.org/officeDocument/2006/relationships" r:id="rId4"/>
            </a:graphicData>
          </a:graphic>
        </p:graphicFrame>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E1D256AC-F05A-4590-8C89-4D5DFF0D518B}"/>
              </a:ext>
            </a:extLst>
          </p:cNvPr>
          <p:cNvGrpSpPr/>
          <p:nvPr/>
        </p:nvGrpSpPr>
        <p:grpSpPr>
          <a:xfrm>
            <a:off x="1800028" y="1334087"/>
            <a:ext cx="8374772" cy="4647695"/>
            <a:chOff x="1800028" y="1052736"/>
            <a:chExt cx="8374772" cy="4647695"/>
          </a:xfrm>
        </p:grpSpPr>
        <p:sp>
          <p:nvSpPr>
            <p:cNvPr id="33" name="Rounded Rectangle 32"/>
            <p:cNvSpPr/>
            <p:nvPr/>
          </p:nvSpPr>
          <p:spPr>
            <a:xfrm>
              <a:off x="1847528" y="1052736"/>
              <a:ext cx="8327272" cy="4594272"/>
            </a:xfrm>
            <a:prstGeom prst="roundRect">
              <a:avLst>
                <a:gd name="adj" fmla="val 1904"/>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8000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Trending</a:t>
              </a:r>
            </a:p>
          </p:txBody>
        </p:sp>
        <p:sp>
          <p:nvSpPr>
            <p:cNvPr id="36" name="TextBox 35"/>
            <p:cNvSpPr txBox="1"/>
            <p:nvPr/>
          </p:nvSpPr>
          <p:spPr>
            <a:xfrm>
              <a:off x="3497914" y="1412776"/>
              <a:ext cx="6630534" cy="307777"/>
            </a:xfrm>
            <a:prstGeom prst="rect">
              <a:avLst/>
            </a:prstGeom>
            <a:noFill/>
          </p:spPr>
          <p:txBody>
            <a:bodyPr wrap="square" rtlCol="0">
              <a:spAutoFit/>
            </a:bodyPr>
            <a:lstStyle>
              <a:defPPr>
                <a:defRPr lang="fr-FR"/>
              </a:defPPr>
              <a:lvl1pPr>
                <a:defRPr b="1">
                  <a:solidFill>
                    <a:srgbClr val="5E5E5E"/>
                  </a:solidFill>
                </a:defRPr>
              </a:lvl1pPr>
            </a:lstStyle>
            <a:p>
              <a:r>
                <a:rPr lang="fr-FR" sz="1400" dirty="0"/>
                <a:t>TREND_HEALTH_FACTOR</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89255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ZOOM=N.N (by default ZOOM=0.2)</a:t>
              </a:r>
            </a:p>
            <a:p>
              <a:r>
                <a:rPr lang="fr-FR" sz="1200" dirty="0" err="1"/>
                <a:t>where</a:t>
              </a:r>
              <a:r>
                <a:rPr lang="fr-FR" sz="1200" dirty="0"/>
                <a:t> N.N is the added value to the max value of the graph as superior border and removed value to the min value of the graph as inferior border ; no zoom is applied by default</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3" name="Chart 12" descr="GRAPH;TREND_HEALTH_FACTOR;ZOOM=0.2"/>
            <p:cNvGraphicFramePr/>
            <p:nvPr>
              <p:extLst>
                <p:ext uri="{D42A27DB-BD31-4B8C-83A1-F6EECF244321}">
                  <p14:modId xmlns:p14="http://schemas.microsoft.com/office/powerpoint/2010/main" val="1378069444"/>
                </p:ext>
              </p:extLst>
            </p:nvPr>
          </p:nvGraphicFramePr>
          <p:xfrm>
            <a:off x="2801918" y="2627545"/>
            <a:ext cx="6984776" cy="30728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0BD488C5-BFB0-4EDA-8295-8FF270F076AA}"/>
              </a:ext>
            </a:extLst>
          </p:cNvPr>
          <p:cNvGrpSpPr/>
          <p:nvPr/>
        </p:nvGrpSpPr>
        <p:grpSpPr>
          <a:xfrm>
            <a:off x="1775520" y="1347328"/>
            <a:ext cx="8399280" cy="4609269"/>
            <a:chOff x="1775520" y="1052736"/>
            <a:chExt cx="8399280" cy="4609269"/>
          </a:xfrm>
        </p:grpSpPr>
        <p:sp>
          <p:nvSpPr>
            <p:cNvPr id="33" name="Rounded Rectangle 32"/>
            <p:cNvSpPr/>
            <p:nvPr/>
          </p:nvSpPr>
          <p:spPr>
            <a:xfrm>
              <a:off x="1847528" y="1052736"/>
              <a:ext cx="8327272" cy="4609269"/>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Trending</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TREND_COMPLIANCE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83099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ZOOM</a:t>
              </a:r>
              <a:r>
                <a:rPr lang="fr-FR" sz="1200" dirty="0"/>
                <a:t> (by default ZOOM </a:t>
              </a:r>
              <a:r>
                <a:rPr lang="fr-FR" sz="1200" dirty="0" err="1"/>
                <a:t>is</a:t>
              </a:r>
              <a:r>
                <a:rPr lang="fr-FR" sz="1200" dirty="0"/>
                <a:t> </a:t>
              </a:r>
              <a:r>
                <a:rPr lang="fr-FR" sz="1200" dirty="0" err="1"/>
                <a:t>present</a:t>
              </a:r>
              <a:r>
                <a:rPr lang="fr-FR" sz="1200" dirty="0"/>
                <a:t>)</a:t>
              </a:r>
            </a:p>
            <a:p>
              <a:r>
                <a:rPr lang="fr-FR" sz="1200" dirty="0"/>
                <a:t>if text « ZOOM » is present in options, it indicates that the min border value of the graph is the floor of the min value of the graph and the top border value is the ceiling of the max value (by default : min=1 and max=4)</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COMPLIANCE;ZOOM"/>
            <p:cNvGraphicFramePr/>
            <p:nvPr>
              <p:extLst>
                <p:ext uri="{D42A27DB-BD31-4B8C-83A1-F6EECF244321}">
                  <p14:modId xmlns:p14="http://schemas.microsoft.com/office/powerpoint/2010/main" val="3774080765"/>
                </p:ext>
              </p:extLst>
            </p:nvPr>
          </p:nvGraphicFramePr>
          <p:xfrm>
            <a:off x="2446243" y="2855335"/>
            <a:ext cx="7034133" cy="2806670"/>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Progression - </a:t>
              </a:r>
              <a:r>
                <a:rPr lang="en-US" sz="1600" dirty="0">
                  <a:solidFill>
                    <a:schemeClr val="accent1"/>
                  </a:solidFill>
                </a:rPr>
                <a:t>DEPRECATED (old CAST formula) – see next slide) </a:t>
              </a:r>
              <a:endParaRPr lang="fr-FR" sz="1600" dirty="0">
                <a:solidFill>
                  <a:schemeClr val="accent1"/>
                </a:solidFill>
              </a:endParaRPr>
            </a:p>
          </p:txBody>
        </p:sp>
        <p:sp>
          <p:nvSpPr>
            <p:cNvPr id="36" name="TextBox 35"/>
            <p:cNvSpPr txBox="1"/>
            <p:nvPr/>
          </p:nvSpPr>
          <p:spPr>
            <a:xfrm>
              <a:off x="3497914" y="155621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TREND_TECH_DEBT</a:t>
              </a:r>
            </a:p>
          </p:txBody>
        </p:sp>
        <p:sp>
          <p:nvSpPr>
            <p:cNvPr id="37" name="TextBox 36"/>
            <p:cNvSpPr txBox="1"/>
            <p:nvPr/>
          </p:nvSpPr>
          <p:spPr>
            <a:xfrm>
              <a:off x="2050750" y="15562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7843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467532" y="18761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TECH_DEBT"/>
            <p:cNvGraphicFramePr/>
            <p:nvPr>
              <p:extLst>
                <p:ext uri="{D42A27DB-BD31-4B8C-83A1-F6EECF244321}">
                  <p14:modId xmlns:p14="http://schemas.microsoft.com/office/powerpoint/2010/main" val="3172231993"/>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260C55D-8416-4E5F-B028-469AD00E7327}"/>
              </a:ext>
            </a:extLst>
          </p:cNvPr>
          <p:cNvGrpSpPr/>
          <p:nvPr/>
        </p:nvGrpSpPr>
        <p:grpSpPr>
          <a:xfrm>
            <a:off x="1775520" y="1483559"/>
            <a:ext cx="8399280" cy="5024738"/>
            <a:chOff x="1775520" y="1052736"/>
            <a:chExt cx="8399280" cy="5024738"/>
          </a:xfrm>
        </p:grpSpPr>
        <p:sp>
          <p:nvSpPr>
            <p:cNvPr id="33" name="Rounded Rectangle 32"/>
            <p:cNvSpPr/>
            <p:nvPr/>
          </p:nvSpPr>
          <p:spPr>
            <a:xfrm>
              <a:off x="1847528" y="1052736"/>
              <a:ext cx="8327272" cy="439248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Progression (</a:t>
              </a:r>
              <a:r>
                <a:rPr lang="fr-FR" sz="1600" dirty="0" err="1"/>
                <a:t>based</a:t>
              </a:r>
              <a:r>
                <a:rPr lang="fr-FR" sz="1600" dirty="0"/>
                <a:t> on scope of </a:t>
              </a:r>
              <a:r>
                <a:rPr lang="fr-FR" sz="1600" dirty="0" err="1"/>
                <a:t>rules</a:t>
              </a:r>
              <a:r>
                <a:rPr lang="fr-FR" sz="1600" dirty="0"/>
                <a:t>)</a:t>
              </a:r>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TREND_OMG_TECH_DEBT</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2"/>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600" dirty="0"/>
                <a:t>I</a:t>
              </a:r>
              <a:r>
                <a:rPr lang="en-US" sz="1600" b="1" dirty="0">
                  <a:solidFill>
                    <a:schemeClr val="tx1">
                      <a:lumMod val="65000"/>
                      <a:lumOff val="35000"/>
                    </a:schemeClr>
                  </a:solidFill>
                </a:rPr>
                <a:t>D</a:t>
              </a:r>
              <a:r>
                <a:rPr lang="en-US" sz="1600" dirty="0"/>
                <a:t>:AIP|CISQ|ISO (by default or if nothing selected, ISO)</a:t>
              </a:r>
              <a:endParaRPr lang="fr-FR" sz="1600" dirty="0"/>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TREND_OMG_TECH_DEBT"/>
            <p:cNvGraphicFramePr/>
            <p:nvPr>
              <p:extLst>
                <p:ext uri="{D42A27DB-BD31-4B8C-83A1-F6EECF244321}">
                  <p14:modId xmlns:p14="http://schemas.microsoft.com/office/powerpoint/2010/main" val="3113508578"/>
                </p:ext>
              </p:extLst>
            </p:nvPr>
          </p:nvGraphicFramePr>
          <p:xfrm>
            <a:off x="1913240" y="2191288"/>
            <a:ext cx="8143200" cy="3886186"/>
          </p:xfrm>
          <a:graphic>
            <a:graphicData uri="http://schemas.openxmlformats.org/drawingml/2006/chart">
              <c:chart xmlns:c="http://schemas.openxmlformats.org/drawingml/2006/chart" xmlns:r="http://schemas.openxmlformats.org/officeDocument/2006/relationships" r:id="rId2"/>
            </a:graphicData>
          </a:graphic>
        </p:graphicFrame>
      </p:grpSp>
      <p:sp>
        <p:nvSpPr>
          <p:cNvPr id="12" name="TextBox 11">
            <a:extLst>
              <a:ext uri="{FF2B5EF4-FFF2-40B4-BE49-F238E27FC236}">
                <a16:creationId xmlns:a16="http://schemas.microsoft.com/office/drawing/2014/main" id="{BC6E4B81-0AF1-4953-80E3-16F4CA080CE8}"/>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1666152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184618"/>
            <a:ext cx="8496944" cy="4961202"/>
            <a:chOff x="1775520" y="1052736"/>
            <a:chExt cx="8496944"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584775"/>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Technical</a:t>
              </a:r>
              <a:r>
                <a:rPr lang="fr-FR" sz="1600" dirty="0"/>
                <a:t> </a:t>
              </a:r>
              <a:r>
                <a:rPr lang="fr-FR" sz="1600" dirty="0" err="1"/>
                <a:t>Debt</a:t>
              </a:r>
              <a:r>
                <a:rPr lang="fr-FR" sz="1600" dirty="0"/>
                <a:t> </a:t>
              </a:r>
              <a:r>
                <a:rPr lang="fr-FR" sz="1600" dirty="0" err="1"/>
                <a:t>Trending</a:t>
              </a:r>
              <a:r>
                <a:rPr lang="fr-FR" sz="1600" dirty="0"/>
                <a:t> Bubble - </a:t>
              </a:r>
              <a:r>
                <a:rPr lang="en-US" sz="1600" dirty="0">
                  <a:solidFill>
                    <a:schemeClr val="accent1"/>
                  </a:solidFill>
                </a:rPr>
                <a:t>DEPRECATED (old CAST formula) see next slide</a:t>
              </a:r>
              <a:endParaRPr lang="fr-FR" sz="1600" dirty="0"/>
            </a:p>
          </p:txBody>
        </p:sp>
        <p:graphicFrame>
          <p:nvGraphicFramePr>
            <p:cNvPr id="35" name="Chart 34" descr="GRAPH;BUBBLE"/>
            <p:cNvGraphicFramePr/>
            <p:nvPr>
              <p:extLst>
                <p:ext uri="{D42A27DB-BD31-4B8C-83A1-F6EECF244321}">
                  <p14:modId xmlns:p14="http://schemas.microsoft.com/office/powerpoint/2010/main" val="1791099529"/>
                </p:ext>
              </p:extLst>
            </p:nvPr>
          </p:nvGraphicFramePr>
          <p:xfrm>
            <a:off x="2026706" y="2519660"/>
            <a:ext cx="8245758" cy="3424372"/>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52035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BUBBLE</a:t>
              </a:r>
            </a:p>
          </p:txBody>
        </p:sp>
        <p:sp>
          <p:nvSpPr>
            <p:cNvPr id="37" name="TextBox 36"/>
            <p:cNvSpPr txBox="1"/>
            <p:nvPr/>
          </p:nvSpPr>
          <p:spPr>
            <a:xfrm>
              <a:off x="2050750" y="15203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842573"/>
              <a:ext cx="6630534" cy="64633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200" b="1" dirty="0"/>
                <a:t>M=</a:t>
              </a:r>
              <a:r>
                <a:rPr lang="fr-FR" sz="1200" b="1" dirty="0" err="1"/>
                <a:t>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8403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BAAFC6BB-FBE7-441D-8AB7-694AD065079A}"/>
              </a:ext>
            </a:extLst>
          </p:cNvPr>
          <p:cNvGrpSpPr/>
          <p:nvPr/>
        </p:nvGrpSpPr>
        <p:grpSpPr>
          <a:xfrm>
            <a:off x="1775520" y="1050394"/>
            <a:ext cx="8399280" cy="4961202"/>
            <a:chOff x="1775520" y="1052736"/>
            <a:chExt cx="8399280" cy="4961202"/>
          </a:xfrm>
        </p:grpSpPr>
        <p:sp>
          <p:nvSpPr>
            <p:cNvPr id="33" name="Rounded Rectangle 32"/>
            <p:cNvSpPr/>
            <p:nvPr/>
          </p:nvSpPr>
          <p:spPr>
            <a:xfrm>
              <a:off x="1775520" y="1052736"/>
              <a:ext cx="8399280" cy="496120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OMG </a:t>
              </a:r>
              <a:r>
                <a:rPr lang="fr-FR" sz="1600" dirty="0" err="1"/>
                <a:t>Technical</a:t>
              </a:r>
              <a:r>
                <a:rPr lang="fr-FR" sz="1600" dirty="0"/>
                <a:t> Debt </a:t>
              </a:r>
              <a:r>
                <a:rPr lang="fr-FR" sz="1600" dirty="0" err="1"/>
                <a:t>Trending</a:t>
              </a:r>
              <a:r>
                <a:rPr lang="fr-FR" sz="1600" dirty="0"/>
                <a:t> Bubble</a:t>
              </a:r>
            </a:p>
          </p:txBody>
        </p:sp>
        <p:graphicFrame>
          <p:nvGraphicFramePr>
            <p:cNvPr id="35" name="Chart 34" descr="GRAPH;OMG_TECH_DEBT_BUBBLE"/>
            <p:cNvGraphicFramePr/>
            <p:nvPr>
              <p:extLst>
                <p:ext uri="{D42A27DB-BD31-4B8C-83A1-F6EECF244321}">
                  <p14:modId xmlns:p14="http://schemas.microsoft.com/office/powerpoint/2010/main" val="2880342401"/>
                </p:ext>
              </p:extLst>
            </p:nvPr>
          </p:nvGraphicFramePr>
          <p:xfrm>
            <a:off x="2050750" y="2823242"/>
            <a:ext cx="7278102" cy="3118110"/>
          </p:xfrm>
          <a:graphic>
            <a:graphicData uri="http://schemas.openxmlformats.org/drawingml/2006/chart">
              <c:chart xmlns:c="http://schemas.openxmlformats.org/drawingml/2006/chart" xmlns:r="http://schemas.openxmlformats.org/officeDocument/2006/relationships" r:id="rId2"/>
            </a:graphicData>
          </a:graphic>
        </p:graphicFrame>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OMG_TECH_DEBT_BUBBLE</a:t>
              </a:r>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34993"/>
              <a:ext cx="6630534" cy="101566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p>
            <a:p>
              <a:r>
                <a:rPr lang="fr-FR" sz="1200" b="1" dirty="0"/>
                <a:t>M:ModuleId</a:t>
              </a:r>
              <a:r>
                <a:rPr lang="fr-FR" sz="1200" dirty="0"/>
                <a:t> (by default M </a:t>
              </a:r>
              <a:r>
                <a:rPr lang="fr-FR" sz="1200" dirty="0" err="1"/>
                <a:t>is</a:t>
              </a:r>
              <a:r>
                <a:rPr lang="fr-FR" sz="1200" dirty="0"/>
                <a:t> </a:t>
              </a:r>
              <a:r>
                <a:rPr lang="fr-FR" sz="1200" dirty="0" err="1"/>
                <a:t>null</a:t>
              </a:r>
              <a:r>
                <a:rPr lang="fr-FR" sz="1200" dirty="0"/>
                <a:t>)</a:t>
              </a:r>
            </a:p>
            <a:p>
              <a:r>
                <a:rPr lang="fr-FR" sz="1200" dirty="0"/>
                <a:t>if present, only data from indicated module will be shown, obviously data from the entire snapshot will be shown.</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13" name="TextBox 12">
            <a:extLst>
              <a:ext uri="{FF2B5EF4-FFF2-40B4-BE49-F238E27FC236}">
                <a16:creationId xmlns:a16="http://schemas.microsoft.com/office/drawing/2014/main" id="{4C603939-7659-41DC-BD88-443C5282ACCF}"/>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216715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en-US"/>
              <a:t>When Word uses placeholders to target a customizable component, PowerPoint uses alternative text property of TextBox, Table or ChartArea</a:t>
            </a:r>
          </a:p>
          <a:p>
            <a:pPr algn="just"/>
            <a:endParaRPr lang="en-US"/>
          </a:p>
          <a:p>
            <a:pPr algn="just"/>
            <a:r>
              <a:rPr lang="en-US"/>
              <a:t>To see alternative text property of all component, you should activate « Size and Position »  button in Powerpoint properties</a:t>
            </a:r>
          </a:p>
        </p:txBody>
      </p:sp>
      <p:sp>
        <p:nvSpPr>
          <p:cNvPr id="2" name="Title 1"/>
          <p:cNvSpPr>
            <a:spLocks noGrp="1"/>
          </p:cNvSpPr>
          <p:nvPr>
            <p:ph type="title"/>
          </p:nvPr>
        </p:nvSpPr>
        <p:spPr/>
        <p:txBody>
          <a:bodyPr/>
          <a:lstStyle/>
          <a:p>
            <a:r>
              <a:rPr lang="fr-FR" dirty="0"/>
              <a:t>Powerpoint Templates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4E5FCF4-B661-4EC3-B983-4EC90AB96F0C}"/>
              </a:ext>
            </a:extLst>
          </p:cNvPr>
          <p:cNvGrpSpPr/>
          <p:nvPr/>
        </p:nvGrpSpPr>
        <p:grpSpPr>
          <a:xfrm>
            <a:off x="1955919" y="1067522"/>
            <a:ext cx="8316545" cy="5301670"/>
            <a:chOff x="1955919" y="935642"/>
            <a:chExt cx="8316545" cy="5301670"/>
          </a:xfrm>
        </p:grpSpPr>
        <p:sp>
          <p:nvSpPr>
            <p:cNvPr id="33" name="Rounded Rectangle 32"/>
            <p:cNvSpPr/>
            <p:nvPr/>
          </p:nvSpPr>
          <p:spPr>
            <a:xfrm>
              <a:off x="2017200" y="935642"/>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55919"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Cast</a:t>
              </a:r>
              <a:r>
                <a:rPr lang="fr-FR" sz="1600" dirty="0"/>
                <a:t> </a:t>
              </a:r>
              <a:r>
                <a:rPr lang="fr-FR" sz="1600" dirty="0" err="1"/>
                <a:t>Complexity</a:t>
              </a:r>
              <a:r>
                <a:rPr lang="fr-FR" sz="1600" dirty="0"/>
                <a:t> Distribution</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41930"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COMPLEXITY"/>
            <p:cNvGraphicFramePr/>
            <p:nvPr>
              <p:extLst>
                <p:ext uri="{D42A27DB-BD31-4B8C-83A1-F6EECF244321}">
                  <p14:modId xmlns:p14="http://schemas.microsoft.com/office/powerpoint/2010/main" val="741181097"/>
                </p:ext>
              </p:extLst>
            </p:nvPr>
          </p:nvGraphicFramePr>
          <p:xfrm>
            <a:off x="2279576" y="2492896"/>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Box 11"/>
            <p:cNvSpPr txBox="1"/>
            <p:nvPr/>
          </p:nvSpPr>
          <p:spPr>
            <a:xfrm>
              <a:off x="6312024" y="1042572"/>
              <a:ext cx="3744416" cy="2092881"/>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00" dirty="0"/>
                <a:t>CAST provides a distribution of objects based on several distributions:</a:t>
              </a:r>
            </a:p>
            <a:p>
              <a:pPr lvl="0"/>
              <a:r>
                <a:rPr lang="en-GB" sz="1000" dirty="0"/>
                <a:t>-Algorithm Complexity (based on </a:t>
              </a:r>
              <a:r>
                <a:rPr lang="en-GB" sz="1000" dirty="0" err="1"/>
                <a:t>Cyclomatic</a:t>
              </a:r>
              <a:r>
                <a:rPr lang="en-GB" sz="1000" dirty="0"/>
                <a:t> complexity</a:t>
              </a:r>
            </a:p>
            <a:p>
              <a:pPr lvl="0"/>
              <a:r>
                <a:rPr lang="en-GB" sz="1000" dirty="0"/>
                <a:t>-SQL Complexity</a:t>
              </a:r>
            </a:p>
            <a:p>
              <a:pPr lvl="0"/>
              <a:r>
                <a:rPr lang="en-GB" sz="1000" dirty="0"/>
                <a:t>-Coupling (Fan in, Fan out)</a:t>
              </a:r>
            </a:p>
            <a:p>
              <a:pPr lvl="0"/>
              <a:r>
                <a:rPr lang="en-GB" sz="1000" dirty="0"/>
                <a:t>-Ratio of documentation</a:t>
              </a:r>
            </a:p>
            <a:p>
              <a:pPr lvl="0"/>
              <a:r>
                <a:rPr lang="en-GB" sz="1000" dirty="0"/>
                <a:t>-Size of components</a:t>
              </a:r>
            </a:p>
            <a:p>
              <a:pPr lvl="0"/>
              <a:r>
                <a:rPr lang="en-GB" sz="1000" dirty="0"/>
                <a:t>For more information,  go to chapter “Cost”</a:t>
              </a:r>
            </a:p>
            <a:p>
              <a:pPr lvl="0"/>
              <a:r>
                <a:rPr lang="en-GB" sz="1000" dirty="0">
                  <a:hlinkClick r:id="rId3"/>
                </a:rPr>
                <a:t>http://doc.castsoftware.com/help/index.jsp?topic=%2Fcurrent%2FHow+Complexity+metrics+are+calculated+by+CAST.html</a:t>
              </a:r>
              <a:endParaRPr lang="en-GB" sz="1000" dirty="0"/>
            </a:p>
            <a:p>
              <a:pPr lvl="0"/>
              <a:r>
                <a:rPr lang="en-GB" sz="1000" dirty="0"/>
                <a:t>This graph is relevant only on engineering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878B235-8812-4F86-9D98-BB1E80508958}"/>
              </a:ext>
            </a:extLst>
          </p:cNvPr>
          <p:cNvGrpSpPr/>
          <p:nvPr/>
        </p:nvGrpSpPr>
        <p:grpSpPr>
          <a:xfrm>
            <a:off x="1919536" y="1049392"/>
            <a:ext cx="8343547" cy="5301670"/>
            <a:chOff x="1919536" y="908720"/>
            <a:chExt cx="8343547" cy="5301670"/>
          </a:xfrm>
        </p:grpSpPr>
        <p:sp>
          <p:nvSpPr>
            <p:cNvPr id="5" name="Rounded Rectangle 4"/>
            <p:cNvSpPr/>
            <p:nvPr/>
          </p:nvSpPr>
          <p:spPr>
            <a:xfrm>
              <a:off x="2017200" y="908720"/>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7" name="TextBox 6"/>
            <p:cNvSpPr txBox="1"/>
            <p:nvPr/>
          </p:nvSpPr>
          <p:spPr>
            <a:xfrm>
              <a:off x="3632549"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8" name="TextBox 7"/>
            <p:cNvSpPr txBox="1"/>
            <p:nvPr/>
          </p:nvSpPr>
          <p:spPr>
            <a:xfrm>
              <a:off x="2185385"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32549" y="1662984"/>
              <a:ext cx="6630534" cy="33855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600" dirty="0"/>
                <a:t>PAR=distribution id</a:t>
              </a:r>
            </a:p>
          </p:txBody>
        </p:sp>
        <p:sp>
          <p:nvSpPr>
            <p:cNvPr id="10" name="TextBox 9"/>
            <p:cNvSpPr txBox="1"/>
            <p:nvPr/>
          </p:nvSpPr>
          <p:spPr>
            <a:xfrm>
              <a:off x="2602167"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1" name="Chart 10" descr="GRAPH;CAST_DISTRIBUTION;PAR=65501"/>
            <p:cNvGraphicFramePr/>
            <p:nvPr>
              <p:extLst>
                <p:ext uri="{D42A27DB-BD31-4B8C-83A1-F6EECF244321}">
                  <p14:modId xmlns:p14="http://schemas.microsoft.com/office/powerpoint/2010/main" val="2403045350"/>
                </p:ext>
              </p:extLst>
            </p:nvPr>
          </p:nvGraphicFramePr>
          <p:xfrm>
            <a:off x="2279576" y="2465974"/>
            <a:ext cx="7632848" cy="3631952"/>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2"/>
            <p:cNvSpPr txBox="1"/>
            <p:nvPr/>
          </p:nvSpPr>
          <p:spPr>
            <a:xfrm>
              <a:off x="6452956" y="1052737"/>
              <a:ext cx="3609781" cy="1061829"/>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CAST provides a distribution of objects based on the chosen distribution. </a:t>
              </a:r>
              <a:br>
                <a:rPr lang="en-GB" sz="1050" dirty="0"/>
              </a:br>
              <a:r>
                <a:rPr lang="en-GB" sz="1050" dirty="0"/>
                <a:t>PAR = 65501 by default, </a:t>
              </a:r>
              <a:r>
                <a:rPr lang="en-GB" sz="1050" dirty="0" err="1"/>
                <a:t>Cyclomatic</a:t>
              </a:r>
              <a:r>
                <a:rPr lang="en-GB" sz="1050" dirty="0"/>
                <a:t> Complexity Distribution.</a:t>
              </a:r>
            </a:p>
            <a:p>
              <a:r>
                <a:rPr lang="en-GB" sz="1050" dirty="0"/>
                <a:t>This graph is relevant only on engineering databases, it is empty on analytics databases.</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29174942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9E55E04-9A67-4B2E-8E43-A390AF96C9C6}"/>
              </a:ext>
            </a:extLst>
          </p:cNvPr>
          <p:cNvGrpSpPr/>
          <p:nvPr/>
        </p:nvGrpSpPr>
        <p:grpSpPr>
          <a:xfrm>
            <a:off x="1967036" y="1051064"/>
            <a:ext cx="8335978" cy="5301670"/>
            <a:chOff x="1967036" y="980728"/>
            <a:chExt cx="8335978" cy="5301670"/>
          </a:xfrm>
        </p:grpSpPr>
        <p:sp>
          <p:nvSpPr>
            <p:cNvPr id="6" name="Rounded Rectangle 5"/>
            <p:cNvSpPr/>
            <p:nvPr/>
          </p:nvSpPr>
          <p:spPr>
            <a:xfrm>
              <a:off x="2020133" y="980728"/>
              <a:ext cx="8157600" cy="53016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7036"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Distribution of Modules by </a:t>
              </a:r>
              <a:r>
                <a:rPr lang="fr-FR" sz="1600" dirty="0" err="1"/>
                <a:t>number</a:t>
              </a:r>
              <a:r>
                <a:rPr lang="fr-FR" sz="1600" dirty="0"/>
                <a:t> of </a:t>
              </a:r>
              <a:r>
                <a:rPr lang="fr-FR" sz="1600" dirty="0" err="1"/>
                <a:t>artifacts</a:t>
              </a:r>
              <a:endParaRPr lang="fr-FR" sz="1600" dirty="0"/>
            </a:p>
          </p:txBody>
        </p:sp>
        <p:sp>
          <p:nvSpPr>
            <p:cNvPr id="14" name="TextBox 13"/>
            <p:cNvSpPr txBox="1"/>
            <p:nvPr/>
          </p:nvSpPr>
          <p:spPr>
            <a:xfrm>
              <a:off x="3672480"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MODULES_ARTIFACTS</a:t>
              </a:r>
            </a:p>
          </p:txBody>
        </p:sp>
        <p:sp>
          <p:nvSpPr>
            <p:cNvPr id="15" name="TextBox 14"/>
            <p:cNvSpPr txBox="1"/>
            <p:nvPr/>
          </p:nvSpPr>
          <p:spPr>
            <a:xfrm>
              <a:off x="222531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72480" y="1782427"/>
              <a:ext cx="6630534" cy="43088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COUNT=N </a:t>
              </a:r>
              <a:r>
                <a:rPr lang="fr-FR" sz="1100" dirty="0" err="1"/>
                <a:t>where</a:t>
              </a:r>
              <a:r>
                <a:rPr lang="fr-FR" sz="1100" dirty="0"/>
                <a:t> N </a:t>
              </a:r>
              <a:r>
                <a:rPr lang="fr-FR" sz="1100" dirty="0" err="1"/>
                <a:t>indicates</a:t>
              </a:r>
              <a:r>
                <a:rPr lang="fr-FR" sz="1100" dirty="0"/>
                <a:t> the </a:t>
              </a:r>
              <a:r>
                <a:rPr lang="fr-FR" sz="1100" dirty="0" err="1"/>
                <a:t>number</a:t>
              </a:r>
              <a:r>
                <a:rPr lang="fr-FR" sz="1100" dirty="0"/>
                <a:t> of top modules</a:t>
              </a:r>
            </a:p>
            <a:p>
              <a:r>
                <a:rPr lang="fr-FR" sz="1100" dirty="0"/>
                <a:t>By default COUNT=5</a:t>
              </a:r>
            </a:p>
          </p:txBody>
        </p:sp>
        <p:sp>
          <p:nvSpPr>
            <p:cNvPr id="17" name="TextBox 16"/>
            <p:cNvSpPr txBox="1"/>
            <p:nvPr/>
          </p:nvSpPr>
          <p:spPr>
            <a:xfrm>
              <a:off x="264209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12" descr="GRAPH;MODULES_ARTIFACTS"/>
            <p:cNvGraphicFramePr/>
            <p:nvPr>
              <p:extLst>
                <p:ext uri="{D42A27DB-BD31-4B8C-83A1-F6EECF244321}">
                  <p14:modId xmlns:p14="http://schemas.microsoft.com/office/powerpoint/2010/main" val="1224890003"/>
                </p:ext>
              </p:extLst>
            </p:nvPr>
          </p:nvGraphicFramePr>
          <p:xfrm>
            <a:off x="3503712" y="2708920"/>
            <a:ext cx="5472608" cy="2925406"/>
          </p:xfrm>
          <a:graphic>
            <a:graphicData uri="http://schemas.openxmlformats.org/drawingml/2006/chart">
              <c:chart xmlns:c="http://schemas.openxmlformats.org/drawingml/2006/chart" xmlns:r="http://schemas.openxmlformats.org/officeDocument/2006/relationships" r:id="rId2"/>
            </a:graphicData>
          </a:graphic>
        </p:graphicFrame>
      </p:grpSp>
      <p:sp>
        <p:nvSpPr>
          <p:cNvPr id="2" name="Title 1"/>
          <p:cNvSpPr>
            <a:spLocks noGrp="1"/>
          </p:cNvSpPr>
          <p:nvPr>
            <p:ph type="title"/>
          </p:nvPr>
        </p:nvSpPr>
        <p:spPr/>
        <p:txBody>
          <a:bodyPr/>
          <a:lstStyle/>
          <a:p>
            <a:r>
              <a:rPr lang="fr-FR" dirty="0"/>
              <a:t>PowerPoint </a:t>
            </a:r>
            <a:r>
              <a:rPr lang="fr-FR" dirty="0" err="1"/>
              <a:t>Templates</a:t>
            </a:r>
            <a:r>
              <a:rPr lang="fr-FR" dirty="0"/>
              <a:t> - Graphics</a:t>
            </a:r>
            <a:endParaRPr lang="en-US" dirty="0"/>
          </a:p>
        </p:txBody>
      </p:sp>
    </p:spTree>
    <p:extLst>
      <p:ext uri="{BB962C8B-B14F-4D97-AF65-F5344CB8AC3E}">
        <p14:creationId xmlns:p14="http://schemas.microsoft.com/office/powerpoint/2010/main" val="35569579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FB0724A3-2082-43E0-A230-2F9E7BB18C4D}"/>
              </a:ext>
            </a:extLst>
          </p:cNvPr>
          <p:cNvGrpSpPr/>
          <p:nvPr/>
        </p:nvGrpSpPr>
        <p:grpSpPr>
          <a:xfrm>
            <a:off x="1775520" y="1140656"/>
            <a:ext cx="8399280" cy="5112568"/>
            <a:chOff x="1775520" y="1052736"/>
            <a:chExt cx="8399280" cy="5112568"/>
          </a:xfrm>
        </p:grpSpPr>
        <p:sp>
          <p:nvSpPr>
            <p:cNvPr id="33" name="Rounded Rectangle 32"/>
            <p:cNvSpPr/>
            <p:nvPr/>
          </p:nvSpPr>
          <p:spPr>
            <a:xfrm>
              <a:off x="1847528" y="1052736"/>
              <a:ext cx="8327272" cy="511256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77552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Trending</a:t>
              </a:r>
              <a:endParaRPr lang="fr-FR" sz="1600" dirty="0"/>
            </a:p>
          </p:txBody>
        </p:sp>
        <p:sp>
          <p:nvSpPr>
            <p:cNvPr id="36" name="TextBox 35"/>
            <p:cNvSpPr txBox="1"/>
            <p:nvPr/>
          </p:nvSpPr>
          <p:spPr>
            <a:xfrm>
              <a:off x="3497914" y="1412776"/>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TREND_METRIC_ID</a:t>
              </a:r>
              <a:endParaRPr lang="fr-FR" sz="1600" dirty="0"/>
            </a:p>
          </p:txBody>
        </p:sp>
        <p:sp>
          <p:nvSpPr>
            <p:cNvPr id="37" name="TextBox 36"/>
            <p:cNvSpPr txBox="1"/>
            <p:nvPr/>
          </p:nvSpPr>
          <p:spPr>
            <a:xfrm>
              <a:off x="2050750"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497914" y="1768334"/>
              <a:ext cx="663053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100" dirty="0"/>
                <a:t>QID=60017|66031|7126 : </a:t>
              </a:r>
              <a:r>
                <a:rPr lang="fr-FR" sz="1100" dirty="0" err="1"/>
                <a:t>list</a:t>
              </a:r>
              <a:r>
                <a:rPr lang="fr-FR" sz="1100" dirty="0"/>
                <a:t> BC, TC or QR </a:t>
              </a:r>
              <a:r>
                <a:rPr lang="fr-FR" sz="1100" dirty="0" err="1"/>
                <a:t>metric</a:t>
              </a:r>
              <a:r>
                <a:rPr lang="fr-FR" sz="1100" dirty="0"/>
                <a:t> id </a:t>
              </a:r>
              <a:r>
                <a:rPr lang="fr-FR" sz="1100" dirty="0" err="1"/>
                <a:t>separated</a:t>
              </a:r>
              <a:r>
                <a:rPr lang="fr-FR" sz="1100" dirty="0"/>
                <a:t> by | (max 10)</a:t>
              </a:r>
            </a:p>
            <a:p>
              <a:r>
                <a:rPr lang="fr-FR" sz="1100" dirty="0"/>
                <a:t>Or SID=10151|67211 : </a:t>
              </a:r>
              <a:r>
                <a:rPr lang="fr-FR" sz="1100" dirty="0" err="1"/>
                <a:t>list</a:t>
              </a:r>
              <a:r>
                <a:rPr lang="fr-FR" sz="1100" dirty="0"/>
                <a:t> of </a:t>
              </a:r>
              <a:r>
                <a:rPr lang="fr-FR" sz="1100" dirty="0" err="1"/>
                <a:t>sizing</a:t>
              </a:r>
              <a:r>
                <a:rPr lang="fr-FR" sz="1100" dirty="0"/>
                <a:t> </a:t>
              </a:r>
              <a:r>
                <a:rPr lang="fr-FR" sz="1100" dirty="0" err="1"/>
                <a:t>measures</a:t>
              </a:r>
              <a:r>
                <a:rPr lang="fr-FR" sz="1100" dirty="0"/>
                <a:t> id </a:t>
              </a:r>
              <a:r>
                <a:rPr lang="fr-FR" sz="1100" dirty="0" err="1"/>
                <a:t>separated</a:t>
              </a:r>
              <a:r>
                <a:rPr lang="fr-FR" sz="1100" dirty="0"/>
                <a:t> by | (max 10)</a:t>
              </a:r>
            </a:p>
            <a:p>
              <a:r>
                <a:rPr lang="fr-FR" sz="1100" dirty="0"/>
                <a:t>Or BID=66061|66062 : </a:t>
              </a:r>
              <a:r>
                <a:rPr lang="fr-FR" sz="1100" dirty="0" err="1"/>
                <a:t>list</a:t>
              </a:r>
              <a:r>
                <a:rPr lang="fr-FR" sz="1100" dirty="0"/>
                <a:t> of background </a:t>
              </a:r>
              <a:r>
                <a:rPr lang="fr-FR" sz="1100" dirty="0" err="1"/>
                <a:t>facts</a:t>
              </a:r>
              <a:r>
                <a:rPr lang="fr-FR" sz="1100" dirty="0"/>
                <a:t> id </a:t>
              </a:r>
              <a:r>
                <a:rPr lang="fr-FR" sz="1100" dirty="0" err="1"/>
                <a:t>separated</a:t>
              </a:r>
              <a:r>
                <a:rPr lang="fr-FR" sz="1100" dirty="0"/>
                <a:t> by | (max 10)</a:t>
              </a:r>
            </a:p>
          </p:txBody>
        </p:sp>
        <p:sp>
          <p:nvSpPr>
            <p:cNvPr id="39" name="TextBox 38"/>
            <p:cNvSpPr txBox="1"/>
            <p:nvPr/>
          </p:nvSpPr>
          <p:spPr>
            <a:xfrm>
              <a:off x="2467532"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10" name="Chart 9" descr="GRAPH;TREND_METRIC_ID;QID=60017|66032|66033|60016|60014|61013|66062|7448|6162|7502"/>
            <p:cNvGraphicFramePr/>
            <p:nvPr>
              <p:extLst>
                <p:ext uri="{D42A27DB-BD31-4B8C-83A1-F6EECF244321}">
                  <p14:modId xmlns:p14="http://schemas.microsoft.com/office/powerpoint/2010/main" val="2984492018"/>
                </p:ext>
              </p:extLst>
            </p:nvPr>
          </p:nvGraphicFramePr>
          <p:xfrm>
            <a:off x="1844040" y="2572522"/>
            <a:ext cx="8284408" cy="3520774"/>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513374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504795"/>
            <a:ext cx="8580532" cy="423112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Generic</a:t>
              </a:r>
              <a:r>
                <a:rPr lang="fr-FR" sz="1600" dirty="0"/>
                <a:t> </a:t>
              </a:r>
              <a:r>
                <a:rPr lang="fr-FR" sz="1600" dirty="0" err="1"/>
                <a:t>Quality</a:t>
              </a:r>
              <a:r>
                <a:rPr lang="fr-FR" sz="1600" dirty="0"/>
                <a:t> </a:t>
              </a:r>
              <a:r>
                <a:rPr lang="fr-FR" sz="1600" dirty="0" err="1"/>
                <a:t>Indicator</a:t>
              </a:r>
              <a:r>
                <a:rPr lang="fr-FR" sz="1600" dirty="0"/>
                <a:t> Radar</a:t>
              </a:r>
            </a:p>
          </p:txBody>
        </p:sp>
        <p:sp>
          <p:nvSpPr>
            <p:cNvPr id="28" name="TextBox 27"/>
            <p:cNvSpPr txBox="1"/>
            <p:nvPr/>
          </p:nvSpPr>
          <p:spPr>
            <a:xfrm>
              <a:off x="3377353" y="1452043"/>
              <a:ext cx="5190374" cy="338554"/>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RADAR_METRIC_ID</a:t>
              </a:r>
              <a:endParaRPr lang="fr-FR" dirty="0"/>
            </a:p>
          </p:txBody>
        </p:sp>
        <p:sp>
          <p:nvSpPr>
            <p:cNvPr id="29" name="TextBox 28"/>
            <p:cNvSpPr txBox="1"/>
            <p:nvPr/>
          </p:nvSpPr>
          <p:spPr>
            <a:xfrm>
              <a:off x="1930189" y="1453517"/>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773489"/>
              <a:ext cx="6823103" cy="7386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dirty="0"/>
                <a:t>ID=</a:t>
              </a:r>
              <a:r>
                <a:rPr lang="fr-FR" sz="1400" dirty="0" err="1"/>
                <a:t>list</a:t>
              </a:r>
              <a:r>
                <a:rPr lang="fr-FR" sz="1400" dirty="0"/>
                <a:t> of </a:t>
              </a:r>
              <a:r>
                <a:rPr lang="fr-FR" sz="1400" dirty="0" err="1"/>
                <a:t>metric</a:t>
              </a:r>
              <a:r>
                <a:rPr lang="fr-FR" sz="1400" dirty="0"/>
                <a:t> id (BC, TC or QR) </a:t>
              </a:r>
              <a:r>
                <a:rPr lang="fr-FR" sz="1400" dirty="0" err="1"/>
                <a:t>separated</a:t>
              </a:r>
              <a:r>
                <a:rPr lang="fr-FR" sz="1400" dirty="0"/>
                <a:t> by ‘|’, for </a:t>
              </a:r>
              <a:r>
                <a:rPr lang="fr-FR" sz="1400" dirty="0" err="1"/>
                <a:t>example</a:t>
              </a:r>
              <a:r>
                <a:rPr lang="fr-FR" sz="1400" dirty="0"/>
                <a:t> ID=ID=60017|60016|66031|61007|7156|3566</a:t>
              </a:r>
            </a:p>
            <a:p>
              <a:r>
                <a:rPr lang="fr-FR" sz="1400" dirty="0"/>
                <a:t>SNAPSHOT=CURRENT or PREVIOUS or BOTH</a:t>
              </a:r>
            </a:p>
          </p:txBody>
        </p:sp>
        <p:sp>
          <p:nvSpPr>
            <p:cNvPr id="31" name="TextBox 30"/>
            <p:cNvSpPr txBox="1"/>
            <p:nvPr/>
          </p:nvSpPr>
          <p:spPr>
            <a:xfrm>
              <a:off x="2346971" y="177348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aphicFrame>
          <p:nvGraphicFramePr>
            <p:cNvPr id="7" name="Chart 6" descr="GRAPH;RADAR_METRIC_ID;ID=60017|60016|66031|61007|7156|3566,SNAPSHOT=BOTH"/>
            <p:cNvGraphicFramePr/>
            <p:nvPr>
              <p:extLst>
                <p:ext uri="{D42A27DB-BD31-4B8C-83A1-F6EECF244321}">
                  <p14:modId xmlns:p14="http://schemas.microsoft.com/office/powerpoint/2010/main" val="21998712"/>
                </p:ext>
              </p:extLst>
            </p:nvPr>
          </p:nvGraphicFramePr>
          <p:xfrm>
            <a:off x="2423592" y="2736717"/>
            <a:ext cx="7272808" cy="2515879"/>
          </p:xfrm>
          <a:graphic>
            <a:graphicData uri="http://schemas.openxmlformats.org/drawingml/2006/chart">
              <c:chart xmlns:c="http://schemas.openxmlformats.org/drawingml/2006/chart" xmlns:r="http://schemas.openxmlformats.org/officeDocument/2006/relationships" r:id="rId2"/>
            </a:graphicData>
          </a:graphic>
        </p:graphicFrame>
      </p:grpSp>
    </p:spTree>
    <p:extLst>
      <p:ext uri="{BB962C8B-B14F-4D97-AF65-F5344CB8AC3E}">
        <p14:creationId xmlns:p14="http://schemas.microsoft.com/office/powerpoint/2010/main" val="163988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Graphics</a:t>
            </a:r>
          </a:p>
        </p:txBody>
      </p:sp>
      <p:grpSp>
        <p:nvGrpSpPr>
          <p:cNvPr id="2" name="Group 1">
            <a:extLst>
              <a:ext uri="{FF2B5EF4-FFF2-40B4-BE49-F238E27FC236}">
                <a16:creationId xmlns:a16="http://schemas.microsoft.com/office/drawing/2014/main" id="{6FB76AD8-7070-47C8-AEC6-A29AE22B9280}"/>
              </a:ext>
            </a:extLst>
          </p:cNvPr>
          <p:cNvGrpSpPr/>
          <p:nvPr/>
        </p:nvGrpSpPr>
        <p:grpSpPr>
          <a:xfrm>
            <a:off x="1703512" y="1073791"/>
            <a:ext cx="8580532" cy="5268286"/>
            <a:chOff x="1703512" y="1021470"/>
            <a:chExt cx="8580532" cy="4231126"/>
          </a:xfrm>
        </p:grpSpPr>
        <p:sp>
          <p:nvSpPr>
            <p:cNvPr id="23" name="AutoShape 39"/>
            <p:cNvSpPr>
              <a:spLocks noChangeArrowheads="1"/>
            </p:cNvSpPr>
            <p:nvPr/>
          </p:nvSpPr>
          <p:spPr bwMode="auto">
            <a:xfrm>
              <a:off x="1813716" y="1021470"/>
              <a:ext cx="8470328" cy="4231126"/>
            </a:xfrm>
            <a:prstGeom prst="roundRect">
              <a:avLst>
                <a:gd name="adj" fmla="val 4782"/>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400" dirty="0"/>
            </a:p>
          </p:txBody>
        </p:sp>
        <p:sp>
          <p:nvSpPr>
            <p:cNvPr id="27" name="TextBox 26"/>
            <p:cNvSpPr txBox="1"/>
            <p:nvPr/>
          </p:nvSpPr>
          <p:spPr>
            <a:xfrm>
              <a:off x="1703512" y="1030015"/>
              <a:ext cx="8136904"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Transactions bar chart</a:t>
              </a:r>
            </a:p>
          </p:txBody>
        </p:sp>
        <p:sp>
          <p:nvSpPr>
            <p:cNvPr id="28" name="TextBox 27"/>
            <p:cNvSpPr txBox="1"/>
            <p:nvPr/>
          </p:nvSpPr>
          <p:spPr>
            <a:xfrm>
              <a:off x="3377353" y="1256722"/>
              <a:ext cx="5190374" cy="271903"/>
            </a:xfrm>
            <a:prstGeom prst="rect">
              <a:avLst/>
            </a:prstGeom>
            <a:noFill/>
          </p:spPr>
          <p:txBody>
            <a:bodyPr wrap="square" rtlCol="0">
              <a:spAutoFit/>
            </a:bodyPr>
            <a:lstStyle>
              <a:defPPr>
                <a:defRPr lang="fr-FR"/>
              </a:defPPr>
              <a:lvl1pPr>
                <a:defRPr sz="2000" b="1">
                  <a:solidFill>
                    <a:srgbClr val="5E5E5E"/>
                  </a:solidFill>
                </a:defRPr>
              </a:lvl1pPr>
            </a:lstStyle>
            <a:p>
              <a:r>
                <a:rPr lang="fr-FR" sz="1600" dirty="0"/>
                <a:t>TRANSACTIONS_CHART</a:t>
              </a:r>
              <a:endParaRPr lang="fr-FR" dirty="0"/>
            </a:p>
          </p:txBody>
        </p:sp>
        <p:sp>
          <p:nvSpPr>
            <p:cNvPr id="29" name="TextBox 28"/>
            <p:cNvSpPr txBox="1"/>
            <p:nvPr/>
          </p:nvSpPr>
          <p:spPr>
            <a:xfrm>
              <a:off x="1930189" y="125819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0" name="TextBox 29"/>
            <p:cNvSpPr txBox="1"/>
            <p:nvPr/>
          </p:nvSpPr>
          <p:spPr>
            <a:xfrm>
              <a:off x="3377353" y="1542524"/>
              <a:ext cx="6823103" cy="81571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US" sz="1200" i="0" dirty="0"/>
                <a:t>- SNAPSHOT : CURRENT or PREVIOUS, current by default</a:t>
              </a:r>
            </a:p>
            <a:p>
              <a:r>
                <a:rPr lang="en-US" sz="1200" i="0" dirty="0"/>
                <a:t>- COUNT: to restrict the list of transactions, -1 for all transactions, by default 20.</a:t>
              </a:r>
            </a:p>
            <a:p>
              <a:pPr marL="171450" indent="-171450">
                <a:buFontTx/>
                <a:buChar char="-"/>
              </a:pPr>
              <a:r>
                <a:rPr lang="en-US" sz="1200" i="0" dirty="0"/>
                <a:t>FILTER:SECU or EFF or ROB to sort the transactions , ROB by default</a:t>
              </a:r>
            </a:p>
            <a:p>
              <a:pPr marL="171450" indent="-171450">
                <a:buFontTx/>
                <a:buChar char="-"/>
              </a:pPr>
              <a:r>
                <a:rPr lang="en-US" sz="1200" i="0" dirty="0"/>
                <a:t>NAME: FULL or SHORT to display transactions by their short name or full name, SHORT by default</a:t>
              </a:r>
            </a:p>
          </p:txBody>
        </p:sp>
        <p:sp>
          <p:nvSpPr>
            <p:cNvPr id="31" name="TextBox 30"/>
            <p:cNvSpPr txBox="1"/>
            <p:nvPr/>
          </p:nvSpPr>
          <p:spPr>
            <a:xfrm>
              <a:off x="2346971" y="15425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Chart 10" descr="GRAPH;TRANSACTIONS_CHART;">
            <a:extLst>
              <a:ext uri="{FF2B5EF4-FFF2-40B4-BE49-F238E27FC236}">
                <a16:creationId xmlns:a16="http://schemas.microsoft.com/office/drawing/2014/main" id="{267197ED-53A0-4C28-832D-07CDE6597FAD}"/>
              </a:ext>
            </a:extLst>
          </p:cNvPr>
          <p:cNvGraphicFramePr/>
          <p:nvPr>
            <p:extLst>
              <p:ext uri="{D42A27DB-BD31-4B8C-83A1-F6EECF244321}">
                <p14:modId xmlns:p14="http://schemas.microsoft.com/office/powerpoint/2010/main" val="2669988763"/>
              </p:ext>
            </p:extLst>
          </p:nvPr>
        </p:nvGraphicFramePr>
        <p:xfrm>
          <a:off x="2534026" y="2785750"/>
          <a:ext cx="6630997" cy="35356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794978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5" action="ppaction://hlinksldjump"/>
              </a:rPr>
              <a:t>Text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6"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Table templates</a:t>
            </a: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956327"/>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36</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33460753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Content Placeholder 77"/>
          <p:cNvSpPr>
            <a:spLocks noGrp="1"/>
          </p:cNvSpPr>
          <p:nvPr>
            <p:ph type="body" sz="quarter" idx="13"/>
          </p:nvPr>
        </p:nvSpPr>
        <p:spPr/>
        <p:txBody>
          <a:bodyPr/>
          <a:lstStyle/>
          <a:p>
            <a:r>
              <a:rPr lang="fr-FR" sz="2400" dirty="0"/>
              <a:t>This kind of template is identified by a type value as</a:t>
            </a:r>
            <a:br>
              <a:rPr lang="fr-FR" sz="2400" dirty="0"/>
            </a:br>
            <a:r>
              <a:rPr lang="fr-FR" sz="2400" dirty="0"/>
              <a:t>			</a:t>
            </a:r>
          </a:p>
          <a:p>
            <a:pPr marL="0" indent="0">
              <a:buNone/>
            </a:pPr>
            <a:r>
              <a:rPr lang="fr-FR" sz="2400" dirty="0"/>
              <a:t>			Type = </a:t>
            </a:r>
            <a:r>
              <a:rPr lang="fr-FR" sz="2400" b="1" dirty="0"/>
              <a:t>TABLE</a:t>
            </a:r>
          </a:p>
          <a:p>
            <a:pPr marL="0" indent="0">
              <a:buNone/>
            </a:pPr>
            <a:endParaRPr lang="fr-FR" sz="2400" b="1" dirty="0"/>
          </a:p>
          <a:p>
            <a:pPr marL="0" indent="0">
              <a:buNone/>
            </a:pPr>
            <a:endParaRPr lang="fr-FR" sz="2400" b="1" dirty="0"/>
          </a:p>
        </p:txBody>
      </p:sp>
      <p:sp>
        <p:nvSpPr>
          <p:cNvPr id="2" name="Title 1"/>
          <p:cNvSpPr>
            <a:spLocks noGrp="1"/>
          </p:cNvSpPr>
          <p:nvPr>
            <p:ph type="title"/>
          </p:nvPr>
        </p:nvSpPr>
        <p:spPr/>
        <p:txBody>
          <a:bodyPr>
            <a:normAutofit/>
          </a:bodyPr>
          <a:lstStyle/>
          <a:p>
            <a:r>
              <a:rPr lang="fr-FR" dirty="0"/>
              <a:t>PowerPoint Templates – Tables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02CC7A2-CFF8-4721-BD31-7523288C17CA}"/>
              </a:ext>
            </a:extLst>
          </p:cNvPr>
          <p:cNvGrpSpPr/>
          <p:nvPr/>
        </p:nvGrpSpPr>
        <p:grpSpPr>
          <a:xfrm>
            <a:off x="1919536" y="1290589"/>
            <a:ext cx="8317303" cy="2316178"/>
            <a:chOff x="1919536" y="836712"/>
            <a:chExt cx="8317303" cy="2316178"/>
          </a:xfrm>
        </p:grpSpPr>
        <p:sp>
          <p:nvSpPr>
            <p:cNvPr id="33" name="Rounded Rectangle 32"/>
            <p:cNvSpPr/>
            <p:nvPr/>
          </p:nvSpPr>
          <p:spPr>
            <a:xfrm>
              <a:off x="2017200" y="836712"/>
              <a:ext cx="8157600" cy="23161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3929855" cy="144655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 COUNT=N </a:t>
              </a:r>
              <a:r>
                <a:rPr lang="fr-FR" sz="1100" dirty="0"/>
                <a:t>(by default COUNT </a:t>
              </a:r>
              <a:r>
                <a:rPr lang="fr-FR" sz="1100" dirty="0" err="1"/>
                <a:t>is</a:t>
              </a:r>
              <a:r>
                <a:rPr lang="fr-FR" sz="1100" dirty="0"/>
                <a:t> </a:t>
              </a:r>
              <a:r>
                <a:rPr lang="fr-FR" sz="1100" dirty="0" err="1"/>
                <a:t>null</a:t>
              </a:r>
              <a:r>
                <a:rPr lang="fr-FR" sz="1100" dirty="0"/>
                <a:t>)</a:t>
              </a:r>
            </a:p>
            <a:p>
              <a:r>
                <a:rPr lang="fr-FR" sz="1100" dirty="0" err="1"/>
                <a:t>where</a:t>
              </a:r>
              <a:r>
                <a:rPr lang="fr-FR" sz="1100" dirty="0"/>
                <a:t> N </a:t>
              </a:r>
              <a:r>
                <a:rPr lang="fr-FR" sz="1100" dirty="0" err="1"/>
                <a:t>is</a:t>
              </a:r>
              <a:r>
                <a:rPr lang="fr-FR" sz="1100" dirty="0"/>
                <a:t> the shown </a:t>
              </a:r>
              <a:r>
                <a:rPr lang="fr-FR" sz="1100" dirty="0" err="1"/>
                <a:t>technology</a:t>
              </a:r>
              <a:r>
                <a:rPr lang="fr-FR" sz="1100" dirty="0"/>
                <a:t> count</a:t>
              </a:r>
            </a:p>
            <a:p>
              <a:r>
                <a:rPr lang="fr-FR" sz="1100" b="1" dirty="0"/>
                <a:t>- NOSIZE</a:t>
              </a:r>
              <a:r>
                <a:rPr lang="fr-FR" sz="1100" dirty="0"/>
                <a:t> to </a:t>
              </a:r>
              <a:r>
                <a:rPr lang="fr-FR" sz="1100" dirty="0" err="1"/>
                <a:t>hide</a:t>
              </a:r>
              <a:r>
                <a:rPr lang="fr-FR" sz="1100" dirty="0"/>
                <a:t> the « LOC » </a:t>
              </a:r>
              <a:r>
                <a:rPr lang="fr-FR" sz="1100" dirty="0" err="1"/>
                <a:t>column</a:t>
              </a:r>
              <a:endParaRPr lang="fr-FR" sz="1100" dirty="0"/>
            </a:p>
            <a:p>
              <a:r>
                <a:rPr lang="fr-FR" sz="1100" dirty="0"/>
                <a:t>(by default the « LOC » </a:t>
              </a:r>
              <a:r>
                <a:rPr lang="fr-FR" sz="1100" dirty="0" err="1"/>
                <a:t>column</a:t>
              </a:r>
              <a:r>
                <a:rPr lang="fr-FR" sz="1100" dirty="0"/>
                <a:t> </a:t>
              </a:r>
              <a:r>
                <a:rPr lang="fr-FR" sz="1100" dirty="0" err="1"/>
                <a:t>is</a:t>
              </a:r>
              <a:r>
                <a:rPr lang="fr-FR" sz="1100" dirty="0"/>
                <a:t> </a:t>
              </a:r>
              <a:r>
                <a:rPr lang="fr-FR" sz="1100" dirty="0" err="1"/>
                <a:t>shown</a:t>
              </a:r>
              <a:r>
                <a:rPr lang="fr-FR" sz="1100" dirty="0"/>
                <a:t>)</a:t>
              </a:r>
            </a:p>
            <a:p>
              <a:r>
                <a:rPr lang="fr-FR" sz="1100" dirty="0"/>
                <a:t>- </a:t>
              </a: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39" name="TextBox 38"/>
            <p:cNvSpPr txBox="1"/>
            <p:nvPr/>
          </p:nvSpPr>
          <p:spPr>
            <a:xfrm>
              <a:off x="2559628"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
          <p:cNvGraphicFramePr>
            <a:graphicFrameLocks noGrp="1"/>
          </p:cNvGraphicFramePr>
          <p:nvPr>
            <p:extLst>
              <p:ext uri="{D42A27DB-BD31-4B8C-83A1-F6EECF244321}">
                <p14:modId xmlns:p14="http://schemas.microsoft.com/office/powerpoint/2010/main" val="3910467852"/>
              </p:ext>
            </p:extLst>
          </p:nvPr>
        </p:nvGraphicFramePr>
        <p:xfrm>
          <a:off x="7680176" y="1783903"/>
          <a:ext cx="2268252" cy="1296143"/>
        </p:xfrm>
        <a:graphic>
          <a:graphicData uri="http://schemas.openxmlformats.org/drawingml/2006/table">
            <a:tbl>
              <a:tblPr firstRow="1" bandRow="1">
                <a:tableStyleId>{72833802-FEF1-4C79-8D5D-14CF1EAF98D9}</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7211CF2A-2544-4E0B-AA46-310E226A44C1}"/>
              </a:ext>
            </a:extLst>
          </p:cNvPr>
          <p:cNvGrpSpPr/>
          <p:nvPr/>
        </p:nvGrpSpPr>
        <p:grpSpPr>
          <a:xfrm>
            <a:off x="1919536" y="4013215"/>
            <a:ext cx="8380224" cy="2160240"/>
            <a:chOff x="1919536" y="3861048"/>
            <a:chExt cx="8380224" cy="2160240"/>
          </a:xfrm>
        </p:grpSpPr>
        <p:sp>
          <p:nvSpPr>
            <p:cNvPr id="12" name="Rounded Rectangle 11"/>
            <p:cNvSpPr/>
            <p:nvPr/>
          </p:nvSpPr>
          <p:spPr>
            <a:xfrm>
              <a:off x="2008636" y="3861048"/>
              <a:ext cx="8157600" cy="216024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13938" y="4567054"/>
              <a:ext cx="3688698" cy="9387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endParaRPr lang="fr-FR" sz="1100" dirty="0"/>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
          <p:cNvGraphicFramePr>
            <a:graphicFrameLocks noGrp="1"/>
          </p:cNvGraphicFramePr>
          <p:nvPr>
            <p:extLst>
              <p:ext uri="{D42A27DB-BD31-4B8C-83A1-F6EECF244321}">
                <p14:modId xmlns:p14="http://schemas.microsoft.com/office/powerpoint/2010/main" val="900221844"/>
              </p:ext>
            </p:extLst>
          </p:nvPr>
        </p:nvGraphicFramePr>
        <p:xfrm>
          <a:off x="7536160" y="4407008"/>
          <a:ext cx="2196244" cy="1152126"/>
        </p:xfrm>
        <a:graphic>
          <a:graphicData uri="http://schemas.openxmlformats.org/drawingml/2006/table">
            <a:tbl>
              <a:tblPr firstRow="1" bandRow="1">
                <a:tableStyleId>{9DCAF9ED-07DC-4A11-8D7F-57B35C25682E}</a:tableStyleId>
              </a:tblPr>
              <a:tblGrid>
                <a:gridCol w="1287453">
                  <a:extLst>
                    <a:ext uri="{9D8B030D-6E8A-4147-A177-3AD203B41FA5}">
                      <a16:colId xmlns:a16="http://schemas.microsoft.com/office/drawing/2014/main" val="20000"/>
                    </a:ext>
                  </a:extLst>
                </a:gridCol>
                <a:gridCol w="908791">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marL="0" algn="l" defTabSz="914400" rtl="0" eaLnBrk="1" latinLnBrk="0" hangingPunct="1">
                        <a:lnSpc>
                          <a:spcPct val="115000"/>
                        </a:lnSpc>
                        <a:spcAft>
                          <a:spcPts val="0"/>
                        </a:spcAft>
                      </a:pPr>
                      <a:r>
                        <a:rPr lang="en-GB" sz="1000" kern="1200" dirty="0"/>
                        <a:t>Number</a:t>
                      </a:r>
                      <a:endParaRPr lang="fr-FR" sz="1000" b="1" kern="1200" dirty="0">
                        <a:solidFill>
                          <a:schemeClr val="bg1"/>
                        </a:solidFill>
                        <a:latin typeface="+mn-lt"/>
                        <a:ea typeface="+mn-ea"/>
                        <a:cs typeface="+mn-cs"/>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9809F6E5-9EC1-4598-BAB6-E274110D2753}"/>
              </a:ext>
            </a:extLst>
          </p:cNvPr>
          <p:cNvGrpSpPr/>
          <p:nvPr/>
        </p:nvGrpSpPr>
        <p:grpSpPr>
          <a:xfrm>
            <a:off x="1919536" y="4056254"/>
            <a:ext cx="8432144" cy="2029798"/>
            <a:chOff x="1919536" y="3861048"/>
            <a:chExt cx="8432144" cy="2029798"/>
          </a:xfrm>
        </p:grpSpPr>
        <p:sp>
          <p:nvSpPr>
            <p:cNvPr id="12" name="Rounded Rectangle 11"/>
            <p:cNvSpPr/>
            <p:nvPr/>
          </p:nvSpPr>
          <p:spPr>
            <a:xfrm>
              <a:off x="2008636" y="3861048"/>
              <a:ext cx="8157600" cy="202979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86104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Business </a:t>
              </a:r>
              <a:r>
                <a:rPr lang="fr-FR" sz="1600" dirty="0" err="1"/>
                <a:t>Criteria</a:t>
              </a:r>
              <a:r>
                <a:rPr lang="fr-FR" sz="1600" dirty="0"/>
                <a:t> by </a:t>
              </a:r>
              <a:r>
                <a:rPr lang="fr-FR" sz="1600" dirty="0" err="1"/>
                <a:t>Technology</a:t>
              </a:r>
              <a:endParaRPr lang="fr-FR" sz="1600" dirty="0"/>
            </a:p>
          </p:txBody>
        </p:sp>
        <p:sp>
          <p:nvSpPr>
            <p:cNvPr id="14" name="TextBox 13"/>
            <p:cNvSpPr txBox="1"/>
            <p:nvPr/>
          </p:nvSpPr>
          <p:spPr>
            <a:xfrm>
              <a:off x="3669226" y="42210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BC_BY_TECHNO</a:t>
              </a:r>
            </a:p>
          </p:txBody>
        </p:sp>
        <p:sp>
          <p:nvSpPr>
            <p:cNvPr id="15" name="TextBox 14"/>
            <p:cNvSpPr txBox="1"/>
            <p:nvPr/>
          </p:nvSpPr>
          <p:spPr>
            <a:xfrm>
              <a:off x="2194766" y="42210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7" name="TextBox 16"/>
            <p:cNvSpPr txBox="1"/>
            <p:nvPr/>
          </p:nvSpPr>
          <p:spPr>
            <a:xfrm>
              <a:off x="2601468" y="45811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1" name="TextBox 20"/>
            <p:cNvSpPr txBox="1"/>
            <p:nvPr/>
          </p:nvSpPr>
          <p:spPr>
            <a:xfrm>
              <a:off x="3721146" y="462119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 </a:t>
              </a:r>
              <a:r>
                <a:rPr lang="fr-FR" sz="1200" dirty="0"/>
                <a:t>(by default COUNT </a:t>
              </a:r>
              <a:r>
                <a:rPr lang="fr-FR" sz="1200" dirty="0" err="1"/>
                <a:t>is</a:t>
              </a:r>
              <a:r>
                <a:rPr lang="fr-FR" sz="1200" dirty="0"/>
                <a:t> </a:t>
              </a:r>
              <a:r>
                <a:rPr lang="fr-FR" sz="1200" dirty="0" err="1"/>
                <a:t>null</a:t>
              </a:r>
              <a:r>
                <a:rPr lang="fr-FR" sz="1200" dirty="0"/>
                <a:t>) </a:t>
              </a:r>
            </a:p>
            <a:p>
              <a:r>
                <a:rPr lang="fr-FR" sz="1200" dirty="0"/>
                <a:t>ID=BC ID by default ID </a:t>
              </a:r>
              <a:r>
                <a:rPr lang="fr-FR" sz="1200" dirty="0" err="1"/>
                <a:t>is</a:t>
              </a:r>
              <a:r>
                <a:rPr lang="fr-FR" sz="1200" dirty="0"/>
                <a:t> 60017</a:t>
              </a:r>
            </a:p>
          </p:txBody>
        </p:sp>
      </p:grpSp>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62EFE9C3-F5FA-40D2-BB46-BC75ADFDB16A}"/>
              </a:ext>
            </a:extLst>
          </p:cNvPr>
          <p:cNvGrpSpPr/>
          <p:nvPr/>
        </p:nvGrpSpPr>
        <p:grpSpPr>
          <a:xfrm>
            <a:off x="1919536" y="1287147"/>
            <a:ext cx="8317303" cy="2366878"/>
            <a:chOff x="1919536" y="836712"/>
            <a:chExt cx="8317303" cy="2366878"/>
          </a:xfrm>
        </p:grpSpPr>
        <p:sp>
          <p:nvSpPr>
            <p:cNvPr id="33" name="Rounded Rectangle 32"/>
            <p:cNvSpPr/>
            <p:nvPr/>
          </p:nvSpPr>
          <p:spPr>
            <a:xfrm>
              <a:off x="2017200" y="836712"/>
              <a:ext cx="8157600" cy="23668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err="1"/>
                <a:t>Lines</a:t>
              </a:r>
              <a:r>
                <a:rPr lang="fr-FR" sz="1600" dirty="0"/>
                <a:t> of code by Module</a:t>
              </a:r>
            </a:p>
          </p:txBody>
        </p:sp>
        <p:sp>
          <p:nvSpPr>
            <p:cNvPr id="36" name="TextBox 35"/>
            <p:cNvSpPr txBox="1"/>
            <p:nvPr/>
          </p:nvSpPr>
          <p:spPr>
            <a:xfrm>
              <a:off x="3606305"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LOC_BY_MODULE</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3"/>
              <a:ext cx="2671403"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100" b="1" dirty="0"/>
                <a:t>FORMAT=LOC|KLOC, </a:t>
              </a:r>
              <a:r>
                <a:rPr lang="fr-FR" sz="1100" dirty="0"/>
                <a:t>by default or if </a:t>
              </a:r>
              <a:r>
                <a:rPr lang="fr-FR" sz="1100" dirty="0" err="1"/>
                <a:t>omitted</a:t>
              </a:r>
              <a:r>
                <a:rPr lang="fr-FR" sz="1100" dirty="0"/>
                <a:t>, format </a:t>
              </a:r>
              <a:r>
                <a:rPr lang="fr-FR" sz="1100" dirty="0" err="1"/>
                <a:t>is</a:t>
              </a:r>
              <a:r>
                <a:rPr lang="fr-FR" sz="1100" dirty="0"/>
                <a:t> LOC</a:t>
              </a:r>
              <a:endParaRPr lang="fr-FR" sz="1100" b="1" dirty="0"/>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BC_BY_TECHNO;ID=60017&#10;"/>
          <p:cNvGraphicFramePr>
            <a:graphicFrameLocks noGrp="1"/>
          </p:cNvGraphicFramePr>
          <p:nvPr>
            <p:extLst>
              <p:ext uri="{D42A27DB-BD31-4B8C-83A1-F6EECF244321}">
                <p14:modId xmlns:p14="http://schemas.microsoft.com/office/powerpoint/2010/main" val="463516973"/>
              </p:ext>
            </p:extLst>
          </p:nvPr>
        </p:nvGraphicFramePr>
        <p:xfrm>
          <a:off x="7305445" y="4462007"/>
          <a:ext cx="2330822" cy="1152126"/>
        </p:xfrm>
        <a:graphic>
          <a:graphicData uri="http://schemas.openxmlformats.org/drawingml/2006/table">
            <a:tbl>
              <a:tblPr firstRow="1" bandRow="1">
                <a:tableStyleId>{9DCAF9ED-07DC-4A11-8D7F-57B35C25682E}</a:tableStyleId>
              </a:tblPr>
              <a:tblGrid>
                <a:gridCol w="1366344">
                  <a:extLst>
                    <a:ext uri="{9D8B030D-6E8A-4147-A177-3AD203B41FA5}">
                      <a16:colId xmlns:a16="http://schemas.microsoft.com/office/drawing/2014/main" val="20000"/>
                    </a:ext>
                  </a:extLst>
                </a:gridCol>
                <a:gridCol w="964478">
                  <a:extLst>
                    <a:ext uri="{9D8B030D-6E8A-4147-A177-3AD203B41FA5}">
                      <a16:colId xmlns:a16="http://schemas.microsoft.com/office/drawing/2014/main" val="20001"/>
                    </a:ext>
                  </a:extLst>
                </a:gridCol>
              </a:tblGrid>
              <a:tr h="192021">
                <a:tc>
                  <a:txBody>
                    <a:bodyPr/>
                    <a:lstStyle/>
                    <a:p>
                      <a:pPr>
                        <a:lnSpc>
                          <a:spcPct val="115000"/>
                        </a:lnSpc>
                        <a:spcAft>
                          <a:spcPts val="0"/>
                        </a:spcAft>
                      </a:pPr>
                      <a:r>
                        <a:rPr lang="en-GB" sz="1000" dirty="0"/>
                        <a:t>Techno</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92021">
                <a:tc>
                  <a:txBody>
                    <a:bodyPr/>
                    <a:lstStyle/>
                    <a:p>
                      <a:pPr>
                        <a:lnSpc>
                          <a:spcPct val="115000"/>
                        </a:lnSpc>
                        <a:spcAft>
                          <a:spcPts val="0"/>
                        </a:spcAft>
                      </a:pPr>
                      <a:r>
                        <a:rPr lang="en-GB" sz="1000" dirty="0"/>
                        <a:t>Techno1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Techno3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192021">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kern="1200" dirty="0"/>
                        <a:t>Techno4</a:t>
                      </a:r>
                      <a:endParaRPr lang="fr-FR" sz="1000" kern="1200" dirty="0">
                        <a:solidFill>
                          <a:schemeClr val="dk1"/>
                        </a:solidFill>
                        <a:latin typeface="+mn-lt"/>
                        <a:ea typeface="+mn-ea"/>
                        <a:cs typeface="+mn-cs"/>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192021">
                <a:tc>
                  <a:txBody>
                    <a:bodyPr/>
                    <a:lstStyle/>
                    <a:p>
                      <a:pPr>
                        <a:lnSpc>
                          <a:spcPct val="115000"/>
                        </a:lnSpc>
                        <a:spcAft>
                          <a:spcPts val="0"/>
                        </a:spcAft>
                      </a:pPr>
                      <a:r>
                        <a:rPr lang="en-GB" sz="1000" dirty="0"/>
                        <a:t>Techno5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graphicFrame>
        <p:nvGraphicFramePr>
          <p:cNvPr id="10" name="Table 9" descr="TABLE;LOC_BY_MODULE;COUNT=5"/>
          <p:cNvGraphicFramePr>
            <a:graphicFrameLocks noGrp="1"/>
          </p:cNvGraphicFramePr>
          <p:nvPr>
            <p:extLst>
              <p:ext uri="{D42A27DB-BD31-4B8C-83A1-F6EECF244321}">
                <p14:modId xmlns:p14="http://schemas.microsoft.com/office/powerpoint/2010/main" val="164838818"/>
              </p:ext>
            </p:extLst>
          </p:nvPr>
        </p:nvGraphicFramePr>
        <p:xfrm>
          <a:off x="6890493" y="1607189"/>
          <a:ext cx="2268252" cy="129614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000" dirty="0"/>
                        <a:t>Module Name</a:t>
                      </a:r>
                      <a:endParaRPr lang="fr-FR" sz="1100" b="1" dirty="0">
                        <a:solidFill>
                          <a:schemeClr val="bg1"/>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LOC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Module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16980">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4"/>
                  </a:ext>
                </a:extLst>
              </a:tr>
              <a:tr h="216980">
                <a:tc>
                  <a:txBody>
                    <a:bodyPr/>
                    <a:lstStyle/>
                    <a:p>
                      <a:pPr>
                        <a:lnSpc>
                          <a:spcPct val="115000"/>
                        </a:lnSpc>
                        <a:spcAft>
                          <a:spcPts val="0"/>
                        </a:spcAft>
                      </a:pPr>
                      <a:r>
                        <a:rPr lang="en-GB" sz="1000" dirty="0"/>
                        <a:t>Module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614577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dirty="0"/>
              <a:t>Powerpoint Templates</a:t>
            </a:r>
          </a:p>
        </p:txBody>
      </p:sp>
      <p:pic>
        <p:nvPicPr>
          <p:cNvPr id="1026" name="Picture 2"/>
          <p:cNvPicPr>
            <a:picLocks noChangeAspect="1" noChangeArrowheads="1"/>
          </p:cNvPicPr>
          <p:nvPr/>
        </p:nvPicPr>
        <p:blipFill>
          <a:blip r:embed="rId2" cstate="print"/>
          <a:srcRect/>
          <a:stretch>
            <a:fillRect/>
          </a:stretch>
        </p:blipFill>
        <p:spPr bwMode="auto">
          <a:xfrm>
            <a:off x="3182041" y="1266647"/>
            <a:ext cx="5827918" cy="4752528"/>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DB058EF-69E3-4AB5-BFDB-0697BAD11233}"/>
              </a:ext>
            </a:extLst>
          </p:cNvPr>
          <p:cNvGrpSpPr/>
          <p:nvPr/>
        </p:nvGrpSpPr>
        <p:grpSpPr>
          <a:xfrm>
            <a:off x="1919536" y="1044448"/>
            <a:ext cx="8418859" cy="2736304"/>
            <a:chOff x="1919536" y="980728"/>
            <a:chExt cx="8418859" cy="2736304"/>
          </a:xfrm>
        </p:grpSpPr>
        <p:sp>
          <p:nvSpPr>
            <p:cNvPr id="33" name="Rounded Rectangle 32"/>
            <p:cNvSpPr/>
            <p:nvPr/>
          </p:nvSpPr>
          <p:spPr>
            <a:xfrm>
              <a:off x="1991544" y="980728"/>
              <a:ext cx="8157600" cy="273630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5 Technologies</a:t>
              </a:r>
            </a:p>
          </p:txBody>
        </p:sp>
        <p:sp>
          <p:nvSpPr>
            <p:cNvPr id="36" name="TextBox 35"/>
            <p:cNvSpPr txBox="1"/>
            <p:nvPr/>
          </p:nvSpPr>
          <p:spPr>
            <a:xfrm>
              <a:off x="3664922" y="1342541"/>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TECHNO_LOC_EVOLUTION</a:t>
              </a:r>
            </a:p>
          </p:txBody>
        </p:sp>
        <p:sp>
          <p:nvSpPr>
            <p:cNvPr id="37" name="TextBox 36"/>
            <p:cNvSpPr txBox="1"/>
            <p:nvPr/>
          </p:nvSpPr>
          <p:spPr>
            <a:xfrm>
              <a:off x="2217758" y="1328893"/>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707861" y="169861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 </a:t>
              </a:r>
              <a:r>
                <a:rPr lang="fr-FR" sz="1200" dirty="0" err="1"/>
                <a:t>is</a:t>
              </a:r>
              <a:r>
                <a:rPr lang="fr-FR" sz="1200" dirty="0"/>
                <a:t> </a:t>
              </a:r>
              <a:r>
                <a:rPr lang="fr-FR" sz="1200" dirty="0" err="1"/>
                <a:t>null</a:t>
              </a:r>
              <a:r>
                <a:rPr lang="fr-FR" sz="1200" dirty="0"/>
                <a:t>)</a:t>
              </a:r>
            </a:p>
            <a:p>
              <a:r>
                <a:rPr lang="fr-FR" sz="1200" dirty="0" err="1"/>
                <a:t>where</a:t>
              </a:r>
              <a:r>
                <a:rPr lang="fr-FR" sz="1200" dirty="0"/>
                <a:t> N </a:t>
              </a:r>
              <a:r>
                <a:rPr lang="fr-FR" sz="1200" dirty="0" err="1"/>
                <a:t>is</a:t>
              </a:r>
              <a:r>
                <a:rPr lang="fr-FR" sz="1200" dirty="0"/>
                <a:t> the shown </a:t>
              </a:r>
              <a:r>
                <a:rPr lang="fr-FR" sz="1200" dirty="0" err="1"/>
                <a:t>technology</a:t>
              </a:r>
              <a:r>
                <a:rPr lang="fr-FR" sz="1200" dirty="0"/>
                <a:t> count</a:t>
              </a:r>
            </a:p>
          </p:txBody>
        </p:sp>
        <p:sp>
          <p:nvSpPr>
            <p:cNvPr id="39" name="TextBox 38"/>
            <p:cNvSpPr txBox="1"/>
            <p:nvPr/>
          </p:nvSpPr>
          <p:spPr>
            <a:xfrm>
              <a:off x="261013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TECHNO_LOC_EVOLUTION"/>
          <p:cNvGraphicFramePr>
            <a:graphicFrameLocks noGrp="1"/>
          </p:cNvGraphicFramePr>
          <p:nvPr>
            <p:extLst>
              <p:ext uri="{D42A27DB-BD31-4B8C-83A1-F6EECF244321}">
                <p14:modId xmlns:p14="http://schemas.microsoft.com/office/powerpoint/2010/main" val="1904728032"/>
              </p:ext>
            </p:extLst>
          </p:nvPr>
        </p:nvGraphicFramePr>
        <p:xfrm>
          <a:off x="2927649" y="2412600"/>
          <a:ext cx="6264697" cy="1084710"/>
        </p:xfrm>
        <a:graphic>
          <a:graphicData uri="http://schemas.openxmlformats.org/drawingml/2006/table">
            <a:tbl>
              <a:tblPr firstRow="1" bandRow="1">
                <a:tableStyleId>{9DCAF9ED-07DC-4A11-8D7F-57B35C25682E}</a:tableStyleId>
              </a:tblPr>
              <a:tblGrid>
                <a:gridCol w="1584176">
                  <a:extLst>
                    <a:ext uri="{9D8B030D-6E8A-4147-A177-3AD203B41FA5}">
                      <a16:colId xmlns:a16="http://schemas.microsoft.com/office/drawing/2014/main" val="20000"/>
                    </a:ext>
                  </a:extLst>
                </a:gridCol>
                <a:gridCol w="1368152">
                  <a:extLst>
                    <a:ext uri="{9D8B030D-6E8A-4147-A177-3AD203B41FA5}">
                      <a16:colId xmlns:a16="http://schemas.microsoft.com/office/drawing/2014/main" val="20001"/>
                    </a:ext>
                  </a:extLst>
                </a:gridCol>
                <a:gridCol w="1354650">
                  <a:extLst>
                    <a:ext uri="{9D8B030D-6E8A-4147-A177-3AD203B41FA5}">
                      <a16:colId xmlns:a16="http://schemas.microsoft.com/office/drawing/2014/main" val="20002"/>
                    </a:ext>
                  </a:extLst>
                </a:gridCol>
                <a:gridCol w="939705">
                  <a:extLst>
                    <a:ext uri="{9D8B030D-6E8A-4147-A177-3AD203B41FA5}">
                      <a16:colId xmlns:a16="http://schemas.microsoft.com/office/drawing/2014/main" val="20003"/>
                    </a:ext>
                  </a:extLst>
                </a:gridCol>
                <a:gridCol w="1018014">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err="1"/>
                        <a:t>Previous</a:t>
                      </a:r>
                      <a:r>
                        <a:rPr lang="fr-FR" sz="1100" dirty="0"/>
                        <a:t> LOC</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Techno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Techno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Techno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0">
                <a:tc>
                  <a:txBody>
                    <a:bodyPr/>
                    <a:lstStyle/>
                    <a:p>
                      <a:pPr>
                        <a:lnSpc>
                          <a:spcPct val="115000"/>
                        </a:lnSpc>
                        <a:spcAft>
                          <a:spcPts val="0"/>
                        </a:spcAft>
                      </a:pPr>
                      <a:r>
                        <a:rPr lang="en-GB" sz="1000" dirty="0"/>
                        <a:t>Techno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Techno 5</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D39D19C5-1FB7-4F76-B420-8E134AF7F466}"/>
              </a:ext>
            </a:extLst>
          </p:cNvPr>
          <p:cNvGrpSpPr/>
          <p:nvPr/>
        </p:nvGrpSpPr>
        <p:grpSpPr>
          <a:xfrm>
            <a:off x="1913240" y="3993957"/>
            <a:ext cx="8397624" cy="2362881"/>
            <a:chOff x="1913240" y="3933056"/>
            <a:chExt cx="8397624" cy="2362881"/>
          </a:xfrm>
        </p:grpSpPr>
        <p:sp>
          <p:nvSpPr>
            <p:cNvPr id="12" name="Rounded Rectangle 11"/>
            <p:cNvSpPr/>
            <p:nvPr/>
          </p:nvSpPr>
          <p:spPr>
            <a:xfrm>
              <a:off x="2008636" y="3933056"/>
              <a:ext cx="8157600" cy="2362881"/>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3240" y="40050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Size Information</a:t>
              </a:r>
            </a:p>
          </p:txBody>
        </p:sp>
        <p:sp>
          <p:nvSpPr>
            <p:cNvPr id="14" name="TextBox 13"/>
            <p:cNvSpPr txBox="1"/>
            <p:nvPr/>
          </p:nvSpPr>
          <p:spPr>
            <a:xfrm>
              <a:off x="3641930" y="4378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TECHNICAL_SIZING_EVOLUTION</a:t>
              </a:r>
            </a:p>
          </p:txBody>
        </p:sp>
        <p:sp>
          <p:nvSpPr>
            <p:cNvPr id="15" name="TextBox 14"/>
            <p:cNvSpPr txBox="1"/>
            <p:nvPr/>
          </p:nvSpPr>
          <p:spPr>
            <a:xfrm>
              <a:off x="2172811" y="43651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80330" y="468336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589593" y="470882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ECHNICAL_SIZING_EVOLUTION"/>
          <p:cNvGraphicFramePr>
            <a:graphicFrameLocks noGrp="1"/>
          </p:cNvGraphicFramePr>
          <p:nvPr>
            <p:extLst>
              <p:ext uri="{D42A27DB-BD31-4B8C-83A1-F6EECF244321}">
                <p14:modId xmlns:p14="http://schemas.microsoft.com/office/powerpoint/2010/main" val="4188617178"/>
              </p:ext>
            </p:extLst>
          </p:nvPr>
        </p:nvGraphicFramePr>
        <p:xfrm>
          <a:off x="3359695" y="5157192"/>
          <a:ext cx="5328592" cy="1084710"/>
        </p:xfrm>
        <a:graphic>
          <a:graphicData uri="http://schemas.openxmlformats.org/drawingml/2006/table">
            <a:tbl>
              <a:tblPr firstRow="1" bandRow="1">
                <a:tableStyleId>{9DCAF9ED-07DC-4A11-8D7F-57B35C25682E}</a:tableStyleId>
              </a:tblPr>
              <a:tblGrid>
                <a:gridCol w="1231340">
                  <a:extLst>
                    <a:ext uri="{9D8B030D-6E8A-4147-A177-3AD203B41FA5}">
                      <a16:colId xmlns:a16="http://schemas.microsoft.com/office/drawing/2014/main" val="20000"/>
                    </a:ext>
                  </a:extLst>
                </a:gridCol>
                <a:gridCol w="879530">
                  <a:extLst>
                    <a:ext uri="{9D8B030D-6E8A-4147-A177-3AD203B41FA5}">
                      <a16:colId xmlns:a16="http://schemas.microsoft.com/office/drawing/2014/main" val="20001"/>
                    </a:ext>
                  </a:extLst>
                </a:gridCol>
                <a:gridCol w="879530">
                  <a:extLst>
                    <a:ext uri="{9D8B030D-6E8A-4147-A177-3AD203B41FA5}">
                      <a16:colId xmlns:a16="http://schemas.microsoft.com/office/drawing/2014/main" val="20002"/>
                    </a:ext>
                  </a:extLst>
                </a:gridCol>
                <a:gridCol w="1169096">
                  <a:extLst>
                    <a:ext uri="{9D8B030D-6E8A-4147-A177-3AD203B41FA5}">
                      <a16:colId xmlns:a16="http://schemas.microsoft.com/office/drawing/2014/main" val="20003"/>
                    </a:ext>
                  </a:extLst>
                </a:gridCol>
                <a:gridCol w="1169096">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Files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Classes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SQL</a:t>
                      </a:r>
                      <a:r>
                        <a:rPr lang="en-GB" sz="1000" baseline="0" dirty="0"/>
                        <a:t> Art.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      Tables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5"/>
                  </a:ext>
                </a:extLst>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11261EE2-E90A-4311-9422-14C38B191702}"/>
              </a:ext>
            </a:extLst>
          </p:cNvPr>
          <p:cNvGrpSpPr/>
          <p:nvPr/>
        </p:nvGrpSpPr>
        <p:grpSpPr>
          <a:xfrm>
            <a:off x="1889246" y="1342660"/>
            <a:ext cx="8358710" cy="1780057"/>
            <a:chOff x="1889246" y="980728"/>
            <a:chExt cx="8358710" cy="1780057"/>
          </a:xfrm>
        </p:grpSpPr>
        <p:sp>
          <p:nvSpPr>
            <p:cNvPr id="19" name="Rounded Rectangle 18"/>
            <p:cNvSpPr/>
            <p:nvPr/>
          </p:nvSpPr>
          <p:spPr>
            <a:xfrm>
              <a:off x="1982038" y="980728"/>
              <a:ext cx="8157600" cy="178005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0" name="TextBox 19"/>
            <p:cNvSpPr txBox="1"/>
            <p:nvPr/>
          </p:nvSpPr>
          <p:spPr>
            <a:xfrm>
              <a:off x="1889246" y="1031185"/>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1" name="TextBox 20"/>
            <p:cNvSpPr txBox="1"/>
            <p:nvPr/>
          </p:nvSpPr>
          <p:spPr>
            <a:xfrm>
              <a:off x="3593672" y="13939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a:t>
              </a:r>
            </a:p>
          </p:txBody>
        </p:sp>
        <p:sp>
          <p:nvSpPr>
            <p:cNvPr id="22" name="TextBox 21"/>
            <p:cNvSpPr txBox="1"/>
            <p:nvPr/>
          </p:nvSpPr>
          <p:spPr>
            <a:xfrm>
              <a:off x="2146508" y="137715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3" name="TextBox 22"/>
            <p:cNvSpPr txBox="1"/>
            <p:nvPr/>
          </p:nvSpPr>
          <p:spPr>
            <a:xfrm>
              <a:off x="3617422" y="168749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5" name="TextBox 24"/>
            <p:cNvSpPr txBox="1"/>
            <p:nvPr/>
          </p:nvSpPr>
          <p:spPr>
            <a:xfrm>
              <a:off x="2563290" y="169712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6" name="Table 25" descr="TABLE;FUNCTIONAL_WEIGHT"/>
          <p:cNvGraphicFramePr>
            <a:graphicFrameLocks noGrp="1"/>
          </p:cNvGraphicFramePr>
          <p:nvPr>
            <p:extLst>
              <p:ext uri="{D42A27DB-BD31-4B8C-83A1-F6EECF244321}">
                <p14:modId xmlns:p14="http://schemas.microsoft.com/office/powerpoint/2010/main" val="4132179145"/>
              </p:ext>
            </p:extLst>
          </p:nvPr>
        </p:nvGraphicFramePr>
        <p:xfrm>
          <a:off x="6653808" y="1878818"/>
          <a:ext cx="2880320" cy="879658"/>
        </p:xfrm>
        <a:graphic>
          <a:graphicData uri="http://schemas.openxmlformats.org/drawingml/2006/table">
            <a:tbl>
              <a:tblPr firstRow="1" bandRow="1">
                <a:tableStyleId>{9DCAF9ED-07DC-4A11-8D7F-57B35C25682E}</a:tableStyleId>
              </a:tblPr>
              <a:tblGrid>
                <a:gridCol w="1868316">
                  <a:extLst>
                    <a:ext uri="{9D8B030D-6E8A-4147-A177-3AD203B41FA5}">
                      <a16:colId xmlns:a16="http://schemas.microsoft.com/office/drawing/2014/main" val="20000"/>
                    </a:ext>
                  </a:extLst>
                </a:gridCol>
                <a:gridCol w="1012004">
                  <a:extLst>
                    <a:ext uri="{9D8B030D-6E8A-4147-A177-3AD203B41FA5}">
                      <a16:colId xmlns:a16="http://schemas.microsoft.com/office/drawing/2014/main" val="20001"/>
                    </a:ext>
                  </a:extLst>
                </a:gridCol>
              </a:tblGrid>
              <a:tr h="18002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80020">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80020">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80020">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5F13164A-8724-4F01-956D-DAE613E43AE9}"/>
              </a:ext>
            </a:extLst>
          </p:cNvPr>
          <p:cNvGrpSpPr/>
          <p:nvPr/>
        </p:nvGrpSpPr>
        <p:grpSpPr>
          <a:xfrm>
            <a:off x="1919536" y="3509715"/>
            <a:ext cx="8328420" cy="2448272"/>
            <a:chOff x="1919536" y="3645024"/>
            <a:chExt cx="8328420" cy="2448272"/>
          </a:xfrm>
        </p:grpSpPr>
        <p:sp>
          <p:nvSpPr>
            <p:cNvPr id="27" name="Rounded Rectangle 26"/>
            <p:cNvSpPr/>
            <p:nvPr/>
          </p:nvSpPr>
          <p:spPr>
            <a:xfrm>
              <a:off x="1982038" y="3645024"/>
              <a:ext cx="8157600" cy="2448272"/>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28" name="TextBox 27"/>
            <p:cNvSpPr txBox="1"/>
            <p:nvPr/>
          </p:nvSpPr>
          <p:spPr>
            <a:xfrm>
              <a:off x="1919536" y="3645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Functional Weight Information</a:t>
              </a:r>
            </a:p>
          </p:txBody>
        </p:sp>
        <p:sp>
          <p:nvSpPr>
            <p:cNvPr id="29" name="TextBox 28"/>
            <p:cNvSpPr txBox="1"/>
            <p:nvPr/>
          </p:nvSpPr>
          <p:spPr>
            <a:xfrm>
              <a:off x="3605547" y="40218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FUNCTIONAL_WEIGHT_EVOLUTION</a:t>
              </a:r>
            </a:p>
          </p:txBody>
        </p:sp>
        <p:sp>
          <p:nvSpPr>
            <p:cNvPr id="30" name="TextBox 29"/>
            <p:cNvSpPr txBox="1"/>
            <p:nvPr/>
          </p:nvSpPr>
          <p:spPr>
            <a:xfrm>
              <a:off x="2158383" y="40050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1" name="TextBox 30"/>
            <p:cNvSpPr txBox="1"/>
            <p:nvPr/>
          </p:nvSpPr>
          <p:spPr>
            <a:xfrm>
              <a:off x="3617422" y="4303530"/>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2" name="TextBox 31"/>
            <p:cNvSpPr txBox="1"/>
            <p:nvPr/>
          </p:nvSpPr>
          <p:spPr>
            <a:xfrm>
              <a:off x="2575165" y="43250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35" name="Table 34" descr="TABLE;FUNCTIONAL_WEIGHT_EVOLUTION"/>
          <p:cNvGraphicFramePr>
            <a:graphicFrameLocks noGrp="1"/>
          </p:cNvGraphicFramePr>
          <p:nvPr>
            <p:extLst>
              <p:ext uri="{D42A27DB-BD31-4B8C-83A1-F6EECF244321}">
                <p14:modId xmlns:p14="http://schemas.microsoft.com/office/powerpoint/2010/main" val="758011217"/>
              </p:ext>
            </p:extLst>
          </p:nvPr>
        </p:nvGraphicFramePr>
        <p:xfrm>
          <a:off x="3359696" y="4589126"/>
          <a:ext cx="5616624" cy="1233552"/>
        </p:xfrm>
        <a:graphic>
          <a:graphicData uri="http://schemas.openxmlformats.org/drawingml/2006/table">
            <a:tbl>
              <a:tblPr firstRow="1" bandRow="1">
                <a:tableStyleId>{9DCAF9ED-07DC-4A11-8D7F-57B35C25682E}</a:tableStyleId>
              </a:tblPr>
              <a:tblGrid>
                <a:gridCol w="1728192">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68019">
                <a:tc>
                  <a:txBody>
                    <a:bodyPr/>
                    <a:lstStyle/>
                    <a:p>
                      <a:pPr>
                        <a:lnSpc>
                          <a:spcPct val="115000"/>
                        </a:lnSpc>
                        <a:spcAft>
                          <a:spcPts val="0"/>
                        </a:spcAft>
                      </a:pPr>
                      <a:r>
                        <a:rPr lang="en-GB" sz="1000" dirty="0"/>
                        <a:t>Name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Automated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Decision Points (CC)</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Backfires Function Points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a:t>
                      </a:r>
                      <a:endParaRPr lang="fr-FR" sz="1100" dirty="0">
                        <a:solidFill>
                          <a:schemeClr val="tx1"/>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a:t>0 %</a:t>
                      </a:r>
                      <a:endParaRPr lang="fr-FR" sz="110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3"/>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9E67C329-4FE8-4A80-830A-060EF831F388}"/>
              </a:ext>
            </a:extLst>
          </p:cNvPr>
          <p:cNvGrpSpPr/>
          <p:nvPr/>
        </p:nvGrpSpPr>
        <p:grpSpPr>
          <a:xfrm>
            <a:off x="1919831" y="1052736"/>
            <a:ext cx="8496649" cy="3024336"/>
            <a:chOff x="1919831" y="1052736"/>
            <a:chExt cx="8496649" cy="3024336"/>
          </a:xfrm>
        </p:grpSpPr>
        <p:sp>
          <p:nvSpPr>
            <p:cNvPr id="33" name="Rounded Rectangle 32"/>
            <p:cNvSpPr/>
            <p:nvPr/>
          </p:nvSpPr>
          <p:spPr>
            <a:xfrm>
              <a:off x="2017200" y="1052736"/>
              <a:ext cx="8157600" cy="3024336"/>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831"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Health Factor Grades &amp; Evolution on Previous Snapshot</a:t>
              </a:r>
            </a:p>
          </p:txBody>
        </p:sp>
        <p:sp>
          <p:nvSpPr>
            <p:cNvPr id="36" name="TextBox 35"/>
            <p:cNvSpPr txBox="1"/>
            <p:nvPr/>
          </p:nvSpPr>
          <p:spPr>
            <a:xfrm>
              <a:off x="3617422" y="141454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HEALTH_FACTOR</a:t>
              </a:r>
            </a:p>
          </p:txBody>
        </p:sp>
        <p:sp>
          <p:nvSpPr>
            <p:cNvPr id="37" name="TextBox 36"/>
            <p:cNvSpPr txBox="1"/>
            <p:nvPr/>
          </p:nvSpPr>
          <p:spPr>
            <a:xfrm>
              <a:off x="2170258" y="1400901"/>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9" name="TextBox 38"/>
            <p:cNvSpPr txBox="1"/>
            <p:nvPr/>
          </p:nvSpPr>
          <p:spPr>
            <a:xfrm>
              <a:off x="2587040" y="172087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9" name="TextBox 18"/>
            <p:cNvSpPr txBox="1"/>
            <p:nvPr/>
          </p:nvSpPr>
          <p:spPr>
            <a:xfrm>
              <a:off x="3605547" y="1758742"/>
              <a:ext cx="6810933" cy="11387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fr-FR" sz="1050" dirty="0"/>
                <a:t>Indicates that short headers will be shown, obviously long headers will </a:t>
              </a:r>
              <a:r>
                <a:rPr lang="fr-FR" sz="1050" dirty="0" err="1"/>
                <a:t>be</a:t>
              </a:r>
              <a:r>
                <a:rPr lang="fr-FR" sz="1050" dirty="0"/>
                <a:t> </a:t>
              </a:r>
              <a:r>
                <a:rPr lang="fr-FR" sz="1050" dirty="0" err="1"/>
                <a:t>shown</a:t>
              </a:r>
              <a:endParaRPr lang="fr-FR" sz="1050" dirty="0"/>
            </a:p>
            <a:p>
              <a:r>
                <a:rPr lang="fr-FR" sz="1200" b="1" dirty="0"/>
                <a:t>SHOW_EVOL=1 </a:t>
              </a:r>
              <a:r>
                <a:rPr lang="fr-FR" sz="1200" dirty="0"/>
                <a:t>(by default SHOW_EVOL=0)</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a:t>
              </a:r>
              <a:r>
                <a:rPr lang="fr-FR" sz="1050" dirty="0" err="1"/>
                <a:t>absolute</a:t>
              </a:r>
              <a:r>
                <a:rPr lang="fr-FR" sz="1050" dirty="0"/>
                <a:t> values (delta)</a:t>
              </a:r>
            </a:p>
            <a:p>
              <a:r>
                <a:rPr lang="fr-FR" sz="1200" b="1" dirty="0"/>
                <a:t>SHOW_EVOL_PERCENT=0 </a:t>
              </a:r>
              <a:r>
                <a:rPr lang="fr-FR" sz="1200" dirty="0"/>
                <a:t>(by default SHOW_EVOL_PERCENT=1)</a:t>
              </a:r>
            </a:p>
            <a:p>
              <a:r>
                <a:rPr lang="fr-FR" sz="1050" dirty="0"/>
                <a:t>Displays a </a:t>
              </a:r>
              <a:r>
                <a:rPr lang="fr-FR" sz="1050" dirty="0" err="1"/>
                <a:t>row</a:t>
              </a:r>
              <a:r>
                <a:rPr lang="fr-FR" sz="1050" dirty="0"/>
                <a:t> </a:t>
              </a:r>
              <a:r>
                <a:rPr lang="fr-FR" sz="1050" dirty="0" err="1"/>
                <a:t>indicating</a:t>
              </a:r>
              <a:r>
                <a:rPr lang="fr-FR" sz="1050" dirty="0"/>
                <a:t> </a:t>
              </a:r>
              <a:r>
                <a:rPr lang="fr-FR" sz="1050" dirty="0" err="1"/>
                <a:t>evolution</a:t>
              </a:r>
              <a:r>
                <a:rPr lang="fr-FR" sz="1050" dirty="0"/>
                <a:t> as relative values (percent)</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0" name="Table 9" descr="TABLE;HEALTH_FACTOR;HEADER=SHORT"/>
          <p:cNvGraphicFramePr>
            <a:graphicFrameLocks noGrp="1"/>
          </p:cNvGraphicFramePr>
          <p:nvPr>
            <p:extLst>
              <p:ext uri="{D42A27DB-BD31-4B8C-83A1-F6EECF244321}">
                <p14:modId xmlns:p14="http://schemas.microsoft.com/office/powerpoint/2010/main" val="2776126289"/>
              </p:ext>
            </p:extLst>
          </p:nvPr>
        </p:nvGraphicFramePr>
        <p:xfrm>
          <a:off x="3053560" y="3047986"/>
          <a:ext cx="5760640" cy="857119"/>
        </p:xfrm>
        <a:graphic>
          <a:graphicData uri="http://schemas.openxmlformats.org/drawingml/2006/table">
            <a:tbl>
              <a:tblPr firstRow="1" bandRow="1">
                <a:tableStyleId>{9DCAF9ED-07DC-4A11-8D7F-57B35C25682E}</a:tableStyleId>
              </a:tblPr>
              <a:tblGrid>
                <a:gridCol w="1152130">
                  <a:extLst>
                    <a:ext uri="{9D8B030D-6E8A-4147-A177-3AD203B41FA5}">
                      <a16:colId xmlns:a16="http://schemas.microsoft.com/office/drawing/2014/main" val="20000"/>
                    </a:ext>
                  </a:extLst>
                </a:gridCol>
                <a:gridCol w="768085">
                  <a:extLst>
                    <a:ext uri="{9D8B030D-6E8A-4147-A177-3AD203B41FA5}">
                      <a16:colId xmlns:a16="http://schemas.microsoft.com/office/drawing/2014/main" val="20001"/>
                    </a:ext>
                  </a:extLst>
                </a:gridCol>
                <a:gridCol w="768085">
                  <a:extLst>
                    <a:ext uri="{9D8B030D-6E8A-4147-A177-3AD203B41FA5}">
                      <a16:colId xmlns:a16="http://schemas.microsoft.com/office/drawing/2014/main" val="20002"/>
                    </a:ext>
                  </a:extLst>
                </a:gridCol>
                <a:gridCol w="768085">
                  <a:extLst>
                    <a:ext uri="{9D8B030D-6E8A-4147-A177-3AD203B41FA5}">
                      <a16:colId xmlns:a16="http://schemas.microsoft.com/office/drawing/2014/main" val="20003"/>
                    </a:ext>
                  </a:extLst>
                </a:gridCol>
                <a:gridCol w="768085">
                  <a:extLst>
                    <a:ext uri="{9D8B030D-6E8A-4147-A177-3AD203B41FA5}">
                      <a16:colId xmlns:a16="http://schemas.microsoft.com/office/drawing/2014/main" val="20004"/>
                    </a:ext>
                  </a:extLst>
                </a:gridCol>
                <a:gridCol w="768085">
                  <a:extLst>
                    <a:ext uri="{9D8B030D-6E8A-4147-A177-3AD203B41FA5}">
                      <a16:colId xmlns:a16="http://schemas.microsoft.com/office/drawing/2014/main" val="20005"/>
                    </a:ext>
                  </a:extLst>
                </a:gridCol>
                <a:gridCol w="768085">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Efcy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grpSp>
        <p:nvGrpSpPr>
          <p:cNvPr id="3" name="Group 2">
            <a:extLst>
              <a:ext uri="{FF2B5EF4-FFF2-40B4-BE49-F238E27FC236}">
                <a16:creationId xmlns:a16="http://schemas.microsoft.com/office/drawing/2014/main" id="{3CF8E7BF-B104-487B-895F-929186365F53}"/>
              </a:ext>
            </a:extLst>
          </p:cNvPr>
          <p:cNvGrpSpPr/>
          <p:nvPr/>
        </p:nvGrpSpPr>
        <p:grpSpPr>
          <a:xfrm>
            <a:off x="1935017" y="4178368"/>
            <a:ext cx="8324814" cy="2125717"/>
            <a:chOff x="1935017" y="4178368"/>
            <a:chExt cx="8324814" cy="2125717"/>
          </a:xfrm>
        </p:grpSpPr>
        <p:sp>
          <p:nvSpPr>
            <p:cNvPr id="12" name="Rounded Rectangle 11"/>
            <p:cNvSpPr/>
            <p:nvPr/>
          </p:nvSpPr>
          <p:spPr>
            <a:xfrm>
              <a:off x="2008636" y="4178368"/>
              <a:ext cx="8157600" cy="2125717"/>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5017" y="41789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Grades &amp; Evolution</a:t>
              </a:r>
            </a:p>
          </p:txBody>
        </p:sp>
        <p:sp>
          <p:nvSpPr>
            <p:cNvPr id="14" name="TextBox 13"/>
            <p:cNvSpPr txBox="1"/>
            <p:nvPr/>
          </p:nvSpPr>
          <p:spPr>
            <a:xfrm>
              <a:off x="3629297" y="451625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a:t>
              </a:r>
            </a:p>
          </p:txBody>
        </p:sp>
        <p:sp>
          <p:nvSpPr>
            <p:cNvPr id="15" name="TextBox 14"/>
            <p:cNvSpPr txBox="1"/>
            <p:nvPr/>
          </p:nvSpPr>
          <p:spPr>
            <a:xfrm>
              <a:off x="2182133" y="45026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7422" y="4860450"/>
              <a:ext cx="6630534" cy="49244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b="1" dirty="0"/>
                <a:t>HEADER=SHORT</a:t>
              </a:r>
              <a:r>
                <a:rPr lang="fr-FR" sz="1400" dirty="0"/>
                <a:t> </a:t>
              </a:r>
              <a:r>
                <a:rPr lang="fr-FR" sz="1200" dirty="0"/>
                <a:t>(by default HEADER=SHORT)</a:t>
              </a:r>
            </a:p>
            <a:p>
              <a:r>
                <a:rPr lang="fr-FR" sz="1100" dirty="0"/>
                <a:t>Indicates that short headers will be shown, obviously long headers will be shown</a:t>
              </a:r>
            </a:p>
          </p:txBody>
        </p:sp>
        <p:sp>
          <p:nvSpPr>
            <p:cNvPr id="17" name="TextBox 16"/>
            <p:cNvSpPr txBox="1"/>
            <p:nvPr/>
          </p:nvSpPr>
          <p:spPr>
            <a:xfrm>
              <a:off x="2598915" y="48225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OMPLIANCE;HEADER=SHORT"/>
          <p:cNvGraphicFramePr>
            <a:graphicFrameLocks noGrp="1"/>
          </p:cNvGraphicFramePr>
          <p:nvPr>
            <p:extLst>
              <p:ext uri="{D42A27DB-BD31-4B8C-83A1-F6EECF244321}">
                <p14:modId xmlns:p14="http://schemas.microsoft.com/office/powerpoint/2010/main" val="1210988111"/>
              </p:ext>
            </p:extLst>
          </p:nvPr>
        </p:nvGraphicFramePr>
        <p:xfrm>
          <a:off x="3935760" y="5460689"/>
          <a:ext cx="3996240" cy="685540"/>
        </p:xfrm>
        <a:graphic>
          <a:graphicData uri="http://schemas.openxmlformats.org/drawingml/2006/table">
            <a:tbl>
              <a:tblPr firstRow="1" bandRow="1">
                <a:tableStyleId>{9DCAF9ED-07DC-4A11-8D7F-57B35C25682E}</a:tableStyleId>
              </a:tblPr>
              <a:tblGrid>
                <a:gridCol w="1296144">
                  <a:extLst>
                    <a:ext uri="{9D8B030D-6E8A-4147-A177-3AD203B41FA5}">
                      <a16:colId xmlns:a16="http://schemas.microsoft.com/office/drawing/2014/main" val="20000"/>
                    </a:ext>
                  </a:extLst>
                </a:gridCol>
                <a:gridCol w="900032">
                  <a:extLst>
                    <a:ext uri="{9D8B030D-6E8A-4147-A177-3AD203B41FA5}">
                      <a16:colId xmlns:a16="http://schemas.microsoft.com/office/drawing/2014/main" val="20001"/>
                    </a:ext>
                  </a:extLst>
                </a:gridCol>
                <a:gridCol w="900032">
                  <a:extLst>
                    <a:ext uri="{9D8B030D-6E8A-4147-A177-3AD203B41FA5}">
                      <a16:colId xmlns:a16="http://schemas.microsoft.com/office/drawing/2014/main" val="20002"/>
                    </a:ext>
                  </a:extLst>
                </a:gridCol>
                <a:gridCol w="900032">
                  <a:extLst>
                    <a:ext uri="{9D8B030D-6E8A-4147-A177-3AD203B41FA5}">
                      <a16:colId xmlns:a16="http://schemas.microsoft.com/office/drawing/2014/main" val="20003"/>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Prog.</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Arch.</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Doc.</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0.00 %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527F370-4F5C-4B8D-8158-445239F38095}"/>
              </a:ext>
            </a:extLst>
          </p:cNvPr>
          <p:cNvGrpSpPr/>
          <p:nvPr/>
        </p:nvGrpSpPr>
        <p:grpSpPr>
          <a:xfrm>
            <a:off x="1943581" y="1122756"/>
            <a:ext cx="8352633" cy="1834070"/>
            <a:chOff x="1943581" y="1005236"/>
            <a:chExt cx="8352633" cy="1834070"/>
          </a:xfrm>
        </p:grpSpPr>
        <p:sp>
          <p:nvSpPr>
            <p:cNvPr id="33" name="Rounded Rectangle 32"/>
            <p:cNvSpPr/>
            <p:nvPr/>
          </p:nvSpPr>
          <p:spPr>
            <a:xfrm>
              <a:off x="2017200" y="1052736"/>
              <a:ext cx="8157600" cy="178657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43581" y="10052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41930" y="134076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a:t>
              </a:r>
            </a:p>
          </p:txBody>
        </p:sp>
        <p:sp>
          <p:nvSpPr>
            <p:cNvPr id="37" name="TextBox 36"/>
            <p:cNvSpPr txBox="1"/>
            <p:nvPr/>
          </p:nvSpPr>
          <p:spPr>
            <a:xfrm>
              <a:off x="2194766" y="134076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65680" y="16629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611548" y="166073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VIOLATION_STATISTICS"/>
          <p:cNvGraphicFramePr>
            <a:graphicFrameLocks noGrp="1"/>
          </p:cNvGraphicFramePr>
          <p:nvPr>
            <p:extLst>
              <p:ext uri="{D42A27DB-BD31-4B8C-83A1-F6EECF244321}">
                <p14:modId xmlns:p14="http://schemas.microsoft.com/office/powerpoint/2010/main" val="1777054076"/>
              </p:ext>
            </p:extLst>
          </p:nvPr>
        </p:nvGraphicFramePr>
        <p:xfrm>
          <a:off x="6782034" y="1500019"/>
          <a:ext cx="2595057" cy="1251264"/>
        </p:xfrm>
        <a:graphic>
          <a:graphicData uri="http://schemas.openxmlformats.org/drawingml/2006/table">
            <a:tbl>
              <a:tblPr firstRow="1" bandRow="1">
                <a:tableStyleId>{9DCAF9ED-07DC-4A11-8D7F-57B35C25682E}</a:tableStyleId>
              </a:tblPr>
              <a:tblGrid>
                <a:gridCol w="1442930">
                  <a:extLst>
                    <a:ext uri="{9D8B030D-6E8A-4147-A177-3AD203B41FA5}">
                      <a16:colId xmlns:a16="http://schemas.microsoft.com/office/drawing/2014/main" val="20000"/>
                    </a:ext>
                  </a:extLst>
                </a:gridCol>
                <a:gridCol w="1152127">
                  <a:extLst>
                    <a:ext uri="{9D8B030D-6E8A-4147-A177-3AD203B41FA5}">
                      <a16:colId xmlns:a16="http://schemas.microsoft.com/office/drawing/2014/main" val="20001"/>
                    </a:ext>
                  </a:extLst>
                </a:gridCol>
              </a:tblGrid>
              <a:tr h="208544">
                <a:tc>
                  <a:txBody>
                    <a:bodyPr/>
                    <a:lstStyle/>
                    <a:p>
                      <a:pPr>
                        <a:lnSpc>
                          <a:spcPct val="115000"/>
                        </a:lnSpc>
                        <a:spcAft>
                          <a:spcPts val="0"/>
                        </a:spcAft>
                      </a:pPr>
                      <a:r>
                        <a:rPr lang="fr-FR" sz="1000" dirty="0"/>
                        <a:t>Name</a:t>
                      </a:r>
                      <a:endParaRPr lang="fr-FR" sz="10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Number</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08544">
                <a:tc>
                  <a:txBody>
                    <a:bodyPr/>
                    <a:lstStyle/>
                    <a:p>
                      <a:pPr>
                        <a:lnSpc>
                          <a:spcPct val="115000"/>
                        </a:lnSpc>
                        <a:spcAft>
                          <a:spcPts val="0"/>
                        </a:spcAft>
                      </a:pPr>
                      <a:r>
                        <a:rPr lang="en-GB" sz="1000" dirty="0"/>
                        <a:t>Critical Violations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08544">
                <a:tc>
                  <a:txBody>
                    <a:bodyPr/>
                    <a:lstStyle/>
                    <a:p>
                      <a:pPr>
                        <a:lnSpc>
                          <a:spcPct val="115000"/>
                        </a:lnSpc>
                        <a:spcAft>
                          <a:spcPts val="0"/>
                        </a:spcAft>
                      </a:pPr>
                      <a:r>
                        <a:rPr lang="en-GB" sz="1000" dirty="0"/>
                        <a:t>     per File</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08544">
                <a:tc>
                  <a:txBody>
                    <a:bodyPr/>
                    <a:lstStyle/>
                    <a:p>
                      <a:pPr>
                        <a:lnSpc>
                          <a:spcPct val="115000"/>
                        </a:lnSpc>
                        <a:spcAft>
                          <a:spcPts val="0"/>
                        </a:spcAft>
                      </a:pPr>
                      <a:r>
                        <a:rPr lang="en-GB" sz="1000" dirty="0"/>
                        <a:t>     per kLOCs</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fr-FR" sz="1000" kern="12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r h="20854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0854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grpSp>
        <p:nvGrpSpPr>
          <p:cNvPr id="3" name="Group 2">
            <a:extLst>
              <a:ext uri="{FF2B5EF4-FFF2-40B4-BE49-F238E27FC236}">
                <a16:creationId xmlns:a16="http://schemas.microsoft.com/office/drawing/2014/main" id="{2C4DE5DD-0859-48A2-AC2C-76296ACCAE68}"/>
              </a:ext>
            </a:extLst>
          </p:cNvPr>
          <p:cNvGrpSpPr/>
          <p:nvPr/>
        </p:nvGrpSpPr>
        <p:grpSpPr>
          <a:xfrm>
            <a:off x="1946892" y="3212976"/>
            <a:ext cx="8325572" cy="3011978"/>
            <a:chOff x="1946892" y="3212976"/>
            <a:chExt cx="8325572" cy="3011978"/>
          </a:xfrm>
        </p:grpSpPr>
        <p:sp>
          <p:nvSpPr>
            <p:cNvPr id="12" name="Rounded Rectangle 11"/>
            <p:cNvSpPr/>
            <p:nvPr/>
          </p:nvSpPr>
          <p:spPr>
            <a:xfrm>
              <a:off x="2008636" y="3212976"/>
              <a:ext cx="8157600" cy="3011978"/>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6892" y="321297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1930" y="354926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a:t>
              </a:r>
            </a:p>
          </p:txBody>
        </p:sp>
        <p:sp>
          <p:nvSpPr>
            <p:cNvPr id="15" name="TextBox 14"/>
            <p:cNvSpPr txBox="1"/>
            <p:nvPr/>
          </p:nvSpPr>
          <p:spPr>
            <a:xfrm>
              <a:off x="2194766" y="354926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3918983"/>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COUNT=8) where N indicates the number of top N</a:t>
              </a:r>
            </a:p>
            <a:p>
              <a:r>
                <a:rPr lang="en-US" sz="1100" dirty="0"/>
                <a:t>PAR=BC-ID (by default PAR=60017) where BC-ID indicates the id of the business criterion </a:t>
              </a:r>
            </a:p>
          </p:txBody>
        </p:sp>
        <p:sp>
          <p:nvSpPr>
            <p:cNvPr id="17" name="TextBox 16"/>
            <p:cNvSpPr txBox="1"/>
            <p:nvPr/>
          </p:nvSpPr>
          <p:spPr>
            <a:xfrm>
              <a:off x="2611548" y="386923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BC-ID=60017,COUNT=8"/>
          <p:cNvGraphicFramePr>
            <a:graphicFrameLocks noGrp="1"/>
          </p:cNvGraphicFramePr>
          <p:nvPr>
            <p:extLst>
              <p:ext uri="{D42A27DB-BD31-4B8C-83A1-F6EECF244321}">
                <p14:modId xmlns:p14="http://schemas.microsoft.com/office/powerpoint/2010/main" val="2464760840"/>
              </p:ext>
            </p:extLst>
          </p:nvPr>
        </p:nvGraphicFramePr>
        <p:xfrm>
          <a:off x="2945934" y="4508589"/>
          <a:ext cx="6749666" cy="1462151"/>
        </p:xfrm>
        <a:graphic>
          <a:graphicData uri="http://schemas.openxmlformats.org/drawingml/2006/table">
            <a:tbl>
              <a:tblPr firstRow="1" bandRow="1">
                <a:tableStyleId>{9DCAF9ED-07DC-4A11-8D7F-57B35C25682E}</a:tableStyleId>
              </a:tblPr>
              <a:tblGrid>
                <a:gridCol w="5737854">
                  <a:extLst>
                    <a:ext uri="{9D8B030D-6E8A-4147-A177-3AD203B41FA5}">
                      <a16:colId xmlns:a16="http://schemas.microsoft.com/office/drawing/2014/main" val="20000"/>
                    </a:ext>
                  </a:extLst>
                </a:gridCol>
                <a:gridCol w="1011812">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B4CA332-F632-458F-B42B-453168B8B9B5}"/>
              </a:ext>
            </a:extLst>
          </p:cNvPr>
          <p:cNvGrpSpPr/>
          <p:nvPr/>
        </p:nvGrpSpPr>
        <p:grpSpPr>
          <a:xfrm>
            <a:off x="1006660" y="1089563"/>
            <a:ext cx="10178679" cy="1869310"/>
            <a:chOff x="1919536" y="836712"/>
            <a:chExt cx="10178679" cy="1869310"/>
          </a:xfrm>
        </p:grpSpPr>
        <p:sp>
          <p:nvSpPr>
            <p:cNvPr id="33" name="Rounded Rectangle 32"/>
            <p:cNvSpPr/>
            <p:nvPr/>
          </p:nvSpPr>
          <p:spPr>
            <a:xfrm>
              <a:off x="1991543" y="836712"/>
              <a:ext cx="10106672" cy="186931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Statistics on Violations</a:t>
              </a:r>
            </a:p>
          </p:txBody>
        </p:sp>
        <p:sp>
          <p:nvSpPr>
            <p:cNvPr id="36" name="TextBox 35"/>
            <p:cNvSpPr txBox="1"/>
            <p:nvPr/>
          </p:nvSpPr>
          <p:spPr>
            <a:xfrm>
              <a:off x="3605547" y="1218507"/>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VIOLATION_STATISTICS_EVOLUTION</a:t>
              </a:r>
            </a:p>
          </p:txBody>
        </p:sp>
        <p:sp>
          <p:nvSpPr>
            <p:cNvPr id="37" name="TextBox 36"/>
            <p:cNvSpPr txBox="1"/>
            <p:nvPr/>
          </p:nvSpPr>
          <p:spPr>
            <a:xfrm>
              <a:off x="2153806" y="11929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5547" y="1525728"/>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39" name="TextBox 38"/>
            <p:cNvSpPr txBox="1"/>
            <p:nvPr/>
          </p:nvSpPr>
          <p:spPr>
            <a:xfrm>
              <a:off x="2583099" y="152572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4" name="Group 3">
            <a:extLst>
              <a:ext uri="{FF2B5EF4-FFF2-40B4-BE49-F238E27FC236}">
                <a16:creationId xmlns:a16="http://schemas.microsoft.com/office/drawing/2014/main" id="{73342227-3F69-432C-8668-7D5D4A74DE86}"/>
              </a:ext>
            </a:extLst>
          </p:cNvPr>
          <p:cNvGrpSpPr/>
          <p:nvPr/>
        </p:nvGrpSpPr>
        <p:grpSpPr>
          <a:xfrm>
            <a:off x="1919536" y="3058305"/>
            <a:ext cx="8357210" cy="3298632"/>
            <a:chOff x="1919536" y="3199328"/>
            <a:chExt cx="8357210" cy="3298632"/>
          </a:xfrm>
        </p:grpSpPr>
        <p:sp>
          <p:nvSpPr>
            <p:cNvPr id="12" name="Rounded Rectangle 11"/>
            <p:cNvSpPr/>
            <p:nvPr/>
          </p:nvSpPr>
          <p:spPr>
            <a:xfrm>
              <a:off x="1982980" y="3212976"/>
              <a:ext cx="8157600" cy="3284984"/>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31993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Critical Violations</a:t>
              </a:r>
            </a:p>
          </p:txBody>
        </p:sp>
        <p:sp>
          <p:nvSpPr>
            <p:cNvPr id="14" name="TextBox 13"/>
            <p:cNvSpPr txBox="1"/>
            <p:nvPr/>
          </p:nvSpPr>
          <p:spPr>
            <a:xfrm>
              <a:off x="3646212" y="3551039"/>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TOP_CRITICAL_VIOLATIONS_EVOLUTION</a:t>
              </a:r>
              <a:endParaRPr lang="fr-FR" sz="1600" dirty="0"/>
            </a:p>
          </p:txBody>
        </p:sp>
        <p:sp>
          <p:nvSpPr>
            <p:cNvPr id="15" name="TextBox 14"/>
            <p:cNvSpPr txBox="1"/>
            <p:nvPr/>
          </p:nvSpPr>
          <p:spPr>
            <a:xfrm>
              <a:off x="2177070" y="352830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9829" y="3879282"/>
              <a:ext cx="6630534"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 </a:t>
              </a:r>
              <a:r>
                <a:rPr lang="en-US" sz="1100" dirty="0"/>
                <a:t>(by default COUNT=8</a:t>
              </a:r>
              <a:r>
                <a:rPr lang="en-US" sz="1100"/>
                <a:t>) where </a:t>
              </a:r>
              <a:r>
                <a:rPr lang="en-US" sz="1100" dirty="0"/>
                <a:t>N indicates the number of top N</a:t>
              </a:r>
            </a:p>
            <a:p>
              <a:r>
                <a:rPr lang="en-US" sz="1100"/>
                <a:t>PAR=BC-ID where </a:t>
              </a:r>
              <a:r>
                <a:rPr lang="en-US" sz="1100" dirty="0"/>
                <a:t>BC-ID indicates the id of the business criterion </a:t>
              </a:r>
            </a:p>
          </p:txBody>
        </p:sp>
        <p:sp>
          <p:nvSpPr>
            <p:cNvPr id="17" name="TextBox 16"/>
            <p:cNvSpPr txBox="1"/>
            <p:nvPr/>
          </p:nvSpPr>
          <p:spPr>
            <a:xfrm>
              <a:off x="2591322" y="382419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CRITICAL_VIOLATIONS_EVOLUTION;BC-ID=60017,COUNT=8&#10;"/>
          <p:cNvGraphicFramePr>
            <a:graphicFrameLocks noGrp="1"/>
          </p:cNvGraphicFramePr>
          <p:nvPr>
            <p:extLst>
              <p:ext uri="{D42A27DB-BD31-4B8C-83A1-F6EECF244321}">
                <p14:modId xmlns:p14="http://schemas.microsoft.com/office/powerpoint/2010/main" val="3815440432"/>
              </p:ext>
            </p:extLst>
          </p:nvPr>
        </p:nvGraphicFramePr>
        <p:xfrm>
          <a:off x="2153026" y="4219141"/>
          <a:ext cx="7831406" cy="1944216"/>
        </p:xfrm>
        <a:graphic>
          <a:graphicData uri="http://schemas.openxmlformats.org/drawingml/2006/table">
            <a:tbl>
              <a:tblPr firstRow="1" bandRow="1">
                <a:tableStyleId>{9DCAF9ED-07DC-4A11-8D7F-57B35C25682E}</a:tableStyleId>
              </a:tblPr>
              <a:tblGrid>
                <a:gridCol w="4375022">
                  <a:extLst>
                    <a:ext uri="{9D8B030D-6E8A-4147-A177-3AD203B41FA5}">
                      <a16:colId xmlns:a16="http://schemas.microsoft.com/office/drawing/2014/main" val="20000"/>
                    </a:ext>
                  </a:extLst>
                </a:gridCol>
                <a:gridCol w="864096">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864096">
                  <a:extLst>
                    <a:ext uri="{9D8B030D-6E8A-4147-A177-3AD203B41FA5}">
                      <a16:colId xmlns:a16="http://schemas.microsoft.com/office/drawing/2014/main" val="20003"/>
                    </a:ext>
                  </a:extLst>
                </a:gridCol>
                <a:gridCol w="864096">
                  <a:extLst>
                    <a:ext uri="{9D8B030D-6E8A-4147-A177-3AD203B41FA5}">
                      <a16:colId xmlns:a16="http://schemas.microsoft.com/office/drawing/2014/main" val="20004"/>
                    </a:ext>
                  </a:extLst>
                </a:gridCol>
              </a:tblGrid>
              <a:tr h="258567">
                <a:tc>
                  <a:txBody>
                    <a:bodyPr/>
                    <a:lstStyle/>
                    <a:p>
                      <a:pPr>
                        <a:lnSpc>
                          <a:spcPct val="115000"/>
                        </a:lnSpc>
                        <a:spcAft>
                          <a:spcPts val="0"/>
                        </a:spcAft>
                      </a:pPr>
                      <a:r>
                        <a:rPr lang="fr-FR" sz="1000" dirty="0"/>
                        <a:t>Rules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Current</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fr-FR" sz="1000" dirty="0" err="1"/>
                        <a:t>Previous</a:t>
                      </a:r>
                      <a:endParaRPr lang="fr-FR" sz="1000" dirty="0">
                        <a:latin typeface="Calibri"/>
                        <a:ea typeface="Calibri"/>
                        <a:cs typeface="Times New Roman"/>
                      </a:endParaRPr>
                    </a:p>
                  </a:txBody>
                  <a:tcPr marL="68580" marR="68580" marT="0" marB="0" anchor="ctr"/>
                </a:tc>
                <a:tc>
                  <a:txBody>
                    <a:bodyPr/>
                    <a:lstStyle/>
                    <a:p>
                      <a:pPr>
                        <a:lnSpc>
                          <a:spcPct val="115000"/>
                        </a:lnSpc>
                        <a:spcAft>
                          <a:spcPts val="0"/>
                        </a:spcAft>
                      </a:pPr>
                      <a:r>
                        <a:rPr lang="en-GB" sz="1000" kern="1200" dirty="0"/>
                        <a:t>Evolution</a:t>
                      </a:r>
                      <a:endParaRPr lang="fr-FR" sz="10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kern="1200" dirty="0"/>
                        <a:t>% </a:t>
                      </a:r>
                      <a:r>
                        <a:rPr lang="en-GB" sz="1000" kern="1200" dirty="0" err="1"/>
                        <a:t>Evol</a:t>
                      </a:r>
                      <a:r>
                        <a:rPr lang="en-GB" sz="1000" kern="1200" dirty="0"/>
                        <a:t>.</a:t>
                      </a:r>
                      <a:endParaRPr lang="fr-FR" sz="10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217224">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tc>
                <a:extLst>
                  <a:ext uri="{0D108BD9-81ED-4DB2-BD59-A6C34878D82A}">
                    <a16:rowId xmlns:a16="http://schemas.microsoft.com/office/drawing/2014/main" val="10001"/>
                  </a:ext>
                </a:extLst>
              </a:tr>
              <a:tr h="20977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0977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09775">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09775">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r h="209775">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6"/>
                  </a:ext>
                </a:extLst>
              </a:tr>
              <a:tr h="209775">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7"/>
                  </a:ext>
                </a:extLst>
              </a:tr>
              <a:tr h="209775">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8"/>
                  </a:ext>
                </a:extLst>
              </a:tr>
            </a:tbl>
          </a:graphicData>
        </a:graphic>
      </p:graphicFrame>
      <p:graphicFrame>
        <p:nvGraphicFramePr>
          <p:cNvPr id="19" name="Table 18" descr="TABLE;VIOLATION_STATISTICS_EVOLUTION"/>
          <p:cNvGraphicFramePr>
            <a:graphicFrameLocks noGrp="1"/>
          </p:cNvGraphicFramePr>
          <p:nvPr>
            <p:extLst>
              <p:ext uri="{D42A27DB-BD31-4B8C-83A1-F6EECF244321}">
                <p14:modId xmlns:p14="http://schemas.microsoft.com/office/powerpoint/2010/main" val="2978080555"/>
              </p:ext>
            </p:extLst>
          </p:nvPr>
        </p:nvGraphicFramePr>
        <p:xfrm>
          <a:off x="6567240" y="1342414"/>
          <a:ext cx="4418144" cy="1463040"/>
        </p:xfrm>
        <a:graphic>
          <a:graphicData uri="http://schemas.openxmlformats.org/drawingml/2006/table">
            <a:tbl>
              <a:tblPr firstRow="1" bandRow="1">
                <a:tableStyleId>{9DCAF9ED-07DC-4A11-8D7F-57B35C25682E}</a:tableStyleId>
              </a:tblPr>
              <a:tblGrid>
                <a:gridCol w="1393808">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1008112">
                  <a:extLst>
                    <a:ext uri="{9D8B030D-6E8A-4147-A177-3AD203B41FA5}">
                      <a16:colId xmlns:a16="http://schemas.microsoft.com/office/drawing/2014/main" val="20002"/>
                    </a:ext>
                  </a:extLst>
                </a:gridCol>
                <a:gridCol w="1008112">
                  <a:extLst>
                    <a:ext uri="{9D8B030D-6E8A-4147-A177-3AD203B41FA5}">
                      <a16:colId xmlns:a16="http://schemas.microsoft.com/office/drawing/2014/main" val="20003"/>
                    </a:ext>
                  </a:extLst>
                </a:gridCol>
              </a:tblGrid>
              <a:tr h="216024">
                <a:tc>
                  <a:txBody>
                    <a:bodyPr/>
                    <a:lstStyle/>
                    <a:p>
                      <a:pPr algn="l">
                        <a:lnSpc>
                          <a:spcPct val="115000"/>
                        </a:lnSpc>
                        <a:spcAft>
                          <a:spcPts val="0"/>
                        </a:spcAft>
                      </a:pPr>
                      <a:r>
                        <a:rPr lang="fr-FR" sz="1000" dirty="0"/>
                        <a:t>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err="1"/>
                        <a:t>Current</a:t>
                      </a:r>
                      <a:endParaRPr lang="fr-FR" sz="1000" dirty="0">
                        <a:latin typeface="+mn-lt"/>
                        <a:ea typeface="Calibri"/>
                        <a:cs typeface="Times New Roman"/>
                      </a:endParaRPr>
                    </a:p>
                  </a:txBody>
                  <a:tcPr marL="68580" marR="68580" marT="0" marB="0" anchor="ctr"/>
                </a:tc>
                <a:tc>
                  <a:txBody>
                    <a:bodyPr/>
                    <a:lstStyle/>
                    <a:p>
                      <a:pPr algn="ctr"/>
                      <a:r>
                        <a:rPr lang="fr-FR" sz="1000" dirty="0" err="1"/>
                        <a:t>Previous</a:t>
                      </a:r>
                      <a:endParaRPr lang="fr-FR" sz="1000" dirty="0">
                        <a:latin typeface="+mn-lt"/>
                      </a:endParaRPr>
                    </a:p>
                  </a:txBody>
                  <a:tcPr anchor="ctr"/>
                </a:tc>
                <a:tc>
                  <a:txBody>
                    <a:bodyPr/>
                    <a:lstStyle/>
                    <a:p>
                      <a:pPr algn="ctr"/>
                      <a:r>
                        <a:rPr lang="fr-FR" sz="1000" dirty="0"/>
                        <a:t>% Evolution</a:t>
                      </a:r>
                      <a:endParaRPr lang="fr-FR" sz="1000" dirty="0">
                        <a:latin typeface="+mn-lt"/>
                      </a:endParaRPr>
                    </a:p>
                  </a:txBody>
                  <a:tcPr anchor="ctr"/>
                </a:tc>
                <a:extLst>
                  <a:ext uri="{0D108BD9-81ED-4DB2-BD59-A6C34878D82A}">
                    <a16:rowId xmlns:a16="http://schemas.microsoft.com/office/drawing/2014/main" val="10000"/>
                  </a:ext>
                </a:extLst>
              </a:tr>
              <a:tr h="216024">
                <a:tc>
                  <a:txBody>
                    <a:bodyPr/>
                    <a:lstStyle/>
                    <a:p>
                      <a:pPr algn="l">
                        <a:lnSpc>
                          <a:spcPct val="115000"/>
                        </a:lnSpc>
                        <a:spcAft>
                          <a:spcPts val="0"/>
                        </a:spcAft>
                      </a:pPr>
                      <a:r>
                        <a:rPr lang="en-GB" sz="1000" dirty="0"/>
                        <a:t>Critical Violations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1"/>
                  </a:ext>
                </a:extLst>
              </a:tr>
              <a:tr h="216024">
                <a:tc>
                  <a:txBody>
                    <a:bodyPr/>
                    <a:lstStyle/>
                    <a:p>
                      <a:pPr algn="l">
                        <a:lnSpc>
                          <a:spcPct val="115000"/>
                        </a:lnSpc>
                        <a:spcAft>
                          <a:spcPts val="0"/>
                        </a:spcAft>
                      </a:pPr>
                      <a:r>
                        <a:rPr lang="en-GB" sz="1000" dirty="0"/>
                        <a:t>     per File</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2"/>
                  </a:ext>
                </a:extLst>
              </a:tr>
              <a:tr h="216024">
                <a:tc>
                  <a:txBody>
                    <a:bodyPr/>
                    <a:lstStyle/>
                    <a:p>
                      <a:pPr algn="l">
                        <a:lnSpc>
                          <a:spcPct val="115000"/>
                        </a:lnSpc>
                        <a:spcAft>
                          <a:spcPts val="0"/>
                        </a:spcAft>
                      </a:pPr>
                      <a:r>
                        <a:rPr lang="en-GB" sz="1000" dirty="0"/>
                        <a:t>     per kLOCs</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kern="1200" dirty="0"/>
                        <a:t>0</a:t>
                      </a:r>
                      <a:endParaRPr lang="fr-FR" sz="1000" dirty="0">
                        <a:solidFill>
                          <a:schemeClr val="accent3">
                            <a:lumMod val="50000"/>
                          </a:schemeClr>
                        </a:solidFill>
                        <a:latin typeface="+mn-lt"/>
                        <a:ea typeface="Calibri"/>
                        <a:cs typeface="Times New Roman"/>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fr-FR" sz="1000" kern="1200" dirty="0"/>
                        <a:t>Complex Objects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fr-FR" sz="1000" kern="1200" dirty="0"/>
                        <a:t>     with Violations</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nchor="ctr"/>
                </a:tc>
                <a:tc>
                  <a:txBody>
                    <a:bodyPr/>
                    <a:lstStyle/>
                    <a:p>
                      <a:pPr algn="ctr"/>
                      <a:r>
                        <a:rPr lang="fr-FR" sz="1000" dirty="0"/>
                        <a:t>0</a:t>
                      </a:r>
                      <a:endParaRPr lang="fr-FR" sz="1000" dirty="0">
                        <a:latin typeface="+mn-lt"/>
                      </a:endParaRPr>
                    </a:p>
                  </a:txBody>
                  <a:tcPr anchor="ctr"/>
                </a:tc>
                <a:tc>
                  <a:txBody>
                    <a:bodyPr/>
                    <a:lstStyle/>
                    <a:p>
                      <a:pPr algn="ctr"/>
                      <a:r>
                        <a:rPr lang="fr-FR" sz="1000" dirty="0"/>
                        <a:t>0</a:t>
                      </a:r>
                      <a:endParaRPr lang="fr-FR" sz="1000" dirty="0">
                        <a:latin typeface="+mn-lt"/>
                      </a:endParaRPr>
                    </a:p>
                  </a:txBody>
                  <a:tcPr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460B25F-F353-4240-ABE0-C5728F26DD57}"/>
              </a:ext>
            </a:extLst>
          </p:cNvPr>
          <p:cNvGrpSpPr/>
          <p:nvPr/>
        </p:nvGrpSpPr>
        <p:grpSpPr>
          <a:xfrm>
            <a:off x="1931411" y="1340768"/>
            <a:ext cx="8364045" cy="3888432"/>
            <a:chOff x="1931411" y="1340768"/>
            <a:chExt cx="8364045" cy="3888432"/>
          </a:xfrm>
        </p:grpSpPr>
        <p:sp>
          <p:nvSpPr>
            <p:cNvPr id="12" name="Rounded Rectangle 11"/>
            <p:cNvSpPr/>
            <p:nvPr/>
          </p:nvSpPr>
          <p:spPr>
            <a:xfrm>
              <a:off x="2017182" y="1340768"/>
              <a:ext cx="8157600" cy="3888432"/>
            </a:xfrm>
            <a:prstGeom prst="roundRect">
              <a:avLst>
                <a:gd name="adj" fmla="val 12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1411"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53047" y="17253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a:t>
              </a:r>
            </a:p>
          </p:txBody>
        </p:sp>
        <p:sp>
          <p:nvSpPr>
            <p:cNvPr id="15" name="TextBox 14"/>
            <p:cNvSpPr txBox="1"/>
            <p:nvPr/>
          </p:nvSpPr>
          <p:spPr>
            <a:xfrm>
              <a:off x="2205883" y="17253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64922" y="2083158"/>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22665" y="204528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BC-ID=60017,COUNT=10"/>
          <p:cNvGraphicFramePr>
            <a:graphicFrameLocks noGrp="1"/>
          </p:cNvGraphicFramePr>
          <p:nvPr>
            <p:extLst>
              <p:ext uri="{D42A27DB-BD31-4B8C-83A1-F6EECF244321}">
                <p14:modId xmlns:p14="http://schemas.microsoft.com/office/powerpoint/2010/main" val="1795916231"/>
              </p:ext>
            </p:extLst>
          </p:nvPr>
        </p:nvGraphicFramePr>
        <p:xfrm>
          <a:off x="2496000" y="2852936"/>
          <a:ext cx="7200000" cy="1786001"/>
        </p:xfrm>
        <a:graphic>
          <a:graphicData uri="http://schemas.openxmlformats.org/drawingml/2006/table">
            <a:tbl>
              <a:tblPr firstRow="1" bandRow="1">
                <a:tableStyleId>{9DCAF9ED-07DC-4A11-8D7F-57B35C25682E}</a:tableStyleId>
              </a:tblPr>
              <a:tblGrid>
                <a:gridCol w="6120280">
                  <a:extLst>
                    <a:ext uri="{9D8B030D-6E8A-4147-A177-3AD203B41FA5}">
                      <a16:colId xmlns:a16="http://schemas.microsoft.com/office/drawing/2014/main" val="20000"/>
                    </a:ext>
                  </a:extLst>
                </a:gridCol>
                <a:gridCol w="1079720">
                  <a:extLst>
                    <a:ext uri="{9D8B030D-6E8A-4147-A177-3AD203B41FA5}">
                      <a16:colId xmlns:a16="http://schemas.microsoft.com/office/drawing/2014/main" val="20001"/>
                    </a:ext>
                  </a:extLst>
                </a:gridCol>
              </a:tblGrid>
              <a:tr h="144446">
                <a:tc>
                  <a:txBody>
                    <a:bodyPr/>
                    <a:lstStyle/>
                    <a:p>
                      <a:pPr>
                        <a:lnSpc>
                          <a:spcPct val="115000"/>
                        </a:lnSpc>
                        <a:spcAft>
                          <a:spcPts val="0"/>
                        </a:spcAft>
                      </a:pPr>
                      <a:r>
                        <a:rPr lang="fr-FR" sz="10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Count</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E392A8AD-8812-4A9E-AC96-67033463B87B}"/>
              </a:ext>
            </a:extLst>
          </p:cNvPr>
          <p:cNvGrpSpPr/>
          <p:nvPr/>
        </p:nvGrpSpPr>
        <p:grpSpPr>
          <a:xfrm>
            <a:off x="1919536" y="1340768"/>
            <a:ext cx="8364803" cy="4320480"/>
            <a:chOff x="1919536" y="1340768"/>
            <a:chExt cx="8364803" cy="4320480"/>
          </a:xfrm>
        </p:grpSpPr>
        <p:sp>
          <p:nvSpPr>
            <p:cNvPr id="12" name="Rounded Rectangle 11"/>
            <p:cNvSpPr/>
            <p:nvPr/>
          </p:nvSpPr>
          <p:spPr>
            <a:xfrm>
              <a:off x="2017182" y="1340768"/>
              <a:ext cx="8267157" cy="4320480"/>
            </a:xfrm>
            <a:prstGeom prst="roundRect">
              <a:avLst>
                <a:gd name="adj" fmla="val 266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3407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Non Critical Violations</a:t>
              </a:r>
            </a:p>
          </p:txBody>
        </p:sp>
        <p:sp>
          <p:nvSpPr>
            <p:cNvPr id="14" name="TextBox 13"/>
            <p:cNvSpPr txBox="1"/>
            <p:nvPr/>
          </p:nvSpPr>
          <p:spPr>
            <a:xfrm>
              <a:off x="3641930" y="17008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TOP_NON_CRITICAL_VIOLATIONS_EVOLUTION</a:t>
              </a:r>
            </a:p>
          </p:txBody>
        </p:sp>
        <p:sp>
          <p:nvSpPr>
            <p:cNvPr id="15" name="TextBox 14"/>
            <p:cNvSpPr txBox="1"/>
            <p:nvPr/>
          </p:nvSpPr>
          <p:spPr>
            <a:xfrm>
              <a:off x="2194766" y="170080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3805" y="206148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where </a:t>
              </a:r>
              <a:r>
                <a:rPr lang="fr-FR" sz="1200" dirty="0"/>
                <a:t>N indicates the number of top N</a:t>
              </a:r>
            </a:p>
          </p:txBody>
        </p:sp>
        <p:sp>
          <p:nvSpPr>
            <p:cNvPr id="17" name="TextBox 16"/>
            <p:cNvSpPr txBox="1"/>
            <p:nvPr/>
          </p:nvSpPr>
          <p:spPr>
            <a:xfrm>
              <a:off x="2611548" y="202077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OP_NON_CRITICAL_VIOLATIONS_EVOLUTION;BC-ID=60017,COUNT=10"/>
          <p:cNvGraphicFramePr>
            <a:graphicFrameLocks noGrp="1"/>
          </p:cNvGraphicFramePr>
          <p:nvPr>
            <p:extLst>
              <p:ext uri="{D42A27DB-BD31-4B8C-83A1-F6EECF244321}">
                <p14:modId xmlns:p14="http://schemas.microsoft.com/office/powerpoint/2010/main" val="2294630445"/>
              </p:ext>
            </p:extLst>
          </p:nvPr>
        </p:nvGraphicFramePr>
        <p:xfrm>
          <a:off x="2135560" y="2780929"/>
          <a:ext cx="7920880" cy="1995234"/>
        </p:xfrm>
        <a:graphic>
          <a:graphicData uri="http://schemas.openxmlformats.org/drawingml/2006/table">
            <a:tbl>
              <a:tblPr firstRow="1" bandRow="1">
                <a:tableStyleId>{9DCAF9ED-07DC-4A11-8D7F-57B35C25682E}</a:tableStyleId>
              </a:tblPr>
              <a:tblGrid>
                <a:gridCol w="4032448">
                  <a:extLst>
                    <a:ext uri="{9D8B030D-6E8A-4147-A177-3AD203B41FA5}">
                      <a16:colId xmlns:a16="http://schemas.microsoft.com/office/drawing/2014/main" val="20000"/>
                    </a:ext>
                  </a:extLst>
                </a:gridCol>
                <a:gridCol w="972108">
                  <a:extLst>
                    <a:ext uri="{9D8B030D-6E8A-4147-A177-3AD203B41FA5}">
                      <a16:colId xmlns:a16="http://schemas.microsoft.com/office/drawing/2014/main" val="20001"/>
                    </a:ext>
                  </a:extLst>
                </a:gridCol>
                <a:gridCol w="972108">
                  <a:extLst>
                    <a:ext uri="{9D8B030D-6E8A-4147-A177-3AD203B41FA5}">
                      <a16:colId xmlns:a16="http://schemas.microsoft.com/office/drawing/2014/main" val="20002"/>
                    </a:ext>
                  </a:extLst>
                </a:gridCol>
                <a:gridCol w="972108">
                  <a:extLst>
                    <a:ext uri="{9D8B030D-6E8A-4147-A177-3AD203B41FA5}">
                      <a16:colId xmlns:a16="http://schemas.microsoft.com/office/drawing/2014/main" val="20003"/>
                    </a:ext>
                  </a:extLst>
                </a:gridCol>
                <a:gridCol w="972108">
                  <a:extLst>
                    <a:ext uri="{9D8B030D-6E8A-4147-A177-3AD203B41FA5}">
                      <a16:colId xmlns:a16="http://schemas.microsoft.com/office/drawing/2014/main" val="20004"/>
                    </a:ext>
                  </a:extLst>
                </a:gridCol>
              </a:tblGrid>
              <a:tr h="144446">
                <a:tc>
                  <a:txBody>
                    <a:bodyPr/>
                    <a:lstStyle/>
                    <a:p>
                      <a:pPr>
                        <a:lnSpc>
                          <a:spcPct val="115000"/>
                        </a:lnSpc>
                        <a:spcAft>
                          <a:spcPts val="0"/>
                        </a:spcAft>
                      </a:pPr>
                      <a:r>
                        <a:rPr lang="fr-FR" sz="1100" dirty="0"/>
                        <a:t>Rules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Actual</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Evolution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 Evolution</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0 %</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fr-FR"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fr-FR"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872FD6F8-7471-4E23-BF39-73A904CD5D0A}"/>
              </a:ext>
            </a:extLst>
          </p:cNvPr>
          <p:cNvGrpSpPr/>
          <p:nvPr/>
        </p:nvGrpSpPr>
        <p:grpSpPr>
          <a:xfrm>
            <a:off x="1932169" y="1412776"/>
            <a:ext cx="8340295" cy="4248472"/>
            <a:chOff x="1932169" y="1412776"/>
            <a:chExt cx="8340295" cy="4248472"/>
          </a:xfrm>
        </p:grpSpPr>
        <p:sp>
          <p:nvSpPr>
            <p:cNvPr id="12" name="Rounded Rectangle 11"/>
            <p:cNvSpPr/>
            <p:nvPr/>
          </p:nvSpPr>
          <p:spPr>
            <a:xfrm>
              <a:off x="2017182" y="1412776"/>
              <a:ext cx="8157600" cy="4248472"/>
            </a:xfrm>
            <a:prstGeom prst="roundRect">
              <a:avLst>
                <a:gd name="adj" fmla="val 2315"/>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142465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41930" y="178979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TC_IMPROVEMENT_OPPORTUNITY</a:t>
              </a:r>
              <a:endParaRPr lang="fr-FR" sz="1600" dirty="0"/>
            </a:p>
          </p:txBody>
        </p:sp>
        <p:sp>
          <p:nvSpPr>
            <p:cNvPr id="15" name="TextBox 14"/>
            <p:cNvSpPr txBox="1"/>
            <p:nvPr/>
          </p:nvSpPr>
          <p:spPr>
            <a:xfrm>
              <a:off x="2194766" y="178979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59508"/>
              <a:ext cx="6630534" cy="83099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COUNT=N</a:t>
              </a:r>
              <a:r>
                <a:rPr lang="fr-FR" sz="1200" dirty="0"/>
                <a:t> (by default COUNT=10)</a:t>
              </a:r>
            </a:p>
            <a:p>
              <a:r>
                <a:rPr lang="fr-FR" sz="1200"/>
                <a:t>         where </a:t>
              </a:r>
              <a:r>
                <a:rPr lang="fr-FR" sz="1200" dirty="0"/>
                <a:t>N indicates the number of top N</a:t>
              </a:r>
            </a:p>
            <a:p>
              <a:r>
                <a:rPr lang="fr-FR" sz="1200" b="1" dirty="0"/>
                <a:t>PAR=N</a:t>
              </a:r>
              <a:r>
                <a:rPr lang="fr-FR" sz="1200" dirty="0"/>
                <a:t> (by default PAR=60017)</a:t>
              </a:r>
            </a:p>
            <a:p>
              <a:r>
                <a:rPr lang="fr-FR" sz="1200"/>
                <a:t>         where </a:t>
              </a:r>
              <a:r>
                <a:rPr lang="fr-FR" sz="1200" dirty="0"/>
                <a:t>N indicates the Business Criterion Id</a:t>
              </a:r>
            </a:p>
          </p:txBody>
        </p:sp>
        <p:sp>
          <p:nvSpPr>
            <p:cNvPr id="17" name="TextBox 16"/>
            <p:cNvSpPr txBox="1"/>
            <p:nvPr/>
          </p:nvSpPr>
          <p:spPr>
            <a:xfrm>
              <a:off x="2611548" y="210976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TC_IMPROVEMENT_OPPORTUNITY;COUNT=10,PAR=60017"/>
          <p:cNvGraphicFramePr>
            <a:graphicFrameLocks noGrp="1"/>
          </p:cNvGraphicFramePr>
          <p:nvPr>
            <p:extLst>
              <p:ext uri="{D42A27DB-BD31-4B8C-83A1-F6EECF244321}">
                <p14:modId xmlns:p14="http://schemas.microsoft.com/office/powerpoint/2010/main" val="3387863157"/>
              </p:ext>
            </p:extLst>
          </p:nvPr>
        </p:nvGraphicFramePr>
        <p:xfrm>
          <a:off x="2518923" y="3501009"/>
          <a:ext cx="7154154" cy="1995234"/>
        </p:xfrm>
        <a:graphic>
          <a:graphicData uri="http://schemas.openxmlformats.org/drawingml/2006/table">
            <a:tbl>
              <a:tblPr firstRow="1" bandRow="1">
                <a:tableStyleId>{9DCAF9ED-07DC-4A11-8D7F-57B35C25682E}</a:tableStyleId>
              </a:tblPr>
              <a:tblGrid>
                <a:gridCol w="3649085">
                  <a:extLst>
                    <a:ext uri="{9D8B030D-6E8A-4147-A177-3AD203B41FA5}">
                      <a16:colId xmlns:a16="http://schemas.microsoft.com/office/drawing/2014/main" val="20000"/>
                    </a:ext>
                  </a:extLst>
                </a:gridCol>
                <a:gridCol w="1273069">
                  <a:extLst>
                    <a:ext uri="{9D8B030D-6E8A-4147-A177-3AD203B41FA5}">
                      <a16:colId xmlns:a16="http://schemas.microsoft.com/office/drawing/2014/main" val="20001"/>
                    </a:ext>
                  </a:extLst>
                </a:gridCol>
                <a:gridCol w="1247211">
                  <a:extLst>
                    <a:ext uri="{9D8B030D-6E8A-4147-A177-3AD203B41FA5}">
                      <a16:colId xmlns:a16="http://schemas.microsoft.com/office/drawing/2014/main" val="20002"/>
                    </a:ext>
                  </a:extLst>
                </a:gridCol>
                <a:gridCol w="984789">
                  <a:extLst>
                    <a:ext uri="{9D8B030D-6E8A-4147-A177-3AD203B41FA5}">
                      <a16:colId xmlns:a16="http://schemas.microsoft.com/office/drawing/2014/main" val="20003"/>
                    </a:ext>
                  </a:extLst>
                </a:gridCol>
              </a:tblGrid>
              <a:tr h="144446">
                <a:tc>
                  <a:txBody>
                    <a:bodyPr/>
                    <a:lstStyle/>
                    <a:p>
                      <a:pPr>
                        <a:lnSpc>
                          <a:spcPct val="115000"/>
                        </a:lnSpc>
                        <a:spcAft>
                          <a:spcPts val="0"/>
                        </a:spcAft>
                      </a:pPr>
                      <a:r>
                        <a:rPr lang="fr-FR" sz="1100" dirty="0"/>
                        <a:t>Technical Criterion</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Total Violation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Total Check (#)</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Criteria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dirty="0"/>
                        <a:t>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r>
                        <a:rPr lang="en-GB" sz="1000" dirty="0"/>
                        <a:t>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0B6DDB75-6CD9-4396-B234-C771F0503B1B}"/>
              </a:ext>
            </a:extLst>
          </p:cNvPr>
          <p:cNvGrpSpPr/>
          <p:nvPr/>
        </p:nvGrpSpPr>
        <p:grpSpPr>
          <a:xfrm>
            <a:off x="1932169" y="1254096"/>
            <a:ext cx="8350636" cy="4886771"/>
            <a:chOff x="1932169" y="980728"/>
            <a:chExt cx="8350636" cy="4886771"/>
          </a:xfrm>
        </p:grpSpPr>
        <p:sp>
          <p:nvSpPr>
            <p:cNvPr id="12" name="Rounded Rectangle 11"/>
            <p:cNvSpPr/>
            <p:nvPr/>
          </p:nvSpPr>
          <p:spPr>
            <a:xfrm>
              <a:off x="2026688" y="980728"/>
              <a:ext cx="8157600" cy="4886771"/>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32169" y="990501"/>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Technical Criteria List by Highest Improvement Opportunity</a:t>
              </a:r>
            </a:p>
          </p:txBody>
        </p:sp>
        <p:sp>
          <p:nvSpPr>
            <p:cNvPr id="14" name="TextBox 13"/>
            <p:cNvSpPr txBox="1"/>
            <p:nvPr/>
          </p:nvSpPr>
          <p:spPr>
            <a:xfrm>
              <a:off x="3652271" y="13897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RULE_IMPROVEMENT_OPPORTUNITY</a:t>
              </a:r>
            </a:p>
          </p:txBody>
        </p:sp>
        <p:sp>
          <p:nvSpPr>
            <p:cNvPr id="15" name="TextBox 14"/>
            <p:cNvSpPr txBox="1"/>
            <p:nvPr/>
          </p:nvSpPr>
          <p:spPr>
            <a:xfrm>
              <a:off x="2205107" y="138971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2271" y="1775997"/>
              <a:ext cx="6630534" cy="161582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COUNT=N</a:t>
              </a:r>
              <a:r>
                <a:rPr lang="en-US" sz="1100" dirty="0"/>
                <a:t> (by default COUNT=5)</a:t>
              </a:r>
            </a:p>
            <a:p>
              <a:r>
                <a:rPr lang="en-US" sz="1100" dirty="0"/>
                <a:t>where N indicates the number of top N</a:t>
              </a:r>
            </a:p>
            <a:p>
              <a:r>
                <a:rPr lang="en-US" sz="1100" b="1" dirty="0"/>
                <a:t>PAR=N</a:t>
              </a:r>
              <a:r>
                <a:rPr lang="en-US" sz="1100" dirty="0"/>
                <a:t> (by default PAR=60017)</a:t>
              </a:r>
            </a:p>
            <a:p>
              <a:r>
                <a:rPr lang="en-US" sz="1100" dirty="0"/>
                <a:t>where N indicates the Business Criterion Id</a:t>
              </a:r>
            </a:p>
            <a:p>
              <a:r>
                <a:rPr lang="en-US" sz="1100" b="1" dirty="0"/>
                <a:t>C=N</a:t>
              </a:r>
              <a:r>
                <a:rPr lang="en-US" sz="1100" dirty="0"/>
                <a:t> (by default C is null)</a:t>
              </a:r>
            </a:p>
            <a:p>
              <a:r>
                <a:rPr lang="en-US" sz="1100" dirty="0"/>
                <a:t>where N represents the order of the result</a:t>
              </a:r>
            </a:p>
            <a:p>
              <a:r>
                <a:rPr lang="en-US" sz="1100" dirty="0"/>
                <a:t>  - C=0 or nothing indicates a descending Improvement Gap order</a:t>
              </a:r>
            </a:p>
            <a:p>
              <a:r>
                <a:rPr lang="en-US" sz="1100" dirty="0"/>
                <a:t>  - C=1 indicates a descending Improvement Variation order</a:t>
              </a:r>
            </a:p>
            <a:p>
              <a:r>
                <a:rPr lang="en-US" sz="1100" dirty="0"/>
                <a:t>  - C=2 indicates a descending Degradation Variation order</a:t>
              </a:r>
            </a:p>
          </p:txBody>
        </p:sp>
        <p:sp>
          <p:nvSpPr>
            <p:cNvPr id="17" name="TextBox 16"/>
            <p:cNvSpPr txBox="1"/>
            <p:nvPr/>
          </p:nvSpPr>
          <p:spPr>
            <a:xfrm>
              <a:off x="2621889" y="170968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IMPROVEMENT_OPPORTUNITY;PAR=60017,COUNT=5"/>
          <p:cNvGraphicFramePr>
            <a:graphicFrameLocks noGrp="1"/>
          </p:cNvGraphicFramePr>
          <p:nvPr>
            <p:extLst>
              <p:ext uri="{D42A27DB-BD31-4B8C-83A1-F6EECF244321}">
                <p14:modId xmlns:p14="http://schemas.microsoft.com/office/powerpoint/2010/main" val="4049001967"/>
              </p:ext>
            </p:extLst>
          </p:nvPr>
        </p:nvGraphicFramePr>
        <p:xfrm>
          <a:off x="2097741" y="3970850"/>
          <a:ext cx="7977628" cy="1671384"/>
        </p:xfrm>
        <a:graphic>
          <a:graphicData uri="http://schemas.openxmlformats.org/drawingml/2006/table">
            <a:tbl>
              <a:tblPr firstRow="1" bandRow="1">
                <a:tableStyleId>{9DCAF9ED-07DC-4A11-8D7F-57B35C25682E}</a:tableStyleId>
              </a:tblPr>
              <a:tblGrid>
                <a:gridCol w="3858910">
                  <a:extLst>
                    <a:ext uri="{9D8B030D-6E8A-4147-A177-3AD203B41FA5}">
                      <a16:colId xmlns:a16="http://schemas.microsoft.com/office/drawing/2014/main" val="20000"/>
                    </a:ext>
                  </a:extLst>
                </a:gridCol>
                <a:gridCol w="798622">
                  <a:extLst>
                    <a:ext uri="{9D8B030D-6E8A-4147-A177-3AD203B41FA5}">
                      <a16:colId xmlns:a16="http://schemas.microsoft.com/office/drawing/2014/main" val="1605289418"/>
                    </a:ext>
                  </a:extLst>
                </a:gridCol>
                <a:gridCol w="784045">
                  <a:extLst>
                    <a:ext uri="{9D8B030D-6E8A-4147-A177-3AD203B41FA5}">
                      <a16:colId xmlns:a16="http://schemas.microsoft.com/office/drawing/2014/main" val="20001"/>
                    </a:ext>
                  </a:extLst>
                </a:gridCol>
                <a:gridCol w="797858">
                  <a:extLst>
                    <a:ext uri="{9D8B030D-6E8A-4147-A177-3AD203B41FA5}">
                      <a16:colId xmlns:a16="http://schemas.microsoft.com/office/drawing/2014/main" val="20002"/>
                    </a:ext>
                  </a:extLst>
                </a:gridCol>
                <a:gridCol w="540151">
                  <a:extLst>
                    <a:ext uri="{9D8B030D-6E8A-4147-A177-3AD203B41FA5}">
                      <a16:colId xmlns:a16="http://schemas.microsoft.com/office/drawing/2014/main" val="20003"/>
                    </a:ext>
                  </a:extLst>
                </a:gridCol>
                <a:gridCol w="599021">
                  <a:extLst>
                    <a:ext uri="{9D8B030D-6E8A-4147-A177-3AD203B41FA5}">
                      <a16:colId xmlns:a16="http://schemas.microsoft.com/office/drawing/2014/main" val="20004"/>
                    </a:ext>
                  </a:extLst>
                </a:gridCol>
                <a:gridCol w="599021">
                  <a:extLst>
                    <a:ext uri="{9D8B030D-6E8A-4147-A177-3AD203B41FA5}">
                      <a16:colId xmlns:a16="http://schemas.microsoft.com/office/drawing/2014/main" val="20005"/>
                    </a:ext>
                  </a:extLst>
                </a:gridCol>
              </a:tblGrid>
              <a:tr h="144446">
                <a:tc>
                  <a:txBody>
                    <a:bodyPr/>
                    <a:lstStyle/>
                    <a:p>
                      <a:pPr>
                        <a:lnSpc>
                          <a:spcPct val="115000"/>
                        </a:lnSpc>
                        <a:spcAft>
                          <a:spcPts val="0"/>
                        </a:spcAft>
                      </a:pPr>
                      <a:r>
                        <a:rPr lang="fr-FR" sz="1100" dirty="0"/>
                        <a:t>Rule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b="1" kern="1200" dirty="0">
                          <a:solidFill>
                            <a:schemeClr val="lt1"/>
                          </a:solidFill>
                          <a:latin typeface="+mn-lt"/>
                          <a:ea typeface="+mn-ea"/>
                          <a:cs typeface="+mn-cs"/>
                        </a:rPr>
                        <a:t>Critical</a:t>
                      </a:r>
                    </a:p>
                  </a:txBody>
                  <a:tcPr marL="68580" marR="68580" marT="0" marB="0" anchor="ctr"/>
                </a:tc>
                <a:tc>
                  <a:txBody>
                    <a:bodyPr/>
                    <a:lstStyle/>
                    <a:p>
                      <a:pPr algn="ctr">
                        <a:lnSpc>
                          <a:spcPct val="115000"/>
                        </a:lnSpc>
                        <a:spcAft>
                          <a:spcPts val="0"/>
                        </a:spcAft>
                      </a:pPr>
                      <a:r>
                        <a:rPr lang="en-GB" sz="1000" dirty="0"/>
                        <a:t>Current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Previous violation</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Evol.</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a:t>
                      </a: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fr-FR" sz="1100" dirty="0"/>
                        <a:t>Grade </a:t>
                      </a:r>
                      <a:r>
                        <a:rPr lang="fr-FR" sz="1100" dirty="0" err="1"/>
                        <a:t>Evol</a:t>
                      </a:r>
                      <a:r>
                        <a:rPr lang="fr-FR" sz="1100" dirty="0"/>
                        <a:t>.</a:t>
                      </a:r>
                      <a:endParaRPr lang="fr-FR" sz="1100" dirty="0">
                        <a:latin typeface="Calibri"/>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t>Rule 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en-GB"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r>
                        <a:rPr lang="en-GB" sz="10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en-GB" sz="10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solidFill>
                            <a:schemeClr val="dk1"/>
                          </a:solidFill>
                          <a:latin typeface="+mn-lt"/>
                          <a:ea typeface="+mn-ea"/>
                          <a:cs typeface="+mn-cs"/>
                        </a:rPr>
                        <a:t>N</a:t>
                      </a: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bl>
          </a:graphicData>
        </a:graphic>
      </p:graphicFrame>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520EB740-ADA6-41CE-91ED-2C4D25A56BF3}"/>
              </a:ext>
            </a:extLst>
          </p:cNvPr>
          <p:cNvGrpSpPr/>
          <p:nvPr/>
        </p:nvGrpSpPr>
        <p:grpSpPr>
          <a:xfrm>
            <a:off x="1941790" y="1298921"/>
            <a:ext cx="8330674" cy="4752528"/>
            <a:chOff x="1941790" y="1052736"/>
            <a:chExt cx="8330674" cy="4752528"/>
          </a:xfrm>
        </p:grpSpPr>
        <p:sp>
          <p:nvSpPr>
            <p:cNvPr id="12" name="Rounded Rectangle 11"/>
            <p:cNvSpPr/>
            <p:nvPr/>
          </p:nvSpPr>
          <p:spPr>
            <a:xfrm>
              <a:off x="2017182" y="1052736"/>
              <a:ext cx="8157600" cy="4752528"/>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179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Rule List for Criteria List</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RULES_LIST</a:t>
              </a:r>
              <a:endParaRPr lang="fr-FR" sz="1600" dirty="0"/>
            </a:p>
          </p:txBody>
        </p:sp>
        <p:sp>
          <p:nvSpPr>
            <p:cNvPr id="15" name="TextBox 14"/>
            <p:cNvSpPr txBox="1"/>
            <p:nvPr/>
          </p:nvSpPr>
          <p:spPr>
            <a:xfrm>
              <a:off x="2194766" y="141277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99061"/>
              <a:ext cx="6630534" cy="110799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PAR=N[|N]</a:t>
              </a:r>
              <a:r>
                <a:rPr lang="en-US" sz="1100" dirty="0"/>
                <a:t>* (by default PAR=60014|60013|60012|60011|60016)</a:t>
              </a:r>
            </a:p>
            <a:p>
              <a:r>
                <a:rPr lang="en-US" sz="1100" dirty="0"/>
                <a:t>where each submitted N indicates a business criterion Id</a:t>
              </a:r>
            </a:p>
            <a:p>
              <a:r>
                <a:rPr lang="en-US" sz="1100" b="1" dirty="0"/>
                <a:t>COUNT=N</a:t>
              </a:r>
              <a:r>
                <a:rPr lang="en-US" sz="1100" dirty="0"/>
                <a:t> where N is the limit number of shown item ; if COUNT options isn’t indicated, no limit is applied (</a:t>
              </a:r>
              <a:r>
                <a:rPr lang="en-US" sz="1100"/>
                <a:t>by default none)</a:t>
              </a:r>
              <a:endParaRPr lang="en-US" sz="1100" dirty="0"/>
            </a:p>
            <a:p>
              <a:r>
                <a:rPr lang="en-US" sz="1100" b="1" dirty="0"/>
                <a:t>NOVIOLATIONS</a:t>
              </a:r>
              <a:r>
                <a:rPr lang="en-US" sz="1100" dirty="0"/>
                <a:t>=</a:t>
              </a:r>
              <a:r>
                <a:rPr lang="en-US" sz="1100" dirty="0" err="1"/>
                <a:t>true|false</a:t>
              </a:r>
              <a:r>
                <a:rPr lang="en-US" sz="1100" dirty="0"/>
                <a:t> to not display rules that do not have violations. By default if option is not present or different from false, it will be true (we display everything)</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S_LIST;PAR=60014|60013|60012|60011|60016,COUNT=7,NOVIOLATIONS=true"/>
          <p:cNvGraphicFramePr>
            <a:graphicFrameLocks noGrp="1"/>
          </p:cNvGraphicFramePr>
          <p:nvPr>
            <p:extLst>
              <p:ext uri="{D42A27DB-BD31-4B8C-83A1-F6EECF244321}">
                <p14:modId xmlns:p14="http://schemas.microsoft.com/office/powerpoint/2010/main" val="3287903930"/>
              </p:ext>
            </p:extLst>
          </p:nvPr>
        </p:nvGraphicFramePr>
        <p:xfrm>
          <a:off x="2279575" y="3459162"/>
          <a:ext cx="7632847" cy="2131695"/>
        </p:xfrm>
        <a:graphic>
          <a:graphicData uri="http://schemas.openxmlformats.org/drawingml/2006/table">
            <a:tbl>
              <a:tblPr firstRow="1" bandRow="1">
                <a:tableStyleId>{9DCAF9ED-07DC-4A11-8D7F-57B35C25682E}</a:tableStyleId>
              </a:tblPr>
              <a:tblGrid>
                <a:gridCol w="393447">
                  <a:extLst>
                    <a:ext uri="{9D8B030D-6E8A-4147-A177-3AD203B41FA5}">
                      <a16:colId xmlns:a16="http://schemas.microsoft.com/office/drawing/2014/main" val="20000"/>
                    </a:ext>
                  </a:extLst>
                </a:gridCol>
                <a:gridCol w="470651">
                  <a:extLst>
                    <a:ext uri="{9D8B030D-6E8A-4147-A177-3AD203B41FA5}">
                      <a16:colId xmlns:a16="http://schemas.microsoft.com/office/drawing/2014/main" val="20001"/>
                    </a:ext>
                  </a:extLst>
                </a:gridCol>
                <a:gridCol w="432048">
                  <a:extLst>
                    <a:ext uri="{9D8B030D-6E8A-4147-A177-3AD203B41FA5}">
                      <a16:colId xmlns:a16="http://schemas.microsoft.com/office/drawing/2014/main" val="20002"/>
                    </a:ext>
                  </a:extLst>
                </a:gridCol>
                <a:gridCol w="1584176">
                  <a:extLst>
                    <a:ext uri="{9D8B030D-6E8A-4147-A177-3AD203B41FA5}">
                      <a16:colId xmlns:a16="http://schemas.microsoft.com/office/drawing/2014/main" val="20003"/>
                    </a:ext>
                  </a:extLst>
                </a:gridCol>
                <a:gridCol w="3024336">
                  <a:extLst>
                    <a:ext uri="{9D8B030D-6E8A-4147-A177-3AD203B41FA5}">
                      <a16:colId xmlns:a16="http://schemas.microsoft.com/office/drawing/2014/main" val="20004"/>
                    </a:ext>
                  </a:extLst>
                </a:gridCol>
                <a:gridCol w="864096">
                  <a:extLst>
                    <a:ext uri="{9D8B030D-6E8A-4147-A177-3AD203B41FA5}">
                      <a16:colId xmlns:a16="http://schemas.microsoft.com/office/drawing/2014/main" val="2628160590"/>
                    </a:ext>
                  </a:extLst>
                </a:gridCol>
                <a:gridCol w="864093">
                  <a:extLst>
                    <a:ext uri="{9D8B030D-6E8A-4147-A177-3AD203B41FA5}">
                      <a16:colId xmlns:a16="http://schemas.microsoft.com/office/drawing/2014/main" val="2066785049"/>
                    </a:ext>
                  </a:extLst>
                </a:gridCol>
              </a:tblGrid>
              <a:tr h="417189">
                <a:tc>
                  <a:txBody>
                    <a:bodyPr/>
                    <a:lstStyle/>
                    <a:p>
                      <a:pPr>
                        <a:lnSpc>
                          <a:spcPct val="115000"/>
                        </a:lnSpc>
                        <a:spcAft>
                          <a:spcPts val="0"/>
                        </a:spcAft>
                      </a:pPr>
                      <a:r>
                        <a:rPr lang="fr-FR" sz="1000" dirty="0">
                          <a:latin typeface="+mn-lt"/>
                        </a:rPr>
                        <a:t>Criticality</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en-GB" sz="1000" dirty="0">
                          <a:latin typeface="+mn-lt"/>
                        </a:rPr>
                        <a:t>Weight</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Grade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Technical Criteria</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Rule Name</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 Violations</a:t>
                      </a:r>
                      <a:endParaRPr lang="fr-FR" sz="1000" dirty="0">
                        <a:latin typeface="+mn-lt"/>
                        <a:ea typeface="Calibri"/>
                        <a:cs typeface="Times New Roman"/>
                      </a:endParaRPr>
                    </a:p>
                  </a:txBody>
                  <a:tcPr marL="68580" marR="68580" marT="0" marB="0" anchor="ctr"/>
                </a:tc>
                <a:tc>
                  <a:txBody>
                    <a:bodyPr/>
                    <a:lstStyle/>
                    <a:p>
                      <a:pPr algn="ctr">
                        <a:lnSpc>
                          <a:spcPct val="115000"/>
                        </a:lnSpc>
                        <a:spcAft>
                          <a:spcPts val="0"/>
                        </a:spcAft>
                      </a:pPr>
                      <a:r>
                        <a:rPr lang="fr-FR" sz="1000" dirty="0">
                          <a:latin typeface="+mn-lt"/>
                        </a:rPr>
                        <a:t>Total</a:t>
                      </a:r>
                      <a:endParaRPr lang="fr-FR" sz="1000" dirty="0">
                        <a:latin typeface="+mn-lt"/>
                        <a:ea typeface="Calibri"/>
                        <a:cs typeface="Times New Roman"/>
                      </a:endParaRPr>
                    </a:p>
                  </a:txBody>
                  <a:tcPr marL="68580" marR="68580" marT="0" marB="0" anchor="ctr"/>
                </a:tc>
                <a:extLst>
                  <a:ext uri="{0D108BD9-81ED-4DB2-BD59-A6C34878D82A}">
                    <a16:rowId xmlns:a16="http://schemas.microsoft.com/office/drawing/2014/main" val="10000"/>
                  </a:ext>
                </a:extLst>
              </a:tr>
              <a:tr h="131305">
                <a:tc>
                  <a:txBody>
                    <a:bodyPr/>
                    <a:lstStyle/>
                    <a:p>
                      <a:pPr>
                        <a:lnSpc>
                          <a:spcPct val="115000"/>
                        </a:lnSpc>
                        <a:spcAft>
                          <a:spcPts val="0"/>
                        </a:spcAft>
                      </a:pPr>
                      <a:r>
                        <a:rPr lang="en-GB" sz="1000" dirty="0">
                          <a:latin typeface="+mn-lt"/>
                        </a:rPr>
                        <a:t>Y</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latin typeface="+mn-lt"/>
                        </a:rPr>
                        <a:t>0</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305">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GB"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2</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31305">
                <a:tc>
                  <a:txBody>
                    <a:bodyPr/>
                    <a:lstStyle/>
                    <a:p>
                      <a:pPr marL="0" algn="l" defTabSz="914400" rtl="0" eaLnBrk="1" latinLnBrk="0" hangingPunct="1">
                        <a:lnSpc>
                          <a:spcPct val="115000"/>
                        </a:lnSpc>
                        <a:spcAft>
                          <a:spcPts val="0"/>
                        </a:spcAft>
                      </a:pPr>
                      <a:r>
                        <a:rPr lang="en-GB" sz="1000" dirty="0">
                          <a:latin typeface="+mn-lt"/>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3</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4</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4</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5</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5</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6</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6</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7</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7</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53442">
                <a:tc>
                  <a:txBody>
                    <a:bodyPr/>
                    <a:lstStyle/>
                    <a:p>
                      <a:pPr marL="0" algn="l" defTabSz="914400" rtl="0" eaLnBrk="1" latinLnBrk="0" hangingPunct="1">
                        <a:lnSpc>
                          <a:spcPct val="115000"/>
                        </a:lnSpc>
                        <a:spcAft>
                          <a:spcPts val="0"/>
                        </a:spcAft>
                      </a:pPr>
                      <a:r>
                        <a:rPr lang="fr-FR" sz="1000" kern="1200" dirty="0">
                          <a:solidFill>
                            <a:schemeClr val="dk1"/>
                          </a:solidFill>
                          <a:latin typeface="+mn-lt"/>
                          <a:ea typeface="+mn-ea"/>
                          <a:cs typeface="+mn-cs"/>
                        </a:rPr>
                        <a:t>Y</a:t>
                      </a: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8</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8</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53442">
                <a:tc>
                  <a:txBody>
                    <a:bodyPr/>
                    <a:lstStyle/>
                    <a:p>
                      <a:pPr marL="0" algn="l" defTabSz="914400" rtl="0" eaLnBrk="1" latinLnBrk="0" hangingPunct="1">
                        <a:lnSpc>
                          <a:spcPct val="115000"/>
                        </a:lnSpc>
                        <a:spcAft>
                          <a:spcPts val="0"/>
                        </a:spcAft>
                      </a:pPr>
                      <a:r>
                        <a:rPr lang="en-GB" sz="1000" kern="1200" dirty="0">
                          <a:solidFill>
                            <a:schemeClr val="dk1"/>
                          </a:solidFill>
                          <a:latin typeface="+mn-lt"/>
                          <a:ea typeface="+mn-ea"/>
                          <a:cs typeface="+mn-cs"/>
                        </a:rPr>
                        <a: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9</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9</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53442">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latin typeface="+mn-lt"/>
                        </a:rPr>
                        <a:t>0.0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en-US" sz="1000" kern="1200" dirty="0">
                          <a:latin typeface="+mn-lt"/>
                        </a:rPr>
                        <a:t>Criterion 10</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latin typeface="+mn-lt"/>
                        </a:rPr>
                        <a:t>Rule 10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latin typeface="+mn-lt"/>
                        </a:rPr>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Powerpoint Templates</a:t>
            </a:r>
          </a:p>
        </p:txBody>
      </p:sp>
      <p:pic>
        <p:nvPicPr>
          <p:cNvPr id="2050" name="Picture 2"/>
          <p:cNvPicPr>
            <a:picLocks noChangeAspect="1" noChangeArrowheads="1"/>
          </p:cNvPicPr>
          <p:nvPr/>
        </p:nvPicPr>
        <p:blipFill>
          <a:blip r:embed="rId2" cstate="print"/>
          <a:srcRect/>
          <a:stretch>
            <a:fillRect/>
          </a:stretch>
        </p:blipFill>
        <p:spPr bwMode="auto">
          <a:xfrm>
            <a:off x="3182042" y="1266649"/>
            <a:ext cx="5827916" cy="4752527"/>
          </a:xfrm>
          <a:prstGeom prst="rect">
            <a:avLst/>
          </a:prstGeom>
          <a:noFill/>
          <a:ln w="9525">
            <a:noFill/>
            <a:miter lim="800000"/>
            <a:headEnd/>
            <a:tailEnd/>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7F1D0067-4D22-40A3-A784-FEF3AC57C288}"/>
              </a:ext>
            </a:extLst>
          </p:cNvPr>
          <p:cNvGrpSpPr/>
          <p:nvPr/>
        </p:nvGrpSpPr>
        <p:grpSpPr>
          <a:xfrm>
            <a:off x="1919536" y="1124744"/>
            <a:ext cx="8421707" cy="4608512"/>
            <a:chOff x="1919536" y="1124744"/>
            <a:chExt cx="8421707" cy="4608512"/>
          </a:xfrm>
        </p:grpSpPr>
        <p:sp>
          <p:nvSpPr>
            <p:cNvPr id="12" name="Rounded Rectangle 11"/>
            <p:cNvSpPr/>
            <p:nvPr/>
          </p:nvSpPr>
          <p:spPr>
            <a:xfrm>
              <a:off x="2017182" y="1124744"/>
              <a:ext cx="8157600" cy="4608512"/>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112474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Criteria List for Business Criteria List</a:t>
              </a:r>
            </a:p>
          </p:txBody>
        </p:sp>
        <p:sp>
          <p:nvSpPr>
            <p:cNvPr id="14" name="TextBox 13"/>
            <p:cNvSpPr txBox="1"/>
            <p:nvPr/>
          </p:nvSpPr>
          <p:spPr>
            <a:xfrm>
              <a:off x="3641930" y="149843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CRITERIA_GRADE</a:t>
              </a:r>
            </a:p>
          </p:txBody>
        </p:sp>
        <p:sp>
          <p:nvSpPr>
            <p:cNvPr id="15" name="TextBox 14"/>
            <p:cNvSpPr txBox="1"/>
            <p:nvPr/>
          </p:nvSpPr>
          <p:spPr>
            <a:xfrm>
              <a:off x="2194766" y="148478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4404" y="1856700"/>
              <a:ext cx="6696839" cy="76944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b="1" dirty="0"/>
                <a:t>PAR=N</a:t>
              </a:r>
              <a:r>
                <a:rPr lang="en-US" sz="1100" dirty="0"/>
                <a:t> (by default PAR=60017)</a:t>
              </a:r>
            </a:p>
            <a:p>
              <a:r>
                <a:rPr lang="en-US" sz="1100" dirty="0"/>
                <a:t>where N indicates the business criterion Id</a:t>
              </a:r>
            </a:p>
            <a:p>
              <a:r>
                <a:rPr lang="en-US" sz="1100" b="1"/>
                <a:t>COUNT=N</a:t>
              </a:r>
              <a:r>
                <a:rPr lang="en-US" sz="1100"/>
                <a:t> where </a:t>
              </a:r>
              <a:r>
                <a:rPr lang="en-US" sz="1100" dirty="0"/>
                <a:t>N indicates the limit number of shown items. If this value isn’t indicated, all items will be shown</a:t>
              </a:r>
            </a:p>
          </p:txBody>
        </p:sp>
        <p:sp>
          <p:nvSpPr>
            <p:cNvPr id="17" name="TextBox 16"/>
            <p:cNvSpPr txBox="1"/>
            <p:nvPr/>
          </p:nvSpPr>
          <p:spPr>
            <a:xfrm>
              <a:off x="2611548"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CRITERIA_GRADE;PAR=60017,COUNT=10"/>
          <p:cNvGraphicFramePr>
            <a:graphicFrameLocks noGrp="1"/>
          </p:cNvGraphicFramePr>
          <p:nvPr>
            <p:extLst>
              <p:ext uri="{D42A27DB-BD31-4B8C-83A1-F6EECF244321}">
                <p14:modId xmlns:p14="http://schemas.microsoft.com/office/powerpoint/2010/main" val="2850446954"/>
              </p:ext>
            </p:extLst>
          </p:nvPr>
        </p:nvGraphicFramePr>
        <p:xfrm>
          <a:off x="3359695" y="2966288"/>
          <a:ext cx="5904657" cy="2531144"/>
        </p:xfrm>
        <a:graphic>
          <a:graphicData uri="http://schemas.openxmlformats.org/drawingml/2006/table">
            <a:tbl>
              <a:tblPr firstRow="1" bandRow="1">
                <a:tableStyleId>{9DCAF9ED-07DC-4A11-8D7F-57B35C25682E}</a:tableStyleId>
              </a:tblPr>
              <a:tblGrid>
                <a:gridCol w="4536506">
                  <a:extLst>
                    <a:ext uri="{9D8B030D-6E8A-4147-A177-3AD203B41FA5}">
                      <a16:colId xmlns:a16="http://schemas.microsoft.com/office/drawing/2014/main" val="20000"/>
                    </a:ext>
                  </a:extLst>
                </a:gridCol>
                <a:gridCol w="576064">
                  <a:extLst>
                    <a:ext uri="{9D8B030D-6E8A-4147-A177-3AD203B41FA5}">
                      <a16:colId xmlns:a16="http://schemas.microsoft.com/office/drawing/2014/main" val="20001"/>
                    </a:ext>
                  </a:extLst>
                </a:gridCol>
                <a:gridCol w="792087">
                  <a:extLst>
                    <a:ext uri="{9D8B030D-6E8A-4147-A177-3AD203B41FA5}">
                      <a16:colId xmlns:a16="http://schemas.microsoft.com/office/drawing/2014/main" val="20002"/>
                    </a:ext>
                  </a:extLst>
                </a:gridCol>
              </a:tblGrid>
              <a:tr h="216024">
                <a:tc>
                  <a:txBody>
                    <a:bodyPr/>
                    <a:lstStyle/>
                    <a:p>
                      <a:pPr marL="0" algn="l" defTabSz="914400" rtl="0" eaLnBrk="1" latinLnBrk="0" hangingPunct="1">
                        <a:lnSpc>
                          <a:spcPct val="115000"/>
                        </a:lnSpc>
                        <a:spcAft>
                          <a:spcPts val="0"/>
                        </a:spcAft>
                      </a:pPr>
                      <a:r>
                        <a:rPr lang="fr-FR" sz="1100" kern="1200" dirty="0" err="1"/>
                        <a:t>Technical</a:t>
                      </a:r>
                      <a:r>
                        <a:rPr lang="fr-FR" sz="1100" kern="1200" dirty="0"/>
                        <a:t> </a:t>
                      </a:r>
                      <a:r>
                        <a:rPr lang="fr-FR" sz="1100" kern="1200" baseline="0" dirty="0"/>
                        <a:t> </a:t>
                      </a:r>
                      <a:r>
                        <a:rPr lang="fr-FR" sz="1100" kern="1200" baseline="0" dirty="0" err="1"/>
                        <a:t>Criteria</a:t>
                      </a:r>
                      <a:r>
                        <a:rPr lang="fr-FR" sz="1100" kern="1200" baseline="0" dirty="0"/>
                        <a:t> Name</a:t>
                      </a:r>
                      <a:endParaRPr lang="fr-FR" sz="11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Grade</a:t>
                      </a:r>
                      <a:endParaRPr lang="fr-FR" sz="1100" b="1" kern="1200" dirty="0">
                        <a:solidFill>
                          <a:schemeClr val="bg1"/>
                        </a:solidFill>
                      </a:endParaRPr>
                    </a:p>
                  </a:txBody>
                  <a:tcPr marL="68580" marR="68580" marT="0" marB="0" anchor="ctr"/>
                </a:tc>
                <a:tc>
                  <a:txBody>
                    <a:bodyPr/>
                    <a:lstStyle/>
                    <a:p>
                      <a:pPr marL="0" algn="ctr" defTabSz="914400" rtl="0" eaLnBrk="1" latinLnBrk="0" hangingPunct="1">
                        <a:lnSpc>
                          <a:spcPct val="115000"/>
                        </a:lnSpc>
                        <a:spcAft>
                          <a:spcPts val="0"/>
                        </a:spcAft>
                      </a:pPr>
                      <a:r>
                        <a:rPr lang="fr-FR" sz="1100" kern="1200" dirty="0"/>
                        <a:t>Evolution</a:t>
                      </a:r>
                      <a:endParaRPr lang="fr-FR" sz="1100" b="1" kern="1200" dirty="0">
                        <a:solidFill>
                          <a:schemeClr val="bg1"/>
                        </a:solidFill>
                      </a:endParaRP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Technical Criteria 1</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a:t>
                      </a: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0.0 %</a:t>
                      </a:r>
                    </a:p>
                  </a:txBody>
                  <a:tcPr marL="68580" marR="68580" marT="0" marB="0" anchor="ctr"/>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Technical Criteria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Technical Criteria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16024">
                <a:tc>
                  <a:txBody>
                    <a:bodyPr/>
                    <a:lstStyle/>
                    <a:p>
                      <a:pPr marL="0" algn="l" defTabSz="914400" rtl="0" eaLnBrk="1" latinLnBrk="0" hangingPunct="1">
                        <a:lnSpc>
                          <a:spcPct val="115000"/>
                        </a:lnSpc>
                        <a:spcAft>
                          <a:spcPts val="0"/>
                        </a:spcAft>
                      </a:pPr>
                      <a:r>
                        <a:rPr lang="en-GB" sz="1000" kern="1200" dirty="0"/>
                        <a:t>Technical Criteria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216024">
                <a:tc>
                  <a:txBody>
                    <a:bodyPr/>
                    <a:lstStyle/>
                    <a:p>
                      <a:pPr marL="0" algn="l" defTabSz="914400" rtl="0" eaLnBrk="1" latinLnBrk="0" hangingPunct="1">
                        <a:lnSpc>
                          <a:spcPct val="115000"/>
                        </a:lnSpc>
                        <a:spcAft>
                          <a:spcPts val="0"/>
                        </a:spcAft>
                      </a:pPr>
                      <a:r>
                        <a:rPr lang="en-GB" sz="1000" kern="1200" dirty="0"/>
                        <a:t>Technical Criteria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216024">
                <a:tc>
                  <a:txBody>
                    <a:bodyPr/>
                    <a:lstStyle/>
                    <a:p>
                      <a:pPr marL="0" algn="l" defTabSz="914400" rtl="0" eaLnBrk="1" latinLnBrk="0" hangingPunct="1">
                        <a:lnSpc>
                          <a:spcPct val="115000"/>
                        </a:lnSpc>
                        <a:spcAft>
                          <a:spcPts val="0"/>
                        </a:spcAft>
                      </a:pPr>
                      <a:r>
                        <a:rPr lang="en-GB" sz="1000" kern="1200" dirty="0"/>
                        <a:t>Technical Criteria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216024">
                <a:tc>
                  <a:txBody>
                    <a:bodyPr/>
                    <a:lstStyle/>
                    <a:p>
                      <a:pPr marL="0" algn="l" defTabSz="914400" rtl="0" eaLnBrk="1" latinLnBrk="0" hangingPunct="1">
                        <a:lnSpc>
                          <a:spcPct val="115000"/>
                        </a:lnSpc>
                        <a:spcAft>
                          <a:spcPts val="0"/>
                        </a:spcAft>
                      </a:pPr>
                      <a:r>
                        <a:rPr lang="en-GB" sz="1000" kern="1200" dirty="0"/>
                        <a:t>Technical Criteria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216024">
                <a:tc>
                  <a:txBody>
                    <a:bodyPr/>
                    <a:lstStyle/>
                    <a:p>
                      <a:pPr marL="0" algn="l" defTabSz="914400" rtl="0" eaLnBrk="1" latinLnBrk="0" hangingPunct="1">
                        <a:lnSpc>
                          <a:spcPct val="115000"/>
                        </a:lnSpc>
                        <a:spcAft>
                          <a:spcPts val="0"/>
                        </a:spcAft>
                      </a:pPr>
                      <a:r>
                        <a:rPr lang="en-GB" sz="1000" kern="1200" dirty="0"/>
                        <a:t>Technical Criteria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216024">
                <a:tc>
                  <a:txBody>
                    <a:bodyPr/>
                    <a:lstStyle/>
                    <a:p>
                      <a:pPr marL="0" algn="l" defTabSz="914400" rtl="0" eaLnBrk="1" latinLnBrk="0" hangingPunct="1">
                        <a:lnSpc>
                          <a:spcPct val="115000"/>
                        </a:lnSpc>
                        <a:spcAft>
                          <a:spcPts val="0"/>
                        </a:spcAft>
                      </a:pPr>
                      <a:r>
                        <a:rPr lang="en-GB" sz="1000" kern="1200" dirty="0"/>
                        <a:t>Technical Criteria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216024">
                <a:tc>
                  <a:txBody>
                    <a:bodyPr/>
                    <a:lstStyle/>
                    <a:p>
                      <a:pPr marL="0" algn="l" defTabSz="914400" rtl="0" eaLnBrk="1" latinLnBrk="0" hangingPunct="1">
                        <a:lnSpc>
                          <a:spcPct val="115000"/>
                        </a:lnSpc>
                        <a:spcAft>
                          <a:spcPts val="0"/>
                        </a:spcAft>
                      </a:pPr>
                      <a:r>
                        <a:rPr lang="en-GB" sz="1000" kern="1200" dirty="0"/>
                        <a:t>Technical Criteria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91B92174-3157-41EB-8410-78091A224BC0}"/>
              </a:ext>
            </a:extLst>
          </p:cNvPr>
          <p:cNvGrpSpPr/>
          <p:nvPr/>
        </p:nvGrpSpPr>
        <p:grpSpPr>
          <a:xfrm>
            <a:off x="1985248" y="1628788"/>
            <a:ext cx="8295582" cy="3960440"/>
            <a:chOff x="1985248" y="1052736"/>
            <a:chExt cx="8295582" cy="3960440"/>
          </a:xfrm>
        </p:grpSpPr>
        <p:sp>
          <p:nvSpPr>
            <p:cNvPr id="12" name="Rounded Rectangle 11"/>
            <p:cNvSpPr/>
            <p:nvPr/>
          </p:nvSpPr>
          <p:spPr>
            <a:xfrm>
              <a:off x="2017182" y="1052736"/>
              <a:ext cx="8157600" cy="3960440"/>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 for top critical violations</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RULE_NAME_DESCRIPTION_TOPCRITVIOL</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22" name="Table 21" descr="TABLE;RULE_NAME_DESCRIPTION_TOPCRITVIOL;COUNT=4,PAR=60016"/>
          <p:cNvGraphicFramePr>
            <a:graphicFrameLocks noGrp="1"/>
          </p:cNvGraphicFramePr>
          <p:nvPr>
            <p:extLst>
              <p:ext uri="{D42A27DB-BD31-4B8C-83A1-F6EECF244321}">
                <p14:modId xmlns:p14="http://schemas.microsoft.com/office/powerpoint/2010/main" val="2690114011"/>
              </p:ext>
            </p:extLst>
          </p:nvPr>
        </p:nvGraphicFramePr>
        <p:xfrm>
          <a:off x="3359696" y="4005052"/>
          <a:ext cx="5472610" cy="864096"/>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Rules Descriptions</a:t>
                      </a:r>
                      <a:r>
                        <a:rPr lang="en-GB" sz="1000" kern="1200" baseline="0" dirty="0"/>
                        <a:t> for Top Critical Violations for Business Criterion</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err="1"/>
                        <a:t>Rule</a:t>
                      </a:r>
                      <a:r>
                        <a:rPr lang="fr-FR" sz="1000" kern="1200" dirty="0"/>
                        <a:t> Name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Rule</a:t>
                      </a:r>
                      <a:r>
                        <a:rPr lang="fr-FR" sz="1000" kern="1200" dirty="0"/>
                        <a:t> Name</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4955598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FB8C24C0-7045-4212-A61F-9CF437E7C052}"/>
              </a:ext>
            </a:extLst>
          </p:cNvPr>
          <p:cNvGrpSpPr/>
          <p:nvPr/>
        </p:nvGrpSpPr>
        <p:grpSpPr>
          <a:xfrm>
            <a:off x="1985248" y="1228690"/>
            <a:ext cx="8295582" cy="4576574"/>
            <a:chOff x="1985248" y="1052736"/>
            <a:chExt cx="8295582" cy="4576574"/>
          </a:xfrm>
        </p:grpSpPr>
        <p:sp>
          <p:nvSpPr>
            <p:cNvPr id="12" name="Rounded Rectangle 11"/>
            <p:cNvSpPr/>
            <p:nvPr/>
          </p:nvSpPr>
          <p:spPr>
            <a:xfrm>
              <a:off x="2017182" y="1052736"/>
              <a:ext cx="8157600" cy="4576574"/>
            </a:xfrm>
            <a:prstGeom prst="roundRect">
              <a:avLst>
                <a:gd name="adj" fmla="val 1701"/>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0" name="TextBox 9"/>
            <p:cNvSpPr txBox="1"/>
            <p:nvPr/>
          </p:nvSpPr>
          <p:spPr>
            <a:xfrm>
              <a:off x="1985248" y="122869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artefacts in violation to a business criteria</a:t>
              </a:r>
            </a:p>
          </p:txBody>
        </p:sp>
        <p:sp>
          <p:nvSpPr>
            <p:cNvPr id="11" name="TextBox 10"/>
            <p:cNvSpPr txBox="1"/>
            <p:nvPr/>
          </p:nvSpPr>
          <p:spPr>
            <a:xfrm>
              <a:off x="3650296" y="162880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METRIC_TOP_ARTEFACT</a:t>
              </a:r>
            </a:p>
          </p:txBody>
        </p:sp>
        <p:sp>
          <p:nvSpPr>
            <p:cNvPr id="19" name="TextBox 18"/>
            <p:cNvSpPr txBox="1"/>
            <p:nvPr/>
          </p:nvSpPr>
          <p:spPr>
            <a:xfrm>
              <a:off x="2203132"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0" name="TextBox 19"/>
            <p:cNvSpPr txBox="1"/>
            <p:nvPr/>
          </p:nvSpPr>
          <p:spPr>
            <a:xfrm>
              <a:off x="3650296" y="1979460"/>
              <a:ext cx="6630534" cy="111569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COUNT=N </a:t>
              </a:r>
              <a:r>
                <a:rPr lang="en-US" sz="1200" dirty="0"/>
                <a:t>where N indicates the number of top N</a:t>
              </a:r>
            </a:p>
            <a:p>
              <a:r>
                <a:rPr lang="en-US" sz="1200" b="1" dirty="0"/>
                <a:t>PAR=BC-ID</a:t>
              </a:r>
              <a:r>
                <a:rPr lang="en-US" sz="1200" dirty="0"/>
                <a:t> where BC-ID indicates the ID of the business criterion</a:t>
              </a:r>
            </a:p>
            <a:p>
              <a:pPr lvl="2"/>
              <a:r>
                <a:rPr lang="en-US" sz="1000" i="1" dirty="0">
                  <a:solidFill>
                    <a:schemeClr val="bg1">
                      <a:lumMod val="50000"/>
                    </a:schemeClr>
                  </a:solidFill>
                </a:rPr>
                <a:t>PAR also supports several business criteria. Multiple business criteria are indicated as a list of BCID separated by “|”, for instance PAR=60011|60012</a:t>
              </a:r>
            </a:p>
            <a:p>
              <a:r>
                <a:rPr lang="en-US" sz="1200" b="1" dirty="0"/>
                <a:t>IDX=</a:t>
              </a:r>
              <a:r>
                <a:rPr lang="en-US" sz="1200" b="1" dirty="0" err="1"/>
                <a:t>i</a:t>
              </a:r>
              <a:r>
                <a:rPr lang="en-US" sz="1200" b="1" dirty="0"/>
                <a:t> </a:t>
              </a:r>
              <a:r>
                <a:rPr lang="en-US" sz="1200" dirty="0"/>
                <a:t>where </a:t>
              </a:r>
              <a:r>
                <a:rPr lang="en-US" sz="1200" dirty="0" err="1"/>
                <a:t>i</a:t>
              </a:r>
              <a:r>
                <a:rPr lang="en-US" sz="1200" dirty="0"/>
                <a:t> indicates the </a:t>
              </a:r>
              <a:r>
                <a:rPr lang="en-GB" sz="1200" dirty="0"/>
                <a:t>index of the specific rule wanted</a:t>
              </a:r>
            </a:p>
            <a:p>
              <a:pPr lvl="2"/>
              <a:r>
                <a:rPr lang="en-GB" sz="1000" i="1" dirty="0">
                  <a:solidFill>
                    <a:schemeClr val="bg1">
                      <a:lumMod val="50000"/>
                    </a:schemeClr>
                  </a:solidFill>
                </a:rPr>
                <a:t>for instance </a:t>
              </a:r>
              <a:r>
                <a:rPr lang="en-GB" sz="1000" i="1" dirty="0" err="1">
                  <a:solidFill>
                    <a:schemeClr val="bg1">
                      <a:lumMod val="50000"/>
                    </a:schemeClr>
                  </a:solidFill>
                </a:rPr>
                <a:t>i</a:t>
              </a:r>
              <a:r>
                <a:rPr lang="en-GB" sz="1000" i="1" dirty="0">
                  <a:solidFill>
                    <a:schemeClr val="bg1">
                      <a:lumMod val="50000"/>
                    </a:schemeClr>
                  </a:solidFill>
                </a:rPr>
                <a:t> = 0 to display only 1</a:t>
              </a:r>
              <a:r>
                <a:rPr lang="en-GB" sz="1000" i="1" baseline="30000" dirty="0">
                  <a:solidFill>
                    <a:schemeClr val="bg1">
                      <a:lumMod val="50000"/>
                    </a:schemeClr>
                  </a:solidFill>
                </a:rPr>
                <a:t>st</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 1 for 2</a:t>
              </a:r>
              <a:r>
                <a:rPr lang="en-GB" sz="1000" i="1" baseline="30000" dirty="0">
                  <a:solidFill>
                    <a:schemeClr val="bg1">
                      <a:lumMod val="50000"/>
                    </a:schemeClr>
                  </a:solidFill>
                </a:rPr>
                <a:t>nd</a:t>
              </a:r>
              <a:r>
                <a:rPr lang="en-GB" sz="1000" i="1" dirty="0">
                  <a:solidFill>
                    <a:schemeClr val="bg1">
                      <a:lumMod val="50000"/>
                    </a:schemeClr>
                  </a:solidFill>
                </a:rPr>
                <a:t> rule, </a:t>
              </a:r>
              <a:r>
                <a:rPr lang="en-GB" sz="1000" i="1" dirty="0" err="1">
                  <a:solidFill>
                    <a:schemeClr val="bg1">
                      <a:lumMod val="50000"/>
                    </a:schemeClr>
                  </a:solidFill>
                </a:rPr>
                <a:t>i</a:t>
              </a:r>
              <a:r>
                <a:rPr lang="en-GB" sz="1000" i="1" dirty="0">
                  <a:solidFill>
                    <a:schemeClr val="bg1">
                      <a:lumMod val="50000"/>
                    </a:schemeClr>
                  </a:solidFill>
                </a:rPr>
                <a:t> =2 for 3</a:t>
              </a:r>
              <a:r>
                <a:rPr lang="en-GB" sz="1000" i="1" baseline="30000" dirty="0">
                  <a:solidFill>
                    <a:schemeClr val="bg1">
                      <a:lumMod val="50000"/>
                    </a:schemeClr>
                  </a:solidFill>
                </a:rPr>
                <a:t>rd</a:t>
              </a:r>
              <a:r>
                <a:rPr lang="en-GB" sz="1000" i="1" dirty="0">
                  <a:solidFill>
                    <a:schemeClr val="bg1">
                      <a:lumMod val="50000"/>
                    </a:schemeClr>
                  </a:solidFill>
                </a:rPr>
                <a:t> rule…</a:t>
              </a:r>
              <a:endParaRPr lang="en-US" sz="1000" i="1" dirty="0">
                <a:solidFill>
                  <a:schemeClr val="bg1">
                    <a:lumMod val="50000"/>
                  </a:schemeClr>
                </a:solidFill>
              </a:endParaRPr>
            </a:p>
          </p:txBody>
        </p:sp>
        <p:sp>
          <p:nvSpPr>
            <p:cNvPr id="21" name="TextBox 20"/>
            <p:cNvSpPr txBox="1"/>
            <p:nvPr/>
          </p:nvSpPr>
          <p:spPr>
            <a:xfrm>
              <a:off x="2619914" y="19487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3" name="TextBox 12">
              <a:extLst>
                <a:ext uri="{FF2B5EF4-FFF2-40B4-BE49-F238E27FC236}">
                  <a16:creationId xmlns:a16="http://schemas.microsoft.com/office/drawing/2014/main" id="{AE07C435-459B-4F6E-BA9A-4971FE55BC8E}"/>
                </a:ext>
              </a:extLst>
            </p:cNvPr>
            <p:cNvSpPr txBox="1"/>
            <p:nvPr/>
          </p:nvSpPr>
          <p:spPr>
            <a:xfrm>
              <a:off x="3071664" y="34125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4" name="TextBox 13">
              <a:extLst>
                <a:ext uri="{FF2B5EF4-FFF2-40B4-BE49-F238E27FC236}">
                  <a16:creationId xmlns:a16="http://schemas.microsoft.com/office/drawing/2014/main" id="{BCD3FF01-D6F7-42FE-A210-1174B3132B11}"/>
                </a:ext>
              </a:extLst>
            </p:cNvPr>
            <p:cNvSpPr txBox="1"/>
            <p:nvPr/>
          </p:nvSpPr>
          <p:spPr>
            <a:xfrm>
              <a:off x="2514067" y="33784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22" name="Table 21" descr="TABLE;METRIC_TOP_ARTEFACT;COUNT=4,PAR=60016,IDX=0"/>
          <p:cNvGraphicFramePr>
            <a:graphicFrameLocks noGrp="1"/>
          </p:cNvGraphicFramePr>
          <p:nvPr>
            <p:extLst>
              <p:ext uri="{D42A27DB-BD31-4B8C-83A1-F6EECF244321}">
                <p14:modId xmlns:p14="http://schemas.microsoft.com/office/powerpoint/2010/main" val="2222306430"/>
              </p:ext>
            </p:extLst>
          </p:nvPr>
        </p:nvGraphicFramePr>
        <p:xfrm>
          <a:off x="3359696" y="4109010"/>
          <a:ext cx="5472610" cy="864096"/>
        </p:xfrm>
        <a:graphic>
          <a:graphicData uri="http://schemas.openxmlformats.org/drawingml/2006/table">
            <a:tbl>
              <a:tblPr firstRow="1" bandRow="1">
                <a:tableStyleId>{9DCAF9ED-07DC-4A11-8D7F-57B35C25682E}</a:tableStyleId>
              </a:tblPr>
              <a:tblGrid>
                <a:gridCol w="4392488">
                  <a:extLst>
                    <a:ext uri="{9D8B030D-6E8A-4147-A177-3AD203B41FA5}">
                      <a16:colId xmlns:a16="http://schemas.microsoft.com/office/drawing/2014/main" val="20000"/>
                    </a:ext>
                  </a:extLst>
                </a:gridCol>
                <a:gridCol w="1080122">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Artefacts violating rules </a:t>
                      </a:r>
                      <a:r>
                        <a:rPr lang="en-GB" sz="1000" kern="1200" baseline="0" dirty="0"/>
                        <a:t>for Business Criterion</a:t>
                      </a:r>
                      <a:endParaRPr lang="fr-FR" sz="10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 of #</a:t>
                      </a:r>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fr-FR" sz="1000" kern="1200" dirty="0"/>
                        <a:t>C:\SRC\MODULE\Artefact1.cs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fr-FR" sz="1000" kern="1200" dirty="0"/>
                        <a:t>C:\SRC\MODULE\Artefact2.cs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16024">
                <a:tc>
                  <a:txBody>
                    <a:bodyPr/>
                    <a:lstStyle/>
                    <a:p>
                      <a:pPr marL="0" algn="l" defTabSz="914400" rtl="0" eaLnBrk="1" latinLnBrk="0" hangingPunct="1">
                        <a:lnSpc>
                          <a:spcPct val="115000"/>
                        </a:lnSpc>
                        <a:spcAft>
                          <a:spcPts val="0"/>
                        </a:spcAft>
                      </a:pPr>
                      <a:r>
                        <a:rPr lang="fr-FR" sz="1000" kern="1200" dirty="0"/>
                        <a:t>C:\SRC\MODULE\Artefact3.cs</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420570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C72F544A-36FE-46C0-A515-C77D56CAE0BB}"/>
              </a:ext>
            </a:extLst>
          </p:cNvPr>
          <p:cNvGrpSpPr/>
          <p:nvPr/>
        </p:nvGrpSpPr>
        <p:grpSpPr>
          <a:xfrm>
            <a:off x="1943563" y="1340768"/>
            <a:ext cx="8342549" cy="4536504"/>
            <a:chOff x="1943563" y="1340768"/>
            <a:chExt cx="8342549" cy="4536504"/>
          </a:xfrm>
        </p:grpSpPr>
        <p:sp>
          <p:nvSpPr>
            <p:cNvPr id="12" name="Rounded Rectangle 11"/>
            <p:cNvSpPr/>
            <p:nvPr/>
          </p:nvSpPr>
          <p:spPr>
            <a:xfrm>
              <a:off x="2017182" y="1340768"/>
              <a:ext cx="8157600" cy="4536504"/>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3563" y="138826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Rule Name Details &amp; Violation Count</a:t>
              </a:r>
            </a:p>
          </p:txBody>
        </p:sp>
        <p:sp>
          <p:nvSpPr>
            <p:cNvPr id="14" name="TextBox 13"/>
            <p:cNvSpPr txBox="1"/>
            <p:nvPr/>
          </p:nvSpPr>
          <p:spPr>
            <a:xfrm>
              <a:off x="3655578" y="180011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RULE_NAME_DESCRIPTION</a:t>
              </a:r>
            </a:p>
          </p:txBody>
        </p:sp>
        <p:sp>
          <p:nvSpPr>
            <p:cNvPr id="15" name="TextBox 14"/>
            <p:cNvSpPr txBox="1"/>
            <p:nvPr/>
          </p:nvSpPr>
          <p:spPr>
            <a:xfrm>
              <a:off x="2208414" y="17864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5578" y="2137124"/>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RULID=N (by default RULID=4670)</a:t>
              </a:r>
            </a:p>
            <a:p>
              <a:r>
                <a:rPr lang="en-US" sz="1200" dirty="0"/>
                <a:t>where N indicates the rule Id</a:t>
              </a:r>
            </a:p>
          </p:txBody>
        </p:sp>
        <p:sp>
          <p:nvSpPr>
            <p:cNvPr id="17" name="TextBox 16"/>
            <p:cNvSpPr txBox="1"/>
            <p:nvPr/>
          </p:nvSpPr>
          <p:spPr>
            <a:xfrm>
              <a:off x="2625196" y="210643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8" name="Table 17" descr="TABLE;RULE_NAME_DESCRIPTION;RULID=4670"/>
          <p:cNvGraphicFramePr>
            <a:graphicFrameLocks noGrp="1"/>
          </p:cNvGraphicFramePr>
          <p:nvPr>
            <p:extLst>
              <p:ext uri="{D42A27DB-BD31-4B8C-83A1-F6EECF244321}">
                <p14:modId xmlns:p14="http://schemas.microsoft.com/office/powerpoint/2010/main" val="1076136605"/>
              </p:ext>
            </p:extLst>
          </p:nvPr>
        </p:nvGraphicFramePr>
        <p:xfrm>
          <a:off x="3431721" y="2996952"/>
          <a:ext cx="5472610" cy="648072"/>
        </p:xfrm>
        <a:graphic>
          <a:graphicData uri="http://schemas.openxmlformats.org/drawingml/2006/table">
            <a:tbl>
              <a:tblPr firstRow="1" bandRow="1">
                <a:tableStyleId>{9DCAF9ED-07DC-4A11-8D7F-57B35C25682E}</a:tableStyleId>
              </a:tblPr>
              <a:tblGrid>
                <a:gridCol w="1296145">
                  <a:extLst>
                    <a:ext uri="{9D8B030D-6E8A-4147-A177-3AD203B41FA5}">
                      <a16:colId xmlns:a16="http://schemas.microsoft.com/office/drawing/2014/main" val="20000"/>
                    </a:ext>
                  </a:extLst>
                </a:gridCol>
                <a:gridCol w="4176465">
                  <a:extLst>
                    <a:ext uri="{9D8B030D-6E8A-4147-A177-3AD203B41FA5}">
                      <a16:colId xmlns:a16="http://schemas.microsoft.com/office/drawing/2014/main" val="20001"/>
                    </a:ext>
                  </a:extLst>
                </a:gridCol>
              </a:tblGrid>
              <a:tr h="216024">
                <a:tc gridSpan="2">
                  <a:txBody>
                    <a:bodyPr/>
                    <a:lstStyle/>
                    <a:p>
                      <a:pPr marL="0" algn="l" defTabSz="914400" rtl="0" eaLnBrk="1" latinLnBrk="0" hangingPunct="1">
                        <a:lnSpc>
                          <a:spcPct val="115000"/>
                        </a:lnSpc>
                        <a:spcAft>
                          <a:spcPts val="0"/>
                        </a:spcAft>
                      </a:pPr>
                      <a:r>
                        <a:rPr lang="en-GB" sz="1000" kern="1200" dirty="0"/>
                        <a:t>Rule name</a:t>
                      </a:r>
                      <a:endParaRPr lang="fr-FR" sz="1000" kern="1200" dirty="0">
                        <a:solidFill>
                          <a:schemeClr val="dk1"/>
                        </a:solidFill>
                        <a:latin typeface="+mn-lt"/>
                        <a:ea typeface="+mn-ea"/>
                        <a:cs typeface="+mn-cs"/>
                      </a:endParaRPr>
                    </a:p>
                  </a:txBody>
                  <a:tcPr marL="68580" marR="68580" marT="0" marB="0" anchor="ctr"/>
                </a:tc>
                <a:tc hMerge="1">
                  <a:txBody>
                    <a:bodyPr/>
                    <a:lstStyle/>
                    <a:p>
                      <a:pPr marL="0" algn="ctr" defTabSz="914400" rtl="0" eaLnBrk="1" latinLnBrk="0" hangingPunct="1">
                        <a:lnSpc>
                          <a:spcPct val="115000"/>
                        </a:lnSpc>
                        <a:spcAft>
                          <a:spcPts val="0"/>
                        </a:spcAft>
                      </a:pPr>
                      <a:endParaRPr lang="fr-FR" sz="1000" kern="1200" dirty="0"/>
                    </a:p>
                  </a:txBody>
                  <a:tcPr marL="68580" marR="68580" marT="0" marB="0" anchor="ctr"/>
                </a:tc>
                <a:extLst>
                  <a:ext uri="{0D108BD9-81ED-4DB2-BD59-A6C34878D82A}">
                    <a16:rowId xmlns:a16="http://schemas.microsoft.com/office/drawing/2014/main" val="10000"/>
                  </a:ext>
                </a:extLst>
              </a:tr>
              <a:tr h="216024">
                <a:tc>
                  <a:txBody>
                    <a:bodyPr/>
                    <a:lstStyle/>
                    <a:p>
                      <a:pPr marL="0" algn="l" defTabSz="914400" rtl="0" eaLnBrk="1" latinLnBrk="0" hangingPunct="1">
                        <a:lnSpc>
                          <a:spcPct val="115000"/>
                        </a:lnSpc>
                        <a:spcAft>
                          <a:spcPts val="0"/>
                        </a:spcAft>
                      </a:pPr>
                      <a:r>
                        <a:rPr lang="en-GB"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description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16024">
                <a:tc>
                  <a:txBody>
                    <a:bodyPr/>
                    <a:lstStyle/>
                    <a:p>
                      <a:pPr marL="0" algn="l" defTabSz="914400" rtl="0" eaLnBrk="1" latinLnBrk="0" hangingPunct="1">
                        <a:lnSpc>
                          <a:spcPct val="115000"/>
                        </a:lnSpc>
                        <a:spcAft>
                          <a:spcPts val="0"/>
                        </a:spcAft>
                      </a:pPr>
                      <a:r>
                        <a:rPr lang="en-GB" sz="1000" kern="1200" dirty="0"/>
                        <a:t>Remediation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Current</a:t>
                      </a:r>
                      <a:r>
                        <a:rPr lang="fr-FR" sz="1000" kern="1200" dirty="0"/>
                        <a:t> </a:t>
                      </a:r>
                      <a:r>
                        <a:rPr lang="fr-FR" sz="1000" kern="1200" dirty="0" err="1"/>
                        <a:t>remediation</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8F33D66-9DD2-4F19-A526-67FE7F75F555}"/>
              </a:ext>
            </a:extLst>
          </p:cNvPr>
          <p:cNvGrpSpPr/>
          <p:nvPr/>
        </p:nvGrpSpPr>
        <p:grpSpPr>
          <a:xfrm>
            <a:off x="1949623" y="1245722"/>
            <a:ext cx="8394849" cy="4968552"/>
            <a:chOff x="1949623" y="1412776"/>
            <a:chExt cx="8394849" cy="4968552"/>
          </a:xfrm>
        </p:grpSpPr>
        <p:sp>
          <p:nvSpPr>
            <p:cNvPr id="12" name="Rounded Rectangle 11"/>
            <p:cNvSpPr/>
            <p:nvPr/>
          </p:nvSpPr>
          <p:spPr>
            <a:xfrm>
              <a:off x="2017182" y="1412776"/>
              <a:ext cx="8157600" cy="4968552"/>
            </a:xfrm>
            <a:prstGeom prst="roundRect">
              <a:avLst>
                <a:gd name="adj" fmla="val 2159"/>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9623" y="146846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by Technical Criteria</a:t>
              </a:r>
            </a:p>
          </p:txBody>
        </p:sp>
        <p:sp>
          <p:nvSpPr>
            <p:cNvPr id="14" name="TextBox 13"/>
            <p:cNvSpPr txBox="1"/>
            <p:nvPr/>
          </p:nvSpPr>
          <p:spPr>
            <a:xfrm>
              <a:off x="3641912" y="185847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TECHNICAL_CRITERIA_RULES</a:t>
              </a:r>
            </a:p>
          </p:txBody>
        </p:sp>
        <p:sp>
          <p:nvSpPr>
            <p:cNvPr id="15" name="TextBox 14"/>
            <p:cNvSpPr txBox="1"/>
            <p:nvPr/>
          </p:nvSpPr>
          <p:spPr>
            <a:xfrm>
              <a:off x="2194748" y="18448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12" y="2195484"/>
              <a:ext cx="6630534" cy="116955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CNT=N</a:t>
              </a:r>
              <a:r>
                <a:rPr lang="en-US" sz="1200" dirty="0"/>
                <a:t> (by default CNT=1)</a:t>
              </a:r>
            </a:p>
            <a:p>
              <a:r>
                <a:rPr lang="en-US" sz="1100" dirty="0"/>
                <a:t>where N indicates the shown rule number ; if this item missed, no limitation will be applied</a:t>
              </a:r>
            </a:p>
            <a:p>
              <a:r>
                <a:rPr lang="en-US" sz="1200" b="1" dirty="0"/>
                <a:t>TCID=N</a:t>
              </a:r>
              <a:r>
                <a:rPr lang="en-US" sz="1200" dirty="0"/>
                <a:t> (by default TCID=61001)</a:t>
              </a:r>
            </a:p>
            <a:p>
              <a:r>
                <a:rPr lang="en-US" sz="1100" dirty="0"/>
                <a:t>where N indicates the technical criterion Id</a:t>
              </a:r>
            </a:p>
            <a:p>
              <a:r>
                <a:rPr lang="en-US" sz="1200" b="1" dirty="0"/>
                <a:t>BZID=N</a:t>
              </a:r>
              <a:r>
                <a:rPr lang="en-US" sz="1200" dirty="0"/>
                <a:t> (by default BZID=60016)</a:t>
              </a:r>
            </a:p>
            <a:p>
              <a:r>
                <a:rPr lang="en-US" sz="1100" dirty="0"/>
                <a:t>where N indicates the business criterion Id</a:t>
              </a:r>
            </a:p>
          </p:txBody>
        </p:sp>
        <p:sp>
          <p:nvSpPr>
            <p:cNvPr id="17" name="TextBox 16"/>
            <p:cNvSpPr txBox="1"/>
            <p:nvPr/>
          </p:nvSpPr>
          <p:spPr>
            <a:xfrm>
              <a:off x="2611530" y="216479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593083" y="3933056"/>
              <a:ext cx="1200072"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600" dirty="0"/>
                <a:t>Behavior :</a:t>
              </a:r>
            </a:p>
          </p:txBody>
        </p:sp>
        <p:sp>
          <p:nvSpPr>
            <p:cNvPr id="10" name="TextBox 9"/>
            <p:cNvSpPr txBox="1"/>
            <p:nvPr/>
          </p:nvSpPr>
          <p:spPr>
            <a:xfrm>
              <a:off x="3713938" y="3967176"/>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400" dirty="0"/>
                <a:t>If no new violation appeared on rule, rule description is not loaded</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ECHNICAL_CRITERIA_RULES;CNT=5,TCID=61001,BZID=60016"/>
          <p:cNvGraphicFramePr>
            <a:graphicFrameLocks noGrp="1"/>
          </p:cNvGraphicFramePr>
          <p:nvPr>
            <p:extLst>
              <p:ext uri="{D42A27DB-BD31-4B8C-83A1-F6EECF244321}">
                <p14:modId xmlns:p14="http://schemas.microsoft.com/office/powerpoint/2010/main" val="4262074696"/>
              </p:ext>
            </p:extLst>
          </p:nvPr>
        </p:nvGraphicFramePr>
        <p:xfrm>
          <a:off x="2279575" y="4702106"/>
          <a:ext cx="7560840" cy="647700"/>
        </p:xfrm>
        <a:graphic>
          <a:graphicData uri="http://schemas.openxmlformats.org/drawingml/2006/table">
            <a:tbl>
              <a:tblPr firstRow="1" bandRow="1">
                <a:tableStyleId>{9DCAF9ED-07DC-4A11-8D7F-57B35C25682E}</a:tableStyleId>
              </a:tblPr>
              <a:tblGrid>
                <a:gridCol w="3168353">
                  <a:extLst>
                    <a:ext uri="{9D8B030D-6E8A-4147-A177-3AD203B41FA5}">
                      <a16:colId xmlns:a16="http://schemas.microsoft.com/office/drawing/2014/main" val="20000"/>
                    </a:ext>
                  </a:extLst>
                </a:gridCol>
                <a:gridCol w="3384376">
                  <a:extLst>
                    <a:ext uri="{9D8B030D-6E8A-4147-A177-3AD203B41FA5}">
                      <a16:colId xmlns:a16="http://schemas.microsoft.com/office/drawing/2014/main" val="20001"/>
                    </a:ext>
                  </a:extLst>
                </a:gridCol>
                <a:gridCol w="100811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Description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a:t># Violations</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fr-FR" sz="1000" kern="1200" dirty="0" err="1"/>
                        <a:t>Rule</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l" defTabSz="914400" rtl="0" eaLnBrk="1" latinLnBrk="0" hangingPunct="1">
                        <a:lnSpc>
                          <a:spcPct val="115000"/>
                        </a:lnSpc>
                        <a:spcAft>
                          <a:spcPts val="0"/>
                        </a:spcAft>
                      </a:pPr>
                      <a:r>
                        <a:rPr lang="fr-FR" sz="1000" kern="1200" dirty="0" err="1"/>
                        <a:t>Desc</a:t>
                      </a:r>
                      <a:r>
                        <a:rPr lang="fr-FR" sz="1000" kern="1200" dirty="0"/>
                        <a: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46C48606-C499-4224-B8FF-218BA6899E8A}"/>
              </a:ext>
            </a:extLst>
          </p:cNvPr>
          <p:cNvGrpSpPr/>
          <p:nvPr/>
        </p:nvGrpSpPr>
        <p:grpSpPr>
          <a:xfrm>
            <a:off x="1920294" y="1124744"/>
            <a:ext cx="8352170" cy="5184576"/>
            <a:chOff x="1920294" y="1268760"/>
            <a:chExt cx="8352170" cy="5184576"/>
          </a:xfrm>
        </p:grpSpPr>
        <p:sp>
          <p:nvSpPr>
            <p:cNvPr id="12" name="Rounded Rectangle 11"/>
            <p:cNvSpPr/>
            <p:nvPr/>
          </p:nvSpPr>
          <p:spPr>
            <a:xfrm>
              <a:off x="2017182" y="1268760"/>
              <a:ext cx="8157600" cy="5184576"/>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20294" y="13609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Top </a:t>
              </a:r>
              <a:r>
                <a:rPr lang="en-US" sz="1600" dirty="0"/>
                <a:t>Riskiest</a:t>
              </a:r>
              <a:r>
                <a:rPr lang="fr-FR" sz="1600" dirty="0"/>
                <a:t> Transactions</a:t>
              </a:r>
            </a:p>
          </p:txBody>
        </p:sp>
        <p:sp>
          <p:nvSpPr>
            <p:cNvPr id="14" name="TextBox 13"/>
            <p:cNvSpPr txBox="1"/>
            <p:nvPr/>
          </p:nvSpPr>
          <p:spPr>
            <a:xfrm>
              <a:off x="3641930" y="178646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TOP_RISKIEST_TRANSACTIONS</a:t>
              </a:r>
            </a:p>
          </p:txBody>
        </p:sp>
        <p:sp>
          <p:nvSpPr>
            <p:cNvPr id="15" name="TextBox 14"/>
            <p:cNvSpPr txBox="1"/>
            <p:nvPr/>
          </p:nvSpPr>
          <p:spPr>
            <a:xfrm>
              <a:off x="2194766" y="17728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2166536"/>
              <a:ext cx="6630534" cy="80021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SRC=PERF|ROB|SEC (by default SRC=PERF)</a:t>
              </a:r>
            </a:p>
            <a:p>
              <a:r>
                <a:rPr lang="en-US" sz="1100" dirty="0"/>
                <a:t>Indicates the transaction type where top riskiest transactions will be searched</a:t>
              </a:r>
              <a:endParaRPr lang="en-US" sz="1200" dirty="0"/>
            </a:p>
            <a:p>
              <a:r>
                <a:rPr lang="en-US" sz="1200" dirty="0"/>
                <a:t>COUNT=N (by default COUNT=10)</a:t>
              </a:r>
            </a:p>
            <a:p>
              <a:r>
                <a:rPr lang="en-US" sz="1100" dirty="0"/>
                <a:t>where N indicates the top N number (default value = 10)</a:t>
              </a:r>
            </a:p>
          </p:txBody>
        </p:sp>
        <p:sp>
          <p:nvSpPr>
            <p:cNvPr id="17" name="TextBox 16"/>
            <p:cNvSpPr txBox="1"/>
            <p:nvPr/>
          </p:nvSpPr>
          <p:spPr>
            <a:xfrm>
              <a:off x="2611548" y="2135847"/>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8AE1388-9792-463E-97E4-BA7030AA2A20}"/>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B7607569-0377-4986-8297-82F6A6ABA6AC}"/>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TOP_RISKIEST_TRANSACTIONS;COUNT=10,SRC=PERF"/>
          <p:cNvGraphicFramePr>
            <a:graphicFrameLocks noGrp="1"/>
          </p:cNvGraphicFramePr>
          <p:nvPr>
            <p:extLst>
              <p:ext uri="{D42A27DB-BD31-4B8C-83A1-F6EECF244321}">
                <p14:modId xmlns:p14="http://schemas.microsoft.com/office/powerpoint/2010/main" val="2583543688"/>
              </p:ext>
            </p:extLst>
          </p:nvPr>
        </p:nvGraphicFramePr>
        <p:xfrm>
          <a:off x="2711625" y="3573016"/>
          <a:ext cx="6768753" cy="1866518"/>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47268">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TRI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Artefact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Artefact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Artefact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Artefact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Artefact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TRI 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BF0197AF-564C-4F05-9B91-0134DE344002}"/>
              </a:ext>
            </a:extLst>
          </p:cNvPr>
          <p:cNvGrpSpPr/>
          <p:nvPr/>
        </p:nvGrpSpPr>
        <p:grpSpPr>
          <a:xfrm>
            <a:off x="1892240" y="1290246"/>
            <a:ext cx="8349160" cy="4608512"/>
            <a:chOff x="1892240" y="980728"/>
            <a:chExt cx="8349160" cy="4608512"/>
          </a:xfrm>
        </p:grpSpPr>
        <p:sp>
          <p:nvSpPr>
            <p:cNvPr id="12" name="Rounded Rectangle 11"/>
            <p:cNvSpPr/>
            <p:nvPr/>
          </p:nvSpPr>
          <p:spPr>
            <a:xfrm>
              <a:off x="2003534" y="980728"/>
              <a:ext cx="8224218" cy="4608512"/>
            </a:xfrm>
            <a:prstGeom prst="roundRect">
              <a:avLst>
                <a:gd name="adj" fmla="val 238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Riskiest Components</a:t>
              </a:r>
            </a:p>
          </p:txBody>
        </p:sp>
        <p:sp>
          <p:nvSpPr>
            <p:cNvPr id="14" name="TextBox 13"/>
            <p:cNvSpPr txBox="1"/>
            <p:nvPr/>
          </p:nvSpPr>
          <p:spPr>
            <a:xfrm>
              <a:off x="3610866" y="14574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TOP_RISKIEST_COMPONENTS</a:t>
              </a:r>
            </a:p>
          </p:txBody>
        </p:sp>
        <p:sp>
          <p:nvSpPr>
            <p:cNvPr id="15" name="TextBox 14"/>
            <p:cNvSpPr txBox="1"/>
            <p:nvPr/>
          </p:nvSpPr>
          <p:spPr>
            <a:xfrm>
              <a:off x="2163702" y="145748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10866" y="1835444"/>
              <a:ext cx="6630534" cy="1277273"/>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100" dirty="0"/>
                <a:t>SRC=PERF|ROB|SEC</a:t>
              </a:r>
            </a:p>
            <a:p>
              <a:r>
                <a:rPr lang="en-US" sz="1100" dirty="0"/>
                <a:t>(by default SRC=PERF) indicates the searched business criterion type</a:t>
              </a:r>
            </a:p>
            <a:p>
              <a:r>
                <a:rPr lang="en-US" sz="1100" dirty="0"/>
                <a:t>MOD=N (by default MOD is null)</a:t>
              </a:r>
            </a:p>
            <a:p>
              <a:r>
                <a:rPr lang="en-US" sz="1100" dirty="0"/>
                <a:t>where N indicates that the searched result will be applied on the module identified by this id and on the entire snapshot if this value isn’t indicated</a:t>
              </a:r>
            </a:p>
            <a:p>
              <a:r>
                <a:rPr lang="en-US" sz="1100" dirty="0"/>
                <a:t>COUNT=N (by default COUNT=5)</a:t>
              </a:r>
            </a:p>
            <a:p>
              <a:r>
                <a:rPr lang="en-US" sz="1100" dirty="0"/>
                <a:t>where N indicates the top N number (default value = 10)</a:t>
              </a:r>
            </a:p>
          </p:txBody>
        </p:sp>
        <p:sp>
          <p:nvSpPr>
            <p:cNvPr id="17" name="TextBox 16"/>
            <p:cNvSpPr txBox="1"/>
            <p:nvPr/>
          </p:nvSpPr>
          <p:spPr>
            <a:xfrm>
              <a:off x="258048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8ADD936D-EE52-413E-BB40-BE781A3C9B91}"/>
                </a:ext>
              </a:extLst>
            </p:cNvPr>
            <p:cNvSpPr txBox="1"/>
            <p:nvPr/>
          </p:nvSpPr>
          <p:spPr>
            <a:xfrm>
              <a:off x="3071664" y="362862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313140F-3694-463B-9B7B-E89FCB2603D4}"/>
                </a:ext>
              </a:extLst>
            </p:cNvPr>
            <p:cNvSpPr txBox="1"/>
            <p:nvPr/>
          </p:nvSpPr>
          <p:spPr>
            <a:xfrm>
              <a:off x="2514067" y="359450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Autofit/>
          </a:bodyPr>
          <a:lstStyle/>
          <a:p>
            <a:pPr algn="l"/>
            <a:r>
              <a:rPr lang="fr-FR" dirty="0"/>
              <a:t>PowerPoint Templates – Tables</a:t>
            </a:r>
          </a:p>
        </p:txBody>
      </p:sp>
      <p:graphicFrame>
        <p:nvGraphicFramePr>
          <p:cNvPr id="18" name="Table 17" descr="TABLE;TOP_RISKIEST_COMPONENTS;COUNT=5,SRC=PERF"/>
          <p:cNvGraphicFramePr>
            <a:graphicFrameLocks noGrp="1"/>
          </p:cNvGraphicFramePr>
          <p:nvPr>
            <p:extLst>
              <p:ext uri="{D42A27DB-BD31-4B8C-83A1-F6EECF244321}">
                <p14:modId xmlns:p14="http://schemas.microsoft.com/office/powerpoint/2010/main" val="3933852896"/>
              </p:ext>
            </p:extLst>
          </p:nvPr>
        </p:nvGraphicFramePr>
        <p:xfrm>
          <a:off x="2711625" y="4458598"/>
          <a:ext cx="6768753" cy="1025649"/>
        </p:xfrm>
        <a:graphic>
          <a:graphicData uri="http://schemas.openxmlformats.org/drawingml/2006/table">
            <a:tbl>
              <a:tblPr firstRow="1" bandRow="1">
                <a:tableStyleId>{9DCAF9ED-07DC-4A11-8D7F-57B35C25682E}</a:tableStyleId>
              </a:tblPr>
              <a:tblGrid>
                <a:gridCol w="5472609">
                  <a:extLst>
                    <a:ext uri="{9D8B030D-6E8A-4147-A177-3AD203B41FA5}">
                      <a16:colId xmlns:a16="http://schemas.microsoft.com/office/drawing/2014/main" val="20000"/>
                    </a:ext>
                  </a:extLst>
                </a:gridCol>
                <a:gridCol w="1296144">
                  <a:extLst>
                    <a:ext uri="{9D8B030D-6E8A-4147-A177-3AD203B41FA5}">
                      <a16:colId xmlns:a16="http://schemas.microsoft.com/office/drawing/2014/main" val="20001"/>
                    </a:ext>
                  </a:extLst>
                </a:gridCol>
              </a:tblGrid>
              <a:tr h="216024">
                <a:tc>
                  <a:txBody>
                    <a:bodyPr/>
                    <a:lstStyle/>
                    <a:p>
                      <a:pPr marL="0" algn="l" defTabSz="914400" rtl="0" eaLnBrk="1" latinLnBrk="0" hangingPunct="1">
                        <a:lnSpc>
                          <a:spcPct val="115000"/>
                        </a:lnSpc>
                        <a:spcAft>
                          <a:spcPts val="0"/>
                        </a:spcAft>
                      </a:pPr>
                      <a:r>
                        <a:rPr lang="en-GB" sz="1000" kern="1200" dirty="0"/>
                        <a:t>Artefact Name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PRI</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Artefact 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PRI 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Artefact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Artefact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Artefact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Artefact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PRI 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6C436E4F-5AC0-4ECD-AB86-4A30F940F853}"/>
              </a:ext>
            </a:extLst>
          </p:cNvPr>
          <p:cNvGrpSpPr/>
          <p:nvPr/>
        </p:nvGrpSpPr>
        <p:grpSpPr>
          <a:xfrm>
            <a:off x="1964248" y="1196752"/>
            <a:ext cx="8399984" cy="4729263"/>
            <a:chOff x="1964248" y="1196752"/>
            <a:chExt cx="8399984" cy="4729263"/>
          </a:xfrm>
        </p:grpSpPr>
        <p:sp>
          <p:nvSpPr>
            <p:cNvPr id="12" name="Rounded Rectangle 11"/>
            <p:cNvSpPr/>
            <p:nvPr/>
          </p:nvSpPr>
          <p:spPr>
            <a:xfrm>
              <a:off x="2017182" y="1196752"/>
              <a:ext cx="8157600" cy="4729263"/>
            </a:xfrm>
            <a:prstGeom prst="roundRect">
              <a:avLst>
                <a:gd name="adj" fmla="val 101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64248" y="123769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Action Plans</a:t>
              </a:r>
            </a:p>
          </p:txBody>
        </p:sp>
        <p:sp>
          <p:nvSpPr>
            <p:cNvPr id="14" name="TextBox 13"/>
            <p:cNvSpPr txBox="1"/>
            <p:nvPr/>
          </p:nvSpPr>
          <p:spPr>
            <a:xfrm>
              <a:off x="3713938" y="16560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ACTION_PLANS</a:t>
              </a:r>
            </a:p>
          </p:txBody>
        </p:sp>
        <p:sp>
          <p:nvSpPr>
            <p:cNvPr id="15" name="TextBox 14"/>
            <p:cNvSpPr txBox="1"/>
            <p:nvPr/>
          </p:nvSpPr>
          <p:spPr>
            <a:xfrm>
              <a:off x="2193356" y="162880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33698" y="2043057"/>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none</a:t>
              </a:r>
            </a:p>
          </p:txBody>
        </p:sp>
        <p:sp>
          <p:nvSpPr>
            <p:cNvPr id="17" name="TextBox 16"/>
            <p:cNvSpPr txBox="1"/>
            <p:nvPr/>
          </p:nvSpPr>
          <p:spPr>
            <a:xfrm>
              <a:off x="2607780" y="202601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20E43597-F58A-43A8-B6C0-CCFD4CC59B74}"/>
                </a:ext>
              </a:extLst>
            </p:cNvPr>
            <p:cNvSpPr txBox="1"/>
            <p:nvPr/>
          </p:nvSpPr>
          <p:spPr>
            <a:xfrm>
              <a:off x="3071664" y="28150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1" name="TextBox 10">
              <a:extLst>
                <a:ext uri="{FF2B5EF4-FFF2-40B4-BE49-F238E27FC236}">
                  <a16:creationId xmlns:a16="http://schemas.microsoft.com/office/drawing/2014/main" id="{E5A1225B-ED8E-433B-90C6-DD7ABE6D71FB}"/>
                </a:ext>
              </a:extLst>
            </p:cNvPr>
            <p:cNvSpPr txBox="1"/>
            <p:nvPr/>
          </p:nvSpPr>
          <p:spPr>
            <a:xfrm>
              <a:off x="2514067" y="27809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ACTION_PLANS"/>
          <p:cNvGraphicFramePr>
            <a:graphicFrameLocks noGrp="1"/>
          </p:cNvGraphicFramePr>
          <p:nvPr>
            <p:extLst>
              <p:ext uri="{D42A27DB-BD31-4B8C-83A1-F6EECF244321}">
                <p14:modId xmlns:p14="http://schemas.microsoft.com/office/powerpoint/2010/main" val="276043103"/>
              </p:ext>
            </p:extLst>
          </p:nvPr>
        </p:nvGraphicFramePr>
        <p:xfrm>
          <a:off x="2783651" y="3486120"/>
          <a:ext cx="6768753" cy="1956435"/>
        </p:xfrm>
        <a:graphic>
          <a:graphicData uri="http://schemas.openxmlformats.org/drawingml/2006/table">
            <a:tbl>
              <a:tblPr firstRow="1" bandRow="1">
                <a:tableStyleId>{9DCAF9ED-07DC-4A11-8D7F-57B35C25682E}</a:tableStyleId>
              </a:tblPr>
              <a:tblGrid>
                <a:gridCol w="4608512">
                  <a:extLst>
                    <a:ext uri="{9D8B030D-6E8A-4147-A177-3AD203B41FA5}">
                      <a16:colId xmlns:a16="http://schemas.microsoft.com/office/drawing/2014/main" val="20000"/>
                    </a:ext>
                  </a:extLst>
                </a:gridCol>
                <a:gridCol w="1080120">
                  <a:extLst>
                    <a:ext uri="{9D8B030D-6E8A-4147-A177-3AD203B41FA5}">
                      <a16:colId xmlns:a16="http://schemas.microsoft.com/office/drawing/2014/main" val="20001"/>
                    </a:ext>
                  </a:extLst>
                </a:gridCol>
                <a:gridCol w="1080121">
                  <a:extLst>
                    <a:ext uri="{9D8B030D-6E8A-4147-A177-3AD203B41FA5}">
                      <a16:colId xmlns:a16="http://schemas.microsoft.com/office/drawing/2014/main" val="20002"/>
                    </a:ext>
                  </a:extLst>
                </a:gridCol>
              </a:tblGrid>
              <a:tr h="108012">
                <a:tc>
                  <a:txBody>
                    <a:bodyPr/>
                    <a:lstStyle/>
                    <a:p>
                      <a:pPr marL="0" algn="l" defTabSz="914400" rtl="0" eaLnBrk="1" latinLnBrk="0" hangingPunct="1">
                        <a:lnSpc>
                          <a:spcPct val="115000"/>
                        </a:lnSpc>
                        <a:spcAft>
                          <a:spcPts val="0"/>
                        </a:spcAft>
                      </a:pPr>
                      <a:r>
                        <a:rPr lang="en-GB" sz="1000" kern="1200" dirty="0"/>
                        <a:t>Rule</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Still</a:t>
                      </a:r>
                      <a:r>
                        <a:rPr lang="fr-FR" sz="1000" kern="1200" dirty="0"/>
                        <a:t> Violation </a:t>
                      </a:r>
                      <a:r>
                        <a:rPr lang="fr-FR" sz="1000" kern="1200" baseline="0" dirty="0"/>
                        <a:t>(#)</a:t>
                      </a:r>
                      <a:endParaRPr lang="fr-FR" sz="1000" b="1" kern="1200" dirty="0">
                        <a:solidFill>
                          <a:schemeClr val="accent2">
                            <a:lumMod val="75000"/>
                          </a:schemeClr>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New Violation</a:t>
                      </a:r>
                      <a:r>
                        <a:rPr lang="fr-FR" sz="1000" kern="1200" baseline="0" dirty="0"/>
                        <a:t> (#)</a:t>
                      </a:r>
                      <a:endParaRPr lang="fr-FR" sz="1000" b="1" kern="1200" dirty="0">
                        <a:solidFill>
                          <a:schemeClr val="accent2">
                            <a:lumMod val="75000"/>
                          </a:schemeClr>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Rule 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1</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Rule 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2</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Rule 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3</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Rule 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4</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08012">
                <a:tc>
                  <a:txBody>
                    <a:bodyPr/>
                    <a:lstStyle/>
                    <a:p>
                      <a:pPr marL="0" algn="l" defTabSz="914400" rtl="0" eaLnBrk="1" latinLnBrk="0" hangingPunct="1">
                        <a:lnSpc>
                          <a:spcPct val="115000"/>
                        </a:lnSpc>
                        <a:spcAft>
                          <a:spcPts val="0"/>
                        </a:spcAft>
                      </a:pPr>
                      <a:r>
                        <a:rPr lang="en-GB" sz="1000" kern="1200" dirty="0"/>
                        <a:t>Rule 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5</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08012">
                <a:tc>
                  <a:txBody>
                    <a:bodyPr/>
                    <a:lstStyle/>
                    <a:p>
                      <a:pPr marL="0" algn="l" defTabSz="914400" rtl="0" eaLnBrk="1" latinLnBrk="0" hangingPunct="1">
                        <a:lnSpc>
                          <a:spcPct val="115000"/>
                        </a:lnSpc>
                        <a:spcAft>
                          <a:spcPts val="0"/>
                        </a:spcAft>
                      </a:pPr>
                      <a:r>
                        <a:rPr lang="en-GB" sz="1000" kern="1200" dirty="0"/>
                        <a:t>Rule 6</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6</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6</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08012">
                <a:tc>
                  <a:txBody>
                    <a:bodyPr/>
                    <a:lstStyle/>
                    <a:p>
                      <a:pPr marL="0" algn="l" defTabSz="914400" rtl="0" eaLnBrk="1" latinLnBrk="0" hangingPunct="1">
                        <a:lnSpc>
                          <a:spcPct val="115000"/>
                        </a:lnSpc>
                        <a:spcAft>
                          <a:spcPts val="0"/>
                        </a:spcAft>
                      </a:pPr>
                      <a:r>
                        <a:rPr lang="en-GB" sz="1000" kern="1200" dirty="0"/>
                        <a:t>Rule 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7</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08012">
                <a:tc>
                  <a:txBody>
                    <a:bodyPr/>
                    <a:lstStyle/>
                    <a:p>
                      <a:pPr marL="0" algn="l" defTabSz="914400" rtl="0" eaLnBrk="1" latinLnBrk="0" hangingPunct="1">
                        <a:lnSpc>
                          <a:spcPct val="115000"/>
                        </a:lnSpc>
                        <a:spcAft>
                          <a:spcPts val="0"/>
                        </a:spcAft>
                      </a:pPr>
                      <a:r>
                        <a:rPr lang="en-GB" sz="1000" kern="1200" dirty="0"/>
                        <a:t>Rule 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8</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08012">
                <a:tc>
                  <a:txBody>
                    <a:bodyPr/>
                    <a:lstStyle/>
                    <a:p>
                      <a:pPr marL="0" algn="l" defTabSz="914400" rtl="0" eaLnBrk="1" latinLnBrk="0" hangingPunct="1">
                        <a:lnSpc>
                          <a:spcPct val="115000"/>
                        </a:lnSpc>
                        <a:spcAft>
                          <a:spcPts val="0"/>
                        </a:spcAft>
                      </a:pPr>
                      <a:r>
                        <a:rPr lang="en-GB" sz="1000" kern="1200" dirty="0"/>
                        <a:t>Rule 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9</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08012">
                <a:tc>
                  <a:txBody>
                    <a:bodyPr/>
                    <a:lstStyle/>
                    <a:p>
                      <a:pPr marL="0" algn="l" defTabSz="914400" rtl="0" eaLnBrk="1" latinLnBrk="0" hangingPunct="1">
                        <a:lnSpc>
                          <a:spcPct val="115000"/>
                        </a:lnSpc>
                        <a:spcAft>
                          <a:spcPts val="0"/>
                        </a:spcAft>
                      </a:pPr>
                      <a:r>
                        <a:rPr lang="en-GB" sz="1000" kern="1200" dirty="0"/>
                        <a:t>Rule 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10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bl>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B19990AE-15F5-4135-B784-B821F98C7B26}"/>
              </a:ext>
            </a:extLst>
          </p:cNvPr>
          <p:cNvGrpSpPr/>
          <p:nvPr/>
        </p:nvGrpSpPr>
        <p:grpSpPr>
          <a:xfrm>
            <a:off x="410925" y="3786161"/>
            <a:ext cx="11300429" cy="2680114"/>
            <a:chOff x="1964248" y="3600312"/>
            <a:chExt cx="11300429" cy="2680114"/>
          </a:xfrm>
        </p:grpSpPr>
        <p:sp>
          <p:nvSpPr>
            <p:cNvPr id="27" name="Rounded Rectangle 26"/>
            <p:cNvSpPr/>
            <p:nvPr/>
          </p:nvSpPr>
          <p:spPr>
            <a:xfrm>
              <a:off x="2052095" y="3616129"/>
              <a:ext cx="11212582" cy="2664297"/>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6003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CAST Distribution</a:t>
              </a:r>
            </a:p>
          </p:txBody>
        </p:sp>
        <p:sp>
          <p:nvSpPr>
            <p:cNvPr id="20" name="TextBox 19"/>
            <p:cNvSpPr txBox="1"/>
            <p:nvPr/>
          </p:nvSpPr>
          <p:spPr>
            <a:xfrm>
              <a:off x="3608351" y="3960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CAST_DISTRIBUTION</a:t>
              </a:r>
            </a:p>
          </p:txBody>
        </p:sp>
        <p:sp>
          <p:nvSpPr>
            <p:cNvPr id="21" name="TextBox 20"/>
            <p:cNvSpPr txBox="1"/>
            <p:nvPr/>
          </p:nvSpPr>
          <p:spPr>
            <a:xfrm>
              <a:off x="2161187" y="3933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180512" y="4265425"/>
              <a:ext cx="2964017"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PAR = distribution id</a:t>
              </a:r>
            </a:p>
            <a:p>
              <a:r>
                <a:rPr lang="fr-FR" sz="1200" dirty="0"/>
                <a:t>MODULES=Y or N </a:t>
              </a:r>
              <a:r>
                <a:rPr lang="fr-FR" sz="1000" dirty="0"/>
                <a:t>(N by default)</a:t>
              </a:r>
              <a:endParaRPr lang="fr-FR" sz="1200" dirty="0"/>
            </a:p>
            <a:p>
              <a:r>
                <a:rPr lang="fr-FR" sz="1200" dirty="0"/>
                <a:t>TECHNOLOGIES=Y or N </a:t>
              </a:r>
              <a:r>
                <a:rPr lang="fr-FR" sz="1000" dirty="0"/>
                <a:t>(N by default)</a:t>
              </a:r>
              <a:endParaRPr lang="fr-FR" sz="1800" dirty="0"/>
            </a:p>
          </p:txBody>
        </p:sp>
        <p:sp>
          <p:nvSpPr>
            <p:cNvPr id="23" name="TextBox 22"/>
            <p:cNvSpPr txBox="1"/>
            <p:nvPr/>
          </p:nvSpPr>
          <p:spPr>
            <a:xfrm>
              <a:off x="2150130" y="422108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2465557" y="5532993"/>
              <a:ext cx="3096344"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8187FE0A-3B89-4119-B0B9-E20DF1DF4C13}"/>
                </a:ext>
              </a:extLst>
            </p:cNvPr>
            <p:cNvSpPr txBox="1"/>
            <p:nvPr/>
          </p:nvSpPr>
          <p:spPr>
            <a:xfrm>
              <a:off x="3071664" y="5034697"/>
              <a:ext cx="1972206" cy="43088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D1C77085-829E-4B50-A13C-F5BE78D7110F}"/>
                </a:ext>
              </a:extLst>
            </p:cNvPr>
            <p:cNvSpPr txBox="1"/>
            <p:nvPr/>
          </p:nvSpPr>
          <p:spPr>
            <a:xfrm>
              <a:off x="2625570" y="5000578"/>
              <a:ext cx="530915" cy="230832"/>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900" dirty="0"/>
                <a:t>Note :</a:t>
              </a:r>
            </a:p>
          </p:txBody>
        </p:sp>
      </p:grpSp>
      <p:grpSp>
        <p:nvGrpSpPr>
          <p:cNvPr id="2" name="Group 1">
            <a:extLst>
              <a:ext uri="{FF2B5EF4-FFF2-40B4-BE49-F238E27FC236}">
                <a16:creationId xmlns:a16="http://schemas.microsoft.com/office/drawing/2014/main" id="{736E738D-4B34-4F54-B940-E0181421B750}"/>
              </a:ext>
            </a:extLst>
          </p:cNvPr>
          <p:cNvGrpSpPr/>
          <p:nvPr/>
        </p:nvGrpSpPr>
        <p:grpSpPr>
          <a:xfrm>
            <a:off x="1138272" y="1031053"/>
            <a:ext cx="9985248" cy="2664296"/>
            <a:chOff x="1919536" y="836712"/>
            <a:chExt cx="9985248" cy="2664296"/>
          </a:xfrm>
        </p:grpSpPr>
        <p:sp>
          <p:nvSpPr>
            <p:cNvPr id="12" name="Rounded Rectangle 11"/>
            <p:cNvSpPr/>
            <p:nvPr/>
          </p:nvSpPr>
          <p:spPr>
            <a:xfrm>
              <a:off x="2017181" y="836712"/>
              <a:ext cx="9887603" cy="2664296"/>
            </a:xfrm>
            <a:prstGeom prst="roundRect">
              <a:avLst>
                <a:gd name="adj" fmla="val 244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Complexity Distribution</a:t>
              </a:r>
            </a:p>
          </p:txBody>
        </p:sp>
        <p:sp>
          <p:nvSpPr>
            <p:cNvPr id="14" name="TextBox 13"/>
            <p:cNvSpPr txBox="1"/>
            <p:nvPr/>
          </p:nvSpPr>
          <p:spPr>
            <a:xfrm>
              <a:off x="3641930" y="123769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a:t>
              </a:r>
            </a:p>
          </p:txBody>
        </p:sp>
        <p:sp>
          <p:nvSpPr>
            <p:cNvPr id="15" name="TextBox 14"/>
            <p:cNvSpPr txBox="1"/>
            <p:nvPr/>
          </p:nvSpPr>
          <p:spPr>
            <a:xfrm>
              <a:off x="2194766" y="122404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515473"/>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11548" y="151208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5A0E4E14-C4BB-448F-BF59-24F5D7DA89EC}"/>
                </a:ext>
              </a:extLst>
            </p:cNvPr>
            <p:cNvSpPr txBox="1"/>
            <p:nvPr/>
          </p:nvSpPr>
          <p:spPr>
            <a:xfrm>
              <a:off x="7464152" y="980367"/>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31ED0F3-72EA-4DA9-B9DD-F5ECBF89ED69}"/>
                </a:ext>
              </a:extLst>
            </p:cNvPr>
            <p:cNvSpPr txBox="1"/>
            <p:nvPr/>
          </p:nvSpPr>
          <p:spPr>
            <a:xfrm>
              <a:off x="6856120" y="956369"/>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COMPLEXITY"/>
          <p:cNvGraphicFramePr>
            <a:graphicFrameLocks noGrp="1"/>
          </p:cNvGraphicFramePr>
          <p:nvPr>
            <p:extLst>
              <p:ext uri="{D42A27DB-BD31-4B8C-83A1-F6EECF244321}">
                <p14:modId xmlns:p14="http://schemas.microsoft.com/office/powerpoint/2010/main" val="943209628"/>
              </p:ext>
            </p:extLst>
          </p:nvPr>
        </p:nvGraphicFramePr>
        <p:xfrm>
          <a:off x="4145152" y="1802353"/>
          <a:ext cx="6738322" cy="1685925"/>
        </p:xfrm>
        <a:graphic>
          <a:graphicData uri="http://schemas.openxmlformats.org/drawingml/2006/table">
            <a:tbl>
              <a:tblPr firstRow="1" bandRow="1">
                <a:tableStyleId>{9DCAF9ED-07DC-4A11-8D7F-57B35C25682E}</a:tableStyleId>
              </a:tblPr>
              <a:tblGrid>
                <a:gridCol w="1664504">
                  <a:extLst>
                    <a:ext uri="{9D8B030D-6E8A-4147-A177-3AD203B41FA5}">
                      <a16:colId xmlns:a16="http://schemas.microsoft.com/office/drawing/2014/main" val="20000"/>
                    </a:ext>
                  </a:extLst>
                </a:gridCol>
                <a:gridCol w="928783">
                  <a:extLst>
                    <a:ext uri="{9D8B030D-6E8A-4147-A177-3AD203B41FA5}">
                      <a16:colId xmlns:a16="http://schemas.microsoft.com/office/drawing/2014/main" val="20001"/>
                    </a:ext>
                  </a:extLst>
                </a:gridCol>
                <a:gridCol w="989841">
                  <a:extLst>
                    <a:ext uri="{9D8B030D-6E8A-4147-A177-3AD203B41FA5}">
                      <a16:colId xmlns:a16="http://schemas.microsoft.com/office/drawing/2014/main" val="20002"/>
                    </a:ext>
                  </a:extLst>
                </a:gridCol>
                <a:gridCol w="769040">
                  <a:extLst>
                    <a:ext uri="{9D8B030D-6E8A-4147-A177-3AD203B41FA5}">
                      <a16:colId xmlns:a16="http://schemas.microsoft.com/office/drawing/2014/main" val="20003"/>
                    </a:ext>
                  </a:extLst>
                </a:gridCol>
                <a:gridCol w="817133">
                  <a:extLst>
                    <a:ext uri="{9D8B030D-6E8A-4147-A177-3AD203B41FA5}">
                      <a16:colId xmlns:a16="http://schemas.microsoft.com/office/drawing/2014/main" val="20004"/>
                    </a:ext>
                  </a:extLst>
                </a:gridCol>
                <a:gridCol w="1569021">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graphicFrame>
        <p:nvGraphicFramePr>
          <p:cNvPr id="25" name="Table 24" descr="TABLE;CAST_DISTRIBUTION;PAR=65501"/>
          <p:cNvGraphicFramePr>
            <a:graphicFrameLocks noGrp="1"/>
          </p:cNvGraphicFramePr>
          <p:nvPr>
            <p:extLst>
              <p:ext uri="{D42A27DB-BD31-4B8C-83A1-F6EECF244321}">
                <p14:modId xmlns:p14="http://schemas.microsoft.com/office/powerpoint/2010/main" val="2379563428"/>
              </p:ext>
            </p:extLst>
          </p:nvPr>
        </p:nvGraphicFramePr>
        <p:xfrm>
          <a:off x="4579102" y="4381886"/>
          <a:ext cx="6938607" cy="1685925"/>
        </p:xfrm>
        <a:graphic>
          <a:graphicData uri="http://schemas.openxmlformats.org/drawingml/2006/table">
            <a:tbl>
              <a:tblPr firstRow="1" bandRow="1">
                <a:tableStyleId>{9DCAF9ED-07DC-4A11-8D7F-57B35C25682E}</a:tableStyleId>
              </a:tblPr>
              <a:tblGrid>
                <a:gridCol w="1713978">
                  <a:extLst>
                    <a:ext uri="{9D8B030D-6E8A-4147-A177-3AD203B41FA5}">
                      <a16:colId xmlns:a16="http://schemas.microsoft.com/office/drawing/2014/main" val="20000"/>
                    </a:ext>
                  </a:extLst>
                </a:gridCol>
                <a:gridCol w="956389">
                  <a:extLst>
                    <a:ext uri="{9D8B030D-6E8A-4147-A177-3AD203B41FA5}">
                      <a16:colId xmlns:a16="http://schemas.microsoft.com/office/drawing/2014/main" val="20001"/>
                    </a:ext>
                  </a:extLst>
                </a:gridCol>
                <a:gridCol w="1019263">
                  <a:extLst>
                    <a:ext uri="{9D8B030D-6E8A-4147-A177-3AD203B41FA5}">
                      <a16:colId xmlns:a16="http://schemas.microsoft.com/office/drawing/2014/main" val="20002"/>
                    </a:ext>
                  </a:extLst>
                </a:gridCol>
                <a:gridCol w="791899">
                  <a:extLst>
                    <a:ext uri="{9D8B030D-6E8A-4147-A177-3AD203B41FA5}">
                      <a16:colId xmlns:a16="http://schemas.microsoft.com/office/drawing/2014/main" val="20003"/>
                    </a:ext>
                  </a:extLst>
                </a:gridCol>
                <a:gridCol w="841421">
                  <a:extLst>
                    <a:ext uri="{9D8B030D-6E8A-4147-A177-3AD203B41FA5}">
                      <a16:colId xmlns:a16="http://schemas.microsoft.com/office/drawing/2014/main" val="20004"/>
                    </a:ext>
                  </a:extLst>
                </a:gridCol>
                <a:gridCol w="1615657">
                  <a:extLst>
                    <a:ext uri="{9D8B030D-6E8A-4147-A177-3AD203B41FA5}">
                      <a16:colId xmlns:a16="http://schemas.microsoft.com/office/drawing/2014/main" val="20005"/>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 %</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Low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 – A1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(A2-A1)/A1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100*A2/(A2+B2+C2+D2)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r h="108012">
                <a:tc>
                  <a:txBody>
                    <a:bodyPr/>
                    <a:lstStyle/>
                    <a:p>
                      <a:pPr marL="0" algn="l" defTabSz="914400" rtl="0" eaLnBrk="1" latinLnBrk="0" hangingPunct="1">
                        <a:lnSpc>
                          <a:spcPct val="115000"/>
                        </a:lnSpc>
                        <a:spcAft>
                          <a:spcPts val="0"/>
                        </a:spcAft>
                      </a:pPr>
                      <a:r>
                        <a:rPr lang="en-GB" sz="1000" kern="1200" dirty="0"/>
                        <a:t>Average</a:t>
                      </a:r>
                      <a:r>
                        <a:rPr lang="en-GB" sz="1000" kern="1200" baseline="0" dirty="0"/>
                        <a:t>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B2 – B1</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(B2-B1)/B1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100*B2/(A2+B2+C2+D2)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2"/>
                  </a:ext>
                </a:extLst>
              </a:tr>
              <a:tr h="108012">
                <a:tc>
                  <a:txBody>
                    <a:bodyPr/>
                    <a:lstStyle/>
                    <a:p>
                      <a:pPr marL="0" algn="l" defTabSz="914400" rtl="0" eaLnBrk="1" latinLnBrk="0" hangingPunct="1">
                        <a:lnSpc>
                          <a:spcPct val="115000"/>
                        </a:lnSpc>
                        <a:spcAft>
                          <a:spcPts val="0"/>
                        </a:spcAft>
                      </a:pPr>
                      <a:r>
                        <a:rPr lang="en-GB" sz="1000" kern="1200" dirty="0"/>
                        <a:t>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 – C1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(C2-C1)/C1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100*C2/(A2+B2+C2+D2)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3"/>
                  </a:ext>
                </a:extLst>
              </a:tr>
              <a:tr h="108012">
                <a:tc>
                  <a:txBody>
                    <a:bodyPr/>
                    <a:lstStyle/>
                    <a:p>
                      <a:pPr marL="0" algn="l" defTabSz="914400" rtl="0" eaLnBrk="1" latinLnBrk="0" hangingPunct="1">
                        <a:lnSpc>
                          <a:spcPct val="115000"/>
                        </a:lnSpc>
                        <a:spcAft>
                          <a:spcPts val="0"/>
                        </a:spcAft>
                      </a:pPr>
                      <a:r>
                        <a:rPr lang="en-GB" sz="1000" kern="1200" dirty="0"/>
                        <a:t>Very</a:t>
                      </a:r>
                      <a:r>
                        <a:rPr lang="en-GB" sz="1000" kern="1200" baseline="0" dirty="0"/>
                        <a:t>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 – 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(D2-D1)/D1</a:t>
                      </a:r>
                      <a:endParaRPr lang="fr-FR" sz="1000" kern="1200" dirty="0">
                        <a:solidFill>
                          <a:schemeClr val="dk1"/>
                        </a:solidFill>
                        <a:latin typeface="+mn-lt"/>
                        <a:ea typeface="+mn-ea"/>
                        <a:cs typeface="+mn-cs"/>
                      </a:endParaRPr>
                    </a:p>
                  </a:txBody>
                  <a:tcPr marL="68580" marR="68580" marT="0" marB="0"/>
                </a:tc>
                <a:tc>
                  <a:txBody>
                    <a:bodyPr/>
                    <a:lstStyle/>
                    <a:p>
                      <a:pPr marL="0" algn="r" defTabSz="914400" rtl="0" eaLnBrk="1" latinLnBrk="0" hangingPunct="1">
                        <a:lnSpc>
                          <a:spcPct val="115000"/>
                        </a:lnSpc>
                        <a:spcAft>
                          <a:spcPts val="0"/>
                        </a:spcAft>
                      </a:pPr>
                      <a:r>
                        <a:rPr lang="fr-FR" sz="1000" kern="1200" dirty="0"/>
                        <a:t>100*D2/(A2+B2+C2+D2)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4"/>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3B2996F0-E672-4799-924C-A8F3AE344FA0}"/>
              </a:ext>
            </a:extLst>
          </p:cNvPr>
          <p:cNvGrpSpPr/>
          <p:nvPr/>
        </p:nvGrpSpPr>
        <p:grpSpPr>
          <a:xfrm>
            <a:off x="1964248" y="3717032"/>
            <a:ext cx="8321864" cy="2520280"/>
            <a:chOff x="1964248" y="3717032"/>
            <a:chExt cx="8321864" cy="2520280"/>
          </a:xfrm>
        </p:grpSpPr>
        <p:sp>
          <p:nvSpPr>
            <p:cNvPr id="27" name="Rounded Rectangle 26"/>
            <p:cNvSpPr/>
            <p:nvPr/>
          </p:nvSpPr>
          <p:spPr>
            <a:xfrm>
              <a:off x="2018840" y="3717032"/>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9" name="TextBox 18"/>
            <p:cNvSpPr txBox="1"/>
            <p:nvPr/>
          </p:nvSpPr>
          <p:spPr>
            <a:xfrm>
              <a:off x="1964248" y="380268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Distribution</a:t>
              </a:r>
            </a:p>
          </p:txBody>
        </p:sp>
        <p:sp>
          <p:nvSpPr>
            <p:cNvPr id="20" name="TextBox 19"/>
            <p:cNvSpPr txBox="1"/>
            <p:nvPr/>
          </p:nvSpPr>
          <p:spPr>
            <a:xfrm>
              <a:off x="3641930" y="42173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CAST_HIGH_DISTRIBUTION</a:t>
              </a:r>
            </a:p>
          </p:txBody>
        </p:sp>
        <p:sp>
          <p:nvSpPr>
            <p:cNvPr id="21" name="TextBox 20"/>
            <p:cNvSpPr txBox="1"/>
            <p:nvPr/>
          </p:nvSpPr>
          <p:spPr>
            <a:xfrm>
              <a:off x="2194766" y="41900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2" name="TextBox 21"/>
            <p:cNvSpPr txBox="1"/>
            <p:nvPr/>
          </p:nvSpPr>
          <p:spPr>
            <a:xfrm>
              <a:off x="3655578" y="4570359"/>
              <a:ext cx="663053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400" dirty="0"/>
                <a:t>PAR = distribution id</a:t>
              </a:r>
            </a:p>
          </p:txBody>
        </p:sp>
        <p:sp>
          <p:nvSpPr>
            <p:cNvPr id="23" name="TextBox 22"/>
            <p:cNvSpPr txBox="1"/>
            <p:nvPr/>
          </p:nvSpPr>
          <p:spPr>
            <a:xfrm>
              <a:off x="2611548" y="455331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28" name="TextBox 27"/>
            <p:cNvSpPr txBox="1"/>
            <p:nvPr/>
          </p:nvSpPr>
          <p:spPr>
            <a:xfrm>
              <a:off x="7176120" y="3903440"/>
              <a:ext cx="2880320" cy="430887"/>
            </a:xfrm>
            <a:prstGeom prst="rect">
              <a:avLst/>
            </a:prstGeom>
            <a:solidFill>
              <a:schemeClr val="bg1">
                <a:lumMod val="85000"/>
              </a:schemeClr>
            </a:solidFill>
            <a:ln>
              <a:solidFill>
                <a:schemeClr val="bg1">
                  <a:lumMod val="75000"/>
                </a:schemeClr>
              </a:solidFill>
            </a:ln>
          </p:spPr>
          <p:txBody>
            <a:bodyPr wrap="square" rtlCol="0">
              <a:spAutoFit/>
            </a:bodyPr>
            <a:lstStyle/>
            <a:p>
              <a:r>
                <a:rPr lang="en-GB" sz="1050" dirty="0"/>
                <a:t>PAR = 65501 by default, </a:t>
              </a:r>
              <a:r>
                <a:rPr lang="en-GB" sz="1050" dirty="0" err="1"/>
                <a:t>Cyclomatic</a:t>
              </a:r>
              <a:r>
                <a:rPr lang="en-GB" sz="1050" dirty="0"/>
                <a:t> Complexity Distribution</a:t>
              </a:r>
            </a:p>
          </p:txBody>
        </p:sp>
        <p:sp>
          <p:nvSpPr>
            <p:cNvPr id="26" name="TextBox 25">
              <a:extLst>
                <a:ext uri="{FF2B5EF4-FFF2-40B4-BE49-F238E27FC236}">
                  <a16:creationId xmlns:a16="http://schemas.microsoft.com/office/drawing/2014/main" id="{EC30DE6B-7693-44A2-900A-9028845597A9}"/>
                </a:ext>
              </a:extLst>
            </p:cNvPr>
            <p:cNvSpPr txBox="1"/>
            <p:nvPr/>
          </p:nvSpPr>
          <p:spPr>
            <a:xfrm>
              <a:off x="3071664" y="492476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29" name="TextBox 28">
              <a:extLst>
                <a:ext uri="{FF2B5EF4-FFF2-40B4-BE49-F238E27FC236}">
                  <a16:creationId xmlns:a16="http://schemas.microsoft.com/office/drawing/2014/main" id="{33C446D5-57A2-4B7F-8153-91958B208E2B}"/>
                </a:ext>
              </a:extLst>
            </p:cNvPr>
            <p:cNvSpPr txBox="1"/>
            <p:nvPr/>
          </p:nvSpPr>
          <p:spPr>
            <a:xfrm>
              <a:off x="2514067" y="489064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pSp>
        <p:nvGrpSpPr>
          <p:cNvPr id="2" name="Group 1">
            <a:extLst>
              <a:ext uri="{FF2B5EF4-FFF2-40B4-BE49-F238E27FC236}">
                <a16:creationId xmlns:a16="http://schemas.microsoft.com/office/drawing/2014/main" id="{E9F6D119-E814-45C5-B1F5-7551C85A224E}"/>
              </a:ext>
            </a:extLst>
          </p:cNvPr>
          <p:cNvGrpSpPr/>
          <p:nvPr/>
        </p:nvGrpSpPr>
        <p:grpSpPr>
          <a:xfrm>
            <a:off x="1991544" y="980728"/>
            <a:ext cx="8424936" cy="2520280"/>
            <a:chOff x="1991544" y="980728"/>
            <a:chExt cx="8424936" cy="2520280"/>
          </a:xfrm>
        </p:grpSpPr>
        <p:sp>
          <p:nvSpPr>
            <p:cNvPr id="12" name="Rounded Rectangle 11"/>
            <p:cNvSpPr/>
            <p:nvPr/>
          </p:nvSpPr>
          <p:spPr>
            <a:xfrm>
              <a:off x="2017182" y="980728"/>
              <a:ext cx="8157600" cy="2520280"/>
            </a:xfrm>
            <a:prstGeom prst="roundRect">
              <a:avLst>
                <a:gd name="adj" fmla="val 4373"/>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91544" y="10080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CAST High and Very High Complexity</a:t>
              </a:r>
            </a:p>
          </p:txBody>
        </p:sp>
        <p:sp>
          <p:nvSpPr>
            <p:cNvPr id="14" name="TextBox 13"/>
            <p:cNvSpPr txBox="1"/>
            <p:nvPr/>
          </p:nvSpPr>
          <p:spPr>
            <a:xfrm>
              <a:off x="3678776" y="145372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CAST_HIGH_COMPLEXITY</a:t>
              </a:r>
            </a:p>
          </p:txBody>
        </p:sp>
        <p:sp>
          <p:nvSpPr>
            <p:cNvPr id="15" name="TextBox 14"/>
            <p:cNvSpPr txBox="1"/>
            <p:nvPr/>
          </p:nvSpPr>
          <p:spPr>
            <a:xfrm>
              <a:off x="2231612" y="144007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785946" y="1776584"/>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7" name="TextBox 16"/>
            <p:cNvSpPr txBox="1"/>
            <p:nvPr/>
          </p:nvSpPr>
          <p:spPr>
            <a:xfrm>
              <a:off x="2637434" y="180475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0" name="TextBox 29">
              <a:extLst>
                <a:ext uri="{FF2B5EF4-FFF2-40B4-BE49-F238E27FC236}">
                  <a16:creationId xmlns:a16="http://schemas.microsoft.com/office/drawing/2014/main" id="{78303904-91F9-48CF-B17C-66BC20343AED}"/>
                </a:ext>
              </a:extLst>
            </p:cNvPr>
            <p:cNvSpPr txBox="1"/>
            <p:nvPr/>
          </p:nvSpPr>
          <p:spPr>
            <a:xfrm>
              <a:off x="7760568" y="1763524"/>
              <a:ext cx="2223864" cy="307777"/>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700" i="0" dirty="0"/>
                <a:t>This component is only relevant on an engineering database.</a:t>
              </a:r>
            </a:p>
          </p:txBody>
        </p:sp>
        <p:sp>
          <p:nvSpPr>
            <p:cNvPr id="31" name="TextBox 30">
              <a:extLst>
                <a:ext uri="{FF2B5EF4-FFF2-40B4-BE49-F238E27FC236}">
                  <a16:creationId xmlns:a16="http://schemas.microsoft.com/office/drawing/2014/main" id="{B96AF788-C58F-4663-9311-2A7E17557539}"/>
                </a:ext>
              </a:extLst>
            </p:cNvPr>
            <p:cNvSpPr txBox="1"/>
            <p:nvPr/>
          </p:nvSpPr>
          <p:spPr>
            <a:xfrm>
              <a:off x="7152536" y="1739526"/>
              <a:ext cx="608033" cy="230832"/>
            </a:xfrm>
            <a:prstGeom prst="rect">
              <a:avLst/>
            </a:prstGeom>
            <a:noFill/>
          </p:spPr>
          <p:txBody>
            <a:bodyPr wrap="square" rtlCol="0">
              <a:spAutoFit/>
            </a:bodyPr>
            <a:lstStyle>
              <a:defPPr>
                <a:defRPr lang="fr-FR"/>
              </a:defPPr>
              <a:lvl1pPr algn="r">
                <a:defRPr sz="2000">
                  <a:solidFill>
                    <a:schemeClr val="bg1">
                      <a:lumMod val="50000"/>
                    </a:schemeClr>
                  </a:solidFill>
                </a:defRPr>
              </a:lvl1pPr>
            </a:lstStyle>
            <a:p>
              <a:r>
                <a:rPr lang="en-US" sz="900" dirty="0"/>
                <a:t>Note :</a:t>
              </a:r>
            </a:p>
          </p:txBody>
        </p:sp>
      </p:grpSp>
      <p:sp>
        <p:nvSpPr>
          <p:cNvPr id="24" name="Title 1"/>
          <p:cNvSpPr>
            <a:spLocks noGrp="1"/>
          </p:cNvSpPr>
          <p:nvPr>
            <p:ph type="title"/>
          </p:nvPr>
        </p:nvSpPr>
        <p:spPr/>
        <p:txBody>
          <a:bodyPr>
            <a:normAutofit/>
          </a:bodyPr>
          <a:lstStyle/>
          <a:p>
            <a:r>
              <a:rPr lang="fr-FR" dirty="0"/>
              <a:t>PowerPoint Templates – Tables</a:t>
            </a:r>
          </a:p>
        </p:txBody>
      </p:sp>
      <p:graphicFrame>
        <p:nvGraphicFramePr>
          <p:cNvPr id="18" name="Table 17" descr="TABLE;CAST_HIGH_COMPLEXITY"/>
          <p:cNvGraphicFramePr>
            <a:graphicFrameLocks noGrp="1"/>
          </p:cNvGraphicFramePr>
          <p:nvPr>
            <p:extLst>
              <p:ext uri="{D42A27DB-BD31-4B8C-83A1-F6EECF244321}">
                <p14:modId xmlns:p14="http://schemas.microsoft.com/office/powerpoint/2010/main" val="2522474382"/>
              </p:ext>
            </p:extLst>
          </p:nvPr>
        </p:nvGraphicFramePr>
        <p:xfrm>
          <a:off x="3071664" y="2471172"/>
          <a:ext cx="6272952" cy="674370"/>
        </p:xfrm>
        <a:graphic>
          <a:graphicData uri="http://schemas.openxmlformats.org/drawingml/2006/table">
            <a:tbl>
              <a:tblPr firstRow="1" bandRow="1">
                <a:tableStyleId>{9DCAF9ED-07DC-4A11-8D7F-57B35C25682E}</a:tableStyleId>
              </a:tblPr>
              <a:tblGrid>
                <a:gridCol w="1959440">
                  <a:extLst>
                    <a:ext uri="{9D8B030D-6E8A-4147-A177-3AD203B41FA5}">
                      <a16:colId xmlns:a16="http://schemas.microsoft.com/office/drawing/2014/main" val="20000"/>
                    </a:ext>
                  </a:extLst>
                </a:gridCol>
                <a:gridCol w="941182">
                  <a:extLst>
                    <a:ext uri="{9D8B030D-6E8A-4147-A177-3AD203B41FA5}">
                      <a16:colId xmlns:a16="http://schemas.microsoft.com/office/drawing/2014/main" val="20001"/>
                    </a:ext>
                  </a:extLst>
                </a:gridCol>
                <a:gridCol w="1003056">
                  <a:extLst>
                    <a:ext uri="{9D8B030D-6E8A-4147-A177-3AD203B41FA5}">
                      <a16:colId xmlns:a16="http://schemas.microsoft.com/office/drawing/2014/main" val="20002"/>
                    </a:ext>
                  </a:extLst>
                </a:gridCol>
                <a:gridCol w="779307">
                  <a:extLst>
                    <a:ext uri="{9D8B030D-6E8A-4147-A177-3AD203B41FA5}">
                      <a16:colId xmlns:a16="http://schemas.microsoft.com/office/drawing/2014/main" val="20003"/>
                    </a:ext>
                  </a:extLst>
                </a:gridCol>
                <a:gridCol w="1589967">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a:t>Cast complexity</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graphicFrame>
        <p:nvGraphicFramePr>
          <p:cNvPr id="25" name="Table 24" descr="TABLE;CAST_HIGH_DISTRIBUTION;PAR=65501"/>
          <p:cNvGraphicFramePr>
            <a:graphicFrameLocks noGrp="1"/>
          </p:cNvGraphicFramePr>
          <p:nvPr>
            <p:extLst>
              <p:ext uri="{D42A27DB-BD31-4B8C-83A1-F6EECF244321}">
                <p14:modId xmlns:p14="http://schemas.microsoft.com/office/powerpoint/2010/main" val="206823754"/>
              </p:ext>
            </p:extLst>
          </p:nvPr>
        </p:nvGraphicFramePr>
        <p:xfrm>
          <a:off x="3155703" y="5351492"/>
          <a:ext cx="6252666" cy="674370"/>
        </p:xfrm>
        <a:graphic>
          <a:graphicData uri="http://schemas.openxmlformats.org/drawingml/2006/table">
            <a:tbl>
              <a:tblPr firstRow="1" bandRow="1">
                <a:tableStyleId>{9DCAF9ED-07DC-4A11-8D7F-57B35C25682E}</a:tableStyleId>
              </a:tblPr>
              <a:tblGrid>
                <a:gridCol w="1953104">
                  <a:extLst>
                    <a:ext uri="{9D8B030D-6E8A-4147-A177-3AD203B41FA5}">
                      <a16:colId xmlns:a16="http://schemas.microsoft.com/office/drawing/2014/main" val="20000"/>
                    </a:ext>
                  </a:extLst>
                </a:gridCol>
                <a:gridCol w="938138">
                  <a:extLst>
                    <a:ext uri="{9D8B030D-6E8A-4147-A177-3AD203B41FA5}">
                      <a16:colId xmlns:a16="http://schemas.microsoft.com/office/drawing/2014/main" val="20001"/>
                    </a:ext>
                  </a:extLst>
                </a:gridCol>
                <a:gridCol w="999811">
                  <a:extLst>
                    <a:ext uri="{9D8B030D-6E8A-4147-A177-3AD203B41FA5}">
                      <a16:colId xmlns:a16="http://schemas.microsoft.com/office/drawing/2014/main" val="20002"/>
                    </a:ext>
                  </a:extLst>
                </a:gridCol>
                <a:gridCol w="776787">
                  <a:extLst>
                    <a:ext uri="{9D8B030D-6E8A-4147-A177-3AD203B41FA5}">
                      <a16:colId xmlns:a16="http://schemas.microsoft.com/office/drawing/2014/main" val="20003"/>
                    </a:ext>
                  </a:extLst>
                </a:gridCol>
                <a:gridCol w="1584826">
                  <a:extLst>
                    <a:ext uri="{9D8B030D-6E8A-4147-A177-3AD203B41FA5}">
                      <a16:colId xmlns:a16="http://schemas.microsoft.com/office/drawing/2014/main" val="20004"/>
                    </a:ext>
                  </a:extLst>
                </a:gridCol>
              </a:tblGrid>
              <a:tr h="108012">
                <a:tc>
                  <a:txBody>
                    <a:bodyPr/>
                    <a:lstStyle/>
                    <a:p>
                      <a:pPr marL="0" algn="l" defTabSz="914400" rtl="0" eaLnBrk="1" latinLnBrk="0" hangingPunct="1">
                        <a:lnSpc>
                          <a:spcPct val="115000"/>
                        </a:lnSpc>
                        <a:spcAft>
                          <a:spcPts val="0"/>
                        </a:spcAft>
                      </a:pPr>
                      <a:r>
                        <a:rPr lang="en-GB" sz="1000" kern="1200" dirty="0" err="1"/>
                        <a:t>Cyclomatic</a:t>
                      </a:r>
                      <a:r>
                        <a:rPr lang="en-GB" sz="1000" kern="1200" dirty="0"/>
                        <a:t> Complexity Distribution</a:t>
                      </a:r>
                      <a:endParaRPr lang="fr-FR" sz="1000" b="1" kern="1200" dirty="0">
                        <a:solidFill>
                          <a:schemeClr val="accent2">
                            <a:lumMod val="75000"/>
                          </a:schemeClr>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Current</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total</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Evol</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on total </a:t>
                      </a:r>
                      <a:r>
                        <a:rPr lang="fr-FR" sz="1000" kern="1200" dirty="0" err="1"/>
                        <a:t>elements</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08012">
                <a:tc>
                  <a:txBody>
                    <a:bodyPr/>
                    <a:lstStyle/>
                    <a:p>
                      <a:pPr marL="0" algn="l" defTabSz="914400" rtl="0" eaLnBrk="1" latinLnBrk="0" hangingPunct="1">
                        <a:lnSpc>
                          <a:spcPct val="115000"/>
                        </a:lnSpc>
                        <a:spcAft>
                          <a:spcPts val="0"/>
                        </a:spcAft>
                      </a:pPr>
                      <a:r>
                        <a:rPr lang="en-GB" sz="1000" kern="1200" dirty="0"/>
                        <a:t>High</a:t>
                      </a:r>
                      <a:r>
                        <a:rPr lang="en-GB" sz="1000" kern="1200" baseline="0" dirty="0"/>
                        <a:t> and Very High Complexity</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C1+D1</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(C2+D2)-(C1+D1)</a:t>
                      </a:r>
                      <a:endParaRPr lang="fr-FR" sz="1000" kern="1200" dirty="0">
                        <a:solidFill>
                          <a:schemeClr val="dk1"/>
                        </a:solidFill>
                        <a:latin typeface="+mn-lt"/>
                        <a:ea typeface="+mn-ea"/>
                        <a:cs typeface="+mn-cs"/>
                      </a:endParaRPr>
                    </a:p>
                  </a:txBody>
                  <a:tcPr marL="68580" marR="68580" marT="0" marB="0"/>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fr-FR" sz="1000" kern="1200" dirty="0"/>
                        <a:t>100*(C2+D2)/(A2+B2+C2+D2)</a:t>
                      </a:r>
                      <a:endParaRPr lang="fr-FR" sz="1000" kern="1200" dirty="0">
                        <a:solidFill>
                          <a:schemeClr val="dk1"/>
                        </a:solidFill>
                        <a:latin typeface="+mn-lt"/>
                        <a:ea typeface="+mn-ea"/>
                        <a:cs typeface="+mn-cs"/>
                      </a:endParaRPr>
                    </a:p>
                  </a:txBody>
                  <a:tcPr marL="68580" marR="432000" marT="0" marB="0"/>
                </a:tc>
                <a:extLst>
                  <a:ext uri="{0D108BD9-81ED-4DB2-BD59-A6C34878D82A}">
                    <a16:rowId xmlns:a16="http://schemas.microsoft.com/office/drawing/2014/main" val="10001"/>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normAutofit/>
          </a:bodyPr>
          <a:lstStyle/>
          <a:p>
            <a:pPr algn="just"/>
            <a:r>
              <a:rPr lang="fr-FR" dirty="0"/>
              <a:t>A new enabled button is now available on the top head of Powerpoint application</a:t>
            </a:r>
          </a:p>
          <a:p>
            <a:endParaRPr lang="fr-FR" dirty="0"/>
          </a:p>
          <a:p>
            <a:endParaRPr lang="fr-FR" dirty="0"/>
          </a:p>
          <a:p>
            <a:endParaRPr lang="fr-FR" dirty="0"/>
          </a:p>
          <a:p>
            <a:pPr algn="just"/>
            <a:r>
              <a:rPr lang="fr-FR" dirty="0"/>
              <a:t>This button gives you the possibility to access to the alternative text property of all components</a:t>
            </a:r>
          </a:p>
        </p:txBody>
      </p:sp>
      <p:sp>
        <p:nvSpPr>
          <p:cNvPr id="2" name="Title 1"/>
          <p:cNvSpPr>
            <a:spLocks noGrp="1"/>
          </p:cNvSpPr>
          <p:nvPr>
            <p:ph type="title"/>
          </p:nvPr>
        </p:nvSpPr>
        <p:spPr/>
        <p:txBody>
          <a:bodyPr/>
          <a:lstStyle/>
          <a:p>
            <a:r>
              <a:rPr lang="fr-FR" dirty="0"/>
              <a:t>Powerpoint Templates</a:t>
            </a:r>
          </a:p>
        </p:txBody>
      </p:sp>
      <p:grpSp>
        <p:nvGrpSpPr>
          <p:cNvPr id="7" name="Group 6"/>
          <p:cNvGrpSpPr/>
          <p:nvPr/>
        </p:nvGrpSpPr>
        <p:grpSpPr>
          <a:xfrm>
            <a:off x="4762500" y="4374630"/>
            <a:ext cx="2667000" cy="1358627"/>
            <a:chOff x="3238500" y="3078485"/>
            <a:chExt cx="2667000" cy="1358627"/>
          </a:xfrm>
        </p:grpSpPr>
        <p:pic>
          <p:nvPicPr>
            <p:cNvPr id="3075" name="Picture 3"/>
            <p:cNvPicPr>
              <a:picLocks noChangeAspect="1" noChangeArrowheads="1"/>
            </p:cNvPicPr>
            <p:nvPr/>
          </p:nvPicPr>
          <p:blipFill>
            <a:blip r:embed="rId2" cstate="print"/>
            <a:srcRect/>
            <a:stretch>
              <a:fillRect/>
            </a:stretch>
          </p:blipFill>
          <p:spPr bwMode="auto">
            <a:xfrm>
              <a:off x="3238500" y="3094087"/>
              <a:ext cx="2667000" cy="1343025"/>
            </a:xfrm>
            <a:prstGeom prst="rect">
              <a:avLst/>
            </a:prstGeom>
            <a:noFill/>
            <a:ln w="9525">
              <a:noFill/>
              <a:miter lim="800000"/>
              <a:headEnd/>
              <a:tailEnd/>
            </a:ln>
          </p:spPr>
        </p:pic>
        <p:sp>
          <p:nvSpPr>
            <p:cNvPr id="6" name="Rectangle 5"/>
            <p:cNvSpPr/>
            <p:nvPr/>
          </p:nvSpPr>
          <p:spPr>
            <a:xfrm>
              <a:off x="4394077" y="3078485"/>
              <a:ext cx="268982" cy="288032"/>
            </a:xfrm>
            <a:prstGeom prst="rect">
              <a:avLst/>
            </a:prstGeom>
            <a:noFill/>
            <a:ln w="28575">
              <a:solidFill>
                <a:srgbClr val="293C47"/>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PowerPoint Templates – Tables</a:t>
            </a:r>
          </a:p>
        </p:txBody>
      </p:sp>
      <p:grpSp>
        <p:nvGrpSpPr>
          <p:cNvPr id="3" name="Group 2">
            <a:extLst>
              <a:ext uri="{FF2B5EF4-FFF2-40B4-BE49-F238E27FC236}">
                <a16:creationId xmlns:a16="http://schemas.microsoft.com/office/drawing/2014/main" id="{6C897E11-7D32-484C-95AF-9BF6D05C31D7}"/>
              </a:ext>
            </a:extLst>
          </p:cNvPr>
          <p:cNvGrpSpPr/>
          <p:nvPr/>
        </p:nvGrpSpPr>
        <p:grpSpPr>
          <a:xfrm>
            <a:off x="1913240" y="1209328"/>
            <a:ext cx="8503240" cy="4896544"/>
            <a:chOff x="1913240" y="980728"/>
            <a:chExt cx="8503240" cy="4896544"/>
          </a:xfrm>
        </p:grpSpPr>
        <p:sp>
          <p:nvSpPr>
            <p:cNvPr id="5" name="Rounded Rectangle 4"/>
            <p:cNvSpPr/>
            <p:nvPr/>
          </p:nvSpPr>
          <p:spPr>
            <a:xfrm>
              <a:off x="2017200" y="980728"/>
              <a:ext cx="8157600" cy="4896544"/>
            </a:xfrm>
            <a:prstGeom prst="roundRect">
              <a:avLst>
                <a:gd name="adj" fmla="val 124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6" name="TextBox 5"/>
            <p:cNvSpPr txBox="1"/>
            <p:nvPr/>
          </p:nvSpPr>
          <p:spPr>
            <a:xfrm>
              <a:off x="1913240" y="980728"/>
              <a:ext cx="850324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Health Factor Score by Modules &amp; Evolution on Previous version</a:t>
              </a:r>
            </a:p>
          </p:txBody>
        </p:sp>
        <p:sp>
          <p:nvSpPr>
            <p:cNvPr id="7" name="TextBox 6"/>
            <p:cNvSpPr txBox="1"/>
            <p:nvPr/>
          </p:nvSpPr>
          <p:spPr>
            <a:xfrm>
              <a:off x="3620746" y="1426424"/>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HF_BY_MODULE</a:t>
              </a:r>
            </a:p>
          </p:txBody>
        </p:sp>
        <p:sp>
          <p:nvSpPr>
            <p:cNvPr id="8" name="TextBox 7"/>
            <p:cNvSpPr txBox="1"/>
            <p:nvPr/>
          </p:nvSpPr>
          <p:spPr>
            <a:xfrm>
              <a:off x="2173582"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01243" y="1807001"/>
              <a:ext cx="6696839"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0" name="TextBox 9"/>
            <p:cNvSpPr txBox="1"/>
            <p:nvPr/>
          </p:nvSpPr>
          <p:spPr>
            <a:xfrm>
              <a:off x="2590364"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HF_BY_MODULE;HEADER=SHORT"/>
          <p:cNvGraphicFramePr>
            <a:graphicFrameLocks noGrp="1"/>
          </p:cNvGraphicFramePr>
          <p:nvPr>
            <p:extLst>
              <p:ext uri="{D42A27DB-BD31-4B8C-83A1-F6EECF244321}">
                <p14:modId xmlns:p14="http://schemas.microsoft.com/office/powerpoint/2010/main" val="3281290425"/>
              </p:ext>
            </p:extLst>
          </p:nvPr>
        </p:nvGraphicFramePr>
        <p:xfrm>
          <a:off x="2569072" y="2740165"/>
          <a:ext cx="7127330" cy="3123932"/>
        </p:xfrm>
        <a:graphic>
          <a:graphicData uri="http://schemas.openxmlformats.org/drawingml/2006/table">
            <a:tbl>
              <a:tblPr firstRow="1" bandRow="1">
                <a:tableStyleId>{9DCAF9ED-07DC-4A11-8D7F-57B35C25682E}</a:tableStyleId>
              </a:tblPr>
              <a:tblGrid>
                <a:gridCol w="1681730">
                  <a:extLst>
                    <a:ext uri="{9D8B030D-6E8A-4147-A177-3AD203B41FA5}">
                      <a16:colId xmlns:a16="http://schemas.microsoft.com/office/drawing/2014/main" val="20000"/>
                    </a:ext>
                  </a:extLst>
                </a:gridCol>
                <a:gridCol w="907600">
                  <a:extLst>
                    <a:ext uri="{9D8B030D-6E8A-4147-A177-3AD203B41FA5}">
                      <a16:colId xmlns:a16="http://schemas.microsoft.com/office/drawing/2014/main" val="20001"/>
                    </a:ext>
                  </a:extLst>
                </a:gridCol>
                <a:gridCol w="907600">
                  <a:extLst>
                    <a:ext uri="{9D8B030D-6E8A-4147-A177-3AD203B41FA5}">
                      <a16:colId xmlns:a16="http://schemas.microsoft.com/office/drawing/2014/main" val="20002"/>
                    </a:ext>
                  </a:extLst>
                </a:gridCol>
                <a:gridCol w="907600">
                  <a:extLst>
                    <a:ext uri="{9D8B030D-6E8A-4147-A177-3AD203B41FA5}">
                      <a16:colId xmlns:a16="http://schemas.microsoft.com/office/drawing/2014/main" val="20003"/>
                    </a:ext>
                  </a:extLst>
                </a:gridCol>
                <a:gridCol w="907600">
                  <a:extLst>
                    <a:ext uri="{9D8B030D-6E8A-4147-A177-3AD203B41FA5}">
                      <a16:colId xmlns:a16="http://schemas.microsoft.com/office/drawing/2014/main" val="20004"/>
                    </a:ext>
                  </a:extLst>
                </a:gridCol>
                <a:gridCol w="907600">
                  <a:extLst>
                    <a:ext uri="{9D8B030D-6E8A-4147-A177-3AD203B41FA5}">
                      <a16:colId xmlns:a16="http://schemas.microsoft.com/office/drawing/2014/main" val="20005"/>
                    </a:ext>
                  </a:extLst>
                </a:gridCol>
                <a:gridCol w="907600">
                  <a:extLst>
                    <a:ext uri="{9D8B030D-6E8A-4147-A177-3AD203B41FA5}">
                      <a16:colId xmlns:a16="http://schemas.microsoft.com/office/drawing/2014/main" val="20006"/>
                    </a:ext>
                  </a:extLst>
                </a:gridCol>
              </a:tblGrid>
              <a:tr h="1680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68019">
                <a:tc>
                  <a:txBody>
                    <a:bodyPr/>
                    <a:lstStyle/>
                    <a:p>
                      <a:pPr>
                        <a:lnSpc>
                          <a:spcPct val="115000"/>
                        </a:lnSpc>
                        <a:spcAft>
                          <a:spcPts val="0"/>
                        </a:spcAft>
                      </a:pPr>
                      <a:r>
                        <a:rPr lang="en-GB" sz="1000" dirty="0"/>
                        <a:t>Previous Version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8019">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8019">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8019">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8019">
                <a:tc>
                  <a:txBody>
                    <a:bodyPr/>
                    <a:lstStyle/>
                    <a:p>
                      <a:pPr>
                        <a:lnSpc>
                          <a:spcPct val="115000"/>
                        </a:lnSpc>
                        <a:spcAft>
                          <a:spcPts val="0"/>
                        </a:spcAft>
                      </a:pPr>
                      <a:r>
                        <a:rPr lang="fr-FR" sz="11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8019">
                <a:tc>
                  <a:txBody>
                    <a:bodyPr/>
                    <a:lstStyle/>
                    <a:p>
                      <a:pPr>
                        <a:lnSpc>
                          <a:spcPct val="115000"/>
                        </a:lnSpc>
                        <a:spcAft>
                          <a:spcPts val="0"/>
                        </a:spcAft>
                      </a:pPr>
                      <a:r>
                        <a:rPr lang="en-GB" sz="1000" dirty="0"/>
                        <a:t>Variation</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8019">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2</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3</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8019">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GB" sz="1100" dirty="0"/>
                        <a:t>Module </a:t>
                      </a:r>
                      <a:r>
                        <a:rPr lang="en-GB" sz="1100" baseline="0" dirty="0"/>
                        <a:t>4</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472150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AC326BE2-33C5-4A86-B695-76450FA9801F}"/>
              </a:ext>
            </a:extLst>
          </p:cNvPr>
          <p:cNvGrpSpPr/>
          <p:nvPr/>
        </p:nvGrpSpPr>
        <p:grpSpPr>
          <a:xfrm>
            <a:off x="1919536" y="3933056"/>
            <a:ext cx="8469648" cy="2232248"/>
            <a:chOff x="1919536" y="3933056"/>
            <a:chExt cx="8469648" cy="2232248"/>
          </a:xfrm>
        </p:grpSpPr>
        <p:sp>
          <p:nvSpPr>
            <p:cNvPr id="12" name="Rounded Rectangle 11"/>
            <p:cNvSpPr/>
            <p:nvPr/>
          </p:nvSpPr>
          <p:spPr>
            <a:xfrm>
              <a:off x="1991544" y="3933056"/>
              <a:ext cx="8157600" cy="2232248"/>
            </a:xfrm>
            <a:prstGeom prst="roundRect">
              <a:avLst>
                <a:gd name="adj" fmla="val 1970"/>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8" name="TextBox 17"/>
            <p:cNvSpPr txBox="1"/>
            <p:nvPr/>
          </p:nvSpPr>
          <p:spPr>
            <a:xfrm>
              <a:off x="1919536" y="393305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Grade &amp; Evolution</a:t>
              </a:r>
            </a:p>
          </p:txBody>
        </p:sp>
        <p:sp>
          <p:nvSpPr>
            <p:cNvPr id="19" name="TextBox 18"/>
            <p:cNvSpPr txBox="1"/>
            <p:nvPr/>
          </p:nvSpPr>
          <p:spPr>
            <a:xfrm>
              <a:off x="3732184" y="434768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a:t>
              </a:r>
            </a:p>
          </p:txBody>
        </p:sp>
        <p:sp>
          <p:nvSpPr>
            <p:cNvPr id="20" name="TextBox 19"/>
            <p:cNvSpPr txBox="1"/>
            <p:nvPr/>
          </p:nvSpPr>
          <p:spPr>
            <a:xfrm>
              <a:off x="2189484" y="433404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25" name="TextBox 24"/>
            <p:cNvSpPr txBox="1"/>
            <p:nvPr/>
          </p:nvSpPr>
          <p:spPr>
            <a:xfrm>
              <a:off x="3758650" y="467142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26" name="TextBox 25"/>
            <p:cNvSpPr txBox="1"/>
            <p:nvPr/>
          </p:nvSpPr>
          <p:spPr>
            <a:xfrm>
              <a:off x="2610138" y="468507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pSp>
        <p:nvGrpSpPr>
          <p:cNvPr id="3" name="Group 2">
            <a:extLst>
              <a:ext uri="{FF2B5EF4-FFF2-40B4-BE49-F238E27FC236}">
                <a16:creationId xmlns:a16="http://schemas.microsoft.com/office/drawing/2014/main" id="{756029FF-009B-4D3C-89D1-87809832CF35}"/>
              </a:ext>
            </a:extLst>
          </p:cNvPr>
          <p:cNvGrpSpPr/>
          <p:nvPr/>
        </p:nvGrpSpPr>
        <p:grpSpPr>
          <a:xfrm>
            <a:off x="1919536" y="1083854"/>
            <a:ext cx="8374942" cy="2609037"/>
            <a:chOff x="1919536" y="908720"/>
            <a:chExt cx="8374942" cy="2609037"/>
          </a:xfrm>
        </p:grpSpPr>
        <p:sp>
          <p:nvSpPr>
            <p:cNvPr id="6" name="Rounded Rectangle 5"/>
            <p:cNvSpPr/>
            <p:nvPr/>
          </p:nvSpPr>
          <p:spPr>
            <a:xfrm>
              <a:off x="1919536" y="908720"/>
              <a:ext cx="8157600" cy="2609037"/>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44304"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Modules</a:t>
              </a:r>
            </a:p>
          </p:txBody>
        </p:sp>
        <p:sp>
          <p:nvSpPr>
            <p:cNvPr id="14" name="TextBox 13"/>
            <p:cNvSpPr txBox="1"/>
            <p:nvPr/>
          </p:nvSpPr>
          <p:spPr>
            <a:xfrm>
              <a:off x="3663944" y="128240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MODULE_LIST</a:t>
              </a:r>
            </a:p>
          </p:txBody>
        </p:sp>
        <p:sp>
          <p:nvSpPr>
            <p:cNvPr id="15" name="TextBox 14"/>
            <p:cNvSpPr txBox="1"/>
            <p:nvPr/>
          </p:nvSpPr>
          <p:spPr>
            <a:xfrm>
              <a:off x="2203132" y="126876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50296" y="161942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HEADER=SHORT </a:t>
              </a:r>
              <a:r>
                <a:rPr lang="en-US" sz="1200" dirty="0"/>
                <a:t>(by default HEADER=SHORT)</a:t>
              </a:r>
            </a:p>
            <a:p>
              <a:r>
                <a:rPr lang="en-US" sz="1200" dirty="0"/>
                <a:t>Indicates that short headers will be shown, obviously long headers will be shown</a:t>
              </a:r>
            </a:p>
          </p:txBody>
        </p:sp>
        <p:sp>
          <p:nvSpPr>
            <p:cNvPr id="17" name="TextBox 16"/>
            <p:cNvSpPr txBox="1"/>
            <p:nvPr/>
          </p:nvSpPr>
          <p:spPr>
            <a:xfrm>
              <a:off x="2619914" y="158873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graphicFrame>
        <p:nvGraphicFramePr>
          <p:cNvPr id="22" name="Table 17" descr="TABLE;TQI"/>
          <p:cNvGraphicFramePr>
            <a:graphicFrameLocks noGrp="1"/>
          </p:cNvGraphicFramePr>
          <p:nvPr>
            <p:extLst>
              <p:ext uri="{D42A27DB-BD31-4B8C-83A1-F6EECF244321}">
                <p14:modId xmlns:p14="http://schemas.microsoft.com/office/powerpoint/2010/main" val="3358851563"/>
              </p:ext>
            </p:extLst>
          </p:nvPr>
        </p:nvGraphicFramePr>
        <p:xfrm>
          <a:off x="4575858" y="5157192"/>
          <a:ext cx="3248334" cy="353315"/>
        </p:xfrm>
        <a:graphic>
          <a:graphicData uri="http://schemas.openxmlformats.org/drawingml/2006/table">
            <a:tbl>
              <a:tblPr firstRow="1" bandRow="1">
                <a:tableStyleId>{9DCAF9ED-07DC-4A11-8D7F-57B35C25682E}</a:tableStyleId>
              </a:tblPr>
              <a:tblGrid>
                <a:gridCol w="1337548">
                  <a:extLst>
                    <a:ext uri="{9D8B030D-6E8A-4147-A177-3AD203B41FA5}">
                      <a16:colId xmlns:a16="http://schemas.microsoft.com/office/drawing/2014/main" val="20000"/>
                    </a:ext>
                  </a:extLst>
                </a:gridCol>
                <a:gridCol w="955393">
                  <a:extLst>
                    <a:ext uri="{9D8B030D-6E8A-4147-A177-3AD203B41FA5}">
                      <a16:colId xmlns:a16="http://schemas.microsoft.com/office/drawing/2014/main" val="20001"/>
                    </a:ext>
                  </a:extLst>
                </a:gridCol>
                <a:gridCol w="955393">
                  <a:extLst>
                    <a:ext uri="{9D8B030D-6E8A-4147-A177-3AD203B41FA5}">
                      <a16:colId xmlns:a16="http://schemas.microsoft.com/office/drawing/2014/main" val="20002"/>
                    </a:ext>
                  </a:extLst>
                </a:gridCol>
              </a:tblGrid>
              <a:tr h="168019">
                <a:tc>
                  <a:txBody>
                    <a:bodyPr/>
                    <a:lstStyle/>
                    <a:p>
                      <a:pPr>
                        <a:lnSpc>
                          <a:spcPct val="115000"/>
                        </a:lnSpc>
                        <a:spcAft>
                          <a:spcPts val="0"/>
                        </a:spcAft>
                      </a:pPr>
                      <a:r>
                        <a:rPr lang="en-GB" sz="1000" dirty="0"/>
                        <a:t>Statistics</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Current</a:t>
                      </a:r>
                      <a:endParaRPr lang="fr-FR" sz="1100" dirty="0">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100" dirty="0" err="1"/>
                        <a:t>Previous</a:t>
                      </a:r>
                      <a:endParaRPr lang="fr-FR" sz="1100" dirty="0">
                        <a:latin typeface="Calibri"/>
                        <a:ea typeface="Calibri"/>
                        <a:cs typeface="Times New Roman"/>
                      </a:endParaRPr>
                    </a:p>
                  </a:txBody>
                  <a:tcPr marL="68580" marR="68580" marT="0" marB="0" anchor="ctr" anchorCtr="1"/>
                </a:tc>
                <a:extLst>
                  <a:ext uri="{0D108BD9-81ED-4DB2-BD59-A6C34878D82A}">
                    <a16:rowId xmlns:a16="http://schemas.microsoft.com/office/drawing/2014/main" val="10000"/>
                  </a:ext>
                </a:extLst>
              </a:tr>
              <a:tr h="168019">
                <a:tc>
                  <a:txBody>
                    <a:bodyPr/>
                    <a:lstStyle/>
                    <a:p>
                      <a:pPr>
                        <a:lnSpc>
                          <a:spcPct val="115000"/>
                        </a:lnSpc>
                        <a:spcAft>
                          <a:spcPts val="0"/>
                        </a:spcAft>
                      </a:pPr>
                      <a:r>
                        <a:rPr lang="en-GB" sz="1000" dirty="0"/>
                        <a:t>TQI</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nchor="ctr" anchorCtr="1"/>
                </a:tc>
                <a:tc>
                  <a:txBody>
                    <a:bodyPr/>
                    <a:lstStyle/>
                    <a:p>
                      <a:pPr algn="r">
                        <a:lnSpc>
                          <a:spcPct val="115000"/>
                        </a:lnSpc>
                        <a:spcAft>
                          <a:spcPts val="0"/>
                        </a:spcAft>
                      </a:pPr>
                      <a:r>
                        <a:rPr lang="fr-FR" sz="1050" dirty="0"/>
                        <a:t>0</a:t>
                      </a:r>
                      <a:endParaRPr lang="fr-FR" sz="1050" dirty="0">
                        <a:solidFill>
                          <a:schemeClr val="tx1"/>
                        </a:solidFill>
                        <a:latin typeface="Calibri"/>
                        <a:ea typeface="Calibri"/>
                        <a:cs typeface="Times New Roman"/>
                      </a:endParaRPr>
                    </a:p>
                  </a:txBody>
                  <a:tcPr marL="68580" marR="68580" marT="0" marB="0" anchor="ctr" anchorCtr="1"/>
                </a:tc>
                <a:extLst>
                  <a:ext uri="{0D108BD9-81ED-4DB2-BD59-A6C34878D82A}">
                    <a16:rowId xmlns:a16="http://schemas.microsoft.com/office/drawing/2014/main" val="10001"/>
                  </a:ext>
                </a:extLst>
              </a:tr>
            </a:tbl>
          </a:graphicData>
        </a:graphic>
      </p:graphicFrame>
      <p:graphicFrame>
        <p:nvGraphicFramePr>
          <p:cNvPr id="11" name="Table 17" descr="TABLE;MODULE_LIST"/>
          <p:cNvGraphicFramePr>
            <a:graphicFrameLocks noGrp="1"/>
          </p:cNvGraphicFramePr>
          <p:nvPr>
            <p:extLst>
              <p:ext uri="{D42A27DB-BD31-4B8C-83A1-F6EECF244321}">
                <p14:modId xmlns:p14="http://schemas.microsoft.com/office/powerpoint/2010/main" val="2966848300"/>
              </p:ext>
            </p:extLst>
          </p:nvPr>
        </p:nvGraphicFramePr>
        <p:xfrm>
          <a:off x="4655840" y="2564904"/>
          <a:ext cx="3312368" cy="342456"/>
        </p:xfrm>
        <a:graphic>
          <a:graphicData uri="http://schemas.openxmlformats.org/drawingml/2006/table">
            <a:tbl>
              <a:tblPr firstRow="1" bandRow="1">
                <a:tableStyleId>{9DCAF9ED-07DC-4A11-8D7F-57B35C25682E}</a:tableStyleId>
              </a:tblPr>
              <a:tblGrid>
                <a:gridCol w="3312368">
                  <a:extLst>
                    <a:ext uri="{9D8B030D-6E8A-4147-A177-3AD203B41FA5}">
                      <a16:colId xmlns:a16="http://schemas.microsoft.com/office/drawing/2014/main" val="20000"/>
                    </a:ext>
                  </a:extLst>
                </a:gridCol>
              </a:tblGrid>
              <a:tr h="140556">
                <a:tc>
                  <a:txBody>
                    <a:bodyPr/>
                    <a:lstStyle/>
                    <a:p>
                      <a:pPr>
                        <a:lnSpc>
                          <a:spcPct val="115000"/>
                        </a:lnSpc>
                        <a:spcAft>
                          <a:spcPts val="0"/>
                        </a:spcAft>
                      </a:pPr>
                      <a:r>
                        <a:rPr lang="en-GB" sz="1000" dirty="0"/>
                        <a:t>Module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119908">
                <a:tc>
                  <a:txBody>
                    <a:bodyPr/>
                    <a:lstStyle/>
                    <a:p>
                      <a:pPr>
                        <a:lnSpc>
                          <a:spcPct val="115000"/>
                        </a:lnSpc>
                        <a:spcAft>
                          <a:spcPts val="0"/>
                        </a:spcAft>
                      </a:pPr>
                      <a:r>
                        <a:rPr lang="fr-FR" sz="1100" kern="1200" dirty="0"/>
                        <a:t>Module</a:t>
                      </a:r>
                      <a:r>
                        <a:rPr lang="fr-FR" sz="1100" baseline="0" dirty="0"/>
                        <a:t> </a:t>
                      </a:r>
                      <a:r>
                        <a:rPr lang="fr-FR" sz="1100" kern="1200" dirty="0"/>
                        <a:t>1</a:t>
                      </a:r>
                      <a:endParaRPr lang="fr-FR" sz="11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88488240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4BC6D95A-6B0E-4D12-9799-168383ABA7BA}"/>
              </a:ext>
            </a:extLst>
          </p:cNvPr>
          <p:cNvGrpSpPr/>
          <p:nvPr/>
        </p:nvGrpSpPr>
        <p:grpSpPr>
          <a:xfrm>
            <a:off x="1892240" y="1239810"/>
            <a:ext cx="8338766" cy="4999616"/>
            <a:chOff x="1892240" y="949664"/>
            <a:chExt cx="8338766" cy="4999616"/>
          </a:xfrm>
        </p:grpSpPr>
        <p:sp>
          <p:nvSpPr>
            <p:cNvPr id="6" name="Rounded Rectangle 5"/>
            <p:cNvSpPr/>
            <p:nvPr/>
          </p:nvSpPr>
          <p:spPr>
            <a:xfrm>
              <a:off x="1991544" y="949664"/>
              <a:ext cx="8157600" cy="499961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92240" y="102167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Total Quality Index by Module &amp; Evolution</a:t>
              </a:r>
            </a:p>
          </p:txBody>
        </p:sp>
        <p:sp>
          <p:nvSpPr>
            <p:cNvPr id="14" name="TextBox 13"/>
            <p:cNvSpPr txBox="1"/>
            <p:nvPr/>
          </p:nvSpPr>
          <p:spPr>
            <a:xfrm>
              <a:off x="3600472" y="1440073"/>
              <a:ext cx="6630534" cy="523220"/>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TQI_BY_MODULE</a:t>
              </a:r>
            </a:p>
            <a:p>
              <a:endParaRPr lang="fr-FR" sz="1400" dirty="0"/>
            </a:p>
          </p:txBody>
        </p:sp>
        <p:sp>
          <p:nvSpPr>
            <p:cNvPr id="15" name="TextBox 14"/>
            <p:cNvSpPr txBox="1"/>
            <p:nvPr/>
          </p:nvSpPr>
          <p:spPr>
            <a:xfrm>
              <a:off x="2153308" y="142642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00472" y="1846860"/>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HEADER=SHORT (by default HEADER=SHORT)</a:t>
              </a:r>
            </a:p>
            <a:p>
              <a:r>
                <a:rPr lang="en-US" sz="1200" dirty="0"/>
                <a:t>Indicates that short headers will be shown, obviously long headers will be shown</a:t>
              </a:r>
            </a:p>
          </p:txBody>
        </p:sp>
        <p:sp>
          <p:nvSpPr>
            <p:cNvPr id="17" name="TextBox 16"/>
            <p:cNvSpPr txBox="1"/>
            <p:nvPr/>
          </p:nvSpPr>
          <p:spPr>
            <a:xfrm>
              <a:off x="2570090" y="181617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2" name="Table 10" descr="TABLE;TQI_BY_MODULE;HEADER=SHORT"/>
          <p:cNvGraphicFramePr>
            <a:graphicFrameLocks noGrp="1"/>
          </p:cNvGraphicFramePr>
          <p:nvPr>
            <p:extLst>
              <p:ext uri="{D42A27DB-BD31-4B8C-83A1-F6EECF244321}">
                <p14:modId xmlns:p14="http://schemas.microsoft.com/office/powerpoint/2010/main" val="3263544287"/>
              </p:ext>
            </p:extLst>
          </p:nvPr>
        </p:nvGraphicFramePr>
        <p:xfrm>
          <a:off x="3143673" y="3181913"/>
          <a:ext cx="5786295" cy="1346413"/>
        </p:xfrm>
        <a:graphic>
          <a:graphicData uri="http://schemas.openxmlformats.org/drawingml/2006/table">
            <a:tbl>
              <a:tblPr firstRow="1" bandRow="1">
                <a:tableStyleId>{9DCAF9ED-07DC-4A11-8D7F-57B35C25682E}</a:tableStyleId>
              </a:tblPr>
              <a:tblGrid>
                <a:gridCol w="2111215">
                  <a:extLst>
                    <a:ext uri="{9D8B030D-6E8A-4147-A177-3AD203B41FA5}">
                      <a16:colId xmlns:a16="http://schemas.microsoft.com/office/drawing/2014/main" val="20000"/>
                    </a:ext>
                  </a:extLst>
                </a:gridCol>
                <a:gridCol w="1417014">
                  <a:extLst>
                    <a:ext uri="{9D8B030D-6E8A-4147-A177-3AD203B41FA5}">
                      <a16:colId xmlns:a16="http://schemas.microsoft.com/office/drawing/2014/main" val="20001"/>
                    </a:ext>
                  </a:extLst>
                </a:gridCol>
                <a:gridCol w="1129033">
                  <a:extLst>
                    <a:ext uri="{9D8B030D-6E8A-4147-A177-3AD203B41FA5}">
                      <a16:colId xmlns:a16="http://schemas.microsoft.com/office/drawing/2014/main" val="20002"/>
                    </a:ext>
                  </a:extLst>
                </a:gridCol>
                <a:gridCol w="1129033">
                  <a:extLst>
                    <a:ext uri="{9D8B030D-6E8A-4147-A177-3AD203B41FA5}">
                      <a16:colId xmlns:a16="http://schemas.microsoft.com/office/drawing/2014/main" val="20003"/>
                    </a:ext>
                  </a:extLst>
                </a:gridCol>
              </a:tblGrid>
              <a:tr h="247088">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Current TQI</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Previous</a:t>
                      </a:r>
                      <a:r>
                        <a:rPr lang="fr-FR" sz="1000" kern="1200" dirty="0"/>
                        <a:t> TQI</a:t>
                      </a:r>
                      <a:endParaRPr lang="fr-FR" sz="1000" b="1" kern="1200" dirty="0">
                        <a:solidFill>
                          <a:schemeClr val="lt1"/>
                        </a:solidFill>
                        <a:latin typeface="+mn-lt"/>
                        <a:ea typeface="+mn-ea"/>
                        <a:cs typeface="+mn-cs"/>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err="1"/>
                        <a:t>Varariaion</a:t>
                      </a:r>
                      <a:r>
                        <a:rPr lang="fr-FR" sz="1000" kern="1200" dirty="0"/>
                        <a:t>.</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68128">
                <a:tc>
                  <a:txBody>
                    <a:bodyPr/>
                    <a:lstStyle/>
                    <a:p>
                      <a:pPr>
                        <a:lnSpc>
                          <a:spcPct val="115000"/>
                        </a:lnSpc>
                        <a:spcAft>
                          <a:spcPts val="0"/>
                        </a:spcAft>
                      </a:pPr>
                      <a:r>
                        <a:rPr lang="en-GB" sz="1000" dirty="0"/>
                        <a:t>Module  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68128">
                <a:tc>
                  <a:txBody>
                    <a:bodyPr/>
                    <a:lstStyle/>
                    <a:p>
                      <a:pPr>
                        <a:lnSpc>
                          <a:spcPct val="115000"/>
                        </a:lnSpc>
                        <a:spcAft>
                          <a:spcPts val="0"/>
                        </a:spcAft>
                      </a:pPr>
                      <a:r>
                        <a:rPr lang="en-GB" sz="1000" dirty="0"/>
                        <a:t>Module  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68128">
                <a:tc>
                  <a:txBody>
                    <a:bodyPr/>
                    <a:lstStyle/>
                    <a:p>
                      <a:pPr>
                        <a:lnSpc>
                          <a:spcPct val="115000"/>
                        </a:lnSpc>
                        <a:spcAft>
                          <a:spcPts val="0"/>
                        </a:spcAft>
                      </a:pPr>
                      <a:r>
                        <a:rPr lang="en-GB" sz="1000" dirty="0"/>
                        <a:t>Module 4</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0.00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27420263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24F5D0D6-B78D-4448-B7F3-0DF3B106516E}"/>
              </a:ext>
            </a:extLst>
          </p:cNvPr>
          <p:cNvGrpSpPr/>
          <p:nvPr/>
        </p:nvGrpSpPr>
        <p:grpSpPr>
          <a:xfrm>
            <a:off x="1847528" y="1391290"/>
            <a:ext cx="8487064" cy="4392488"/>
            <a:chOff x="1847528" y="980728"/>
            <a:chExt cx="8487064" cy="4392488"/>
          </a:xfrm>
        </p:grpSpPr>
        <p:sp>
          <p:nvSpPr>
            <p:cNvPr id="6" name="Rounded Rectangle 5"/>
            <p:cNvSpPr/>
            <p:nvPr/>
          </p:nvSpPr>
          <p:spPr>
            <a:xfrm>
              <a:off x="1919536" y="980728"/>
              <a:ext cx="8157600" cy="439248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847528" y="1052736"/>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Technology distribution by Module</a:t>
              </a:r>
            </a:p>
          </p:txBody>
        </p:sp>
        <p:sp>
          <p:nvSpPr>
            <p:cNvPr id="14" name="TextBox 13"/>
            <p:cNvSpPr txBox="1"/>
            <p:nvPr/>
          </p:nvSpPr>
          <p:spPr>
            <a:xfrm>
              <a:off x="3651810" y="1525728"/>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TECHNO_LOC_BY_MODULE</a:t>
              </a:r>
            </a:p>
          </p:txBody>
        </p:sp>
        <p:sp>
          <p:nvSpPr>
            <p:cNvPr id="15" name="TextBox 14"/>
            <p:cNvSpPr txBox="1"/>
            <p:nvPr/>
          </p:nvSpPr>
          <p:spPr>
            <a:xfrm>
              <a:off x="2122758" y="1512080"/>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04058" y="1879656"/>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555546" y="1893304"/>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9" name="Table 10" descr="TABLE;TECHNO_LOC_BY_MODULE;HEADER=SHORT"/>
          <p:cNvGraphicFramePr>
            <a:graphicFrameLocks noGrp="1"/>
          </p:cNvGraphicFramePr>
          <p:nvPr>
            <p:extLst>
              <p:ext uri="{D42A27DB-BD31-4B8C-83A1-F6EECF244321}">
                <p14:modId xmlns:p14="http://schemas.microsoft.com/office/powerpoint/2010/main" val="679652044"/>
              </p:ext>
            </p:extLst>
          </p:nvPr>
        </p:nvGraphicFramePr>
        <p:xfrm>
          <a:off x="2613960" y="2975467"/>
          <a:ext cx="6794408" cy="1690729"/>
        </p:xfrm>
        <a:graphic>
          <a:graphicData uri="http://schemas.openxmlformats.org/drawingml/2006/table">
            <a:tbl>
              <a:tblPr firstRow="1" bandRow="1">
                <a:tableStyleId>{9DCAF9ED-07DC-4A11-8D7F-57B35C25682E}</a:tableStyleId>
              </a:tblPr>
              <a:tblGrid>
                <a:gridCol w="2948517">
                  <a:extLst>
                    <a:ext uri="{9D8B030D-6E8A-4147-A177-3AD203B41FA5}">
                      <a16:colId xmlns:a16="http://schemas.microsoft.com/office/drawing/2014/main" val="20000"/>
                    </a:ext>
                  </a:extLst>
                </a:gridCol>
                <a:gridCol w="2034725">
                  <a:extLst>
                    <a:ext uri="{9D8B030D-6E8A-4147-A177-3AD203B41FA5}">
                      <a16:colId xmlns:a16="http://schemas.microsoft.com/office/drawing/2014/main" val="20001"/>
                    </a:ext>
                  </a:extLst>
                </a:gridCol>
                <a:gridCol w="1811166">
                  <a:extLst>
                    <a:ext uri="{9D8B030D-6E8A-4147-A177-3AD203B41FA5}">
                      <a16:colId xmlns:a16="http://schemas.microsoft.com/office/drawing/2014/main" val="20002"/>
                    </a:ext>
                  </a:extLst>
                </a:gridCol>
              </a:tblGrid>
              <a:tr h="216024">
                <a:tc>
                  <a:txBody>
                    <a:bodyPr/>
                    <a:lstStyle/>
                    <a:p>
                      <a:pPr>
                        <a:lnSpc>
                          <a:spcPct val="115000"/>
                        </a:lnSpc>
                        <a:spcAft>
                          <a:spcPts val="0"/>
                        </a:spcAft>
                      </a:pPr>
                      <a:endParaRPr lang="fr-FR" sz="110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Tech 1</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fr-FR" sz="1000" kern="1200" dirty="0"/>
                        <a:t>Tech 2</a:t>
                      </a:r>
                      <a:endParaRPr lang="fr-FR" sz="1000" b="1" kern="120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Module 1</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Module</a:t>
                      </a:r>
                      <a:r>
                        <a:rPr lang="en-GB" sz="1100" baseline="0" dirty="0"/>
                        <a:t> 2</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Module</a:t>
                      </a:r>
                      <a:r>
                        <a:rPr lang="en-GB" sz="1100" baseline="0" dirty="0"/>
                        <a:t> 3</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4"/>
                  </a:ext>
                </a:extLst>
              </a:tr>
              <a:tr h="294941">
                <a:tc>
                  <a:txBody>
                    <a:bodyPr/>
                    <a:lstStyle/>
                    <a:p>
                      <a:pPr>
                        <a:lnSpc>
                          <a:spcPct val="115000"/>
                        </a:lnSpc>
                        <a:spcAft>
                          <a:spcPts val="0"/>
                        </a:spcAft>
                      </a:pPr>
                      <a:r>
                        <a:rPr lang="en-GB" sz="1100" dirty="0"/>
                        <a:t>Module</a:t>
                      </a:r>
                      <a:r>
                        <a:rPr lang="en-GB" sz="1100" baseline="0" dirty="0"/>
                        <a:t> 4</a:t>
                      </a:r>
                      <a:endParaRPr lang="fr-FR" sz="1400" dirty="0">
                        <a:solidFill>
                          <a:schemeClr val="accent3">
                            <a:lumMod val="50000"/>
                          </a:schemeClr>
                        </a:solidFill>
                        <a:latin typeface="+mn-lt"/>
                        <a:ea typeface="Calibri"/>
                        <a:cs typeface="Times New Roman"/>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GB" sz="1000" kern="1200" dirty="0"/>
                        <a:t>-</a:t>
                      </a:r>
                      <a:endParaRPr lang="fr-FR" sz="1000" kern="1200" dirty="0">
                        <a:solidFill>
                          <a:schemeClr val="dk1"/>
                        </a:solidFill>
                        <a:latin typeface="+mn-lt"/>
                        <a:ea typeface="+mn-ea"/>
                        <a:cs typeface="+mn-cs"/>
                      </a:endParaRPr>
                    </a:p>
                  </a:txBody>
                  <a:tcPr marL="68580" marR="68580" marT="0" marB="0" anchor="ct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5"/>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80384270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8FE78CED-B494-42D6-914C-5DB54F28E9A9}"/>
              </a:ext>
            </a:extLst>
          </p:cNvPr>
          <p:cNvGrpSpPr/>
          <p:nvPr/>
        </p:nvGrpSpPr>
        <p:grpSpPr>
          <a:xfrm>
            <a:off x="1985248" y="1594520"/>
            <a:ext cx="8433246" cy="4104456"/>
            <a:chOff x="1985248" y="908720"/>
            <a:chExt cx="8433246" cy="4104456"/>
          </a:xfrm>
        </p:grpSpPr>
        <p:sp>
          <p:nvSpPr>
            <p:cNvPr id="6" name="Rounded Rectangle 5"/>
            <p:cNvSpPr/>
            <p:nvPr/>
          </p:nvSpPr>
          <p:spPr>
            <a:xfrm>
              <a:off x="1991544" y="908720"/>
              <a:ext cx="8157600" cy="4104456"/>
            </a:xfrm>
            <a:prstGeom prst="roundRect">
              <a:avLst>
                <a:gd name="adj" fmla="val 1746"/>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85248" y="980728"/>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Statistics about Artifacts – CAST Complexity &amp; Violations</a:t>
              </a:r>
            </a:p>
          </p:txBody>
        </p:sp>
        <p:sp>
          <p:nvSpPr>
            <p:cNvPr id="14" name="TextBox 13"/>
            <p:cNvSpPr txBox="1"/>
            <p:nvPr/>
          </p:nvSpPr>
          <p:spPr>
            <a:xfrm>
              <a:off x="3787960" y="149786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CAST_COMPLEXITY_WITH_VIOL</a:t>
              </a:r>
            </a:p>
          </p:txBody>
        </p:sp>
        <p:sp>
          <p:nvSpPr>
            <p:cNvPr id="15" name="TextBox 14"/>
            <p:cNvSpPr txBox="1"/>
            <p:nvPr/>
          </p:nvSpPr>
          <p:spPr>
            <a:xfrm>
              <a:off x="2231612" y="1470564"/>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1" name="TextBox 10"/>
            <p:cNvSpPr txBox="1"/>
            <p:nvPr/>
          </p:nvSpPr>
          <p:spPr>
            <a:xfrm>
              <a:off x="3785946" y="1838712"/>
              <a:ext cx="6630534"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dirty="0"/>
                <a:t>none</a:t>
              </a:r>
            </a:p>
          </p:txBody>
        </p:sp>
        <p:sp>
          <p:nvSpPr>
            <p:cNvPr id="12" name="TextBox 11"/>
            <p:cNvSpPr txBox="1"/>
            <p:nvPr/>
          </p:nvSpPr>
          <p:spPr>
            <a:xfrm>
              <a:off x="2637434" y="1852360"/>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003F6E4F-BB7E-4CF1-82AA-91004A0254DC}"/>
                </a:ext>
              </a:extLst>
            </p:cNvPr>
            <p:cNvSpPr txBox="1"/>
            <p:nvPr/>
          </p:nvSpPr>
          <p:spPr>
            <a:xfrm>
              <a:off x="3071664" y="245500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5B9C1290-E227-4E7E-9D9A-5B1BD193BC65}"/>
                </a:ext>
              </a:extLst>
            </p:cNvPr>
            <p:cNvSpPr txBox="1"/>
            <p:nvPr/>
          </p:nvSpPr>
          <p:spPr>
            <a:xfrm>
              <a:off x="2514067" y="242088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9" name="Table 10" descr="TABLE;CAST_COMPLEXITY_WITH_VIOL;HEADER=SHORT"/>
          <p:cNvGraphicFramePr>
            <a:graphicFrameLocks noGrp="1"/>
          </p:cNvGraphicFramePr>
          <p:nvPr>
            <p:extLst>
              <p:ext uri="{D42A27DB-BD31-4B8C-83A1-F6EECF244321}">
                <p14:modId xmlns:p14="http://schemas.microsoft.com/office/powerpoint/2010/main" val="2416186701"/>
              </p:ext>
            </p:extLst>
          </p:nvPr>
        </p:nvGraphicFramePr>
        <p:xfrm>
          <a:off x="3696650" y="3610745"/>
          <a:ext cx="4199551" cy="1474705"/>
        </p:xfrm>
        <a:graphic>
          <a:graphicData uri="http://schemas.openxmlformats.org/drawingml/2006/table">
            <a:tbl>
              <a:tblPr firstRow="1" bandRow="1">
                <a:tableStyleId>{9DCAF9ED-07DC-4A11-8D7F-57B35C25682E}</a:tableStyleId>
              </a:tblPr>
              <a:tblGrid>
                <a:gridCol w="1741128">
                  <a:extLst>
                    <a:ext uri="{9D8B030D-6E8A-4147-A177-3AD203B41FA5}">
                      <a16:colId xmlns:a16="http://schemas.microsoft.com/office/drawing/2014/main" val="20000"/>
                    </a:ext>
                  </a:extLst>
                </a:gridCol>
                <a:gridCol w="1245780">
                  <a:extLst>
                    <a:ext uri="{9D8B030D-6E8A-4147-A177-3AD203B41FA5}">
                      <a16:colId xmlns:a16="http://schemas.microsoft.com/office/drawing/2014/main" val="20001"/>
                    </a:ext>
                  </a:extLst>
                </a:gridCol>
                <a:gridCol w="1212643">
                  <a:extLst>
                    <a:ext uri="{9D8B030D-6E8A-4147-A177-3AD203B41FA5}">
                      <a16:colId xmlns:a16="http://schemas.microsoft.com/office/drawing/2014/main" val="20002"/>
                    </a:ext>
                  </a:extLst>
                </a:gridCol>
              </a:tblGrid>
              <a:tr h="294941">
                <a:tc>
                  <a:txBody>
                    <a:bodyPr/>
                    <a:lstStyle/>
                    <a:p>
                      <a:pPr>
                        <a:lnSpc>
                          <a:spcPct val="115000"/>
                        </a:lnSpc>
                        <a:spcAft>
                          <a:spcPts val="0"/>
                        </a:spcAft>
                      </a:pPr>
                      <a:r>
                        <a:rPr lang="en-US" sz="1100" noProof="0" dirty="0"/>
                        <a:t>Complexity level</a:t>
                      </a:r>
                      <a:endParaRPr lang="en-US" sz="1100" noProof="0" dirty="0">
                        <a:latin typeface="Calibri"/>
                        <a:ea typeface="Calibri"/>
                        <a:cs typeface="Times New Roman"/>
                      </a:endParaRPr>
                    </a:p>
                  </a:txBody>
                  <a:tcPr marL="68580" marR="68580" marT="0" marB="0" anchor="ctr"/>
                </a:tc>
                <a:tc>
                  <a:txBody>
                    <a:bodyPr/>
                    <a:lstStyle/>
                    <a:p>
                      <a:pPr algn="ctr">
                        <a:lnSpc>
                          <a:spcPct val="115000"/>
                        </a:lnSpc>
                        <a:spcAft>
                          <a:spcPts val="0"/>
                        </a:spcAft>
                      </a:pPr>
                      <a:r>
                        <a:rPr lang="en-GB" sz="1000" dirty="0"/>
                        <a:t>Artifacts</a:t>
                      </a:r>
                      <a:endParaRPr lang="fr-FR" sz="1100" dirty="0">
                        <a:latin typeface="Calibri"/>
                        <a:ea typeface="Calibri"/>
                        <a:cs typeface="Times New Roman"/>
                      </a:endParaRPr>
                    </a:p>
                  </a:txBody>
                  <a:tcPr marL="68580" marR="68580" marT="0" marB="0" anchor="ctr"/>
                </a:tc>
                <a:tc>
                  <a:txBody>
                    <a:bodyPr/>
                    <a:lstStyle/>
                    <a:p>
                      <a:pPr marL="0" algn="ctr" defTabSz="914400" rtl="0" eaLnBrk="1" latinLnBrk="0" hangingPunct="1">
                        <a:lnSpc>
                          <a:spcPct val="115000"/>
                        </a:lnSpc>
                        <a:spcAft>
                          <a:spcPts val="0"/>
                        </a:spcAft>
                      </a:pPr>
                      <a:r>
                        <a:rPr lang="en-US" sz="1000" kern="1200" noProof="0" dirty="0"/>
                        <a:t>w/ violations</a:t>
                      </a:r>
                      <a:endParaRPr lang="en-US" sz="1000" b="1" kern="1200" noProof="0" dirty="0">
                        <a:solidFill>
                          <a:schemeClr val="lt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4941">
                <a:tc>
                  <a:txBody>
                    <a:bodyPr/>
                    <a:lstStyle/>
                    <a:p>
                      <a:pPr>
                        <a:lnSpc>
                          <a:spcPct val="115000"/>
                        </a:lnSpc>
                        <a:spcAft>
                          <a:spcPts val="0"/>
                        </a:spcAft>
                      </a:pPr>
                      <a:r>
                        <a:rPr lang="en-GB" sz="1100" dirty="0"/>
                        <a:t>Extreme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294941">
                <a:tc>
                  <a:txBody>
                    <a:bodyPr/>
                    <a:lstStyle/>
                    <a:p>
                      <a:pPr>
                        <a:lnSpc>
                          <a:spcPct val="115000"/>
                        </a:lnSpc>
                        <a:spcAft>
                          <a:spcPts val="0"/>
                        </a:spcAft>
                      </a:pPr>
                      <a:r>
                        <a:rPr lang="en-GB" sz="1100" dirty="0"/>
                        <a:t>High</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294941">
                <a:tc>
                  <a:txBody>
                    <a:bodyPr/>
                    <a:lstStyle/>
                    <a:p>
                      <a:pPr>
                        <a:lnSpc>
                          <a:spcPct val="115000"/>
                        </a:lnSpc>
                        <a:spcAft>
                          <a:spcPts val="0"/>
                        </a:spcAft>
                      </a:pPr>
                      <a:r>
                        <a:rPr lang="en-GB" sz="1100" dirty="0"/>
                        <a:t>Average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294941">
                <a:tc>
                  <a:txBody>
                    <a:bodyPr/>
                    <a:lstStyle/>
                    <a:p>
                      <a:pPr>
                        <a:lnSpc>
                          <a:spcPct val="115000"/>
                        </a:lnSpc>
                        <a:spcAft>
                          <a:spcPts val="0"/>
                        </a:spcAft>
                      </a:pPr>
                      <a:r>
                        <a:rPr lang="en-GB" sz="1100" dirty="0"/>
                        <a:t>Low</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fr-FR" dirty="0"/>
              <a:t>PowerPoint </a:t>
            </a:r>
            <a:r>
              <a:rPr lang="fr-FR" dirty="0" err="1"/>
              <a:t>Templates</a:t>
            </a:r>
            <a:r>
              <a:rPr lang="fr-FR" dirty="0"/>
              <a:t> – Tables</a:t>
            </a:r>
            <a:endParaRPr lang="en-US" dirty="0"/>
          </a:p>
        </p:txBody>
      </p:sp>
    </p:spTree>
    <p:extLst>
      <p:ext uri="{BB962C8B-B14F-4D97-AF65-F5344CB8AC3E}">
        <p14:creationId xmlns:p14="http://schemas.microsoft.com/office/powerpoint/2010/main" val="4684960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351D38-FC28-4A58-A5FB-FF8B7BE57793}"/>
              </a:ext>
            </a:extLst>
          </p:cNvPr>
          <p:cNvGrpSpPr/>
          <p:nvPr/>
        </p:nvGrpSpPr>
        <p:grpSpPr>
          <a:xfrm>
            <a:off x="1919536" y="1075773"/>
            <a:ext cx="8335638" cy="5301670"/>
            <a:chOff x="1919536" y="908720"/>
            <a:chExt cx="8335638" cy="5301670"/>
          </a:xfrm>
        </p:grpSpPr>
        <p:sp>
          <p:nvSpPr>
            <p:cNvPr id="6" name="Rounded Rectangle 5"/>
            <p:cNvSpPr/>
            <p:nvPr/>
          </p:nvSpPr>
          <p:spPr>
            <a:xfrm>
              <a:off x="1991544" y="908720"/>
              <a:ext cx="8157600" cy="5301670"/>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Module</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CRITICAL_VIOL_BY_MODULE</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630534" cy="30777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MODULE;HEADER=SHORT"/>
          <p:cNvGraphicFramePr>
            <a:graphicFrameLocks noGrp="1"/>
          </p:cNvGraphicFramePr>
          <p:nvPr>
            <p:extLst>
              <p:ext uri="{D42A27DB-BD31-4B8C-83A1-F6EECF244321}">
                <p14:modId xmlns:p14="http://schemas.microsoft.com/office/powerpoint/2010/main" val="3880429120"/>
              </p:ext>
            </p:extLst>
          </p:nvPr>
        </p:nvGraphicFramePr>
        <p:xfrm>
          <a:off x="2572970" y="2561019"/>
          <a:ext cx="6809747" cy="3448495"/>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4"/>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5"/>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6"/>
                  </a:ext>
                </a:extLst>
              </a:tr>
              <a:tr h="177748">
                <a:tc>
                  <a:txBody>
                    <a:bodyPr/>
                    <a:lstStyle/>
                    <a:p>
                      <a:pPr>
                        <a:lnSpc>
                          <a:spcPct val="115000"/>
                        </a:lnSpc>
                        <a:spcAft>
                          <a:spcPts val="0"/>
                        </a:spcAft>
                      </a:pP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7"/>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8"/>
                  </a:ext>
                </a:extLst>
              </a:tr>
              <a:tr h="161589">
                <a:tc>
                  <a:txBody>
                    <a:bodyPr/>
                    <a:lstStyle/>
                    <a:p>
                      <a:pPr>
                        <a:lnSpc>
                          <a:spcPct val="115000"/>
                        </a:lnSpc>
                        <a:spcAft>
                          <a:spcPts val="0"/>
                        </a:spcAft>
                      </a:pPr>
                      <a:r>
                        <a:rPr lang="en-GB" sz="1000" dirty="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9"/>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0"/>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1"/>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2"/>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3"/>
                  </a:ext>
                </a:extLst>
              </a:tr>
              <a:tr h="161589">
                <a:tc>
                  <a:txBody>
                    <a:bodyPr/>
                    <a:lstStyle/>
                    <a:p>
                      <a:pP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4"/>
                  </a:ext>
                </a:extLst>
              </a:tr>
              <a:tr h="161589">
                <a:tc>
                  <a:txBody>
                    <a:bodyPr/>
                    <a:lstStyle/>
                    <a:p>
                      <a:pPr>
                        <a:lnSpc>
                          <a:spcPct val="115000"/>
                        </a:lnSpc>
                        <a:spcAft>
                          <a:spcPts val="0"/>
                        </a:spcAft>
                      </a:pPr>
                      <a:r>
                        <a:rPr lang="en-GB" sz="1000" dirty="0"/>
                        <a:t>Deleted</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 </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5"/>
                  </a:ext>
                </a:extLst>
              </a:tr>
              <a:tr h="161589">
                <a:tc>
                  <a:txBody>
                    <a:bodyPr/>
                    <a:lstStyle/>
                    <a:p>
                      <a:pPr>
                        <a:lnSpc>
                          <a:spcPct val="115000"/>
                        </a:lnSpc>
                        <a:spcAft>
                          <a:spcPts val="0"/>
                        </a:spcAft>
                      </a:pPr>
                      <a:r>
                        <a:rPr lang="en-GB" sz="1000"/>
                        <a:t>Module 1</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6"/>
                  </a:ext>
                </a:extLst>
              </a:tr>
              <a:tr h="161589">
                <a:tc>
                  <a:txBody>
                    <a:bodyPr/>
                    <a:lstStyle/>
                    <a:p>
                      <a:pPr>
                        <a:lnSpc>
                          <a:spcPct val="115000"/>
                        </a:lnSpc>
                        <a:spcAft>
                          <a:spcPts val="0"/>
                        </a:spcAft>
                      </a:pPr>
                      <a:r>
                        <a:rPr lang="en-GB" sz="1000" dirty="0"/>
                        <a:t>Module 2</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7"/>
                  </a:ext>
                </a:extLst>
              </a:tr>
              <a:tr h="161589">
                <a:tc>
                  <a:txBody>
                    <a:bodyPr/>
                    <a:lstStyle/>
                    <a:p>
                      <a:pPr>
                        <a:lnSpc>
                          <a:spcPct val="115000"/>
                        </a:lnSpc>
                        <a:spcAft>
                          <a:spcPts val="0"/>
                        </a:spcAft>
                      </a:pPr>
                      <a:r>
                        <a:rPr lang="en-GB" sz="1000" dirty="0"/>
                        <a:t>Module 3</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8"/>
                  </a:ext>
                </a:extLst>
              </a:tr>
              <a:tr h="161589">
                <a:tc>
                  <a:txBody>
                    <a:bodyPr/>
                    <a:lstStyle/>
                    <a:p>
                      <a:pPr>
                        <a:lnSpc>
                          <a:spcPct val="115000"/>
                        </a:lnSpc>
                        <a:spcAft>
                          <a:spcPts val="0"/>
                        </a:spcAft>
                      </a:pPr>
                      <a:r>
                        <a:rPr lang="en-GB" sz="1000" dirty="0"/>
                        <a:t>Module 4</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19"/>
                  </a:ext>
                </a:extLst>
              </a:tr>
              <a:tr h="161589">
                <a:tc>
                  <a:txBody>
                    <a:bodyPr/>
                    <a:lstStyle/>
                    <a:p>
                      <a:pPr>
                        <a:lnSpc>
                          <a:spcPct val="115000"/>
                        </a:lnSpc>
                        <a:spcAft>
                          <a:spcPts val="0"/>
                        </a:spcAft>
                      </a:pPr>
                      <a:r>
                        <a:rPr lang="en-GB" sz="1000" dirty="0"/>
                        <a:t>Module 5</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20"/>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12231975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C6E4B52F-36F3-40FC-B058-3DA424B776AC}"/>
              </a:ext>
            </a:extLst>
          </p:cNvPr>
          <p:cNvGrpSpPr/>
          <p:nvPr/>
        </p:nvGrpSpPr>
        <p:grpSpPr>
          <a:xfrm>
            <a:off x="1919536" y="1497804"/>
            <a:ext cx="8335638" cy="4410626"/>
            <a:chOff x="1919536" y="908720"/>
            <a:chExt cx="8335638" cy="4410626"/>
          </a:xfrm>
        </p:grpSpPr>
        <p:sp>
          <p:nvSpPr>
            <p:cNvPr id="6" name="Rounded Rectangle 5"/>
            <p:cNvSpPr/>
            <p:nvPr/>
          </p:nvSpPr>
          <p:spPr>
            <a:xfrm>
              <a:off x="1991544" y="908720"/>
              <a:ext cx="8157600" cy="4410626"/>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33688"/>
              <a:ext cx="8305088"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Compliance to objectives </a:t>
              </a:r>
            </a:p>
          </p:txBody>
        </p:sp>
        <p:sp>
          <p:nvSpPr>
            <p:cNvPr id="14" name="TextBox 13"/>
            <p:cNvSpPr txBox="1"/>
            <p:nvPr/>
          </p:nvSpPr>
          <p:spPr>
            <a:xfrm>
              <a:off x="3624640" y="135441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COMPLIANCE_TO_OBJ_TABLE</a:t>
              </a:r>
            </a:p>
          </p:txBody>
        </p:sp>
        <p:sp>
          <p:nvSpPr>
            <p:cNvPr id="15" name="TextBox 14"/>
            <p:cNvSpPr txBox="1"/>
            <p:nvPr/>
          </p:nvSpPr>
          <p:spPr>
            <a:xfrm>
              <a:off x="2177476" y="135441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763435"/>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HEADER=SHORT (by default HEADER=SHORT)</a:t>
              </a:r>
            </a:p>
          </p:txBody>
        </p:sp>
        <p:sp>
          <p:nvSpPr>
            <p:cNvPr id="17" name="TextBox 16"/>
            <p:cNvSpPr txBox="1"/>
            <p:nvPr/>
          </p:nvSpPr>
          <p:spPr>
            <a:xfrm>
              <a:off x="2594258" y="1719098"/>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3" name="TextBox 2"/>
            <p:cNvSpPr txBox="1"/>
            <p:nvPr/>
          </p:nvSpPr>
          <p:spPr>
            <a:xfrm>
              <a:off x="2279576" y="4005064"/>
              <a:ext cx="720080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works only if current snapshot and previous snapshot selected are continuous snapshots</a:t>
              </a:r>
            </a:p>
            <a:p>
              <a:r>
                <a:rPr lang="en-US" sz="1200" dirty="0"/>
                <a:t>Objectives corresponds to the number of critical rules in the current snapshot</a:t>
              </a:r>
            </a:p>
            <a:p>
              <a:r>
                <a:rPr lang="en-US" sz="1200" dirty="0"/>
                <a:t>Achievement corresponds to the number of critical rules with no violation for each critical rule</a:t>
              </a:r>
            </a:p>
            <a:p>
              <a:endParaRPr lang="en-US" sz="1200" dirty="0"/>
            </a:p>
          </p:txBody>
        </p:sp>
      </p:grpSp>
      <p:graphicFrame>
        <p:nvGraphicFramePr>
          <p:cNvPr id="10" name="Table 10" descr="TABLE;COMPLIANCE_TO_OBJ_TABLE;"/>
          <p:cNvGraphicFramePr>
            <a:graphicFrameLocks noGrp="1"/>
          </p:cNvGraphicFramePr>
          <p:nvPr>
            <p:extLst>
              <p:ext uri="{D42A27DB-BD31-4B8C-83A1-F6EECF244321}">
                <p14:modId xmlns:p14="http://schemas.microsoft.com/office/powerpoint/2010/main" val="4102314714"/>
              </p:ext>
            </p:extLst>
          </p:nvPr>
        </p:nvGraphicFramePr>
        <p:xfrm>
          <a:off x="2958868" y="3056240"/>
          <a:ext cx="6497751" cy="985527"/>
        </p:xfrm>
        <a:graphic>
          <a:graphicData uri="http://schemas.openxmlformats.org/drawingml/2006/table">
            <a:tbl>
              <a:tblPr firstRow="1" bandRow="1">
                <a:tableStyleId>{9DCAF9ED-07DC-4A11-8D7F-57B35C25682E}</a:tableStyleId>
              </a:tblPr>
              <a:tblGrid>
                <a:gridCol w="2208848">
                  <a:extLst>
                    <a:ext uri="{9D8B030D-6E8A-4147-A177-3AD203B41FA5}">
                      <a16:colId xmlns:a16="http://schemas.microsoft.com/office/drawing/2014/main" val="20000"/>
                    </a:ext>
                  </a:extLst>
                </a:gridCol>
                <a:gridCol w="1055730">
                  <a:extLst>
                    <a:ext uri="{9D8B030D-6E8A-4147-A177-3AD203B41FA5}">
                      <a16:colId xmlns:a16="http://schemas.microsoft.com/office/drawing/2014/main" val="20001"/>
                    </a:ext>
                  </a:extLst>
                </a:gridCol>
                <a:gridCol w="1055730">
                  <a:extLst>
                    <a:ext uri="{9D8B030D-6E8A-4147-A177-3AD203B41FA5}">
                      <a16:colId xmlns:a16="http://schemas.microsoft.com/office/drawing/2014/main" val="20002"/>
                    </a:ext>
                  </a:extLst>
                </a:gridCol>
                <a:gridCol w="2177443">
                  <a:extLst>
                    <a:ext uri="{9D8B030D-6E8A-4147-A177-3AD203B41FA5}">
                      <a16:colId xmlns:a16="http://schemas.microsoft.com/office/drawing/2014/main" val="20003"/>
                    </a:ext>
                  </a:extLst>
                </a:gridCol>
              </a:tblGrid>
              <a:tr h="243719">
                <a:tc>
                  <a:txBody>
                    <a:bodyPr/>
                    <a:lstStyle/>
                    <a:p>
                      <a:pPr>
                        <a:lnSpc>
                          <a:spcPct val="115000"/>
                        </a:lnSpc>
                        <a:spcAft>
                          <a:spcPts val="0"/>
                        </a:spcAft>
                      </a:pP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Objectives</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a:t>
                      </a:r>
                      <a:endParaRPr lang="en-US" sz="1000" b="1" kern="1200" noProof="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en-US" sz="1000" kern="1200" noProof="0" dirty="0"/>
                        <a:t>Achievement ratio</a:t>
                      </a:r>
                      <a:endParaRPr lang="en-US" sz="1000" b="1" kern="1200" noProof="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31738">
                <a:tc>
                  <a:txBody>
                    <a:bodyPr/>
                    <a:lstStyle/>
                    <a:p>
                      <a:pPr>
                        <a:lnSpc>
                          <a:spcPct val="115000"/>
                        </a:lnSpc>
                        <a:spcAft>
                          <a:spcPts val="0"/>
                        </a:spcAft>
                      </a:pPr>
                      <a:r>
                        <a:rPr lang="en-GB" sz="1100" dirty="0"/>
                        <a:t>Entire Application (whole code)</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31738">
                <a:tc>
                  <a:txBody>
                    <a:bodyPr/>
                    <a:lstStyle/>
                    <a:p>
                      <a:pPr>
                        <a:lnSpc>
                          <a:spcPct val="115000"/>
                        </a:lnSpc>
                        <a:spcAft>
                          <a:spcPts val="0"/>
                        </a:spcAft>
                      </a:pPr>
                      <a:r>
                        <a:rPr lang="en-GB" sz="1100" dirty="0"/>
                        <a:t>Last Delivery (new and modified)</a:t>
                      </a:r>
                      <a:endParaRPr lang="fr-FR" sz="1400" dirty="0">
                        <a:solidFill>
                          <a:schemeClr val="accent3">
                            <a:lumMod val="50000"/>
                          </a:schemeClr>
                        </a:solidFill>
                        <a:latin typeface="+mn-lt"/>
                        <a:ea typeface="Calibri"/>
                        <a:cs typeface="Times New Roman"/>
                      </a:endParaRPr>
                    </a:p>
                  </a:txBody>
                  <a:tcPr marL="68580" marR="68580" marT="0" marB="0"/>
                </a:tc>
                <a:tc>
                  <a:txBody>
                    <a:bodyPr/>
                    <a:lstStyle/>
                    <a:p>
                      <a:pPr algn="ctr">
                        <a:lnSpc>
                          <a:spcPct val="115000"/>
                        </a:lnSpc>
                        <a:spcAft>
                          <a:spcPts val="0"/>
                        </a:spcAft>
                      </a:pPr>
                      <a:r>
                        <a:rPr lang="en-GB" sz="1000" dirty="0"/>
                        <a:t>0</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0.00 %</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4140802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Technical debt Information</a:t>
              </a: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TECHNICAL_DEBT </a:t>
              </a:r>
              <a:r>
                <a:rPr lang="en-US" sz="1400" dirty="0"/>
                <a:t>– </a:t>
              </a:r>
              <a:r>
                <a:rPr lang="en-US" sz="1400" dirty="0">
                  <a:solidFill>
                    <a:schemeClr val="accent1"/>
                  </a:solidFill>
                </a:rPr>
                <a:t>DEPRECATED (old CAST formula)</a:t>
              </a:r>
              <a:endParaRPr lang="fr-FR" sz="1400" dirty="0"/>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1" name="TextBox 10"/>
            <p:cNvSpPr txBox="1"/>
            <p:nvPr/>
          </p:nvSpPr>
          <p:spPr>
            <a:xfrm>
              <a:off x="2207568" y="4182180"/>
              <a:ext cx="720080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current snapshot and previous snapshot selected are not continuous snapshots, results will be the sum of Technical Debt added and Technical Debt removed</a:t>
              </a:r>
            </a:p>
          </p:txBody>
        </p:sp>
      </p:grpSp>
      <p:graphicFrame>
        <p:nvGraphicFramePr>
          <p:cNvPr id="10" name="Table 10" descr="TABLE;TECHNICAL_DEBT;"/>
          <p:cNvGraphicFramePr>
            <a:graphicFrameLocks noGrp="1"/>
          </p:cNvGraphicFramePr>
          <p:nvPr>
            <p:extLst>
              <p:ext uri="{D42A27DB-BD31-4B8C-83A1-F6EECF244321}">
                <p14:modId xmlns:p14="http://schemas.microsoft.com/office/powerpoint/2010/main" val="3895547837"/>
              </p:ext>
            </p:extLst>
          </p:nvPr>
        </p:nvGraphicFramePr>
        <p:xfrm>
          <a:off x="3279322" y="3021666"/>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22133619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b="1" dirty="0"/>
                <a:t>HEADER=SHORT</a:t>
              </a:r>
              <a:r>
                <a:rPr lang="fr-FR" sz="1200" dirty="0"/>
                <a:t> (by default HEADER=SHORT)</a:t>
              </a:r>
            </a:p>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TABLE;"/>
          <p:cNvGraphicFramePr>
            <a:graphicFrameLocks noGrp="1"/>
          </p:cNvGraphicFramePr>
          <p:nvPr>
            <p:extLst>
              <p:ext uri="{D42A27DB-BD31-4B8C-83A1-F6EECF244321}">
                <p14:modId xmlns:p14="http://schemas.microsoft.com/office/powerpoint/2010/main" val="1140550370"/>
              </p:ext>
            </p:extLst>
          </p:nvPr>
        </p:nvGraphicFramePr>
        <p:xfrm>
          <a:off x="3279322" y="3223032"/>
          <a:ext cx="5616624" cy="1154297"/>
        </p:xfrm>
        <a:graphic>
          <a:graphicData uri="http://schemas.openxmlformats.org/drawingml/2006/table">
            <a:tbl>
              <a:tblPr firstRow="1" bandRow="1">
                <a:tableStyleId>{9DCAF9ED-07DC-4A11-8D7F-57B35C25682E}</a:tableStyleId>
              </a:tblPr>
              <a:tblGrid>
                <a:gridCol w="3819305">
                  <a:extLst>
                    <a:ext uri="{9D8B030D-6E8A-4147-A177-3AD203B41FA5}">
                      <a16:colId xmlns:a16="http://schemas.microsoft.com/office/drawing/2014/main" val="20000"/>
                    </a:ext>
                  </a:extLst>
                </a:gridCol>
                <a:gridCol w="1797319">
                  <a:extLst>
                    <a:ext uri="{9D8B030D-6E8A-4147-A177-3AD203B41FA5}">
                      <a16:colId xmlns:a16="http://schemas.microsoft.com/office/drawing/2014/main" val="20001"/>
                    </a:ext>
                  </a:extLst>
                </a:gridCol>
              </a:tblGrid>
              <a:tr h="206260">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l" defTabSz="914400" rtl="0" eaLnBrk="1" latinLnBrk="0" hangingPunct="1">
                        <a:lnSpc>
                          <a:spcPct val="100000"/>
                        </a:lnSpc>
                        <a:spcAft>
                          <a:spcPts val="0"/>
                        </a:spcAft>
                      </a:pPr>
                      <a:r>
                        <a:rPr lang="fr-FR" sz="1000" kern="1200" dirty="0"/>
                        <a:t>Value</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297794">
                <a:tc>
                  <a:txBody>
                    <a:bodyPr/>
                    <a:lstStyle/>
                    <a:p>
                      <a:pPr marL="0" algn="l" defTabSz="914400" rtl="0" eaLnBrk="1" latinLnBrk="0" hangingPunct="1">
                        <a:lnSpc>
                          <a:spcPct val="100000"/>
                        </a:lnSpc>
                        <a:spcAft>
                          <a:spcPts val="0"/>
                        </a:spcAft>
                      </a:pPr>
                      <a:r>
                        <a:rPr lang="en-GB" sz="1100" kern="1200" dirty="0"/>
                        <a:t>Technical Debt</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20499">
                <a:tc>
                  <a:txBody>
                    <a:bodyPr/>
                    <a:lstStyle/>
                    <a:p>
                      <a:pPr marL="0" algn="l" defTabSz="914400" rtl="0" eaLnBrk="1" latinLnBrk="0" hangingPunct="1">
                        <a:lnSpc>
                          <a:spcPct val="100000"/>
                        </a:lnSpc>
                        <a:spcAft>
                          <a:spcPts val="0"/>
                        </a:spcAft>
                      </a:pPr>
                      <a:r>
                        <a:rPr lang="en-GB" sz="1100" kern="1200" dirty="0"/>
                        <a:t>Technical Debt added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29744">
                <a:tc>
                  <a:txBody>
                    <a:bodyPr/>
                    <a:lstStyle/>
                    <a:p>
                      <a:pPr marL="0" algn="l" defTabSz="914400" rtl="0" eaLnBrk="1" latinLnBrk="0" hangingPunct="1">
                        <a:lnSpc>
                          <a:spcPct val="100000"/>
                        </a:lnSpc>
                        <a:spcAft>
                          <a:spcPts val="0"/>
                        </a:spcAft>
                      </a:pPr>
                      <a:r>
                        <a:rPr lang="en-GB" sz="1100" kern="1200" dirty="0"/>
                        <a:t>Technical Debt removed</a:t>
                      </a: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EF557107-FD9B-4011-ABE7-B6F08FDD4720}"/>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408969844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0B0DA24E-6FAE-4DB9-A754-D02772CE8233}"/>
              </a:ext>
            </a:extLst>
          </p:cNvPr>
          <p:cNvGrpSpPr/>
          <p:nvPr/>
        </p:nvGrpSpPr>
        <p:grpSpPr>
          <a:xfrm>
            <a:off x="1919536" y="1437487"/>
            <a:ext cx="8352928" cy="4419418"/>
            <a:chOff x="1919536" y="908720"/>
            <a:chExt cx="8352928" cy="4419418"/>
          </a:xfrm>
        </p:grpSpPr>
        <p:sp>
          <p:nvSpPr>
            <p:cNvPr id="6" name="Rounded Rectangle 5"/>
            <p:cNvSpPr/>
            <p:nvPr/>
          </p:nvSpPr>
          <p:spPr>
            <a:xfrm>
              <a:off x="2008834" y="908720"/>
              <a:ext cx="8157600" cy="4419418"/>
            </a:xfrm>
            <a:prstGeom prst="roundRect">
              <a:avLst>
                <a:gd name="adj" fmla="val 1298"/>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7652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OMG Technical debt Information on contributing TC for specified index</a:t>
              </a:r>
              <a:endParaRPr lang="en-US" sz="1600" dirty="0">
                <a:solidFill>
                  <a:schemeClr val="accent1"/>
                </a:solidFill>
              </a:endParaRPr>
            </a:p>
          </p:txBody>
        </p:sp>
        <p:sp>
          <p:nvSpPr>
            <p:cNvPr id="14" name="TextBox 13"/>
            <p:cNvSpPr txBox="1"/>
            <p:nvPr/>
          </p:nvSpPr>
          <p:spPr>
            <a:xfrm>
              <a:off x="3641930" y="1412776"/>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OMG_TECHNICAL_DEBT_DETAILS_TABLE</a:t>
              </a:r>
            </a:p>
          </p:txBody>
        </p:sp>
        <p:sp>
          <p:nvSpPr>
            <p:cNvPr id="15" name="TextBox 14"/>
            <p:cNvSpPr txBox="1"/>
            <p:nvPr/>
          </p:nvSpPr>
          <p:spPr>
            <a:xfrm>
              <a:off x="2194766" y="1399128"/>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41930" y="1778759"/>
              <a:ext cx="6630534"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b="1" dirty="0"/>
                <a:t>ID</a:t>
              </a:r>
              <a:r>
                <a:rPr lang="en-US" sz="1200" dirty="0"/>
                <a:t>:AIP|CISQ|ISO (by default or if nothing selected, ISO)</a:t>
              </a:r>
            </a:p>
            <a:p>
              <a:r>
                <a:rPr lang="en-US" sz="1200" b="1" dirty="0"/>
                <a:t>SNAPSHOT</a:t>
              </a:r>
              <a:r>
                <a:rPr lang="en-US" sz="1200" dirty="0"/>
                <a:t>:CURRENT|PREVIOUS (by default or if nothing, CURRENT)</a:t>
              </a:r>
              <a:endParaRPr lang="fr-FR" sz="1200" dirty="0"/>
            </a:p>
          </p:txBody>
        </p:sp>
        <p:sp>
          <p:nvSpPr>
            <p:cNvPr id="17" name="TextBox 16"/>
            <p:cNvSpPr txBox="1"/>
            <p:nvPr/>
          </p:nvSpPr>
          <p:spPr>
            <a:xfrm>
              <a:off x="2611548" y="173274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10" descr="TABLE;OMG_TECHNICAL_DEBT_DETAILS_TABLE;"/>
          <p:cNvGraphicFramePr>
            <a:graphicFrameLocks noGrp="1"/>
          </p:cNvGraphicFramePr>
          <p:nvPr>
            <p:extLst>
              <p:ext uri="{D42A27DB-BD31-4B8C-83A1-F6EECF244321}">
                <p14:modId xmlns:p14="http://schemas.microsoft.com/office/powerpoint/2010/main" val="3962333122"/>
              </p:ext>
            </p:extLst>
          </p:nvPr>
        </p:nvGraphicFramePr>
        <p:xfrm>
          <a:off x="2327564" y="2956936"/>
          <a:ext cx="7629236" cy="1846983"/>
        </p:xfrm>
        <a:graphic>
          <a:graphicData uri="http://schemas.openxmlformats.org/drawingml/2006/table">
            <a:tbl>
              <a:tblPr firstRow="1" bandRow="1">
                <a:tableStyleId>{9DCAF9ED-07DC-4A11-8D7F-57B35C25682E}</a:tableStyleId>
              </a:tblPr>
              <a:tblGrid>
                <a:gridCol w="3491345">
                  <a:extLst>
                    <a:ext uri="{9D8B030D-6E8A-4147-A177-3AD203B41FA5}">
                      <a16:colId xmlns:a16="http://schemas.microsoft.com/office/drawing/2014/main" val="3646158313"/>
                    </a:ext>
                  </a:extLst>
                </a:gridCol>
                <a:gridCol w="1311564">
                  <a:extLst>
                    <a:ext uri="{9D8B030D-6E8A-4147-A177-3AD203B41FA5}">
                      <a16:colId xmlns:a16="http://schemas.microsoft.com/office/drawing/2014/main" val="3314212982"/>
                    </a:ext>
                  </a:extLst>
                </a:gridCol>
                <a:gridCol w="1311563">
                  <a:extLst>
                    <a:ext uri="{9D8B030D-6E8A-4147-A177-3AD203B41FA5}">
                      <a16:colId xmlns:a16="http://schemas.microsoft.com/office/drawing/2014/main" val="20000"/>
                    </a:ext>
                  </a:extLst>
                </a:gridCol>
                <a:gridCol w="1514764">
                  <a:extLst>
                    <a:ext uri="{9D8B030D-6E8A-4147-A177-3AD203B41FA5}">
                      <a16:colId xmlns:a16="http://schemas.microsoft.com/office/drawing/2014/main" val="20001"/>
                    </a:ext>
                  </a:extLst>
                </a:gridCol>
              </a:tblGrid>
              <a:tr h="722839">
                <a:tc>
                  <a:txBody>
                    <a:bodyPr/>
                    <a:lstStyle/>
                    <a:p>
                      <a:pPr marL="0" algn="l" defTabSz="914400" rtl="0" eaLnBrk="1" latinLnBrk="0" hangingPunct="1">
                        <a:lnSpc>
                          <a:spcPct val="100000"/>
                        </a:lnSpc>
                        <a:spcAft>
                          <a:spcPts val="0"/>
                        </a:spcAft>
                      </a:pPr>
                      <a:r>
                        <a:rPr lang="fr-FR" sz="1000" kern="1200" dirty="0"/>
                        <a:t>Name</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b="1" kern="1200" dirty="0" err="1">
                          <a:solidFill>
                            <a:schemeClr val="bg1"/>
                          </a:solidFill>
                          <a:latin typeface="+mn-lt"/>
                          <a:ea typeface="+mn-ea"/>
                          <a:cs typeface="+mn-cs"/>
                        </a:rPr>
                        <a:t>Technical</a:t>
                      </a:r>
                      <a:r>
                        <a:rPr lang="fr-FR" sz="1000" b="1" kern="1200" dirty="0">
                          <a:solidFill>
                            <a:schemeClr val="bg1"/>
                          </a:solidFill>
                          <a:latin typeface="+mn-lt"/>
                          <a:ea typeface="+mn-ea"/>
                          <a:cs typeface="+mn-cs"/>
                        </a:rPr>
                        <a:t> </a:t>
                      </a:r>
                      <a:r>
                        <a:rPr lang="fr-FR" sz="1000" b="1" kern="1200" dirty="0" err="1">
                          <a:solidFill>
                            <a:schemeClr val="bg1"/>
                          </a:solidFill>
                          <a:latin typeface="+mn-lt"/>
                          <a:ea typeface="+mn-ea"/>
                          <a:cs typeface="+mn-cs"/>
                        </a:rPr>
                        <a:t>Debt</a:t>
                      </a:r>
                      <a:r>
                        <a:rPr lang="fr-FR" sz="1000" b="1" kern="1200" dirty="0">
                          <a:solidFill>
                            <a:schemeClr val="bg1"/>
                          </a:solidFill>
                          <a:latin typeface="+mn-lt"/>
                          <a:ea typeface="+mn-ea"/>
                          <a:cs typeface="+mn-cs"/>
                        </a:rPr>
                        <a:t> (Days)</a:t>
                      </a: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Added (Days)</a:t>
                      </a:r>
                      <a:endParaRPr lang="fr-FR" sz="1000" b="1" kern="1200" dirty="0">
                        <a:solidFill>
                          <a:schemeClr val="bg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000" kern="1200" dirty="0" err="1"/>
                        <a:t>Technical</a:t>
                      </a:r>
                      <a:r>
                        <a:rPr lang="fr-FR" sz="1000" kern="1200" dirty="0"/>
                        <a:t> </a:t>
                      </a:r>
                      <a:r>
                        <a:rPr lang="fr-FR" sz="1000" kern="1200" dirty="0" err="1"/>
                        <a:t>Debt</a:t>
                      </a:r>
                      <a:r>
                        <a:rPr lang="fr-FR" sz="1000" kern="1200" dirty="0"/>
                        <a:t> </a:t>
                      </a:r>
                      <a:r>
                        <a:rPr lang="fr-FR" sz="1000" kern="1200" dirty="0" err="1"/>
                        <a:t>Removed</a:t>
                      </a:r>
                      <a:r>
                        <a:rPr lang="fr-FR" sz="1000" kern="1200" dirty="0"/>
                        <a:t> (Days)</a:t>
                      </a:r>
                      <a:endParaRPr lang="fr-FR" sz="1000" b="1" kern="1200" dirty="0">
                        <a:solidFill>
                          <a:schemeClr val="bg1"/>
                        </a:solidFill>
                        <a:latin typeface="+mn-lt"/>
                        <a:ea typeface="+mn-ea"/>
                        <a:cs typeface="+mn-cs"/>
                      </a:endParaRPr>
                    </a:p>
                  </a:txBody>
                  <a:tcPr marL="68580" marR="68580" marT="0" marB="0" anchor="ctr"/>
                </a:tc>
                <a:extLst>
                  <a:ext uri="{0D108BD9-81ED-4DB2-BD59-A6C34878D82A}">
                    <a16:rowId xmlns:a16="http://schemas.microsoft.com/office/drawing/2014/main" val="10000"/>
                  </a:ext>
                </a:extLst>
              </a:tr>
              <a:tr h="353112">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TC-1</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1100" b="0" i="0" u="none" strike="noStrike" kern="1200" cap="none" spc="0" normalizeH="0" baseline="0" noProof="0" dirty="0">
                          <a:ln>
                            <a:noFill/>
                          </a:ln>
                          <a:solidFill>
                            <a:srgbClr val="000000"/>
                          </a:solidFill>
                          <a:effectLst/>
                          <a:uLnTx/>
                          <a:uFillTx/>
                          <a:latin typeface="Gotham Book"/>
                          <a:ea typeface="+mn-ea"/>
                          <a:cs typeface="+mn-cs"/>
                        </a:rPr>
                        <a:t>-</a:t>
                      </a: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1"/>
                  </a:ext>
                </a:extLst>
              </a:tr>
              <a:tr h="380035">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TC-2</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2"/>
                  </a:ext>
                </a:extLst>
              </a:tr>
              <a:tr h="390997">
                <a:tc>
                  <a:txBody>
                    <a:bodyPr/>
                    <a:lstStyle/>
                    <a:p>
                      <a:pPr marL="0" algn="l" defTabSz="914400" rtl="0" eaLnBrk="1" latinLnBrk="0" hangingPunct="1">
                        <a:lnSpc>
                          <a:spcPct val="100000"/>
                        </a:lnSpc>
                        <a:spcAft>
                          <a:spcPts val="0"/>
                        </a:spcAft>
                      </a:pPr>
                      <a:r>
                        <a:rPr lang="fr-FR" sz="1100" kern="1200" dirty="0">
                          <a:solidFill>
                            <a:schemeClr val="dk1"/>
                          </a:solidFill>
                          <a:latin typeface="+mn-lt"/>
                          <a:ea typeface="+mn-ea"/>
                          <a:cs typeface="+mn-cs"/>
                        </a:rPr>
                        <a:t>TC-3</a:t>
                      </a: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r-FR" sz="1100" kern="1200" dirty="0"/>
                        <a:t>-</a:t>
                      </a:r>
                      <a:endParaRPr lang="fr-FR" sz="1100" kern="1200" dirty="0">
                        <a:solidFill>
                          <a:schemeClr val="dk1"/>
                        </a:solidFill>
                        <a:latin typeface="+mn-lt"/>
                        <a:ea typeface="+mn-ea"/>
                        <a:cs typeface="+mn-cs"/>
                      </a:endParaRPr>
                    </a:p>
                    <a:p>
                      <a:pPr marL="0" algn="ctr" defTabSz="914400" rtl="0" eaLnBrk="1" latinLnBrk="0" hangingPunct="1">
                        <a:lnSpc>
                          <a:spcPct val="100000"/>
                        </a:lnSpc>
                        <a:spcAft>
                          <a:spcPts val="0"/>
                        </a:spcAft>
                      </a:pPr>
                      <a:endParaRPr lang="fr-FR" sz="1100" kern="1200" dirty="0">
                        <a:solidFill>
                          <a:schemeClr val="dk1"/>
                        </a:solidFill>
                        <a:latin typeface="+mn-lt"/>
                        <a:ea typeface="+mn-ea"/>
                        <a:cs typeface="+mn-cs"/>
                      </a:endParaRPr>
                    </a:p>
                  </a:txBody>
                  <a:tcPr marL="68580" marR="68580" marT="0" marB="0" anchor="ctr"/>
                </a:tc>
                <a:tc>
                  <a:txBody>
                    <a:bodyPr/>
                    <a:lstStyle/>
                    <a:p>
                      <a:pPr marL="0" algn="ctr" defTabSz="914400" rtl="0" eaLnBrk="1" latinLnBrk="0" hangingPunct="1">
                        <a:lnSpc>
                          <a:spcPct val="100000"/>
                        </a:lnSpc>
                        <a:spcAft>
                          <a:spcPts val="0"/>
                        </a:spcAft>
                      </a:pPr>
                      <a:r>
                        <a:rPr lang="fr-FR" sz="1100" kern="1200" dirty="0"/>
                        <a:t>-</a:t>
                      </a:r>
                      <a:endParaRPr lang="fr-FR" sz="1100" kern="1200" dirty="0">
                        <a:solidFill>
                          <a:schemeClr val="dk1"/>
                        </a:solidFill>
                        <a:latin typeface="+mn-lt"/>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
        <p:nvSpPr>
          <p:cNvPr id="2" name="Title 1"/>
          <p:cNvSpPr>
            <a:spLocks noGrp="1"/>
          </p:cNvSpPr>
          <p:nvPr>
            <p:ph type="title"/>
          </p:nvPr>
        </p:nvSpPr>
        <p:spPr/>
        <p:txBody>
          <a:bodyPr/>
          <a:lstStyle/>
          <a:p>
            <a:r>
              <a:rPr lang="en-US" dirty="0"/>
              <a:t>PowerPoint Templates – Tables</a:t>
            </a:r>
          </a:p>
        </p:txBody>
      </p:sp>
      <p:sp>
        <p:nvSpPr>
          <p:cNvPr id="12" name="TextBox 11">
            <a:extLst>
              <a:ext uri="{FF2B5EF4-FFF2-40B4-BE49-F238E27FC236}">
                <a16:creationId xmlns:a16="http://schemas.microsoft.com/office/drawing/2014/main" id="{ABA3A709-B0E4-47C1-88B1-3B35503BF6D0}"/>
              </a:ext>
            </a:extLst>
          </p:cNvPr>
          <p:cNvSpPr txBox="1"/>
          <p:nvPr/>
        </p:nvSpPr>
        <p:spPr>
          <a:xfrm>
            <a:off x="2207568" y="4951585"/>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If a TC has no omg technical debt, it will not be displayed in the table</a:t>
            </a:r>
          </a:p>
          <a:p>
            <a:r>
              <a:rPr lang="en-US" sz="1200" dirty="0"/>
              <a:t>This component can also display the list of rules for a TC (for that you can put the ID of the TC instead of AIP/CISQ or ISO)</a:t>
            </a:r>
          </a:p>
        </p:txBody>
      </p:sp>
      <p:sp>
        <p:nvSpPr>
          <p:cNvPr id="19" name="TextBox 18">
            <a:extLst>
              <a:ext uri="{FF2B5EF4-FFF2-40B4-BE49-F238E27FC236}">
                <a16:creationId xmlns:a16="http://schemas.microsoft.com/office/drawing/2014/main" id="{E236D494-A575-4AB2-87BA-82CB4486B18B}"/>
              </a:ext>
            </a:extLst>
          </p:cNvPr>
          <p:cNvSpPr txBox="1"/>
          <p:nvPr/>
        </p:nvSpPr>
        <p:spPr>
          <a:xfrm>
            <a:off x="40900" y="5911942"/>
            <a:ext cx="11940527" cy="648289"/>
          </a:xfrm>
          <a:prstGeom prst="rect">
            <a:avLst/>
          </a:prstGeom>
        </p:spPr>
        <p:txBody>
          <a:bodyPr vert="horz" wrap="square" lIns="91440" tIns="45720" rIns="91440" bIns="45720" rtlCol="0" anchor="t">
            <a:noAutofit/>
          </a:bodyPr>
          <a:lstStyle/>
          <a:p>
            <a:r>
              <a:rPr lang="en-US" sz="1100" dirty="0">
                <a:solidFill>
                  <a:srgbClr val="0070C0"/>
                </a:solidFill>
              </a:rPr>
              <a:t>* ISO option is the recommended technical debt to be used. Requires installation of OMG Technical Debt Measure (&gt;2.0.0 </a:t>
            </a:r>
            <a:r>
              <a:rPr lang="en-US" sz="1100" dirty="0" err="1">
                <a:solidFill>
                  <a:srgbClr val="0070C0"/>
                </a:solidFill>
              </a:rPr>
              <a:t>funcrel</a:t>
            </a:r>
            <a:r>
              <a:rPr lang="en-US" sz="1100" dirty="0">
                <a:solidFill>
                  <a:srgbClr val="0070C0"/>
                </a:solidFill>
              </a:rPr>
              <a:t>) and ISO-5055 Index extensions during analysis </a:t>
            </a:r>
          </a:p>
          <a:p>
            <a:r>
              <a:rPr lang="en-US" sz="1100" dirty="0">
                <a:solidFill>
                  <a:srgbClr val="0070C0"/>
                </a:solidFill>
              </a:rPr>
              <a:t>** CISQ option required installation of OMG Technical Debt Measure and CISQ Index extensions during analysis. Scope of rules is reduced</a:t>
            </a:r>
          </a:p>
        </p:txBody>
      </p:sp>
    </p:spTree>
    <p:extLst>
      <p:ext uri="{BB962C8B-B14F-4D97-AF65-F5344CB8AC3E}">
        <p14:creationId xmlns:p14="http://schemas.microsoft.com/office/powerpoint/2010/main" val="3434286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r>
              <a:rPr lang="fr-FR" dirty="0"/>
              <a:t>Now you can select a Shape and edit the alternative text property value</a:t>
            </a:r>
          </a:p>
        </p:txBody>
      </p:sp>
      <p:sp>
        <p:nvSpPr>
          <p:cNvPr id="2" name="Title 1"/>
          <p:cNvSpPr>
            <a:spLocks noGrp="1"/>
          </p:cNvSpPr>
          <p:nvPr>
            <p:ph type="title"/>
          </p:nvPr>
        </p:nvSpPr>
        <p:spPr/>
        <p:txBody>
          <a:bodyPr/>
          <a:lstStyle/>
          <a:p>
            <a:r>
              <a:rPr lang="fr-FR" dirty="0"/>
              <a:t>Powerpoint Templates</a:t>
            </a:r>
          </a:p>
        </p:txBody>
      </p:sp>
      <p:pic>
        <p:nvPicPr>
          <p:cNvPr id="4099" name="Picture 3"/>
          <p:cNvPicPr>
            <a:picLocks noChangeAspect="1" noChangeArrowheads="1"/>
          </p:cNvPicPr>
          <p:nvPr/>
        </p:nvPicPr>
        <p:blipFill>
          <a:blip r:embed="rId2" cstate="print"/>
          <a:srcRect/>
          <a:stretch>
            <a:fillRect/>
          </a:stretch>
        </p:blipFill>
        <p:spPr bwMode="auto">
          <a:xfrm>
            <a:off x="2890453" y="2060849"/>
            <a:ext cx="6411094" cy="3682405"/>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1"/>
          <p:cNvSpPr>
            <a:spLocks noGrp="1"/>
          </p:cNvSpPr>
          <p:nvPr>
            <p:ph type="title"/>
          </p:nvPr>
        </p:nvSpPr>
        <p:spPr/>
        <p:txBody>
          <a:bodyPr>
            <a:normAutofit/>
          </a:bodyPr>
          <a:lstStyle/>
          <a:p>
            <a:r>
              <a:rPr lang="fr-FR" dirty="0"/>
              <a:t>PowerPoint Templates – Tables</a:t>
            </a:r>
          </a:p>
        </p:txBody>
      </p:sp>
      <p:grpSp>
        <p:nvGrpSpPr>
          <p:cNvPr id="2" name="Group 1">
            <a:extLst>
              <a:ext uri="{FF2B5EF4-FFF2-40B4-BE49-F238E27FC236}">
                <a16:creationId xmlns:a16="http://schemas.microsoft.com/office/drawing/2014/main" id="{30E9D170-D5B5-4097-B1CD-406966E4C602}"/>
              </a:ext>
            </a:extLst>
          </p:cNvPr>
          <p:cNvGrpSpPr/>
          <p:nvPr/>
        </p:nvGrpSpPr>
        <p:grpSpPr>
          <a:xfrm>
            <a:off x="1919536" y="2222281"/>
            <a:ext cx="8317303" cy="2880320"/>
            <a:chOff x="1919536" y="836712"/>
            <a:chExt cx="8317303" cy="2880320"/>
          </a:xfrm>
        </p:grpSpPr>
        <p:sp>
          <p:nvSpPr>
            <p:cNvPr id="33" name="Rounded Rectangle 32"/>
            <p:cNvSpPr/>
            <p:nvPr/>
          </p:nvSpPr>
          <p:spPr>
            <a:xfrm>
              <a:off x="2017200" y="836712"/>
              <a:ext cx="8157600" cy="2880320"/>
            </a:xfrm>
            <a:prstGeom prst="roundRect">
              <a:avLst>
                <a:gd name="adj" fmla="val 376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34" name="TextBox 33"/>
            <p:cNvSpPr txBox="1"/>
            <p:nvPr/>
          </p:nvSpPr>
          <p:spPr>
            <a:xfrm>
              <a:off x="1919536" y="836712"/>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fr-FR" sz="1600" dirty="0"/>
                <a:t>List of all versions</a:t>
              </a:r>
            </a:p>
          </p:txBody>
        </p:sp>
        <p:sp>
          <p:nvSpPr>
            <p:cNvPr id="36" name="TextBox 35"/>
            <p:cNvSpPr txBox="1"/>
            <p:nvPr/>
          </p:nvSpPr>
          <p:spPr>
            <a:xfrm>
              <a:off x="3575720" y="11967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LIST_OF_ALL_VERSIONS</a:t>
              </a:r>
            </a:p>
          </p:txBody>
        </p:sp>
        <p:sp>
          <p:nvSpPr>
            <p:cNvPr id="37" name="TextBox 36"/>
            <p:cNvSpPr txBox="1"/>
            <p:nvPr/>
          </p:nvSpPr>
          <p:spPr>
            <a:xfrm>
              <a:off x="2159141" y="119675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38" name="TextBox 37"/>
            <p:cNvSpPr txBox="1"/>
            <p:nvPr/>
          </p:nvSpPr>
          <p:spPr>
            <a:xfrm>
              <a:off x="3606305" y="1559912"/>
              <a:ext cx="6630534" cy="27699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fr-FR" sz="1200" dirty="0"/>
                <a:t>none</a:t>
              </a:r>
            </a:p>
          </p:txBody>
        </p:sp>
        <p:sp>
          <p:nvSpPr>
            <p:cNvPr id="39" name="TextBox 38"/>
            <p:cNvSpPr txBox="1"/>
            <p:nvPr/>
          </p:nvSpPr>
          <p:spPr>
            <a:xfrm>
              <a:off x="2575923" y="1516722"/>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0" name="Table 9" descr="TABLE;LIST_OF_ALL_VERSIONS"/>
          <p:cNvGraphicFramePr>
            <a:graphicFrameLocks noGrp="1"/>
          </p:cNvGraphicFramePr>
          <p:nvPr>
            <p:extLst>
              <p:ext uri="{D42A27DB-BD31-4B8C-83A1-F6EECF244321}">
                <p14:modId xmlns:p14="http://schemas.microsoft.com/office/powerpoint/2010/main" val="108091944"/>
              </p:ext>
            </p:extLst>
          </p:nvPr>
        </p:nvGraphicFramePr>
        <p:xfrm>
          <a:off x="5051884" y="3607850"/>
          <a:ext cx="2268252" cy="862183"/>
        </p:xfrm>
        <a:graphic>
          <a:graphicData uri="http://schemas.openxmlformats.org/drawingml/2006/table">
            <a:tbl>
              <a:tblPr firstRow="1" bandRow="1">
                <a:tableStyleId>{9DCAF9ED-07DC-4A11-8D7F-57B35C25682E}</a:tableStyleId>
              </a:tblPr>
              <a:tblGrid>
                <a:gridCol w="1329665">
                  <a:extLst>
                    <a:ext uri="{9D8B030D-6E8A-4147-A177-3AD203B41FA5}">
                      <a16:colId xmlns:a16="http://schemas.microsoft.com/office/drawing/2014/main" val="20000"/>
                    </a:ext>
                  </a:extLst>
                </a:gridCol>
                <a:gridCol w="938587">
                  <a:extLst>
                    <a:ext uri="{9D8B030D-6E8A-4147-A177-3AD203B41FA5}">
                      <a16:colId xmlns:a16="http://schemas.microsoft.com/office/drawing/2014/main" val="20001"/>
                    </a:ext>
                  </a:extLst>
                </a:gridCol>
              </a:tblGrid>
              <a:tr h="216980">
                <a:tc>
                  <a:txBody>
                    <a:bodyPr/>
                    <a:lstStyle/>
                    <a:p>
                      <a:pPr>
                        <a:lnSpc>
                          <a:spcPct val="115000"/>
                        </a:lnSpc>
                        <a:spcAft>
                          <a:spcPts val="0"/>
                        </a:spcAft>
                      </a:pPr>
                      <a:r>
                        <a:rPr lang="en-GB" sz="1000" dirty="0"/>
                        <a:t>Name</a:t>
                      </a:r>
                      <a:endParaRPr lang="fr-FR" sz="1100" dirty="0">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Date</a:t>
                      </a:r>
                      <a:endParaRPr lang="fr-FR" sz="1100" dirty="0">
                        <a:latin typeface="Calibri"/>
                        <a:ea typeface="Calibri"/>
                        <a:cs typeface="Times New Roman"/>
                      </a:endParaRPr>
                    </a:p>
                  </a:txBody>
                  <a:tcPr marL="68580" marR="68580" marT="0" marB="0"/>
                </a:tc>
                <a:extLst>
                  <a:ext uri="{0D108BD9-81ED-4DB2-BD59-A6C34878D82A}">
                    <a16:rowId xmlns:a16="http://schemas.microsoft.com/office/drawing/2014/main" val="10000"/>
                  </a:ext>
                </a:extLst>
              </a:tr>
              <a:tr h="211243">
                <a:tc>
                  <a:txBody>
                    <a:bodyPr/>
                    <a:lstStyle/>
                    <a:p>
                      <a:pPr>
                        <a:lnSpc>
                          <a:spcPct val="115000"/>
                        </a:lnSpc>
                        <a:spcAft>
                          <a:spcPts val="0"/>
                        </a:spcAft>
                      </a:pPr>
                      <a:r>
                        <a:rPr lang="en-GB" sz="1000" dirty="0"/>
                        <a:t>V1</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baseline="0" dirty="0"/>
                        <a:t> 2010</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1"/>
                  </a:ext>
                </a:extLst>
              </a:tr>
              <a:tr h="216980">
                <a:tc>
                  <a:txBody>
                    <a:bodyPr/>
                    <a:lstStyle/>
                    <a:p>
                      <a:pPr>
                        <a:lnSpc>
                          <a:spcPct val="115000"/>
                        </a:lnSpc>
                        <a:spcAft>
                          <a:spcPts val="0"/>
                        </a:spcAft>
                      </a:pPr>
                      <a:r>
                        <a:rPr lang="en-GB" sz="1000" dirty="0"/>
                        <a:t>V2</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2011</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2"/>
                  </a:ext>
                </a:extLst>
              </a:tr>
              <a:tr h="216980">
                <a:tc>
                  <a:txBody>
                    <a:bodyPr/>
                    <a:lstStyle/>
                    <a:p>
                      <a:pPr>
                        <a:lnSpc>
                          <a:spcPct val="115000"/>
                        </a:lnSpc>
                        <a:spcAft>
                          <a:spcPts val="0"/>
                        </a:spcAft>
                      </a:pPr>
                      <a:r>
                        <a:rPr lang="en-GB" sz="1000" dirty="0"/>
                        <a:t>V3</a:t>
                      </a:r>
                      <a:endParaRPr lang="fr-FR" sz="1100" dirty="0">
                        <a:solidFill>
                          <a:schemeClr val="accent3">
                            <a:lumMod val="50000"/>
                          </a:schemeClr>
                        </a:solidFill>
                        <a:latin typeface="Calibri"/>
                        <a:ea typeface="Calibri"/>
                        <a:cs typeface="Times New Roman"/>
                      </a:endParaRPr>
                    </a:p>
                  </a:txBody>
                  <a:tcPr marL="68580" marR="68580" marT="0" marB="0"/>
                </a:tc>
                <a:tc>
                  <a:txBody>
                    <a:bodyPr/>
                    <a:lstStyle/>
                    <a:p>
                      <a:pPr algn="r">
                        <a:lnSpc>
                          <a:spcPct val="115000"/>
                        </a:lnSpc>
                        <a:spcAft>
                          <a:spcPts val="0"/>
                        </a:spcAft>
                      </a:pPr>
                      <a:r>
                        <a:rPr lang="en-GB" sz="1000" dirty="0"/>
                        <a:t>1 </a:t>
                      </a:r>
                      <a:r>
                        <a:rPr lang="en-GB" sz="1000" dirty="0" err="1"/>
                        <a:t>jan</a:t>
                      </a:r>
                      <a:r>
                        <a:rPr lang="en-GB" sz="1000" dirty="0"/>
                        <a:t> 2012</a:t>
                      </a:r>
                      <a:endParaRPr lang="fr-FR" sz="1100" dirty="0">
                        <a:solidFill>
                          <a:schemeClr val="accent3">
                            <a:lumMod val="50000"/>
                          </a:schemeClr>
                        </a:solidFill>
                        <a:latin typeface="Calibri"/>
                        <a:ea typeface="Calibri"/>
                        <a:cs typeface="Times New Roman"/>
                      </a:endParaRPr>
                    </a:p>
                  </a:txBody>
                  <a:tcPr marL="68580" marR="68580"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1398181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C9C23A0-85AC-4BD0-9995-588606C9C688}"/>
              </a:ext>
            </a:extLst>
          </p:cNvPr>
          <p:cNvGrpSpPr/>
          <p:nvPr/>
        </p:nvGrpSpPr>
        <p:grpSpPr>
          <a:xfrm>
            <a:off x="1919536" y="1796743"/>
            <a:ext cx="8335638" cy="3656234"/>
            <a:chOff x="1919536" y="908720"/>
            <a:chExt cx="8335638" cy="3656234"/>
          </a:xfrm>
        </p:grpSpPr>
        <p:sp>
          <p:nvSpPr>
            <p:cNvPr id="6" name="Rounded Rectangle 5"/>
            <p:cNvSpPr/>
            <p:nvPr/>
          </p:nvSpPr>
          <p:spPr>
            <a:xfrm>
              <a:off x="1991544" y="908720"/>
              <a:ext cx="8157600" cy="365623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Critical Violations by Application</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CRITICAL_VIOL_BY_APPLICATION</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6"/>
              <a:ext cx="6630534" cy="52322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HEADER=SHORT</a:t>
              </a:r>
              <a:r>
                <a:rPr lang="fr-FR" sz="1400" dirty="0"/>
                <a:t> (by default HEADER=SHORT)</a:t>
              </a:r>
            </a:p>
            <a:p>
              <a:r>
                <a:rPr lang="fr-FR" sz="1400" b="1" dirty="0"/>
                <a:t>SHOW_PREVIOUS=1</a:t>
              </a:r>
              <a:r>
                <a:rPr lang="fr-FR" sz="1400" dirty="0"/>
                <a:t> (by default SHOW_PREVIOUS=0)</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graphicFrame>
        <p:nvGraphicFramePr>
          <p:cNvPr id="11" name="Table 10" descr="TABLE;CRITICAL_VIOL_BY_APPLICATION"/>
          <p:cNvGraphicFramePr>
            <a:graphicFrameLocks noGrp="1"/>
          </p:cNvGraphicFramePr>
          <p:nvPr>
            <p:extLst>
              <p:ext uri="{D42A27DB-BD31-4B8C-83A1-F6EECF244321}">
                <p14:modId xmlns:p14="http://schemas.microsoft.com/office/powerpoint/2010/main" val="1621109859"/>
              </p:ext>
            </p:extLst>
          </p:nvPr>
        </p:nvGraphicFramePr>
        <p:xfrm>
          <a:off x="2572970" y="3452928"/>
          <a:ext cx="6809747" cy="666560"/>
        </p:xfrm>
        <a:graphic>
          <a:graphicData uri="http://schemas.openxmlformats.org/drawingml/2006/table">
            <a:tbl>
              <a:tblPr firstRow="1" bandRow="1">
                <a:tableStyleId>{9DCAF9ED-07DC-4A11-8D7F-57B35C25682E}</a:tableStyleId>
              </a:tblPr>
              <a:tblGrid>
                <a:gridCol w="1781009">
                  <a:extLst>
                    <a:ext uri="{9D8B030D-6E8A-4147-A177-3AD203B41FA5}">
                      <a16:colId xmlns:a16="http://schemas.microsoft.com/office/drawing/2014/main" val="20000"/>
                    </a:ext>
                  </a:extLst>
                </a:gridCol>
                <a:gridCol w="838123">
                  <a:extLst>
                    <a:ext uri="{9D8B030D-6E8A-4147-A177-3AD203B41FA5}">
                      <a16:colId xmlns:a16="http://schemas.microsoft.com/office/drawing/2014/main" val="20001"/>
                    </a:ext>
                  </a:extLst>
                </a:gridCol>
                <a:gridCol w="838123">
                  <a:extLst>
                    <a:ext uri="{9D8B030D-6E8A-4147-A177-3AD203B41FA5}">
                      <a16:colId xmlns:a16="http://schemas.microsoft.com/office/drawing/2014/main" val="20002"/>
                    </a:ext>
                  </a:extLst>
                </a:gridCol>
                <a:gridCol w="838123">
                  <a:extLst>
                    <a:ext uri="{9D8B030D-6E8A-4147-A177-3AD203B41FA5}">
                      <a16:colId xmlns:a16="http://schemas.microsoft.com/office/drawing/2014/main" val="20003"/>
                    </a:ext>
                  </a:extLst>
                </a:gridCol>
                <a:gridCol w="838123">
                  <a:extLst>
                    <a:ext uri="{9D8B030D-6E8A-4147-A177-3AD203B41FA5}">
                      <a16:colId xmlns:a16="http://schemas.microsoft.com/office/drawing/2014/main" val="20004"/>
                    </a:ext>
                  </a:extLst>
                </a:gridCol>
                <a:gridCol w="838123">
                  <a:extLst>
                    <a:ext uri="{9D8B030D-6E8A-4147-A177-3AD203B41FA5}">
                      <a16:colId xmlns:a16="http://schemas.microsoft.com/office/drawing/2014/main" val="20005"/>
                    </a:ext>
                  </a:extLst>
                </a:gridCol>
                <a:gridCol w="838123">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fr-FR" sz="1100" dirty="0"/>
                        <a:t>Name</a:t>
                      </a:r>
                      <a:endParaRPr lang="fr-FR" sz="1100" dirty="0">
                        <a:latin typeface="Calibri"/>
                        <a:ea typeface="Calibri"/>
                        <a:cs typeface="Times New Roman"/>
                      </a:endParaRPr>
                    </a:p>
                  </a:txBody>
                  <a:tcPr marL="68580" marR="68580" marT="0" marB="0"/>
                </a:tc>
                <a:tc>
                  <a:txBody>
                    <a:bodyPr/>
                    <a:lstStyle/>
                    <a:p>
                      <a:pPr algn="ctr">
                        <a:lnSpc>
                          <a:spcPct val="115000"/>
                        </a:lnSpc>
                        <a:spcAft>
                          <a:spcPts val="0"/>
                        </a:spcAft>
                      </a:pPr>
                      <a:r>
                        <a:rPr lang="en-GB" sz="1000" dirty="0"/>
                        <a:t>TQI</a:t>
                      </a:r>
                      <a:endParaRPr lang="fr-FR" sz="1100" dirty="0">
                        <a:latin typeface="Calibri"/>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Robu.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err="1"/>
                        <a:t>Effy</a:t>
                      </a:r>
                      <a:r>
                        <a:rPr lang="fr-FR" sz="1000" kern="1200" dirty="0"/>
                        <a:t>.</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Secu.</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Trans.</a:t>
                      </a:r>
                      <a:endParaRPr lang="fr-FR" sz="1000" b="1" kern="1200" dirty="0">
                        <a:solidFill>
                          <a:schemeClr val="lt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Chang.</a:t>
                      </a:r>
                      <a:endParaRPr lang="fr-FR" sz="1000" b="1" kern="1200" dirty="0">
                        <a:solidFill>
                          <a:schemeClr val="lt1"/>
                        </a:solidFill>
                        <a:latin typeface="+mn-lt"/>
                        <a:ea typeface="+mn-ea"/>
                        <a:cs typeface="+mn-cs"/>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GB" sz="1000" dirty="0"/>
                        <a:t>Current version</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1"/>
                  </a:ext>
                </a:extLst>
              </a:tr>
              <a:tr h="161589">
                <a:tc>
                  <a:txBody>
                    <a:bodyPr/>
                    <a:lstStyle/>
                    <a:p>
                      <a:pPr>
                        <a:lnSpc>
                          <a:spcPct val="115000"/>
                        </a:lnSpc>
                        <a:spcAft>
                          <a:spcPts val="0"/>
                        </a:spcAft>
                      </a:pPr>
                      <a:r>
                        <a:rPr lang="en-GB" sz="1000" dirty="0"/>
                        <a:t>   Added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2"/>
                  </a:ext>
                </a:extLst>
              </a:tr>
              <a:tr h="161589">
                <a:tc>
                  <a:txBody>
                    <a:bodyPr/>
                    <a:lstStyle/>
                    <a:p>
                      <a:pPr>
                        <a:lnSpc>
                          <a:spcPct val="115000"/>
                        </a:lnSpc>
                        <a:spcAft>
                          <a:spcPts val="0"/>
                        </a:spcAft>
                      </a:pPr>
                      <a:r>
                        <a:rPr lang="en-GB" sz="1000" dirty="0"/>
                        <a:t>   Removed</a:t>
                      </a:r>
                      <a:endParaRPr lang="fr-FR" sz="1100" dirty="0">
                        <a:solidFill>
                          <a:schemeClr val="accent3">
                            <a:lumMod val="50000"/>
                          </a:schemeClr>
                        </a:solidFill>
                        <a:latin typeface="+mn-lt"/>
                        <a:ea typeface="Calibri"/>
                        <a:cs typeface="Times New Roman"/>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tc>
                  <a:txBody>
                    <a:bodyPr/>
                    <a:lstStyle/>
                    <a:p>
                      <a:pPr marL="0" algn="ctr" defTabSz="914400" rtl="0" eaLnBrk="1" latinLnBrk="0" hangingPunct="1">
                        <a:lnSpc>
                          <a:spcPct val="115000"/>
                        </a:lnSpc>
                        <a:spcAft>
                          <a:spcPts val="0"/>
                        </a:spcAft>
                      </a:pPr>
                      <a:r>
                        <a:rPr lang="fr-FR" sz="1000" kern="1200" dirty="0"/>
                        <a:t>-0</a:t>
                      </a:r>
                      <a:endParaRPr lang="fr-FR" sz="1000" kern="1200" dirty="0">
                        <a:solidFill>
                          <a:schemeClr val="dk1"/>
                        </a:solidFill>
                        <a:latin typeface="+mn-lt"/>
                        <a:ea typeface="+mn-ea"/>
                        <a:cs typeface="+mn-cs"/>
                      </a:endParaRPr>
                    </a:p>
                  </a:txBody>
                  <a:tcPr marL="68580" marR="68580" marT="0" marB="0"/>
                </a:tc>
                <a:extLst>
                  <a:ext uri="{0D108BD9-81ED-4DB2-BD59-A6C34878D82A}">
                    <a16:rowId xmlns:a16="http://schemas.microsoft.com/office/drawing/2014/main" val="10003"/>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13883257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B38523B-3C52-435E-B012-8EA595B3F21D}"/>
              </a:ext>
            </a:extLst>
          </p:cNvPr>
          <p:cNvGrpSpPr/>
          <p:nvPr/>
        </p:nvGrpSpPr>
        <p:grpSpPr>
          <a:xfrm>
            <a:off x="1919536" y="1374018"/>
            <a:ext cx="8335638" cy="4653224"/>
            <a:chOff x="1919536" y="908720"/>
            <a:chExt cx="8335638" cy="4653224"/>
          </a:xfrm>
        </p:grpSpPr>
        <p:sp>
          <p:nvSpPr>
            <p:cNvPr id="6" name="Rounded Rectangle 5"/>
            <p:cNvSpPr/>
            <p:nvPr/>
          </p:nvSpPr>
          <p:spPr>
            <a:xfrm>
              <a:off x="1991544" y="908720"/>
              <a:ext cx="8157600" cy="4653224"/>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19536" y="908720"/>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Automated Function Points</a:t>
              </a:r>
            </a:p>
          </p:txBody>
        </p:sp>
        <p:sp>
          <p:nvSpPr>
            <p:cNvPr id="14" name="TextBox 13"/>
            <p:cNvSpPr txBox="1"/>
            <p:nvPr/>
          </p:nvSpPr>
          <p:spPr>
            <a:xfrm>
              <a:off x="3624640" y="1323352"/>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IFPUG_FUNCTIONS</a:t>
              </a:r>
            </a:p>
          </p:txBody>
        </p:sp>
        <p:sp>
          <p:nvSpPr>
            <p:cNvPr id="15" name="TextBox 14"/>
            <p:cNvSpPr txBox="1"/>
            <p:nvPr/>
          </p:nvSpPr>
          <p:spPr>
            <a:xfrm>
              <a:off x="2177476" y="1296056"/>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6" name="TextBox 15"/>
            <p:cNvSpPr txBox="1"/>
            <p:nvPr/>
          </p:nvSpPr>
          <p:spPr>
            <a:xfrm>
              <a:off x="3624640" y="1646715"/>
              <a:ext cx="6524504" cy="1815882"/>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400" b="1" dirty="0"/>
                <a:t>COUNT=N</a:t>
              </a:r>
              <a:r>
                <a:rPr lang="fr-FR" sz="1400" dirty="0"/>
                <a:t> to </a:t>
              </a:r>
              <a:r>
                <a:rPr lang="fr-FR" sz="1400" dirty="0" err="1"/>
                <a:t>limit</a:t>
              </a:r>
              <a:r>
                <a:rPr lang="fr-FR" sz="1400" dirty="0"/>
                <a:t> </a:t>
              </a:r>
              <a:r>
                <a:rPr lang="fr-FR" sz="1400" dirty="0" err="1"/>
                <a:t>number</a:t>
              </a:r>
              <a:r>
                <a:rPr lang="fr-FR" sz="1400" dirty="0"/>
                <a:t> of items </a:t>
              </a:r>
              <a:r>
                <a:rPr lang="fr-FR" sz="1400" dirty="0" err="1"/>
                <a:t>displayed</a:t>
              </a:r>
              <a:r>
                <a:rPr lang="fr-FR" sz="1400" dirty="0"/>
                <a:t> (by default N=5) – </a:t>
              </a:r>
              <a:r>
                <a:rPr lang="fr-FR" sz="1400" dirty="0" err="1"/>
                <a:t>this</a:t>
              </a:r>
              <a:r>
                <a:rPr lang="fr-FR" sz="1400" dirty="0"/>
                <a:t> </a:t>
              </a:r>
              <a:r>
                <a:rPr lang="fr-FR" sz="1400" dirty="0" err="1"/>
                <a:t>list</a:t>
              </a:r>
              <a:r>
                <a:rPr lang="fr-FR" sz="1400" dirty="0"/>
                <a:t> </a:t>
              </a:r>
              <a:r>
                <a:rPr lang="fr-FR" sz="1400" dirty="0" err="1"/>
                <a:t>will</a:t>
              </a:r>
              <a:r>
                <a:rPr lang="fr-FR" sz="1400" dirty="0"/>
                <a:t> </a:t>
              </a:r>
              <a:r>
                <a:rPr lang="fr-FR" sz="1400" dirty="0" err="1"/>
                <a:t>usually</a:t>
              </a:r>
              <a:r>
                <a:rPr lang="fr-FR" sz="1400" dirty="0"/>
                <a:t> </a:t>
              </a:r>
              <a:r>
                <a:rPr lang="fr-FR" sz="1400" dirty="0" err="1"/>
                <a:t>be</a:t>
              </a:r>
              <a:r>
                <a:rPr lang="fr-FR" sz="1400" dirty="0"/>
                <a:t> </a:t>
              </a:r>
              <a:r>
                <a:rPr lang="fr-FR" sz="1400" dirty="0" err="1"/>
                <a:t>quite</a:t>
              </a:r>
              <a:r>
                <a:rPr lang="fr-FR" sz="1400" dirty="0"/>
                <a:t> large and </a:t>
              </a:r>
              <a:r>
                <a:rPr lang="fr-FR" sz="1400" dirty="0" err="1"/>
                <a:t>will</a:t>
              </a:r>
              <a:r>
                <a:rPr lang="fr-FR" sz="1400" dirty="0"/>
                <a:t> </a:t>
              </a:r>
              <a:r>
                <a:rPr lang="fr-FR" sz="1400" dirty="0" err="1"/>
                <a:t>be</a:t>
              </a:r>
              <a:r>
                <a:rPr lang="fr-FR" sz="1400" dirty="0"/>
                <a:t> best </a:t>
              </a:r>
              <a:r>
                <a:rPr lang="fr-FR" sz="1400" dirty="0" err="1"/>
                <a:t>used</a:t>
              </a:r>
              <a:r>
                <a:rPr lang="fr-FR" sz="1400" dirty="0"/>
                <a:t> in Excel reports</a:t>
              </a:r>
            </a:p>
            <a:p>
              <a:r>
                <a:rPr lang="fr-FR" sz="1400" b="1" dirty="0"/>
                <a:t>TYPE=T</a:t>
              </a:r>
              <a:r>
                <a:rPr lang="fr-FR" sz="1400" dirty="0"/>
                <a:t> to </a:t>
              </a:r>
              <a:r>
                <a:rPr lang="fr-FR" sz="1400" dirty="0" err="1"/>
                <a:t>filter</a:t>
              </a:r>
              <a:r>
                <a:rPr lang="fr-FR" sz="1400" dirty="0"/>
                <a:t> </a:t>
              </a:r>
              <a:r>
                <a:rPr lang="fr-FR" sz="1400" dirty="0" err="1"/>
                <a:t>list</a:t>
              </a:r>
              <a:r>
                <a:rPr lang="fr-FR" sz="1400" dirty="0"/>
                <a:t> by </a:t>
              </a:r>
              <a:r>
                <a:rPr lang="fr-FR" sz="1400" dirty="0" err="1"/>
                <a:t>function</a:t>
              </a:r>
              <a:r>
                <a:rPr lang="fr-FR" sz="1400" dirty="0"/>
                <a:t> types. T </a:t>
              </a:r>
              <a:r>
                <a:rPr lang="fr-FR" sz="1400" dirty="0" err="1"/>
                <a:t>may</a:t>
              </a:r>
              <a:r>
                <a:rPr lang="fr-FR" sz="1400" dirty="0"/>
                <a:t> </a:t>
              </a:r>
              <a:r>
                <a:rPr lang="fr-FR" sz="1400" dirty="0" err="1"/>
                <a:t>be</a:t>
              </a:r>
              <a:r>
                <a:rPr lang="fr-FR" sz="1400" dirty="0"/>
                <a:t> ‘TF’ for </a:t>
              </a:r>
              <a:r>
                <a:rPr lang="fr-FR" sz="1400" dirty="0" err="1"/>
                <a:t>transactional</a:t>
              </a:r>
              <a:r>
                <a:rPr lang="fr-FR" sz="1400" dirty="0"/>
                <a:t> </a:t>
              </a:r>
              <a:r>
                <a:rPr lang="fr-FR" sz="1400" dirty="0" err="1"/>
                <a:t>functions</a:t>
              </a:r>
              <a:r>
                <a:rPr lang="fr-FR" sz="1400" dirty="0"/>
                <a:t>, or ‘DF’ for data </a:t>
              </a:r>
              <a:r>
                <a:rPr lang="fr-FR" sz="1400" dirty="0" err="1"/>
                <a:t>functions</a:t>
              </a:r>
              <a:r>
                <a:rPr lang="fr-FR" sz="1400" dirty="0"/>
                <a:t> (by default no </a:t>
              </a:r>
              <a:r>
                <a:rPr lang="fr-FR" sz="1400" dirty="0" err="1"/>
                <a:t>filtering</a:t>
              </a:r>
              <a:r>
                <a:rPr lang="fr-FR" sz="1400" dirty="0"/>
                <a:t> </a:t>
              </a:r>
              <a:r>
                <a:rPr lang="fr-FR" sz="1400" dirty="0" err="1"/>
                <a:t>will</a:t>
              </a:r>
              <a:r>
                <a:rPr lang="fr-FR" sz="1400" dirty="0"/>
                <a:t> </a:t>
              </a:r>
              <a:r>
                <a:rPr lang="fr-FR" sz="1400" dirty="0" err="1"/>
                <a:t>be</a:t>
              </a:r>
              <a:r>
                <a:rPr lang="fr-FR" sz="1400" dirty="0"/>
                <a:t> </a:t>
              </a:r>
              <a:r>
                <a:rPr lang="fr-FR" sz="1400" dirty="0" err="1"/>
                <a:t>applied</a:t>
              </a:r>
              <a:r>
                <a:rPr lang="fr-FR" sz="1400" dirty="0"/>
                <a:t>)</a:t>
              </a:r>
            </a:p>
            <a:p>
              <a:r>
                <a:rPr lang="fr-FR" sz="1400" dirty="0"/>
                <a:t>PREVIOUS=YES|NO to display the AFP value for </a:t>
              </a:r>
              <a:r>
                <a:rPr lang="fr-FR" sz="1400" dirty="0" err="1"/>
                <a:t>previous</a:t>
              </a:r>
              <a:r>
                <a:rPr lang="fr-FR" sz="1400" dirty="0"/>
                <a:t> snapshot (no by default)</a:t>
              </a:r>
            </a:p>
            <a:p>
              <a:r>
                <a:rPr lang="fr-FR" sz="1400" dirty="0"/>
                <a:t>ZERO=YES|NO to display the </a:t>
              </a:r>
              <a:r>
                <a:rPr lang="fr-FR" sz="1400" dirty="0" err="1"/>
                <a:t>function</a:t>
              </a:r>
              <a:r>
                <a:rPr lang="fr-FR" sz="1400" dirty="0"/>
                <a:t> </a:t>
              </a:r>
              <a:r>
                <a:rPr lang="fr-FR" sz="1400" dirty="0" err="1"/>
                <a:t>with</a:t>
              </a:r>
              <a:r>
                <a:rPr lang="fr-FR" sz="1400" dirty="0"/>
                <a:t> 0 AFP (yes by default)</a:t>
              </a:r>
            </a:p>
          </p:txBody>
        </p:sp>
        <p:sp>
          <p:nvSpPr>
            <p:cNvPr id="17" name="TextBox 16"/>
            <p:cNvSpPr txBox="1"/>
            <p:nvPr/>
          </p:nvSpPr>
          <p:spPr>
            <a:xfrm>
              <a:off x="2594258" y="1616026"/>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0" name="TextBox 9">
              <a:extLst>
                <a:ext uri="{FF2B5EF4-FFF2-40B4-BE49-F238E27FC236}">
                  <a16:creationId xmlns:a16="http://schemas.microsoft.com/office/drawing/2014/main" id="{ACBE7E57-9999-4619-B071-E82DC7BAB299}"/>
                </a:ext>
              </a:extLst>
            </p:cNvPr>
            <p:cNvSpPr txBox="1"/>
            <p:nvPr/>
          </p:nvSpPr>
          <p:spPr>
            <a:xfrm>
              <a:off x="3071664" y="3700630"/>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2" name="TextBox 11">
              <a:extLst>
                <a:ext uri="{FF2B5EF4-FFF2-40B4-BE49-F238E27FC236}">
                  <a16:creationId xmlns:a16="http://schemas.microsoft.com/office/drawing/2014/main" id="{26FD42C4-B362-4662-B9BB-8CD49AA224AF}"/>
                </a:ext>
              </a:extLst>
            </p:cNvPr>
            <p:cNvSpPr txBox="1"/>
            <p:nvPr/>
          </p:nvSpPr>
          <p:spPr>
            <a:xfrm>
              <a:off x="2514067" y="3666510"/>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graphicFrame>
        <p:nvGraphicFramePr>
          <p:cNvPr id="11" name="Table 10" descr="TABLE;IFPUG_FUNCTIONS;COUNT=10"/>
          <p:cNvGraphicFramePr>
            <a:graphicFrameLocks noGrp="1"/>
          </p:cNvGraphicFramePr>
          <p:nvPr>
            <p:extLst>
              <p:ext uri="{D42A27DB-BD31-4B8C-83A1-F6EECF244321}">
                <p14:modId xmlns:p14="http://schemas.microsoft.com/office/powerpoint/2010/main" val="3610344564"/>
              </p:ext>
            </p:extLst>
          </p:nvPr>
        </p:nvGraphicFramePr>
        <p:xfrm>
          <a:off x="2279577" y="4791152"/>
          <a:ext cx="7560839" cy="888429"/>
        </p:xfrm>
        <a:graphic>
          <a:graphicData uri="http://schemas.openxmlformats.org/drawingml/2006/table">
            <a:tbl>
              <a:tblPr firstRow="1" bandRow="1">
                <a:tableStyleId>{9DCAF9ED-07DC-4A11-8D7F-57B35C25682E}</a:tableStyleId>
              </a:tblPr>
              <a:tblGrid>
                <a:gridCol w="1101093">
                  <a:extLst>
                    <a:ext uri="{9D8B030D-6E8A-4147-A177-3AD203B41FA5}">
                      <a16:colId xmlns:a16="http://schemas.microsoft.com/office/drawing/2014/main" val="20000"/>
                    </a:ext>
                  </a:extLst>
                </a:gridCol>
                <a:gridCol w="1537265">
                  <a:extLst>
                    <a:ext uri="{9D8B030D-6E8A-4147-A177-3AD203B41FA5}">
                      <a16:colId xmlns:a16="http://schemas.microsoft.com/office/drawing/2014/main" val="20001"/>
                    </a:ext>
                  </a:extLst>
                </a:gridCol>
                <a:gridCol w="664921">
                  <a:extLst>
                    <a:ext uri="{9D8B030D-6E8A-4147-A177-3AD203B41FA5}">
                      <a16:colId xmlns:a16="http://schemas.microsoft.com/office/drawing/2014/main" val="20002"/>
                    </a:ext>
                  </a:extLst>
                </a:gridCol>
                <a:gridCol w="1321312">
                  <a:extLst>
                    <a:ext uri="{9D8B030D-6E8A-4147-A177-3AD203B41FA5}">
                      <a16:colId xmlns:a16="http://schemas.microsoft.com/office/drawing/2014/main" val="20003"/>
                    </a:ext>
                  </a:extLst>
                </a:gridCol>
                <a:gridCol w="1211776">
                  <a:extLst>
                    <a:ext uri="{9D8B030D-6E8A-4147-A177-3AD203B41FA5}">
                      <a16:colId xmlns:a16="http://schemas.microsoft.com/office/drawing/2014/main" val="20004"/>
                    </a:ext>
                  </a:extLst>
                </a:gridCol>
                <a:gridCol w="932385">
                  <a:extLst>
                    <a:ext uri="{9D8B030D-6E8A-4147-A177-3AD203B41FA5}">
                      <a16:colId xmlns:a16="http://schemas.microsoft.com/office/drawing/2014/main" val="20005"/>
                    </a:ext>
                  </a:extLst>
                </a:gridCol>
                <a:gridCol w="792087">
                  <a:extLst>
                    <a:ext uri="{9D8B030D-6E8A-4147-A177-3AD203B41FA5}">
                      <a16:colId xmlns:a16="http://schemas.microsoft.com/office/drawing/2014/main" val="20006"/>
                    </a:ext>
                  </a:extLst>
                </a:gridCol>
              </a:tblGrid>
              <a:tr h="177748">
                <a:tc>
                  <a:txBody>
                    <a:bodyPr/>
                    <a:lstStyle/>
                    <a:p>
                      <a:pPr>
                        <a:lnSpc>
                          <a:spcPct val="115000"/>
                        </a:lnSpc>
                        <a:spcAft>
                          <a:spcPts val="0"/>
                        </a:spcAft>
                      </a:pPr>
                      <a:r>
                        <a:rPr lang="en-GB" sz="1100" dirty="0">
                          <a:effectLst/>
                        </a:rPr>
                        <a:t>Element Type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Name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AFP</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FP Details</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Object Type</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Technology</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161589">
                <a:tc>
                  <a:txBody>
                    <a:bodyPr/>
                    <a:lstStyle/>
                    <a:p>
                      <a:pPr>
                        <a:lnSpc>
                          <a:spcPct val="115000"/>
                        </a:lnSpc>
                        <a:spcAft>
                          <a:spcPts val="0"/>
                        </a:spcAft>
                      </a:pPr>
                      <a:r>
                        <a:rPr lang="en-US" sz="1000" dirty="0">
                          <a:effectLst/>
                        </a:rPr>
                        <a:t>Data Function</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Object Name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7</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DET: 1, RET: 1, ILF: 7 (Internal)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a:effectLst/>
                        </a:rPr>
                        <a:t>NodeJS Mongoose model</a:t>
                      </a:r>
                      <a:endParaRPr lang="fr-FR"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Module</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US" sz="1000" dirty="0">
                          <a:effectLst/>
                        </a:rPr>
                        <a:t>HTML5</a:t>
                      </a:r>
                      <a:endParaRPr lang="fr-FR"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bl>
          </a:graphicData>
        </a:graphic>
      </p:graphicFrame>
      <p:sp>
        <p:nvSpPr>
          <p:cNvPr id="3" name="Title 2"/>
          <p:cNvSpPr>
            <a:spLocks noGrp="1"/>
          </p:cNvSpPr>
          <p:nvPr>
            <p:ph type="title"/>
          </p:nvPr>
        </p:nvSpPr>
        <p:spPr/>
        <p:txBody>
          <a:bodyPr/>
          <a:lstStyle/>
          <a:p>
            <a:r>
              <a:rPr lang="en-US" dirty="0"/>
              <a:t>PowerPoint Templates – Tables</a:t>
            </a:r>
          </a:p>
        </p:txBody>
      </p:sp>
    </p:spTree>
    <p:extLst>
      <p:ext uri="{BB962C8B-B14F-4D97-AF65-F5344CB8AC3E}">
        <p14:creationId xmlns:p14="http://schemas.microsoft.com/office/powerpoint/2010/main" val="395522996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1368F1E7-B789-4C83-895F-A60CB3825787}"/>
              </a:ext>
            </a:extLst>
          </p:cNvPr>
          <p:cNvGrpSpPr/>
          <p:nvPr/>
        </p:nvGrpSpPr>
        <p:grpSpPr>
          <a:xfrm>
            <a:off x="1955882" y="1276500"/>
            <a:ext cx="8343878" cy="4823865"/>
            <a:chOff x="1955882" y="908720"/>
            <a:chExt cx="8343878" cy="4823865"/>
          </a:xfrm>
        </p:grpSpPr>
        <p:sp>
          <p:nvSpPr>
            <p:cNvPr id="6" name="Rounded Rectangle 5"/>
            <p:cNvSpPr/>
            <p:nvPr/>
          </p:nvSpPr>
          <p:spPr>
            <a:xfrm>
              <a:off x="2008834" y="908720"/>
              <a:ext cx="8157600" cy="4823865"/>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Violation Summary per application or modules</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VIOLATION_SUMMARY</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86974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fr-FR" sz="1050" b="1" dirty="0"/>
                <a:t>MODULES=1|0</a:t>
              </a:r>
              <a:r>
                <a:rPr lang="fr-FR" sz="1050" dirty="0"/>
                <a:t> to display violations for the </a:t>
              </a:r>
              <a:r>
                <a:rPr lang="fr-FR" sz="1050" dirty="0" err="1"/>
                <a:t>whole</a:t>
              </a:r>
              <a:r>
                <a:rPr lang="fr-FR" sz="1050" dirty="0"/>
                <a:t> application (=0 by default) or per modules (=1)</a:t>
              </a:r>
            </a:p>
            <a:p>
              <a:r>
                <a:rPr lang="en-US" sz="1050" b="1" dirty="0"/>
                <a:t>CRITICAL=1|0</a:t>
              </a:r>
              <a:r>
                <a:rPr lang="en-US" sz="1050" dirty="0"/>
                <a:t> to include critical violations (=1 by default) or not (=0)</a:t>
              </a:r>
            </a:p>
            <a:p>
              <a:r>
                <a:rPr lang="en-US" sz="1050" b="1" dirty="0"/>
                <a:t>NONCRITICAL=1|0 </a:t>
              </a:r>
              <a:r>
                <a:rPr lang="en-US" sz="1050" dirty="0"/>
                <a:t>to include the non-critical violations (=1) or not (=0 by default)</a:t>
              </a:r>
            </a:p>
            <a:p>
              <a:r>
                <a:rPr lang="en-US" sz="1050" b="1" dirty="0"/>
                <a:t>GRADE=1|0</a:t>
              </a:r>
              <a:r>
                <a:rPr lang="en-US" sz="1050" dirty="0"/>
                <a:t> to show the “Grade” column (1 by default)</a:t>
              </a:r>
            </a:p>
            <a:p>
              <a:r>
                <a:rPr lang="en-US" sz="1050" b="1" dirty="0"/>
                <a:t>TOTAL=1|0 </a:t>
              </a:r>
              <a:r>
                <a:rPr lang="en-US" sz="1050" dirty="0"/>
                <a:t>to show the “Total Checks” column (1 by default)</a:t>
              </a:r>
            </a:p>
            <a:p>
              <a:r>
                <a:rPr lang="en-US" sz="1050" b="1" dirty="0"/>
                <a:t>FAILED=1|0 </a:t>
              </a:r>
              <a:r>
                <a:rPr lang="en-US" sz="1050" dirty="0"/>
                <a:t>to show the “Failed Checks” column (0 by default)</a:t>
              </a:r>
            </a:p>
            <a:p>
              <a:r>
                <a:rPr lang="en-US" sz="1050" b="1" dirty="0"/>
                <a:t>SUCCESSFUL=1|0 </a:t>
              </a:r>
              <a:r>
                <a:rPr lang="en-US" sz="1050" dirty="0"/>
                <a:t>to show the “Successful Checks” column (0 by default)</a:t>
              </a:r>
            </a:p>
            <a:p>
              <a:r>
                <a:rPr lang="en-US" sz="1050" b="1" dirty="0"/>
                <a:t>ADDEDREMOVED=1|0</a:t>
              </a:r>
              <a:r>
                <a:rPr lang="en-US" sz="1050" dirty="0"/>
                <a:t> to show the “Added” and “Removed” columns (0 by default)</a:t>
              </a:r>
            </a:p>
            <a:p>
              <a:r>
                <a:rPr lang="en-US" sz="1050" b="1" dirty="0"/>
                <a:t>COMPLIANCE=1|0 </a:t>
              </a:r>
              <a:r>
                <a:rPr lang="en-US" sz="1050" dirty="0"/>
                <a:t>to show the “Compliance Ratio” column (0 by default)</a:t>
              </a:r>
            </a:p>
            <a:p>
              <a:r>
                <a:rPr lang="en-US" sz="1050" b="1" dirty="0"/>
                <a:t>COUNT=-1|N </a:t>
              </a:r>
              <a:r>
                <a:rPr lang="en-US" sz="1050" dirty="0"/>
                <a:t>display only N results, or all results if -1 (5 by default)</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VIOLATION_SUMMARY;MODULES=0,CRITICAL=1,NONCRITICAL=0,GRADE=1,TOTAL=0,FAILED=1,SUCCESSFUL=0,ADDEDREMOVED=1,COMPLIANCE=0,COUNT=5"/>
          <p:cNvGraphicFramePr>
            <a:graphicFrameLocks noGrp="1"/>
          </p:cNvGraphicFramePr>
          <p:nvPr>
            <p:extLst>
              <p:ext uri="{D42A27DB-BD31-4B8C-83A1-F6EECF244321}">
                <p14:modId xmlns:p14="http://schemas.microsoft.com/office/powerpoint/2010/main" val="2573868683"/>
              </p:ext>
            </p:extLst>
          </p:nvPr>
        </p:nvGraphicFramePr>
        <p:xfrm>
          <a:off x="2343218" y="4444852"/>
          <a:ext cx="7488832" cy="1226820"/>
        </p:xfrm>
        <a:graphic>
          <a:graphicData uri="http://schemas.openxmlformats.org/drawingml/2006/table">
            <a:tbl>
              <a:tblPr firstRow="1" bandRow="1">
                <a:tableStyleId>{9DCAF9ED-07DC-4A11-8D7F-57B35C25682E}</a:tableStyleId>
              </a:tblPr>
              <a:tblGrid>
                <a:gridCol w="3384376">
                  <a:extLst>
                    <a:ext uri="{9D8B030D-6E8A-4147-A177-3AD203B41FA5}">
                      <a16:colId xmlns:a16="http://schemas.microsoft.com/office/drawing/2014/main" val="20000"/>
                    </a:ext>
                  </a:extLst>
                </a:gridCol>
                <a:gridCol w="648072">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r>
                        <a:rPr lang="fr-FR" sz="1050" dirty="0" err="1"/>
                        <a:t>Rule</a:t>
                      </a:r>
                      <a:r>
                        <a:rPr lang="fr-FR" sz="1050" dirty="0"/>
                        <a:t> Name</a:t>
                      </a:r>
                    </a:p>
                  </a:txBody>
                  <a:tcPr/>
                </a:tc>
                <a:tc>
                  <a:txBody>
                    <a:bodyPr/>
                    <a:lstStyle/>
                    <a:p>
                      <a:r>
                        <a:rPr lang="fr-FR" sz="1050" dirty="0"/>
                        <a:t>Grade</a:t>
                      </a:r>
                    </a:p>
                  </a:txBody>
                  <a:tcPr/>
                </a:tc>
                <a:tc>
                  <a:txBody>
                    <a:bodyPr/>
                    <a:lstStyle/>
                    <a:p>
                      <a:pPr algn="ctr"/>
                      <a:r>
                        <a:rPr lang="fr-FR" sz="1050" dirty="0"/>
                        <a:t># Violations</a:t>
                      </a:r>
                    </a:p>
                  </a:txBody>
                  <a:tcPr/>
                </a:tc>
                <a:tc>
                  <a:txBody>
                    <a:bodyPr/>
                    <a:lstStyle/>
                    <a:p>
                      <a:pPr algn="ctr"/>
                      <a:r>
                        <a:rPr lang="fr-FR" sz="1050" dirty="0" err="1"/>
                        <a:t>Added</a:t>
                      </a:r>
                      <a:endParaRPr lang="fr-FR" sz="1050" dirty="0"/>
                    </a:p>
                  </a:txBody>
                  <a:tcPr/>
                </a:tc>
                <a:tc>
                  <a:txBody>
                    <a:bodyPr/>
                    <a:lstStyle/>
                    <a:p>
                      <a:pPr algn="ctr"/>
                      <a:r>
                        <a:rPr lang="fr-FR" sz="1050" dirty="0" err="1"/>
                        <a:t>Removed</a:t>
                      </a:r>
                      <a:endParaRPr lang="fr-FR" sz="1050" dirty="0"/>
                    </a:p>
                  </a:txBody>
                  <a:tcPr/>
                </a:tc>
                <a:tc>
                  <a:txBody>
                    <a:bodyPr/>
                    <a:lstStyle/>
                    <a:p>
                      <a:r>
                        <a:rPr lang="fr-FR" sz="1050" dirty="0"/>
                        <a:t>Critical</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Rule1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2.8</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4321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Rule2</a:t>
                      </a:r>
                    </a:p>
                  </a:txBody>
                  <a:tcPr anchor="ctr"/>
                </a:tc>
                <a:tc>
                  <a:txBody>
                    <a:bodyPr/>
                    <a:lstStyle/>
                    <a:p>
                      <a:pPr marL="0" algn="l" defTabSz="914400" rtl="0" eaLnBrk="1" latinLnBrk="0" hangingPunct="1"/>
                      <a:r>
                        <a:rPr lang="fr-FR" sz="1000" kern="1200" dirty="0"/>
                        <a:t>2.9</a:t>
                      </a:r>
                    </a:p>
                  </a:txBody>
                  <a:tcPr anchor="ctr"/>
                </a:tc>
                <a:tc>
                  <a:txBody>
                    <a:bodyPr/>
                    <a:lstStyle/>
                    <a:p>
                      <a:pPr marL="0" algn="r" defTabSz="914400" rtl="0" eaLnBrk="1" latinLnBrk="0" hangingPunct="1"/>
                      <a:r>
                        <a:rPr lang="fr-FR" sz="1000" kern="1200" dirty="0"/>
                        <a:t>321</a:t>
                      </a:r>
                    </a:p>
                  </a:txBody>
                  <a:tcPr anchor="ctr"/>
                </a:tc>
                <a:tc>
                  <a:txBody>
                    <a:bodyPr/>
                    <a:lstStyle/>
                    <a:p>
                      <a:pPr marL="0" algn="r" defTabSz="914400" rtl="0" eaLnBrk="1" latinLnBrk="0" hangingPunct="1"/>
                      <a:r>
                        <a:rPr lang="fr-FR" sz="1000" kern="1200" dirty="0"/>
                        <a:t>3</a:t>
                      </a:r>
                    </a:p>
                  </a:txBody>
                  <a:tcPr anchor="ctr"/>
                </a:tc>
                <a:tc>
                  <a:txBody>
                    <a:bodyPr/>
                    <a:lstStyle/>
                    <a:p>
                      <a:pPr marL="0" algn="r" defTabSz="914400" rtl="0" eaLnBrk="1" latinLnBrk="0" hangingPunct="1"/>
                      <a:r>
                        <a:rPr lang="fr-FR" sz="1000" kern="1200" dirty="0"/>
                        <a:t>1</a:t>
                      </a: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Rule3</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3.0</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2</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Rule4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3.1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0</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a:t>X</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20526599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980CB96-2E0E-47D6-8383-CA074A3CF1B4}"/>
              </a:ext>
            </a:extLst>
          </p:cNvPr>
          <p:cNvGrpSpPr/>
          <p:nvPr/>
        </p:nvGrpSpPr>
        <p:grpSpPr>
          <a:xfrm>
            <a:off x="1955882" y="1093358"/>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a rule</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QUALITY_RULE_VIOLATIONS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6968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The Id of the business criterion. If this id correspond to efficiency (60014), robustness (60013), or security (60016), the </a:t>
              </a:r>
              <a:r>
                <a:rPr lang="en-GB" sz="1050" dirty="0" err="1"/>
                <a:t>propagatedRiskIndex</a:t>
              </a:r>
              <a:r>
                <a:rPr lang="en-GB" sz="1050" dirty="0"/>
                <a:t> is displayed. By default, BCID = 60013</a:t>
              </a:r>
              <a:br>
                <a:rPr lang="en-GB" sz="1050" dirty="0"/>
              </a:br>
              <a:r>
                <a:rPr lang="en-GB" sz="1050" dirty="0"/>
                <a:t>- </a:t>
              </a:r>
              <a:r>
                <a:rPr lang="en-GB" sz="1050" b="1" dirty="0"/>
                <a:t>ID=</a:t>
              </a:r>
              <a:r>
                <a:rPr lang="en-GB" sz="1050" dirty="0"/>
                <a:t> The Id of the quality rule for which you want to display the list of violations. By default, ID=7788 (Avoid empty </a:t>
              </a:r>
              <a:r>
                <a:rPr lang="en-GB" sz="1050"/>
                <a:t>catch block)</a:t>
              </a:r>
              <a:br>
                <a:rPr lang="en-GB" sz="1050" dirty="0"/>
              </a:br>
              <a:r>
                <a:rPr lang="en-GB" sz="1050" dirty="0"/>
                <a:t>- </a:t>
              </a:r>
              <a:r>
                <a:rPr lang="en-GB" sz="1050" b="1" dirty="0"/>
                <a:t>COUNT=N</a:t>
              </a:r>
              <a:r>
                <a:rPr lang="en-GB" sz="1050" dirty="0"/>
                <a:t> where N indicates the top N number ; default value = 10</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SNAPSHOT=CURRENT|PREVIOUS</a:t>
              </a:r>
              <a:r>
                <a:rPr lang="en-GB" sz="1050" dirty="0"/>
                <a:t> to select from which snapshot we take results; default is Current</a:t>
              </a:r>
              <a:endParaRPr lang="en-US" sz="1050" dirty="0"/>
            </a:p>
            <a:p>
              <a:r>
                <a:rPr lang="en-GB" sz="1050" dirty="0"/>
                <a:t>If there is no previous snapshot, column Status is not displayed</a:t>
              </a:r>
              <a:endParaRPr lang="en-US" sz="1050" dirty="0"/>
            </a:p>
            <a:p>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4750D274-4F63-4C7D-A8E5-8E17BCFA7CAE}"/>
                </a:ext>
              </a:extLst>
            </p:cNvPr>
            <p:cNvSpPr txBox="1"/>
            <p:nvPr/>
          </p:nvSpPr>
          <p:spPr>
            <a:xfrm>
              <a:off x="3071664" y="377263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6" name="TextBox 15">
              <a:extLst>
                <a:ext uri="{FF2B5EF4-FFF2-40B4-BE49-F238E27FC236}">
                  <a16:creationId xmlns:a16="http://schemas.microsoft.com/office/drawing/2014/main" id="{7C216C8A-29DC-47E1-8542-08256935B43A}"/>
                </a:ext>
              </a:extLst>
            </p:cNvPr>
            <p:cNvSpPr txBox="1"/>
            <p:nvPr/>
          </p:nvSpPr>
          <p:spPr>
            <a:xfrm>
              <a:off x="2514067" y="373851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2" name="Table 1" descr="TABLE;QUALITY_RULE_VIOLATIONS;BCID=60013,ID=7788,COUNT=10"/>
          <p:cNvGraphicFramePr>
            <a:graphicFrameLocks noGrp="1"/>
          </p:cNvGraphicFramePr>
          <p:nvPr>
            <p:extLst>
              <p:ext uri="{D42A27DB-BD31-4B8C-83A1-F6EECF244321}">
                <p14:modId xmlns:p14="http://schemas.microsoft.com/office/powerpoint/2010/main" val="3893033375"/>
              </p:ext>
            </p:extLst>
          </p:nvPr>
        </p:nvGraphicFramePr>
        <p:xfrm>
          <a:off x="2711624" y="4691074"/>
          <a:ext cx="6840760" cy="1226820"/>
        </p:xfrm>
        <a:graphic>
          <a:graphicData uri="http://schemas.openxmlformats.org/drawingml/2006/table">
            <a:tbl>
              <a:tblPr firstRow="1" bandRow="1">
                <a:tableStyleId>{9DCAF9ED-07DC-4A11-8D7F-57B35C25682E}</a:tableStyleId>
              </a:tblPr>
              <a:tblGrid>
                <a:gridCol w="4545762">
                  <a:extLst>
                    <a:ext uri="{9D8B030D-6E8A-4147-A177-3AD203B41FA5}">
                      <a16:colId xmlns:a16="http://schemas.microsoft.com/office/drawing/2014/main" val="20000"/>
                    </a:ext>
                  </a:extLst>
                </a:gridCol>
                <a:gridCol w="1297173">
                  <a:extLst>
                    <a:ext uri="{9D8B030D-6E8A-4147-A177-3AD203B41FA5}">
                      <a16:colId xmlns:a16="http://schemas.microsoft.com/office/drawing/2014/main" val="20004"/>
                    </a:ext>
                  </a:extLst>
                </a:gridCol>
                <a:gridCol w="997825">
                  <a:extLst>
                    <a:ext uri="{9D8B030D-6E8A-4147-A177-3AD203B41FA5}">
                      <a16:colId xmlns:a16="http://schemas.microsoft.com/office/drawing/2014/main" val="20005"/>
                    </a:ext>
                  </a:extLst>
                </a:gridCol>
              </a:tblGrid>
              <a:tr h="226695">
                <a:tc>
                  <a:txBody>
                    <a:bodyPr/>
                    <a:lstStyle/>
                    <a:p>
                      <a:r>
                        <a:rPr lang="fr-FR" sz="1050" dirty="0"/>
                        <a:t>Object Name</a:t>
                      </a:r>
                    </a:p>
                  </a:txBody>
                  <a:tcPr/>
                </a:tc>
                <a:tc>
                  <a:txBody>
                    <a:bodyPr/>
                    <a:lstStyle/>
                    <a:p>
                      <a:r>
                        <a:rPr lang="fr-FR" sz="1050" dirty="0"/>
                        <a:t>PRI</a:t>
                      </a:r>
                    </a:p>
                  </a:txBody>
                  <a:tcPr/>
                </a:tc>
                <a:tc>
                  <a:txBody>
                    <a:bodyPr/>
                    <a:lstStyle/>
                    <a:p>
                      <a:r>
                        <a:rPr lang="fr-FR" sz="1050" dirty="0" err="1"/>
                        <a:t>Status</a:t>
                      </a:r>
                      <a:endParaRPr lang="fr-FR" sz="1050" dirty="0"/>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000" kern="1200" dirty="0"/>
                        <a:t>Object1</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1,234</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added</a:t>
                      </a:r>
                      <a:endParaRPr lang="fr-FR" sz="1000" kern="1200" dirty="0"/>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000" kern="1200" dirty="0"/>
                        <a:t>Object2</a:t>
                      </a:r>
                    </a:p>
                  </a:txBody>
                  <a:tcPr anchor="ctr"/>
                </a:tc>
                <a:tc>
                  <a:txBody>
                    <a:bodyPr/>
                    <a:lstStyle/>
                    <a:p>
                      <a:pPr marL="0" algn="r" defTabSz="914400" rtl="0" eaLnBrk="1" latinLnBrk="0" hangingPunct="1"/>
                      <a:r>
                        <a:rPr lang="fr-FR" sz="1000" kern="1200" dirty="0"/>
                        <a:t>123</a:t>
                      </a:r>
                    </a:p>
                  </a:txBody>
                  <a:tcPr anchor="ctr"/>
                </a:tc>
                <a:tc>
                  <a:txBody>
                    <a:bodyPr/>
                    <a:lstStyle/>
                    <a:p>
                      <a:pPr marL="0" algn="l" defTabSz="914400" rtl="0" eaLnBrk="1" latinLnBrk="0" hangingPunct="1"/>
                      <a:r>
                        <a:rPr lang="fr-FR" sz="1000" kern="1200" dirty="0" err="1"/>
                        <a:t>updated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000" kern="1200" dirty="0"/>
                        <a:t>Object3</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12</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000" kern="1200" dirty="0"/>
                        <a:t>Object4</a:t>
                      </a:r>
                      <a:endParaRPr lang="fr-FR" sz="1000" kern="1200" dirty="0">
                        <a:solidFill>
                          <a:schemeClr val="dk1"/>
                        </a:solidFill>
                        <a:latin typeface="+mn-lt"/>
                        <a:ea typeface="+mn-ea"/>
                        <a:cs typeface="+mn-cs"/>
                      </a:endParaRPr>
                    </a:p>
                  </a:txBody>
                  <a:tcPr anchor="ctr"/>
                </a:tc>
                <a:tc>
                  <a:txBody>
                    <a:bodyPr/>
                    <a:lstStyle/>
                    <a:p>
                      <a:pPr marL="0" algn="r" defTabSz="914400" rtl="0" eaLnBrk="1" latinLnBrk="0" hangingPunct="1"/>
                      <a:r>
                        <a:rPr lang="fr-FR" sz="1000" kern="1200" dirty="0"/>
                        <a:t>1</a:t>
                      </a:r>
                      <a:endParaRPr lang="fr-FR" sz="10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000" kern="1200" dirty="0" err="1"/>
                        <a:t>unchanged</a:t>
                      </a:r>
                      <a:endParaRPr lang="fr-FR" sz="10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83817794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94D651E-FE58-4D17-B5E6-33C2C20C71B0}"/>
              </a:ext>
            </a:extLst>
          </p:cNvPr>
          <p:cNvGrpSpPr/>
          <p:nvPr/>
        </p:nvGrpSpPr>
        <p:grpSpPr>
          <a:xfrm>
            <a:off x="1955882" y="1093359"/>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in </a:t>
              </a:r>
              <a:r>
                <a:rPr lang="en-US" sz="1600"/>
                <a:t>action plan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ACTION_PLAN_VIOLATIONS</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1"/>
              <a:ext cx="6524504" cy="90024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r>
                <a:rPr lang="en-GB" sz="1050" dirty="0"/>
                <a:t>- </a:t>
              </a:r>
              <a:r>
                <a:rPr lang="en-GB" sz="1050" b="1" dirty="0"/>
                <a:t>FILTER=ADDED|SOLVED|PENDING|ALL</a:t>
              </a:r>
              <a:r>
                <a:rPr lang="en-GB" sz="1050" dirty="0"/>
                <a:t> to filter the list by the remedial action status; default is ALL</a:t>
              </a:r>
              <a:endParaRPr lang="en-US" sz="7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6" name="TextBox 15">
              <a:extLst>
                <a:ext uri="{FF2B5EF4-FFF2-40B4-BE49-F238E27FC236}">
                  <a16:creationId xmlns:a16="http://schemas.microsoft.com/office/drawing/2014/main" id="{87D9D11F-85A9-4326-B787-2DA683DFA1C9}"/>
                </a:ext>
              </a:extLst>
            </p:cNvPr>
            <p:cNvSpPr txBox="1"/>
            <p:nvPr/>
          </p:nvSpPr>
          <p:spPr>
            <a:xfrm>
              <a:off x="3071664" y="3247096"/>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F2D79465-4F37-4980-9E55-D67D7D76298E}"/>
                </a:ext>
              </a:extLst>
            </p:cNvPr>
            <p:cNvSpPr txBox="1"/>
            <p:nvPr/>
          </p:nvSpPr>
          <p:spPr>
            <a:xfrm>
              <a:off x="2514067" y="3212976"/>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2" name="Table 11" descr="TABLE;ACTION_PLAN_VIOLATIONS;COUNT=10,NAME=SHORT">
            <a:extLst>
              <a:ext uri="{FF2B5EF4-FFF2-40B4-BE49-F238E27FC236}">
                <a16:creationId xmlns:a16="http://schemas.microsoft.com/office/drawing/2014/main" id="{859D7656-1CF3-4BB0-B948-E4C7E1DCA147}"/>
              </a:ext>
            </a:extLst>
          </p:cNvPr>
          <p:cNvGraphicFramePr>
            <a:graphicFrameLocks noGrp="1"/>
          </p:cNvGraphicFramePr>
          <p:nvPr>
            <p:extLst>
              <p:ext uri="{D42A27DB-BD31-4B8C-83A1-F6EECF244321}">
                <p14:modId xmlns:p14="http://schemas.microsoft.com/office/powerpoint/2010/main" val="602338285"/>
              </p:ext>
            </p:extLst>
          </p:nvPr>
        </p:nvGraphicFramePr>
        <p:xfrm>
          <a:off x="2351584" y="4164672"/>
          <a:ext cx="7488832" cy="1194054"/>
        </p:xfrm>
        <a:graphic>
          <a:graphicData uri="http://schemas.openxmlformats.org/drawingml/2006/table">
            <a:tbl>
              <a:tblPr firstRow="1" bandRow="1">
                <a:tableStyleId>{9DCAF9ED-07DC-4A11-8D7F-57B35C25682E}</a:tableStyleId>
              </a:tblPr>
              <a:tblGrid>
                <a:gridCol w="2016224">
                  <a:extLst>
                    <a:ext uri="{9D8B030D-6E8A-4147-A177-3AD203B41FA5}">
                      <a16:colId xmlns:a16="http://schemas.microsoft.com/office/drawing/2014/main" val="20000"/>
                    </a:ext>
                  </a:extLst>
                </a:gridCol>
                <a:gridCol w="2016224">
                  <a:extLst>
                    <a:ext uri="{9D8B030D-6E8A-4147-A177-3AD203B41FA5}">
                      <a16:colId xmlns:a16="http://schemas.microsoft.com/office/drawing/2014/main" val="20001"/>
                    </a:ext>
                  </a:extLst>
                </a:gridCol>
                <a:gridCol w="1080120">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936104">
                  <a:extLst>
                    <a:ext uri="{9D8B030D-6E8A-4147-A177-3AD203B41FA5}">
                      <a16:colId xmlns:a16="http://schemas.microsoft.com/office/drawing/2014/main" val="20004"/>
                    </a:ext>
                  </a:extLst>
                </a:gridCol>
                <a:gridCol w="720080">
                  <a:extLst>
                    <a:ext uri="{9D8B030D-6E8A-4147-A177-3AD203B41FA5}">
                      <a16:colId xmlns:a16="http://schemas.microsoft.com/office/drawing/2014/main" val="20005"/>
                    </a:ext>
                  </a:extLst>
                </a:gridCol>
              </a:tblGrid>
              <a:tr h="226695">
                <a:tc>
                  <a:txBody>
                    <a:bodyPr/>
                    <a:lstStyle/>
                    <a:p>
                      <a:pPr marL="0" marR="0">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Object name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Priority</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Last 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nSpc>
                          <a:spcPct val="115000"/>
                        </a:lnSpc>
                        <a:spcBef>
                          <a:spcPts val="0"/>
                        </a:spcBef>
                        <a:spcAft>
                          <a:spcPts val="0"/>
                        </a:spcAft>
                      </a:pPr>
                      <a:r>
                        <a:rPr lang="en-GB" sz="1000">
                          <a:effectLst/>
                        </a:rPr>
                        <a:t>Rule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a:effectLst/>
                        </a:rPr>
                        <a:t>Artefact one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Low</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updated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01/01/2010</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GB" sz="1000" dirty="0">
                          <a:effectLst/>
                        </a:rPr>
                        <a:t>Artefact two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Comment 2</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Extreme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a:effectLst/>
                        </a:rPr>
                        <a:t>added</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r">
                        <a:lnSpc>
                          <a:spcPct val="115000"/>
                        </a:lnSpc>
                        <a:spcBef>
                          <a:spcPts val="0"/>
                        </a:spcBef>
                        <a:spcAft>
                          <a:spcPts val="0"/>
                        </a:spcAft>
                      </a:pPr>
                      <a:r>
                        <a:rPr lang="en-GB" sz="1000" dirty="0">
                          <a:effectLst/>
                        </a:rPr>
                        <a:t>02/02/2012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2824272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b="0" dirty="0"/>
                <a:t>VIOLATIONS_LIST</a:t>
              </a:r>
              <a:endParaRPr lang="fr-FR" sz="14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0313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1050" dirty="0"/>
                <a:t>-   </a:t>
              </a:r>
              <a:r>
                <a:rPr lang="en-GB" sz="1050" b="1" dirty="0"/>
                <a:t>BCID= </a:t>
              </a:r>
              <a:r>
                <a:rPr lang="en-GB" sz="1050" dirty="0"/>
                <a:t>list of ids of business criterion separated by | : </a:t>
              </a:r>
              <a:r>
                <a:rPr lang="en-GB" sz="1050" b="1" dirty="0"/>
                <a:t>60011|60012|60013|60014|60016|60017</a:t>
              </a:r>
              <a:r>
                <a:rPr lang="en-GB" sz="1050" dirty="0"/>
                <a:t> one or several ; default value = 60016 (Security)</a:t>
              </a:r>
              <a:endParaRPr lang="en-US" sz="1050" dirty="0"/>
            </a:p>
            <a:p>
              <a:r>
                <a:rPr lang="en-GB" sz="1050" dirty="0"/>
                <a:t>-   </a:t>
              </a:r>
              <a:r>
                <a:rPr lang="en-GB" sz="1050" b="1" dirty="0"/>
                <a:t>COUNT=N|ALL</a:t>
              </a:r>
              <a:r>
                <a:rPr lang="en-GB" sz="1050" dirty="0"/>
                <a:t> where N indicates the top N number ; default value = 10 (ALL for all violations)</a:t>
              </a:r>
              <a:endParaRPr lang="en-US" sz="1050" dirty="0"/>
            </a:p>
            <a:p>
              <a:r>
                <a:rPr lang="en-GB" sz="1050" dirty="0"/>
                <a:t>-   </a:t>
              </a:r>
              <a:r>
                <a:rPr lang="en-GB" sz="1050" b="1" dirty="0"/>
                <a:t>NAME=FULL|SHORT</a:t>
              </a:r>
              <a:r>
                <a:rPr lang="en-GB" sz="1050" dirty="0"/>
                <a:t> to display short name or full name of objects (full name by default)</a:t>
              </a:r>
              <a:endParaRPr lang="en-US" sz="1050" dirty="0"/>
            </a:p>
            <a:p>
              <a:pPr marL="171450" indent="-171450">
                <a:buFontTx/>
                <a:buChar char="-"/>
              </a:pPr>
              <a:r>
                <a:rPr lang="en-GB" sz="1050" b="1" dirty="0"/>
                <a:t>FILTER=ADDED|UNCHANGED|UPDATED|ALL</a:t>
              </a:r>
              <a:r>
                <a:rPr lang="en-GB" sz="1050" dirty="0"/>
                <a:t> to filter the list by the violation status; default is ALL</a:t>
              </a:r>
            </a:p>
            <a:p>
              <a:pPr marL="171450" indent="-171450">
                <a:buFontTx/>
                <a:buChar char="-"/>
              </a:pPr>
              <a:r>
                <a:rPr lang="en-US" sz="1050" b="1" dirty="0"/>
                <a:t>VIOLATIONS=CRITICAL|ALL </a:t>
              </a:r>
              <a:r>
                <a:rPr lang="en-US" sz="1050" dirty="0"/>
                <a:t>by default, only CRITICAL violations are listed</a:t>
              </a:r>
              <a:endParaRPr lang="en-GB" sz="1050" dirty="0"/>
            </a:p>
            <a:p>
              <a:pPr marL="171450" indent="-171450">
                <a:buFontTx/>
                <a:buChar char="-"/>
              </a:pPr>
              <a:r>
                <a:rPr lang="en-US" sz="1050" b="1" dirty="0"/>
                <a:t>MODULE=</a:t>
              </a:r>
              <a:r>
                <a:rPr lang="en-US" sz="1050" b="1" dirty="0" err="1"/>
                <a:t>ModuleName</a:t>
              </a:r>
              <a:r>
                <a:rPr lang="en-US" sz="1050" dirty="0"/>
                <a:t>, parameter used to restrict the list for one module, by default violation are listed for the application</a:t>
              </a:r>
            </a:p>
            <a:p>
              <a:pPr marL="171450" indent="-171450">
                <a:buFontTx/>
                <a:buChar char="-"/>
              </a:pPr>
              <a:r>
                <a:rPr lang="en-US" sz="1050" b="1" dirty="0"/>
                <a:t>TECHNOLOGIES=techno1|techno2</a:t>
              </a:r>
              <a:r>
                <a:rPr lang="en-US" sz="1050" dirty="0"/>
                <a:t>, parameter used to restrict the list of violations, by default all technologies</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76694"/>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257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VIOLATIONS_LIST;BCID=60016,COUNT=10,NAME=SHORT,FILTER=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262532686"/>
              </p:ext>
            </p:extLst>
          </p:nvPr>
        </p:nvGraphicFramePr>
        <p:xfrm>
          <a:off x="2067660" y="4996642"/>
          <a:ext cx="7964210" cy="1086740"/>
        </p:xfrm>
        <a:graphic>
          <a:graphicData uri="http://schemas.openxmlformats.org/drawingml/2006/table">
            <a:tbl>
              <a:tblPr firstRow="1" bandRow="1">
                <a:tableStyleId>{9DCAF9ED-07DC-4A11-8D7F-57B35C25682E}</a:tableStyleId>
              </a:tblPr>
              <a:tblGrid>
                <a:gridCol w="823358">
                  <a:extLst>
                    <a:ext uri="{9D8B030D-6E8A-4147-A177-3AD203B41FA5}">
                      <a16:colId xmlns:a16="http://schemas.microsoft.com/office/drawing/2014/main" val="20000"/>
                    </a:ext>
                  </a:extLst>
                </a:gridCol>
                <a:gridCol w="596131">
                  <a:extLst>
                    <a:ext uri="{9D8B030D-6E8A-4147-A177-3AD203B41FA5}">
                      <a16:colId xmlns:a16="http://schemas.microsoft.com/office/drawing/2014/main" val="20001"/>
                    </a:ext>
                  </a:extLst>
                </a:gridCol>
                <a:gridCol w="812759">
                  <a:extLst>
                    <a:ext uri="{9D8B030D-6E8A-4147-A177-3AD203B41FA5}">
                      <a16:colId xmlns:a16="http://schemas.microsoft.com/office/drawing/2014/main" val="20002"/>
                    </a:ext>
                  </a:extLst>
                </a:gridCol>
                <a:gridCol w="720080">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224136">
                  <a:extLst>
                    <a:ext uri="{9D8B030D-6E8A-4147-A177-3AD203B41FA5}">
                      <a16:colId xmlns:a16="http://schemas.microsoft.com/office/drawing/2014/main" val="20005"/>
                    </a:ext>
                  </a:extLst>
                </a:gridCol>
                <a:gridCol w="1368152">
                  <a:extLst>
                    <a:ext uri="{9D8B030D-6E8A-4147-A177-3AD203B41FA5}">
                      <a16:colId xmlns:a16="http://schemas.microsoft.com/office/drawing/2014/main" val="768148408"/>
                    </a:ext>
                  </a:extLst>
                </a:gridCol>
                <a:gridCol w="907426">
                  <a:extLst>
                    <a:ext uri="{9D8B030D-6E8A-4147-A177-3AD203B41FA5}">
                      <a16:colId xmlns:a16="http://schemas.microsoft.com/office/drawing/2014/main" val="2204979982"/>
                    </a:ext>
                  </a:extLst>
                </a:gridCol>
              </a:tblGrid>
              <a:tr h="226695">
                <a:tc>
                  <a:txBody>
                    <a:bodyPr/>
                    <a:lstStyle/>
                    <a:p>
                      <a:pPr marL="0" marR="0" algn="ctr">
                        <a:lnSpc>
                          <a:spcPct val="115000"/>
                        </a:lnSpc>
                        <a:spcBef>
                          <a:spcPts val="0"/>
                        </a:spcBef>
                        <a:spcAft>
                          <a:spcPts val="0"/>
                        </a:spcAft>
                      </a:pPr>
                      <a:r>
                        <a:rPr lang="en-GB" sz="1000" dirty="0">
                          <a:effectLst/>
                        </a:rPr>
                        <a:t>Violation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PRI</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Exclusion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Action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Business Criterion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Status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1,235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pending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Updated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GB" sz="10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12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n/a</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Security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Object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unchanged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562087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violations for health factor</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RULES_LIST_STATISTICS_RATIO</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16982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r>
                <a:rPr lang="en-GB" sz="900" dirty="0"/>
                <a:t>-   </a:t>
              </a:r>
              <a:r>
                <a:rPr lang="en-US" sz="900" b="1" dirty="0"/>
                <a:t>METRICS</a:t>
              </a:r>
              <a:r>
                <a:rPr lang="en-GB" sz="900" b="1" dirty="0"/>
                <a:t>= </a:t>
              </a:r>
              <a:r>
                <a:rPr lang="en-GB" sz="900" dirty="0"/>
                <a:t>list of ids or standard tags, separated by | (can be Business or Technical Criterion, quality rules or quality standard tags, it can also be the name for a BC or a </a:t>
              </a:r>
              <a:r>
                <a:rPr lang="en-GB" sz="900" dirty="0" err="1"/>
                <a:t>shortName</a:t>
              </a:r>
              <a:r>
                <a:rPr lang="en-GB" sz="900" dirty="0"/>
                <a:t> for a TC)</a:t>
              </a:r>
              <a:endParaRPr lang="en-US" sz="900" dirty="0"/>
            </a:p>
            <a:p>
              <a:r>
                <a:rPr lang="en-GB" sz="900" dirty="0"/>
                <a:t>-   </a:t>
              </a:r>
              <a:r>
                <a:rPr lang="en-GB" sz="900" b="1" dirty="0"/>
                <a:t>COMPLIANCE=true or false</a:t>
              </a:r>
              <a:r>
                <a:rPr lang="en-GB" sz="900" dirty="0"/>
                <a:t> if you want to display the Compliance ratio column (default false)</a:t>
              </a:r>
              <a:endParaRPr lang="en-US" sz="900" dirty="0"/>
            </a:p>
            <a:p>
              <a:pPr marL="171450" indent="-171450">
                <a:buFontTx/>
                <a:buChar char="-"/>
              </a:pPr>
              <a:r>
                <a:rPr lang="en-GB" sz="900" b="1" dirty="0"/>
                <a:t>CRITICAL=true or false </a:t>
              </a:r>
              <a:r>
                <a:rPr lang="en-GB" sz="900" dirty="0"/>
                <a:t>if you want to filter the metrics from the Business or Technical Criteria by critical metrics (default false)</a:t>
              </a:r>
              <a:endParaRPr lang="en-US" sz="900" dirty="0"/>
            </a:p>
            <a:p>
              <a:pPr marL="171450" indent="-171450">
                <a:buFontTx/>
                <a:buChar char="-"/>
              </a:pPr>
              <a:r>
                <a:rPr lang="en-GB" sz="900" b="1" dirty="0"/>
                <a:t>SORTED=TOTAL|COMPLIANCE</a:t>
              </a:r>
              <a:r>
                <a:rPr lang="en-GB" sz="900" dirty="0"/>
                <a:t> to sort the results from max number of violations to min, or by compliance score by worse to better (if compliance score column is displayed), default is TOTAL</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EVOLUTION</a:t>
              </a:r>
              <a:r>
                <a:rPr lang="en-GB" sz="900" dirty="0"/>
                <a:t>=</a:t>
              </a:r>
              <a:r>
                <a:rPr lang="en-GB" sz="900" dirty="0" err="1"/>
                <a:t>true|false</a:t>
              </a:r>
              <a:r>
                <a:rPr lang="en-GB" sz="900" dirty="0"/>
                <a:t>. For display of added and removed columns. If not exists, the </a:t>
              </a:r>
              <a:r>
                <a:rPr lang="en-GB" sz="900" dirty="0" err="1"/>
                <a:t>colums</a:t>
              </a:r>
              <a:r>
                <a:rPr lang="en-GB" sz="900" dirty="0"/>
                <a:t> are displayed only if there is a previous snapshot</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endParaRPr lang="en-US" sz="900" dirty="0"/>
            </a:p>
            <a:p>
              <a:pPr marL="171450" indent="-171450">
                <a:buFontTx/>
                <a:buChar char="-"/>
              </a:pPr>
              <a:r>
                <a:rPr lang="en-US" sz="900" dirty="0"/>
                <a:t> </a:t>
              </a:r>
              <a:r>
                <a:rPr lang="en-US" sz="900" b="1" dirty="0"/>
                <a:t>HEADER</a:t>
              </a:r>
              <a:r>
                <a:rPr lang="en-US" sz="900" dirty="0"/>
                <a:t>=NO to not display headers (useful for excel report when you want to define your own customized headers). By default if option is not present or different from NO, headers are displayed</a:t>
              </a:r>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135044"/>
              <a:ext cx="6991830" cy="369332"/>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900" i="0" dirty="0"/>
                <a:t>To use the quality standard tags selection, the Quality Standards Mapping extension should be installed on the central where the application resides.</a:t>
              </a:r>
              <a:endParaRPr lang="en-US" sz="5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10092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STATISTICS_RATIO;METRICS=CISQ-Security,COMPLIANCE=true,LBL=violations">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362322694"/>
              </p:ext>
            </p:extLst>
          </p:nvPr>
        </p:nvGraphicFramePr>
        <p:xfrm>
          <a:off x="2067660" y="4813683"/>
          <a:ext cx="7995834"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gridCol w="1312217">
                  <a:extLst>
                    <a:ext uri="{9D8B030D-6E8A-4147-A177-3AD203B41FA5}">
                      <a16:colId xmlns:a16="http://schemas.microsoft.com/office/drawing/2014/main" val="20004"/>
                    </a:ext>
                  </a:extLst>
                </a:gridCol>
              </a:tblGrid>
              <a:tr h="226695">
                <a:tc>
                  <a:txBody>
                    <a:bodyPr/>
                    <a:lstStyle/>
                    <a:p>
                      <a:pPr marL="0" marR="91440" algn="l">
                        <a:lnSpc>
                          <a:spcPct val="115000"/>
                        </a:lnSpc>
                        <a:spcBef>
                          <a:spcPts val="0"/>
                        </a:spcBef>
                        <a:spcAft>
                          <a:spcPts val="0"/>
                        </a:spcAft>
                      </a:pPr>
                      <a:r>
                        <a:rPr lang="en-GB" sz="1000" dirty="0">
                          <a:effectLst/>
                        </a:rPr>
                        <a:t>Rule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Compliance Score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Rule 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Rule 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8672062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a:t>
              </a:r>
              <a:r>
                <a:rPr lang="en-GB" sz="1600" dirty="0"/>
                <a:t>category or tag</a:t>
              </a:r>
              <a:r>
                <a:rPr lang="en-US" sz="1600" dirty="0"/>
                <a:t> for quality standard</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QUALITY_STANDARDS_EVOLUTION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2462213"/>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100" b="1" dirty="0"/>
                <a:t>STD </a:t>
              </a:r>
              <a:r>
                <a:rPr lang="en-US" sz="1100" dirty="0"/>
                <a:t>=  Name of the parent quality standard you want the details, for example, CWE-2011-Top25 will list total, added and removed violations for standards CWE-22, CWE-78, CWE-79, CWE-89, CWE-134, CWE-327, CWE-434 and CWE-798. It can also take the name, </a:t>
              </a:r>
              <a:r>
                <a:rPr lang="en-US" sz="1100" dirty="0" err="1"/>
                <a:t>shortName</a:t>
              </a:r>
              <a:r>
                <a:rPr lang="en-US" sz="1100" dirty="0"/>
                <a:t> or ID of a Business Criterion</a:t>
              </a:r>
            </a:p>
            <a:p>
              <a:pPr marL="171450" indent="-171450">
                <a:buFontTx/>
                <a:buChar char="-"/>
              </a:pPr>
              <a:r>
                <a:rPr lang="en-GB" sz="1100" b="1" dirty="0"/>
                <a:t>LBL= </a:t>
              </a:r>
              <a:r>
                <a:rPr lang="en-GB" sz="1100" dirty="0"/>
                <a:t>violations or vulnerabilities (vulnerabilities if not set), this change the headers from Vulnerabilities to Violations</a:t>
              </a:r>
            </a:p>
            <a:p>
              <a:pPr marL="171450" indent="-171450">
                <a:buFontTx/>
                <a:buChar char="-"/>
              </a:pPr>
              <a:r>
                <a:rPr lang="en-GB" sz="1100" b="1" dirty="0"/>
                <a:t>MORE</a:t>
              </a:r>
              <a:r>
                <a:rPr lang="en-GB" sz="1100" dirty="0"/>
                <a:t>=true : add this one if you have specified a category in STD and want the evolution of the tags associated to this category (not specified by default)</a:t>
              </a:r>
            </a:p>
            <a:p>
              <a:pPr marL="171450" indent="-171450">
                <a:buFontTx/>
                <a:buChar char="-"/>
              </a:pPr>
              <a:r>
                <a:rPr lang="en-US" sz="1100" b="1" i="0" dirty="0"/>
                <a:t>EVOLUTION</a:t>
              </a:r>
              <a:r>
                <a:rPr lang="en-US" sz="1100" i="0" dirty="0"/>
                <a:t>=</a:t>
              </a:r>
              <a:r>
                <a:rPr lang="en-US" sz="1100" i="0" dirty="0" err="1"/>
                <a:t>true|false</a:t>
              </a:r>
              <a:r>
                <a:rPr lang="en-US" sz="1100" i="0" dirty="0"/>
                <a:t> to display added and removed violations columns. By default or if not exists, is true if there is a previous snapshot.</a:t>
              </a:r>
              <a:endParaRPr lang="en-GB" sz="1100" dirty="0"/>
            </a:p>
            <a:p>
              <a:pPr marL="171450" indent="-171450">
                <a:buFontTx/>
                <a:buChar char="-"/>
              </a:pPr>
              <a:r>
                <a:rPr lang="en-US" sz="1100" dirty="0"/>
                <a:t> </a:t>
              </a:r>
              <a:r>
                <a:rPr lang="en-US" sz="1100" b="1" dirty="0"/>
                <a:t>HEADER</a:t>
              </a:r>
              <a:r>
                <a:rPr lang="en-US" sz="1100" dirty="0"/>
                <a:t>=NO to not display headers (useful for excel report when you want to define your own customized headers). By default if option is not present or different from NO, headers are displayed</a:t>
              </a:r>
            </a:p>
            <a:p>
              <a:pPr marL="171450" indent="-171450">
                <a:buFontTx/>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428055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20181030.</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424643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STANDARDS_EVOLUTION;STD=CWE-2011-Top25">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635780191"/>
              </p:ext>
            </p:extLst>
          </p:nvPr>
        </p:nvGraphicFramePr>
        <p:xfrm>
          <a:off x="2621191" y="4991336"/>
          <a:ext cx="6683617" cy="735631"/>
        </p:xfrm>
        <a:graphic>
          <a:graphicData uri="http://schemas.openxmlformats.org/drawingml/2006/table">
            <a:tbl>
              <a:tblPr firstRow="1" bandRow="1">
                <a:tableStyleId>{9DCAF9ED-07DC-4A11-8D7F-57B35C25682E}</a:tableStyleId>
              </a:tblPr>
              <a:tblGrid>
                <a:gridCol w="3600448">
                  <a:extLst>
                    <a:ext uri="{9D8B030D-6E8A-4147-A177-3AD203B41FA5}">
                      <a16:colId xmlns:a16="http://schemas.microsoft.com/office/drawing/2014/main" val="20000"/>
                    </a:ext>
                  </a:extLst>
                </a:gridCol>
                <a:gridCol w="1119554">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1049215">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CWE-2011-Top 25</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rPr>
                        <a:t>Removed Violations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GB" sz="1000" dirty="0">
                          <a:effectLst/>
                        </a:rPr>
                        <a:t>CWE-22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US" sz="11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GB" sz="1000" dirty="0">
                          <a:effectLst/>
                        </a:rPr>
                        <a:t>CWE-78</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1404930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Top 50 components by properties</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TOP_COMPONENTS_BY_PROPERTIES</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0816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050" b="1" i="0" dirty="0"/>
                <a:t>PROP1</a:t>
              </a:r>
              <a:r>
                <a:rPr lang="en-US" sz="1050" i="0" dirty="0"/>
                <a:t> : name of first property, </a:t>
              </a:r>
              <a:r>
                <a:rPr lang="en-US" sz="1050" i="0" dirty="0" err="1"/>
                <a:t>cyclomaticComplexity</a:t>
              </a:r>
              <a:r>
                <a:rPr lang="en-US" sz="1050" i="0" dirty="0"/>
                <a:t> if not exists</a:t>
              </a:r>
            </a:p>
            <a:p>
              <a:pPr marL="171450" indent="-171450">
                <a:buFont typeface="Arial" panose="020B0604020202020204" pitchFamily="34" charset="0"/>
                <a:buChar char="•"/>
              </a:pPr>
              <a:r>
                <a:rPr lang="en-US" sz="1050" b="1" i="0" dirty="0"/>
                <a:t>PROP2</a:t>
              </a:r>
              <a:r>
                <a:rPr lang="en-US" sz="1050" i="0" dirty="0"/>
                <a:t> : name of second property, </a:t>
              </a:r>
              <a:r>
                <a:rPr lang="en-US" sz="1050" i="0" dirty="0" err="1"/>
                <a:t>fanOut</a:t>
              </a:r>
              <a:r>
                <a:rPr lang="en-US" sz="1050" i="0" dirty="0"/>
                <a:t> if not exists</a:t>
              </a:r>
            </a:p>
            <a:p>
              <a:pPr marL="171450" indent="-171450">
                <a:buFont typeface="Arial" panose="020B0604020202020204" pitchFamily="34" charset="0"/>
                <a:buChar char="•"/>
              </a:pPr>
              <a:r>
                <a:rPr lang="en-US" sz="1050" b="1" i="0" dirty="0"/>
                <a:t>ORDER1</a:t>
              </a:r>
              <a:r>
                <a:rPr lang="en-US" sz="1050" i="0" dirty="0"/>
                <a:t> : ASC or DESC for PROP1, DESC by default</a:t>
              </a:r>
            </a:p>
            <a:p>
              <a:pPr marL="171450" indent="-171450">
                <a:buFont typeface="Arial" panose="020B0604020202020204" pitchFamily="34" charset="0"/>
                <a:buChar char="•"/>
              </a:pPr>
              <a:r>
                <a:rPr lang="en-US" sz="1050" b="1" i="0" dirty="0"/>
                <a:t>ORDER2</a:t>
              </a:r>
              <a:r>
                <a:rPr lang="en-US" sz="1050" i="0" dirty="0"/>
                <a:t> : ASC or DESC for PROP2, DESC by default</a:t>
              </a:r>
            </a:p>
            <a:p>
              <a:pPr marL="171450" indent="-171450">
                <a:buFont typeface="Arial" panose="020B0604020202020204" pitchFamily="34" charset="0"/>
                <a:buChar char="•"/>
              </a:pPr>
              <a:r>
                <a:rPr lang="en-US" sz="1050" i="0" dirty="0"/>
                <a:t>LOWER1 : components should have prop1 value lower than this value</a:t>
              </a:r>
            </a:p>
            <a:p>
              <a:pPr marL="171450" indent="-171450">
                <a:buFont typeface="Arial" panose="020B0604020202020204" pitchFamily="34" charset="0"/>
                <a:buChar char="•"/>
              </a:pPr>
              <a:r>
                <a:rPr lang="en-US" sz="1050" i="0" dirty="0"/>
                <a:t>GREATER1 : components should have prop1 value greater than this value</a:t>
              </a:r>
            </a:p>
            <a:p>
              <a:pPr marL="171450" indent="-171450">
                <a:buFont typeface="Arial" panose="020B0604020202020204" pitchFamily="34" charset="0"/>
                <a:buChar char="•"/>
              </a:pPr>
              <a:r>
                <a:rPr lang="en-US" sz="1050" i="0" dirty="0"/>
                <a:t>LOWER2 : components should have prop2 value lower than this value</a:t>
              </a:r>
            </a:p>
            <a:p>
              <a:pPr marL="171450" indent="-171450">
                <a:buFont typeface="Arial" panose="020B0604020202020204" pitchFamily="34" charset="0"/>
                <a:buChar char="•"/>
              </a:pPr>
              <a:r>
                <a:rPr lang="en-US" sz="1050" i="0" dirty="0"/>
                <a:t>GREATER2 : components should have prop2 value greater than this value</a:t>
              </a:r>
            </a:p>
            <a:p>
              <a:pPr marL="171450" indent="-171450">
                <a:buFont typeface="Arial" panose="020B0604020202020204" pitchFamily="34" charset="0"/>
                <a:buChar char="•"/>
              </a:pPr>
              <a:r>
                <a:rPr lang="en-US" sz="1050" b="1" i="0" dirty="0"/>
                <a:t>COUNT</a:t>
              </a:r>
              <a:r>
                <a:rPr lang="en-US" sz="1050" i="0" dirty="0"/>
                <a:t>: the number of lines to display, 50 by default (-1 or all is not allowed, it will take too much time and paper)</a:t>
              </a:r>
              <a:endParaRPr lang="en-US" sz="8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512653"/>
              <a:ext cx="6991830" cy="1200329"/>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 For PROP1 and PROP2, the available values are : </a:t>
              </a:r>
              <a:r>
                <a:rPr lang="en-US" sz="800" i="0" dirty="0" err="1"/>
                <a:t>codeLines</a:t>
              </a:r>
              <a:r>
                <a:rPr lang="en-US" sz="800" i="0" dirty="0"/>
                <a:t>, </a:t>
              </a:r>
              <a:r>
                <a:rPr lang="en-US" sz="800" i="0" dirty="0" err="1"/>
                <a:t>commentedCodeLines</a:t>
              </a:r>
              <a:r>
                <a:rPr lang="en-US" sz="800" i="0" dirty="0"/>
                <a:t>, </a:t>
              </a:r>
              <a:r>
                <a:rPr lang="en-US" sz="800" i="0" dirty="0" err="1"/>
                <a:t>commentLines</a:t>
              </a:r>
              <a:r>
                <a:rPr lang="en-US" sz="800" i="0" dirty="0"/>
                <a:t>, coupling, </a:t>
              </a:r>
              <a:r>
                <a:rPr lang="en-US" sz="800" i="0" dirty="0" err="1"/>
                <a:t>fanIn</a:t>
              </a:r>
              <a:r>
                <a:rPr lang="en-US" sz="800" i="0" dirty="0"/>
                <a:t>, </a:t>
              </a:r>
              <a:r>
                <a:rPr lang="en-US" sz="800" i="0" dirty="0" err="1"/>
                <a:t>fanOut</a:t>
              </a:r>
              <a:r>
                <a:rPr lang="en-US" sz="800" i="0" dirty="0"/>
                <a:t>, </a:t>
              </a:r>
              <a:r>
                <a:rPr lang="en-US" sz="800" i="0" dirty="0" err="1"/>
                <a:t>cyclomaticComplexity</a:t>
              </a:r>
              <a:r>
                <a:rPr lang="en-US" sz="800" i="0" dirty="0"/>
                <a:t>, </a:t>
              </a:r>
              <a:r>
                <a:rPr lang="en-US" sz="800" i="0" dirty="0" err="1"/>
                <a:t>ratioCommentLinesCodeLines</a:t>
              </a:r>
              <a:r>
                <a:rPr lang="en-US" sz="800" i="0" dirty="0"/>
                <a:t>, </a:t>
              </a:r>
              <a:r>
                <a:rPr lang="en-US" sz="800" i="0" dirty="0" err="1"/>
                <a:t>halsteadProgramLength</a:t>
              </a:r>
              <a:r>
                <a:rPr lang="en-US" sz="800" i="0" dirty="0"/>
                <a:t>, </a:t>
              </a:r>
              <a:r>
                <a:rPr lang="en-US" sz="800" i="0" dirty="0" err="1"/>
                <a:t>halsteadProgramVocabulary</a:t>
              </a:r>
              <a:r>
                <a:rPr lang="en-US" sz="800" i="0" dirty="0"/>
                <a:t>, </a:t>
              </a:r>
              <a:r>
                <a:rPr lang="en-US" sz="800" i="0" dirty="0" err="1"/>
                <a:t>halsteadVolume</a:t>
              </a:r>
              <a:r>
                <a:rPr lang="en-US" sz="800" i="0" dirty="0"/>
                <a:t>, </a:t>
              </a:r>
              <a:r>
                <a:rPr lang="en-US" sz="800" i="0" dirty="0" err="1"/>
                <a:t>distinctOperators</a:t>
              </a:r>
              <a:r>
                <a:rPr lang="en-US" sz="800" i="0" dirty="0"/>
                <a:t>, </a:t>
              </a:r>
              <a:r>
                <a:rPr lang="en-US" sz="800" i="0" dirty="0" err="1"/>
                <a:t>distinctOperands</a:t>
              </a:r>
              <a:r>
                <a:rPr lang="en-US" sz="800" i="0" dirty="0"/>
                <a:t>, </a:t>
              </a:r>
              <a:r>
                <a:rPr lang="en-US" sz="800" i="0" dirty="0" err="1"/>
                <a:t>integrationComplexity</a:t>
              </a:r>
              <a:r>
                <a:rPr lang="en-US" sz="800" i="0" dirty="0"/>
                <a:t>, </a:t>
              </a:r>
              <a:r>
                <a:rPr lang="en-US" sz="800" i="0" dirty="0" err="1"/>
                <a:t>essentialComplexity</a:t>
              </a:r>
              <a:r>
                <a:rPr lang="en-US" sz="800" i="0" dirty="0"/>
                <a:t>. If PROP1 and/or PROP2 is not correctly set, list of available values is displayed</a:t>
              </a:r>
              <a:endParaRPr lang="en-US" sz="1050" i="0" dirty="0"/>
            </a:p>
            <a:p>
              <a:r>
                <a:rPr lang="en-US" sz="800" i="0" dirty="0"/>
                <a:t>- When using LOWER and GREATER parameters, the ORDER parameter can be overridden to get the most accurate components corresponding to the request. As the filter can be done only after requesting data from the </a:t>
              </a:r>
              <a:r>
                <a:rPr lang="en-US" sz="800" i="0" dirty="0" err="1"/>
                <a:t>RestAPI</a:t>
              </a:r>
              <a:r>
                <a:rPr lang="en-US" sz="800" i="0" dirty="0"/>
                <a:t>, the list can be truncated. So the option NBSET define the number of objects returns from the rest </a:t>
              </a:r>
              <a:r>
                <a:rPr lang="en-US" sz="800" i="0" dirty="0" err="1"/>
                <a:t>api</a:t>
              </a:r>
              <a:r>
                <a:rPr lang="en-US" sz="800" i="0" dirty="0"/>
                <a:t> before the filtering and the limitation of display (COUNT), this option is set to 500 by default, to avoid too long server response time.</a:t>
              </a:r>
            </a:p>
            <a:p>
              <a:r>
                <a:rPr lang="en-US" sz="800" i="0" dirty="0"/>
                <a:t>- This component is only relevant on an engineering database. It is empty on an analytics database.</a:t>
              </a:r>
            </a:p>
          </p:txBody>
        </p:sp>
        <p:sp>
          <p:nvSpPr>
            <p:cNvPr id="17" name="TextBox 16">
              <a:extLst>
                <a:ext uri="{FF2B5EF4-FFF2-40B4-BE49-F238E27FC236}">
                  <a16:creationId xmlns:a16="http://schemas.microsoft.com/office/drawing/2014/main" id="{2255320D-AEAD-43CA-B5F8-55466354914A}"/>
                </a:ext>
              </a:extLst>
            </p:cNvPr>
            <p:cNvSpPr txBox="1"/>
            <p:nvPr/>
          </p:nvSpPr>
          <p:spPr>
            <a:xfrm>
              <a:off x="2437122" y="3478533"/>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TOP_COMPONENTS_BY_PROPERTIES;PROP1=cyclomaticComplexity,PROP2=ratioCommentLinesCodeLines,ORDER1=desc,ORDER2=asc,LOWER2=0.10,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142145194"/>
              </p:ext>
            </p:extLst>
          </p:nvPr>
        </p:nvGraphicFramePr>
        <p:xfrm>
          <a:off x="2437376" y="5043991"/>
          <a:ext cx="7300515" cy="735631"/>
        </p:xfrm>
        <a:graphic>
          <a:graphicData uri="http://schemas.openxmlformats.org/drawingml/2006/table">
            <a:tbl>
              <a:tblPr firstRow="1" bandRow="1">
                <a:tableStyleId>{9DCAF9ED-07DC-4A11-8D7F-57B35C25682E}</a:tableStyleId>
              </a:tblPr>
              <a:tblGrid>
                <a:gridCol w="4724088">
                  <a:extLst>
                    <a:ext uri="{9D8B030D-6E8A-4147-A177-3AD203B41FA5}">
                      <a16:colId xmlns:a16="http://schemas.microsoft.com/office/drawing/2014/main" val="20000"/>
                    </a:ext>
                  </a:extLst>
                </a:gridCol>
                <a:gridCol w="1199769">
                  <a:extLst>
                    <a:ext uri="{9D8B030D-6E8A-4147-A177-3AD203B41FA5}">
                      <a16:colId xmlns:a16="http://schemas.microsoft.com/office/drawing/2014/main" val="20002"/>
                    </a:ext>
                  </a:extLst>
                </a:gridCol>
                <a:gridCol w="1376658">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Times New Roman" panose="02020603050405020304" pitchFamily="18" charset="0"/>
                        </a:rPr>
                        <a:t>Object Name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Cyclomatic Complexity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a:effectLst/>
                          <a:latin typeface="Calibri" panose="020F0502020204030204" pitchFamily="34" charset="0"/>
                          <a:ea typeface="Calibri" panose="020F0502020204030204" pitchFamily="34" charset="0"/>
                          <a:cs typeface="Times New Roman" panose="02020603050405020304" pitchFamily="18" charset="0"/>
                        </a:rPr>
                        <a:t>Documentation Ratio</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65</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8</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4</a:t>
                      </a: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74106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3"/>
          </p:nvPr>
        </p:nvSpPr>
        <p:spPr/>
        <p:txBody>
          <a:bodyPr/>
          <a:lstStyle/>
          <a:p>
            <a:pPr algn="just"/>
            <a:r>
              <a:rPr lang="fr-FR" dirty="0" err="1"/>
              <a:t>Then</a:t>
            </a:r>
            <a:r>
              <a:rPr lang="fr-FR" dirty="0"/>
              <a:t>, type and </a:t>
            </a:r>
            <a:r>
              <a:rPr lang="fr-FR" dirty="0" err="1"/>
              <a:t>name</a:t>
            </a:r>
            <a:r>
              <a:rPr lang="fr-FR" dirty="0"/>
              <a:t> of component and </a:t>
            </a:r>
            <a:r>
              <a:rPr lang="fr-FR" dirty="0" err="1"/>
              <a:t>then</a:t>
            </a:r>
            <a:r>
              <a:rPr lang="fr-FR" dirty="0"/>
              <a:t> options </a:t>
            </a:r>
            <a:r>
              <a:rPr lang="fr-FR" dirty="0" err="1"/>
              <a:t>can</a:t>
            </a:r>
            <a:r>
              <a:rPr lang="fr-FR" dirty="0"/>
              <a:t> </a:t>
            </a:r>
            <a:r>
              <a:rPr lang="fr-FR" dirty="0" err="1"/>
              <a:t>be</a:t>
            </a:r>
            <a:r>
              <a:rPr lang="fr-FR" dirty="0"/>
              <a:t> </a:t>
            </a:r>
            <a:r>
              <a:rPr lang="fr-FR" dirty="0" err="1"/>
              <a:t>configured</a:t>
            </a:r>
            <a:r>
              <a:rPr lang="fr-FR" dirty="0"/>
              <a:t> in the area </a:t>
            </a:r>
            <a:r>
              <a:rPr lang="fr-FR" dirty="0" err="1"/>
              <a:t>below</a:t>
            </a:r>
            <a:r>
              <a:rPr lang="fr-FR" dirty="0"/>
              <a:t>. </a:t>
            </a:r>
          </a:p>
        </p:txBody>
      </p:sp>
      <p:sp>
        <p:nvSpPr>
          <p:cNvPr id="2" name="Title 1"/>
          <p:cNvSpPr>
            <a:spLocks noGrp="1"/>
          </p:cNvSpPr>
          <p:nvPr>
            <p:ph type="title"/>
          </p:nvPr>
        </p:nvSpPr>
        <p:spPr/>
        <p:txBody>
          <a:bodyPr/>
          <a:lstStyle/>
          <a:p>
            <a:r>
              <a:rPr lang="fr-FR" dirty="0"/>
              <a:t>Powerpoint Templates</a:t>
            </a:r>
          </a:p>
        </p:txBody>
      </p:sp>
      <p:pic>
        <p:nvPicPr>
          <p:cNvPr id="1026" name="Picture 2" descr="C:\Users\dch\AppData\Local\Temp\SNAGHTML20554c2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9736" y="1795178"/>
            <a:ext cx="4743450" cy="455295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RULES_LIST_LARGEST_VARIATION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769441"/>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(60017 by default)</a:t>
              </a:r>
            </a:p>
            <a:p>
              <a:pPr marL="171450" indent="-171450">
                <a:buFont typeface="Arial" panose="020B0604020202020204" pitchFamily="34" charset="0"/>
                <a:buChar char="•"/>
              </a:pPr>
              <a:r>
                <a:rPr lang="en-US" sz="1100" b="1" i="0" dirty="0"/>
                <a:t>VARIATION</a:t>
              </a:r>
              <a:r>
                <a:rPr lang="en-US" sz="1100" i="0" dirty="0"/>
                <a:t> : increase or decrease (decrease by default)</a:t>
              </a:r>
            </a:p>
            <a:p>
              <a:pPr marL="171450" indent="-171450">
                <a:buFont typeface="Arial" panose="020B0604020202020204" pitchFamily="34" charset="0"/>
                <a:buChar char="•"/>
              </a:pPr>
              <a:r>
                <a:rPr lang="en-US" sz="1100" b="1" i="0" dirty="0"/>
                <a:t>DATA</a:t>
              </a:r>
              <a:r>
                <a:rPr lang="en-US" sz="1100" i="0" dirty="0"/>
                <a:t> : number or percent (number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rules)</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ULES_LIST_LARGEST_VARIATION;BCID=60011,VARIATION=decrease,DATA=number,COUNT=10">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401633654"/>
              </p:ext>
            </p:extLst>
          </p:nvPr>
        </p:nvGraphicFramePr>
        <p:xfrm>
          <a:off x="2437376" y="4614464"/>
          <a:ext cx="7300515" cy="622728"/>
        </p:xfrm>
        <a:graphic>
          <a:graphicData uri="http://schemas.openxmlformats.org/drawingml/2006/table">
            <a:tbl>
              <a:tblPr firstRow="1" bandRow="1">
                <a:tableStyleId>{9DCAF9ED-07DC-4A11-8D7F-57B35C25682E}</a:tableStyleId>
              </a:tblPr>
              <a:tblGrid>
                <a:gridCol w="740433">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5645682">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Weight</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Variation</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Rule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96</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123</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Rule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0" algn="ctr">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72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59</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extLst>
                  <a:ext uri="{0D108BD9-81ED-4DB2-BD59-A6C34878D82A}">
                    <a16:rowId xmlns:a16="http://schemas.microsoft.com/office/drawing/2014/main" val="10002"/>
                  </a:ext>
                </a:extLst>
              </a:tr>
            </a:tbl>
          </a:graphicData>
        </a:graphic>
      </p:graphicFrame>
      <p:graphicFrame>
        <p:nvGraphicFramePr>
          <p:cNvPr id="5" name="Table 4">
            <a:extLst>
              <a:ext uri="{FF2B5EF4-FFF2-40B4-BE49-F238E27FC236}">
                <a16:creationId xmlns:a16="http://schemas.microsoft.com/office/drawing/2014/main" id="{E1275CE4-AA51-4DDA-82F9-50AD2A7C7458}"/>
              </a:ext>
            </a:extLst>
          </p:cNvPr>
          <p:cNvGraphicFramePr>
            <a:graphicFrameLocks noGrp="1"/>
          </p:cNvGraphicFramePr>
          <p:nvPr>
            <p:extLst>
              <p:ext uri="{D42A27DB-BD31-4B8C-83A1-F6EECF244321}">
                <p14:modId xmlns:p14="http://schemas.microsoft.com/office/powerpoint/2010/main" val="436748390"/>
              </p:ext>
            </p:extLst>
          </p:nvPr>
        </p:nvGraphicFramePr>
        <p:xfrm>
          <a:off x="3076330" y="3270367"/>
          <a:ext cx="6121244" cy="1139190"/>
        </p:xfrm>
        <a:graphic>
          <a:graphicData uri="http://schemas.openxmlformats.org/drawingml/2006/table">
            <a:tbl>
              <a:tblPr firstRow="1" firstCol="1" bandRow="1">
                <a:tableStyleId>{5202B0CA-FC54-4496-8BCA-5EF66A818D29}</a:tableStyleId>
              </a:tblPr>
              <a:tblGrid>
                <a:gridCol w="1286102">
                  <a:extLst>
                    <a:ext uri="{9D8B030D-6E8A-4147-A177-3AD203B41FA5}">
                      <a16:colId xmlns:a16="http://schemas.microsoft.com/office/drawing/2014/main" val="2040563802"/>
                    </a:ext>
                  </a:extLst>
                </a:gridCol>
                <a:gridCol w="4835142">
                  <a:extLst>
                    <a:ext uri="{9D8B030D-6E8A-4147-A177-3AD203B41FA5}">
                      <a16:colId xmlns:a16="http://schemas.microsoft.com/office/drawing/2014/main" val="2407256319"/>
                    </a:ext>
                  </a:extLst>
                </a:gridCol>
              </a:tblGrid>
              <a:tr h="0">
                <a:tc>
                  <a:txBody>
                    <a:bodyPr/>
                    <a:lstStyle/>
                    <a:p>
                      <a:pPr marL="63500" marR="0">
                        <a:spcBef>
                          <a:spcPts val="0"/>
                        </a:spcBef>
                        <a:spcAft>
                          <a:spcPts val="0"/>
                        </a:spcAft>
                      </a:pPr>
                      <a:r>
                        <a:rPr lang="en-US" sz="800">
                          <a:effectLst/>
                        </a:rPr>
                        <a:t>Configuration</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Formula</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104017068"/>
                  </a:ext>
                </a:extLst>
              </a:tr>
              <a:tr h="0">
                <a:tc>
                  <a:txBody>
                    <a:bodyPr/>
                    <a:lstStyle/>
                    <a:p>
                      <a:pPr marL="63500" marR="0">
                        <a:spcBef>
                          <a:spcPts val="0"/>
                        </a:spcBef>
                        <a:spcAft>
                          <a:spcPts val="0"/>
                        </a:spcAft>
                      </a:pPr>
                      <a:r>
                        <a:rPr lang="en-US" sz="800" dirty="0">
                          <a:effectLst/>
                        </a:rPr>
                        <a:t>Decrease number</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previous failed checks - current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732143718"/>
                  </a:ext>
                </a:extLst>
              </a:tr>
              <a:tr h="0">
                <a:tc>
                  <a:txBody>
                    <a:bodyPr/>
                    <a:lstStyle/>
                    <a:p>
                      <a:pPr marL="63500" marR="0">
                        <a:spcBef>
                          <a:spcPts val="0"/>
                        </a:spcBef>
                        <a:spcAft>
                          <a:spcPts val="0"/>
                        </a:spcAft>
                      </a:pPr>
                      <a:r>
                        <a:rPr lang="en-US" sz="800">
                          <a:effectLst/>
                        </a:rPr>
                        <a:t>Decrease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current total checks - previous failed checks / previous total checks , display in percentage (*100)</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346682809"/>
                  </a:ext>
                </a:extLst>
              </a:tr>
              <a:tr h="0">
                <a:tc>
                  <a:txBody>
                    <a:bodyPr/>
                    <a:lstStyle/>
                    <a:p>
                      <a:pPr marL="63500" marR="0">
                        <a:spcBef>
                          <a:spcPts val="0"/>
                        </a:spcBef>
                        <a:spcAft>
                          <a:spcPts val="0"/>
                        </a:spcAft>
                      </a:pPr>
                      <a:r>
                        <a:rPr lang="en-US" sz="800">
                          <a:effectLst/>
                        </a:rPr>
                        <a:t>Increase number</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a:effectLst/>
                        </a:rPr>
                        <a:t>current failed checks - previous failed checks</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1484910816"/>
                  </a:ext>
                </a:extLst>
              </a:tr>
              <a:tr h="0">
                <a:tc>
                  <a:txBody>
                    <a:bodyPr/>
                    <a:lstStyle/>
                    <a:p>
                      <a:pPr marL="63500" marR="0">
                        <a:spcBef>
                          <a:spcPts val="0"/>
                        </a:spcBef>
                        <a:spcAft>
                          <a:spcPts val="0"/>
                        </a:spcAft>
                      </a:pPr>
                      <a:r>
                        <a:rPr lang="en-US" sz="800">
                          <a:effectLst/>
                        </a:rPr>
                        <a:t>Increase percent</a:t>
                      </a:r>
                      <a:endParaRPr lang="en-US" sz="110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tc>
                  <a:txBody>
                    <a:bodyPr/>
                    <a:lstStyle/>
                    <a:p>
                      <a:pPr marL="63500" marR="0">
                        <a:spcBef>
                          <a:spcPts val="0"/>
                        </a:spcBef>
                        <a:spcAft>
                          <a:spcPts val="0"/>
                        </a:spcAft>
                      </a:pPr>
                      <a:r>
                        <a:rPr lang="en-US" sz="800" dirty="0">
                          <a:effectLst/>
                        </a:rPr>
                        <a:t>previous failed checks / previous total checks - current failed checks / current total checks , display in percentage (*100)</a:t>
                      </a:r>
                      <a:endParaRPr lang="en-US" sz="1100" dirty="0">
                        <a:solidFill>
                          <a:schemeClr val="bg1">
                            <a:lumMod val="50000"/>
                          </a:schemeClr>
                        </a:solidFill>
                        <a:effectLst/>
                        <a:latin typeface="+mn-lt"/>
                        <a:ea typeface="Corbel" panose="020B0503020204020204" pitchFamily="34" charset="0"/>
                        <a:cs typeface="Corbel" panose="020B0503020204020204" pitchFamily="34" charset="0"/>
                      </a:endParaRPr>
                    </a:p>
                  </a:txBody>
                  <a:tcPr marL="38100" marR="38100" marT="28575" marB="28575" anchor="ctr"/>
                </a:tc>
                <a:extLst>
                  <a:ext uri="{0D108BD9-81ED-4DB2-BD59-A6C34878D82A}">
                    <a16:rowId xmlns:a16="http://schemas.microsoft.com/office/drawing/2014/main" val="806659530"/>
                  </a:ext>
                </a:extLst>
              </a:tr>
            </a:tbl>
          </a:graphicData>
        </a:graphic>
      </p:graphicFrame>
      <p:sp>
        <p:nvSpPr>
          <p:cNvPr id="7" name="Rectangle 1">
            <a:extLst>
              <a:ext uri="{FF2B5EF4-FFF2-40B4-BE49-F238E27FC236}">
                <a16:creationId xmlns:a16="http://schemas.microsoft.com/office/drawing/2014/main" id="{8F3BB1B7-DE45-4429-BAC1-6F46C4033956}"/>
              </a:ext>
            </a:extLst>
          </p:cNvPr>
          <p:cNvSpPr>
            <a:spLocks noChangeArrowheads="1"/>
          </p:cNvSpPr>
          <p:nvPr/>
        </p:nvSpPr>
        <p:spPr bwMode="auto">
          <a:xfrm>
            <a:off x="2222062" y="3024146"/>
            <a:ext cx="3414088"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chemeClr val="bg1">
                    <a:lumMod val="50000"/>
                  </a:schemeClr>
                </a:solidFill>
                <a:effectLst/>
                <a:ea typeface="Corbel" panose="020B0503020204020204" pitchFamily="34" charset="0"/>
                <a:cs typeface="Corbel" panose="020B0503020204020204" pitchFamily="34" charset="0"/>
              </a:rPr>
              <a:t>The formula are taken from the ones from CED :</a:t>
            </a:r>
            <a:endParaRPr kumimoji="0" lang="en-US" altLang="en-US" sz="1800" b="0" i="0" u="none" strike="noStrike" cap="none" normalizeH="0" baseline="0" dirty="0">
              <a:ln>
                <a:noFill/>
              </a:ln>
              <a:solidFill>
                <a:schemeClr val="bg1">
                  <a:lumMod val="50000"/>
                </a:schemeClr>
              </a:solidFill>
              <a:effectLst/>
            </a:endParaRPr>
          </a:p>
        </p:txBody>
      </p:sp>
      <p:sp>
        <p:nvSpPr>
          <p:cNvPr id="17" name="TextBox 16">
            <a:extLst>
              <a:ext uri="{FF2B5EF4-FFF2-40B4-BE49-F238E27FC236}">
                <a16:creationId xmlns:a16="http://schemas.microsoft.com/office/drawing/2014/main" id="{CD45E1A3-A7FF-41F0-9C78-9DF5B676D750}"/>
              </a:ext>
            </a:extLst>
          </p:cNvPr>
          <p:cNvSpPr txBox="1"/>
          <p:nvPr/>
        </p:nvSpPr>
        <p:spPr>
          <a:xfrm>
            <a:off x="2853550" y="2789062"/>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8" name="TextBox 17">
            <a:extLst>
              <a:ext uri="{FF2B5EF4-FFF2-40B4-BE49-F238E27FC236}">
                <a16:creationId xmlns:a16="http://schemas.microsoft.com/office/drawing/2014/main" id="{58B15BB5-401C-45AF-921F-A095F9F50612}"/>
              </a:ext>
            </a:extLst>
          </p:cNvPr>
          <p:cNvSpPr txBox="1"/>
          <p:nvPr/>
        </p:nvSpPr>
        <p:spPr>
          <a:xfrm>
            <a:off x="2295953" y="275494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0228787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rules with largest variation</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REMOVED_VIOLATIONS_LIST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923330"/>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BCID</a:t>
              </a:r>
              <a:r>
                <a:rPr lang="en-US" sz="1100" i="0" dirty="0"/>
                <a:t> : name of the BCID to get the rule’s compounded weight and to filter results (60017 by default)</a:t>
              </a:r>
            </a:p>
            <a:p>
              <a:pPr marL="171450" indent="-171450">
                <a:buFont typeface="Arial" panose="020B0604020202020204" pitchFamily="34" charset="0"/>
                <a:buChar char="•"/>
              </a:pPr>
              <a:r>
                <a:rPr lang="en-US" sz="1100" b="1" i="0" dirty="0"/>
                <a:t>COUNT</a:t>
              </a:r>
              <a:r>
                <a:rPr lang="en-US" sz="1100" i="0" dirty="0"/>
                <a:t>: the number of lines to display, 50 by default (-1 for all removed violations)</a:t>
              </a:r>
            </a:p>
            <a:p>
              <a:pPr marL="171450" indent="-171450">
                <a:buFont typeface="Arial" panose="020B0604020202020204" pitchFamily="34" charset="0"/>
                <a:buChar char="•"/>
              </a:pPr>
              <a:r>
                <a:rPr lang="en-US" sz="1050" b="1" i="0" dirty="0"/>
                <a:t>CRITICITY</a:t>
              </a:r>
              <a:r>
                <a:rPr lang="en-US" sz="1050" i="0" dirty="0"/>
                <a:t>: c for only critical violations, </a:t>
              </a:r>
              <a:r>
                <a:rPr lang="en-US" sz="1050" i="0" dirty="0" err="1"/>
                <a:t>nc</a:t>
              </a:r>
              <a:r>
                <a:rPr lang="en-US" sz="1050" i="0" dirty="0"/>
                <a:t> for only non critical violations, all for all violations (all by default if not configured)</a:t>
              </a:r>
              <a:endParaRPr lang="en-US" sz="10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REMOVED_VIOLATIONS_LIST;BCID=60017,CRITICITY=all">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2028792163"/>
              </p:ext>
            </p:extLst>
          </p:nvPr>
        </p:nvGraphicFramePr>
        <p:xfrm>
          <a:off x="2222062" y="3360865"/>
          <a:ext cx="7677055" cy="1007506"/>
        </p:xfrm>
        <a:graphic>
          <a:graphicData uri="http://schemas.openxmlformats.org/drawingml/2006/table">
            <a:tbl>
              <a:tblPr firstRow="1" bandRow="1">
                <a:tableStyleId>{9DCAF9ED-07DC-4A11-8D7F-57B35C25682E}</a:tableStyleId>
              </a:tblPr>
              <a:tblGrid>
                <a:gridCol w="877664">
                  <a:extLst>
                    <a:ext uri="{9D8B030D-6E8A-4147-A177-3AD203B41FA5}">
                      <a16:colId xmlns:a16="http://schemas.microsoft.com/office/drawing/2014/main" val="20002"/>
                    </a:ext>
                  </a:extLst>
                </a:gridCol>
                <a:gridCol w="801134">
                  <a:extLst>
                    <a:ext uri="{9D8B030D-6E8A-4147-A177-3AD203B41FA5}">
                      <a16:colId xmlns:a16="http://schemas.microsoft.com/office/drawing/2014/main" val="3833603804"/>
                    </a:ext>
                  </a:extLst>
                </a:gridCol>
                <a:gridCol w="642178">
                  <a:extLst>
                    <a:ext uri="{9D8B030D-6E8A-4147-A177-3AD203B41FA5}">
                      <a16:colId xmlns:a16="http://schemas.microsoft.com/office/drawing/2014/main" val="2236367987"/>
                    </a:ext>
                  </a:extLst>
                </a:gridCol>
                <a:gridCol w="1977399">
                  <a:extLst>
                    <a:ext uri="{9D8B030D-6E8A-4147-A177-3AD203B41FA5}">
                      <a16:colId xmlns:a16="http://schemas.microsoft.com/office/drawing/2014/main" val="797192982"/>
                    </a:ext>
                  </a:extLst>
                </a:gridCol>
                <a:gridCol w="699402">
                  <a:extLst>
                    <a:ext uri="{9D8B030D-6E8A-4147-A177-3AD203B41FA5}">
                      <a16:colId xmlns:a16="http://schemas.microsoft.com/office/drawing/2014/main" val="727183646"/>
                    </a:ext>
                  </a:extLst>
                </a:gridCol>
                <a:gridCol w="1933849">
                  <a:extLst>
                    <a:ext uri="{9D8B030D-6E8A-4147-A177-3AD203B41FA5}">
                      <a16:colId xmlns:a16="http://schemas.microsoft.com/office/drawing/2014/main" val="2731799653"/>
                    </a:ext>
                  </a:extLst>
                </a:gridCol>
                <a:gridCol w="745429">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Violation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Exclusion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Action 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Rule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Weight</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Object status</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Corrected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100</a:t>
                      </a:r>
                    </a:p>
                  </a:txBody>
                  <a:tcPr marL="68580" marR="68580" marT="0" marB="0"/>
                </a:tc>
                <a:tc>
                  <a:txBody>
                    <a:bodyPr/>
                    <a:lstStyle/>
                    <a:p>
                      <a:pPr marL="0" marR="91440" algn="l">
                        <a:lnSpc>
                          <a:spcPct val="115000"/>
                        </a:lnSpc>
                        <a:spcBef>
                          <a:spcPts val="0"/>
                        </a:spcBef>
                        <a:spcAft>
                          <a:spcPts val="0"/>
                        </a:spcAft>
                      </a:pPr>
                      <a:r>
                        <a:rPr lang="en-US" sz="900" dirty="0" err="1">
                          <a:effectLst/>
                          <a:latin typeface="Calibri" panose="020F0502020204030204" pitchFamily="34" charset="0"/>
                          <a:ea typeface="Calibri" panose="020F0502020204030204" pitchFamily="34" charset="0"/>
                          <a:cs typeface="Calibri" panose="020F0502020204030204" pitchFamily="34" charset="0"/>
                        </a:rPr>
                        <a:t>Com.demo.server</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cs typeface="Calibri" panose="020F0502020204030204" pitchFamily="34" charset="0"/>
                        </a:rPr>
                        <a:t>Updated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92691">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Disappeared</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n/a</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Rule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72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&lt;Default Package&gt;.</a:t>
                      </a:r>
                      <a:r>
                        <a:rPr lang="en-US" sz="900" kern="1200" dirty="0" err="1">
                          <a:solidFill>
                            <a:schemeClr val="dk1"/>
                          </a:solidFill>
                          <a:latin typeface="Calibri" panose="020F0502020204030204" pitchFamily="34" charset="0"/>
                          <a:ea typeface="+mn-ea"/>
                          <a:cs typeface="Calibri" panose="020F0502020204030204" pitchFamily="34" charset="0"/>
                        </a:rPr>
                        <a:t>ConfigOptions.ConfigOptions</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Deleted</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A6C1AD1A-85E0-4B19-9E6C-56E0BA22135A}"/>
              </a:ext>
            </a:extLst>
          </p:cNvPr>
          <p:cNvSpPr txBox="1"/>
          <p:nvPr/>
        </p:nvSpPr>
        <p:spPr>
          <a:xfrm>
            <a:off x="2853550" y="299039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83A2BC3D-4A52-489F-A8E9-0F0C090EB7F8}"/>
              </a:ext>
            </a:extLst>
          </p:cNvPr>
          <p:cNvSpPr txBox="1"/>
          <p:nvPr/>
        </p:nvSpPr>
        <p:spPr>
          <a:xfrm>
            <a:off x="2295953" y="295627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320346250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added, deleted or updated components in application, module or technology</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en-US" sz="1400" dirty="0"/>
                <a:t>DELTA_COMPONENTS_LIST_BY_STATUS</a:t>
              </a:r>
              <a:endParaRPr lang="fr-FR" sz="9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615827"/>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STATUS</a:t>
              </a:r>
              <a:r>
                <a:rPr lang="en-US" sz="1100" i="0" dirty="0"/>
                <a:t> : status of the components to display, between “added”, “deleted” or “updated”, “added” by default</a:t>
              </a:r>
            </a:p>
            <a:p>
              <a:pPr marL="171450" indent="-171450">
                <a:buFont typeface="Arial" panose="020B0604020202020204" pitchFamily="34" charset="0"/>
                <a:buChar char="•"/>
              </a:pPr>
              <a:r>
                <a:rPr lang="en-US" sz="1100" b="1" i="0" dirty="0"/>
                <a:t>COUNT</a:t>
              </a:r>
              <a:r>
                <a:rPr lang="en-US" sz="1100" i="0" dirty="0"/>
                <a:t>: the number of lines to display, 10 by default (-1 to list all components)</a:t>
              </a:r>
            </a:p>
            <a:p>
              <a:pPr marL="171450" indent="-171450">
                <a:buFont typeface="Arial" panose="020B0604020202020204" pitchFamily="34" charset="0"/>
                <a:buChar char="•"/>
              </a:pPr>
              <a:r>
                <a:rPr lang="en-US" sz="1100" b="1" i="0" dirty="0"/>
                <a:t>MODULE</a:t>
              </a:r>
              <a:r>
                <a:rPr lang="en-US" sz="1100" i="0" dirty="0"/>
                <a:t> : &lt;</a:t>
              </a:r>
              <a:r>
                <a:rPr lang="en-US" sz="1100" i="0" dirty="0" err="1"/>
                <a:t>module_name</a:t>
              </a:r>
              <a:r>
                <a:rPr lang="en-US" sz="1100" i="0" dirty="0"/>
                <a:t>&gt; if you want to filter components by module</a:t>
              </a:r>
            </a:p>
            <a:p>
              <a:pPr marL="171450" indent="-171450">
                <a:buFont typeface="Arial" panose="020B0604020202020204" pitchFamily="34" charset="0"/>
                <a:buChar char="•"/>
              </a:pPr>
              <a:r>
                <a:rPr lang="en-US" sz="1100" b="1" i="0" dirty="0"/>
                <a:t>TECHNOLOGY</a:t>
              </a:r>
              <a:r>
                <a:rPr lang="en-US" sz="1100" i="0" dirty="0"/>
                <a:t> : &lt;</a:t>
              </a:r>
              <a:r>
                <a:rPr lang="en-US" sz="1100" i="0" dirty="0" err="1"/>
                <a:t>technology_name</a:t>
              </a:r>
              <a:r>
                <a:rPr lang="en-US" sz="1100" i="0" dirty="0"/>
                <a:t>&gt; if you want to filter components by technology</a:t>
              </a:r>
            </a:p>
            <a:p>
              <a:pPr marL="171450" indent="-171450">
                <a:buFont typeface="Arial" panose="020B0604020202020204" pitchFamily="34" charset="0"/>
                <a:buChar char="•"/>
              </a:pPr>
              <a:r>
                <a:rPr lang="en-US" sz="1100" b="1" i="0" dirty="0"/>
                <a:t>COMPLEXITY</a:t>
              </a:r>
              <a:r>
                <a:rPr lang="en-US" sz="1100" i="0" dirty="0"/>
                <a:t> : to choose between “low”, “moderate”, “high” and “very high” if you want to filter by component complexity (all by default)</a:t>
              </a:r>
            </a:p>
            <a:p>
              <a:pPr marL="171450" indent="-171450">
                <a:buFont typeface="Arial" panose="020B0604020202020204" pitchFamily="34" charset="0"/>
                <a:buChar char="•"/>
              </a:pPr>
              <a:r>
                <a:rPr lang="en-US" sz="1100" i="0" dirty="0"/>
                <a:t>CURRENT : first snapshot name for the comparison if different from the current selected snapshot</a:t>
              </a:r>
            </a:p>
            <a:p>
              <a:pPr marL="171450" indent="-171450">
                <a:buFont typeface="Arial" panose="020B0604020202020204" pitchFamily="34" charset="0"/>
                <a:buChar char="•"/>
              </a:pPr>
              <a:r>
                <a:rPr lang="en-US" sz="1100" i="0" dirty="0"/>
                <a:t>PREVIOUS : second snapshot name for the comparison if different from the previous selected snapshot</a:t>
              </a:r>
            </a:p>
            <a:p>
              <a:pPr marL="171450" indent="-171450">
                <a:buFont typeface="Arial" panose="020B0604020202020204" pitchFamily="34" charset="0"/>
                <a:buChar char="•"/>
              </a:pPr>
              <a:endParaRPr lang="en-US" sz="11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DELTA_COMPONENTS_LIST_BY_STATUS;STATUS=deleted">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3950757884"/>
              </p:ext>
            </p:extLst>
          </p:nvPr>
        </p:nvGraphicFramePr>
        <p:xfrm>
          <a:off x="879006" y="4618314"/>
          <a:ext cx="10122081" cy="840722"/>
        </p:xfrm>
        <a:graphic>
          <a:graphicData uri="http://schemas.openxmlformats.org/drawingml/2006/table">
            <a:tbl>
              <a:tblPr firstRow="1" bandRow="1">
                <a:tableStyleId>{9DCAF9ED-07DC-4A11-8D7F-57B35C25682E}</a:tableStyleId>
              </a:tblPr>
              <a:tblGrid>
                <a:gridCol w="928687">
                  <a:extLst>
                    <a:ext uri="{9D8B030D-6E8A-4147-A177-3AD203B41FA5}">
                      <a16:colId xmlns:a16="http://schemas.microsoft.com/office/drawing/2014/main" val="20002"/>
                    </a:ext>
                  </a:extLst>
                </a:gridCol>
                <a:gridCol w="1055984">
                  <a:extLst>
                    <a:ext uri="{9D8B030D-6E8A-4147-A177-3AD203B41FA5}">
                      <a16:colId xmlns:a16="http://schemas.microsoft.com/office/drawing/2014/main" val="3833603804"/>
                    </a:ext>
                  </a:extLst>
                </a:gridCol>
                <a:gridCol w="1209368">
                  <a:extLst>
                    <a:ext uri="{9D8B030D-6E8A-4147-A177-3AD203B41FA5}">
                      <a16:colId xmlns:a16="http://schemas.microsoft.com/office/drawing/2014/main" val="2236367987"/>
                    </a:ext>
                  </a:extLst>
                </a:gridCol>
                <a:gridCol w="884903">
                  <a:extLst>
                    <a:ext uri="{9D8B030D-6E8A-4147-A177-3AD203B41FA5}">
                      <a16:colId xmlns:a16="http://schemas.microsoft.com/office/drawing/2014/main" val="797192982"/>
                    </a:ext>
                  </a:extLst>
                </a:gridCol>
                <a:gridCol w="914400">
                  <a:extLst>
                    <a:ext uri="{9D8B030D-6E8A-4147-A177-3AD203B41FA5}">
                      <a16:colId xmlns:a16="http://schemas.microsoft.com/office/drawing/2014/main" val="1749928563"/>
                    </a:ext>
                  </a:extLst>
                </a:gridCol>
                <a:gridCol w="943897">
                  <a:extLst>
                    <a:ext uri="{9D8B030D-6E8A-4147-A177-3AD203B41FA5}">
                      <a16:colId xmlns:a16="http://schemas.microsoft.com/office/drawing/2014/main" val="1772272350"/>
                    </a:ext>
                  </a:extLst>
                </a:gridCol>
                <a:gridCol w="1020588">
                  <a:extLst>
                    <a:ext uri="{9D8B030D-6E8A-4147-A177-3AD203B41FA5}">
                      <a16:colId xmlns:a16="http://schemas.microsoft.com/office/drawing/2014/main" val="727183646"/>
                    </a:ext>
                  </a:extLst>
                </a:gridCol>
                <a:gridCol w="3164254">
                  <a:extLst>
                    <a:ext uri="{9D8B030D-6E8A-4147-A177-3AD203B41FA5}">
                      <a16:colId xmlns:a16="http://schemas.microsoft.com/office/drawing/2014/main" val="2731799653"/>
                    </a:ext>
                  </a:extLst>
                </a:gridCol>
              </a:tblGrid>
              <a:tr h="442596">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SQL Complexity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Granularity</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Lack of comments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Coupling</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Number of object updates</a:t>
                      </a:r>
                    </a:p>
                  </a:txBody>
                  <a:tcPr marL="68580" marR="68580" marT="0" marB="0"/>
                </a:tc>
                <a:tc>
                  <a:txBody>
                    <a:bodyPr/>
                    <a:lstStyle/>
                    <a:p>
                      <a:pPr marL="0" marR="91440" algn="ctr">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extLst>
                  <a:ext uri="{0D108BD9-81ED-4DB2-BD59-A6C34878D82A}">
                    <a16:rowId xmlns:a16="http://schemas.microsoft.com/office/drawing/2014/main" val="10000"/>
                  </a:ext>
                </a:extLst>
              </a:tr>
              <a:tr h="204996">
                <a:tc>
                  <a:txBody>
                    <a:bodyPr/>
                    <a:lstStyle/>
                    <a:p>
                      <a:pPr marL="0" marR="91440" algn="ctr">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High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Moderate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Low risk</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ct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extLst>
                  <a:ext uri="{0D108BD9-81ED-4DB2-BD59-A6C34878D82A}">
                    <a16:rowId xmlns:a16="http://schemas.microsoft.com/office/drawing/2014/main" val="10001"/>
                  </a:ext>
                </a:extLst>
              </a:tr>
              <a:tr h="193130">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Very high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Low risk</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0</a:t>
                      </a:r>
                    </a:p>
                  </a:txBody>
                  <a:tcPr marL="68580" marR="68580" marT="0" marB="0"/>
                </a:tc>
                <a:tc>
                  <a:txBody>
                    <a:bodyPr/>
                    <a:lstStyle/>
                    <a:p>
                      <a:pPr marL="0" marR="91440" algn="ctr" defTabSz="914400" rtl="0" eaLnBrk="1" latinLnBrk="0" hangingPunct="1">
                        <a:lnSpc>
                          <a:spcPct val="115000"/>
                        </a:lnSpc>
                        <a:spcBef>
                          <a:spcPts val="0"/>
                        </a:spcBef>
                        <a:spcAft>
                          <a:spcPts val="0"/>
                        </a:spcAft>
                      </a:pPr>
                      <a:r>
                        <a:rPr lang="en-US" sz="900" kern="1200" dirty="0">
                          <a:solidFill>
                            <a:schemeClr val="dk1"/>
                          </a:solidFill>
                          <a:effectLst/>
                          <a:latin typeface="Calibri" panose="020F0502020204030204" pitchFamily="34" charset="0"/>
                          <a:ea typeface="+mn-ea"/>
                          <a:cs typeface="Calibri" panose="020F0502020204030204" pitchFamily="34" charset="0"/>
                        </a:rPr>
                        <a:t>Object 2 full name</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517851" y="3548052"/>
            <a:ext cx="6991830" cy="900246"/>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br>
              <a:rPr lang="en-US" sz="1050" i="0" dirty="0"/>
            </a:br>
            <a:r>
              <a:rPr lang="en-US" sz="1050" i="0" dirty="0"/>
              <a:t>By default (without options), the list displayed the top ten added components for the application, between current and previous snapshots.</a:t>
            </a:r>
          </a:p>
          <a:p>
            <a:r>
              <a:rPr lang="en-US" sz="1050" i="0" dirty="0"/>
              <a:t>If module and technology are set in the same time, they will not be taken into account and list will be displayed for entire application</a:t>
            </a:r>
          </a:p>
        </p:txBody>
      </p:sp>
      <p:sp>
        <p:nvSpPr>
          <p:cNvPr id="17" name="TextBox 16">
            <a:extLst>
              <a:ext uri="{FF2B5EF4-FFF2-40B4-BE49-F238E27FC236}">
                <a16:creationId xmlns:a16="http://schemas.microsoft.com/office/drawing/2014/main" id="{B64A8D30-1E85-451E-AF12-D0C1B9E24332}"/>
              </a:ext>
            </a:extLst>
          </p:cNvPr>
          <p:cNvSpPr txBox="1"/>
          <p:nvPr/>
        </p:nvSpPr>
        <p:spPr>
          <a:xfrm>
            <a:off x="1839632" y="3548052"/>
            <a:ext cx="719364"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Notes :</a:t>
            </a:r>
          </a:p>
        </p:txBody>
      </p:sp>
    </p:spTree>
    <p:extLst>
      <p:ext uri="{BB962C8B-B14F-4D97-AF65-F5344CB8AC3E}">
        <p14:creationId xmlns:p14="http://schemas.microsoft.com/office/powerpoint/2010/main" val="22676401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AEFP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AEFP_LIST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246495"/>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TYPE</a:t>
              </a:r>
              <a:r>
                <a:rPr lang="en-US" sz="1100" i="0" dirty="0"/>
                <a:t> : type of the function to display, DF for data function, TF for transactions, by default both are listed</a:t>
              </a:r>
            </a:p>
            <a:p>
              <a:pPr marL="171450" indent="-171450">
                <a:buFont typeface="Arial" panose="020B0604020202020204" pitchFamily="34" charset="0"/>
                <a:buChar char="•"/>
              </a:pPr>
              <a:r>
                <a:rPr lang="en-US" sz="1100" i="0" dirty="0"/>
                <a:t>STATUS : status of the function to display, ADDED, MODIFIED or DELETED, all statuses by default</a:t>
              </a:r>
            </a:p>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fr-FR" sz="1100" b="1" i="0" dirty="0"/>
                <a:t>PREVIOUS=YES|NO </a:t>
              </a:r>
              <a:r>
                <a:rPr lang="fr-FR" sz="1100" i="0" dirty="0"/>
                <a:t>to display the AEP value for </a:t>
              </a:r>
              <a:r>
                <a:rPr lang="fr-FR" sz="1100" i="0" dirty="0" err="1"/>
                <a:t>previous</a:t>
              </a:r>
              <a:r>
                <a:rPr lang="fr-FR" sz="1100" i="0" dirty="0"/>
                <a:t> snapshot (no by default)</a:t>
              </a:r>
            </a:p>
            <a:p>
              <a:pPr marL="171450" indent="-171450">
                <a:buFont typeface="Arial" panose="020B0604020202020204" pitchFamily="34" charset="0"/>
                <a:buChar char="•"/>
              </a:pPr>
              <a:r>
                <a:rPr lang="fr-FR" sz="1100" i="0" dirty="0"/>
                <a:t>ZERO=YES|NO to display the </a:t>
              </a:r>
              <a:r>
                <a:rPr lang="fr-FR" sz="1100" i="0" dirty="0" err="1"/>
                <a:t>function</a:t>
              </a:r>
              <a:r>
                <a:rPr lang="fr-FR" sz="1100" i="0" dirty="0"/>
                <a:t> </a:t>
              </a:r>
              <a:r>
                <a:rPr lang="fr-FR" sz="1100" i="0" dirty="0" err="1"/>
                <a:t>with</a:t>
              </a:r>
              <a:r>
                <a:rPr lang="fr-FR" sz="1100" i="0" dirty="0"/>
                <a:t> 0 AFP (yes by default)</a:t>
              </a:r>
            </a:p>
            <a:p>
              <a:pPr marL="171450" indent="-171450">
                <a:buFont typeface="Arial" panose="020B0604020202020204" pitchFamily="34" charset="0"/>
                <a:buChar char="•"/>
              </a:pPr>
              <a:endParaRPr lang="fr-FR" sz="1100" i="0" dirty="0"/>
            </a:p>
            <a:p>
              <a:pPr marL="171450" indent="-171450">
                <a:buFont typeface="Arial" panose="020B0604020202020204" pitchFamily="34" charset="0"/>
                <a:buChar char="•"/>
              </a:pP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FP_LIST">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242649696"/>
              </p:ext>
            </p:extLst>
          </p:nvPr>
        </p:nvGraphicFramePr>
        <p:xfrm>
          <a:off x="1062400" y="3396347"/>
          <a:ext cx="10089582" cy="952627"/>
        </p:xfrm>
        <a:graphic>
          <a:graphicData uri="http://schemas.openxmlformats.org/drawingml/2006/table">
            <a:tbl>
              <a:tblPr firstRow="1" bandRow="1">
                <a:tableStyleId>{9DCAF9ED-07DC-4A11-8D7F-57B35C25682E}</a:tableStyleId>
              </a:tblPr>
              <a:tblGrid>
                <a:gridCol w="1180454">
                  <a:extLst>
                    <a:ext uri="{9D8B030D-6E8A-4147-A177-3AD203B41FA5}">
                      <a16:colId xmlns:a16="http://schemas.microsoft.com/office/drawing/2014/main" val="20002"/>
                    </a:ext>
                  </a:extLst>
                </a:gridCol>
                <a:gridCol w="992271">
                  <a:extLst>
                    <a:ext uri="{9D8B030D-6E8A-4147-A177-3AD203B41FA5}">
                      <a16:colId xmlns:a16="http://schemas.microsoft.com/office/drawing/2014/main" val="3833603804"/>
                    </a:ext>
                  </a:extLst>
                </a:gridCol>
                <a:gridCol w="1957660">
                  <a:extLst>
                    <a:ext uri="{9D8B030D-6E8A-4147-A177-3AD203B41FA5}">
                      <a16:colId xmlns:a16="http://schemas.microsoft.com/office/drawing/2014/main" val="2236367987"/>
                    </a:ext>
                  </a:extLst>
                </a:gridCol>
                <a:gridCol w="796954">
                  <a:extLst>
                    <a:ext uri="{9D8B030D-6E8A-4147-A177-3AD203B41FA5}">
                      <a16:colId xmlns:a16="http://schemas.microsoft.com/office/drawing/2014/main" val="797192982"/>
                    </a:ext>
                  </a:extLst>
                </a:gridCol>
                <a:gridCol w="1107347">
                  <a:extLst>
                    <a:ext uri="{9D8B030D-6E8A-4147-A177-3AD203B41FA5}">
                      <a16:colId xmlns:a16="http://schemas.microsoft.com/office/drawing/2014/main" val="1749928563"/>
                    </a:ext>
                  </a:extLst>
                </a:gridCol>
                <a:gridCol w="920627">
                  <a:extLst>
                    <a:ext uri="{9D8B030D-6E8A-4147-A177-3AD203B41FA5}">
                      <a16:colId xmlns:a16="http://schemas.microsoft.com/office/drawing/2014/main" val="1772272350"/>
                    </a:ext>
                  </a:extLst>
                </a:gridCol>
                <a:gridCol w="1248224">
                  <a:extLst>
                    <a:ext uri="{9D8B030D-6E8A-4147-A177-3AD203B41FA5}">
                      <a16:colId xmlns:a16="http://schemas.microsoft.com/office/drawing/2014/main" val="727183646"/>
                    </a:ext>
                  </a:extLst>
                </a:gridCol>
                <a:gridCol w="1003297">
                  <a:extLst>
                    <a:ext uri="{9D8B030D-6E8A-4147-A177-3AD203B41FA5}">
                      <a16:colId xmlns:a16="http://schemas.microsoft.com/office/drawing/2014/main" val="2731799653"/>
                    </a:ext>
                  </a:extLst>
                </a:gridCol>
                <a:gridCol w="882748">
                  <a:extLst>
                    <a:ext uri="{9D8B030D-6E8A-4147-A177-3AD203B41FA5}">
                      <a16:colId xmlns:a16="http://schemas.microsoft.com/office/drawing/2014/main" val="20003"/>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Element Type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Function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Name</a:t>
                      </a:r>
                    </a:p>
                  </a:txBody>
                  <a:tcPr marL="68580" marR="68580" marT="0" marB="0"/>
                </a:tc>
                <a:tc>
                  <a:txBody>
                    <a:bodyPr/>
                    <a:lstStyle/>
                    <a:p>
                      <a:pPr marL="0" marR="91440" algn="l">
                        <a:lnSpc>
                          <a:spcPct val="115000"/>
                        </a:lnSpc>
                        <a:spcBef>
                          <a:spcPts val="0"/>
                        </a:spcBef>
                        <a:spcAft>
                          <a:spcPts val="0"/>
                        </a:spcAft>
                      </a:pPr>
                      <a:r>
                        <a:rPr lang="en-US" sz="1000">
                          <a:effectLst/>
                          <a:latin typeface="Calibri" panose="020F0502020204030204" pitchFamily="34" charset="0"/>
                          <a:ea typeface="Calibri" panose="020F0502020204030204" pitchFamily="34" charset="0"/>
                          <a:cs typeface="Calibri" panose="020F0502020204030204" pitchFamily="34" charset="0"/>
                        </a:rPr>
                        <a:t>AE</a:t>
                      </a:r>
                      <a:r>
                        <a:rPr lang="en-US" sz="1000" dirty="0">
                          <a:effectLst/>
                          <a:latin typeface="Calibri" panose="020F0502020204030204" pitchFamily="34" charset="0"/>
                          <a:ea typeface="Calibri" panose="020F0502020204030204" pitchFamily="34" charset="0"/>
                          <a:cs typeface="Calibri" panose="020F0502020204030204" pitchFamily="34" charset="0"/>
                        </a:rPr>
                        <a:t>P</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Complexity Factor</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Updated Artifacts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Module Name</a:t>
                      </a:r>
                    </a:p>
                  </a:txBody>
                  <a:tcPr marL="68580" marR="68580" marT="0" marB="0"/>
                </a:tc>
                <a:tc>
                  <a:txBody>
                    <a:bodyPr/>
                    <a:lstStyle/>
                    <a:p>
                      <a:pPr marL="0" marR="91440" algn="l">
                        <a:lnSpc>
                          <a:spcPct val="115000"/>
                        </a:lnSpc>
                        <a:spcBef>
                          <a:spcPts val="0"/>
                        </a:spcBef>
                        <a:spcAft>
                          <a:spcPts val="0"/>
                        </a:spcAft>
                      </a:pPr>
                      <a:r>
                        <a:rPr lang="en-GB" sz="1000" dirty="0">
                          <a:effectLst/>
                          <a:latin typeface="Calibri" panose="020F0502020204030204" pitchFamily="34" charset="0"/>
                          <a:ea typeface="Calibri" panose="020F0502020204030204" pitchFamily="34" charset="0"/>
                          <a:cs typeface="Calibri" panose="020F0502020204030204" pitchFamily="34" charset="0"/>
                        </a:rPr>
                        <a:t>Technology</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0"/>
                  </a:ext>
                </a:extLst>
              </a:tr>
              <a:tr h="20334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Added </a:t>
                      </a:r>
                      <a:r>
                        <a:rPr lang="en-US" sz="900" dirty="0" err="1">
                          <a:effectLst/>
                          <a:latin typeface="Calibri" panose="020F0502020204030204" pitchFamily="34" charset="0"/>
                          <a:cs typeface="Calibri" panose="020F0502020204030204" pitchFamily="34" charset="0"/>
                        </a:rPr>
                        <a:t>Dafa</a:t>
                      </a:r>
                      <a:r>
                        <a:rPr lang="en-US" sz="900" dirty="0">
                          <a:effectLst/>
                          <a:latin typeface="Calibri" panose="020F0502020204030204" pitchFamily="34" charset="0"/>
                          <a:cs typeface="Calibri" panose="020F0502020204030204" pitchFamily="34" charset="0"/>
                        </a:rPr>
                        <a:t> Function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5</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1</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Module 1</a:t>
                      </a:r>
                    </a:p>
                  </a:txBody>
                  <a:tcPr marL="68580" marR="68580" marT="0" marB="0"/>
                </a:tc>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Techno1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Deleted Transactional AEFP</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Function 2</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object2</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1</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Type 2</a:t>
                      </a:r>
                    </a:p>
                  </a:txBody>
                  <a:tcPr marL="68580" marR="68580" marT="0" marB="0"/>
                </a:tc>
                <a:tc>
                  <a:txBody>
                    <a:bodyPr/>
                    <a:lstStyle/>
                    <a:p>
                      <a:pPr marL="0" marR="91440" algn="l">
                        <a:lnSpc>
                          <a:spcPct val="115000"/>
                        </a:lnSpc>
                        <a:spcBef>
                          <a:spcPts val="0"/>
                        </a:spcBef>
                        <a:spcAft>
                          <a:spcPts val="0"/>
                        </a:spcAft>
                      </a:pPr>
                      <a:r>
                        <a:rPr lang="en-US" sz="900" kern="1200" dirty="0">
                          <a:solidFill>
                            <a:schemeClr val="dk1"/>
                          </a:solidFill>
                          <a:latin typeface="Calibri" panose="020F0502020204030204" pitchFamily="34" charset="0"/>
                          <a:ea typeface="+mn-ea"/>
                          <a:cs typeface="Calibri" panose="020F0502020204030204" pitchFamily="34" charset="0"/>
                        </a:rPr>
                        <a:t>Module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Techno2</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3015565"/>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981445"/>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4030915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721453" y="1109212"/>
            <a:ext cx="10687575"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AETP</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AETP_LIST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600164"/>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 typeface="Arial" panose="020B0604020202020204" pitchFamily="34" charset="0"/>
                <a:buChar char="•"/>
              </a:pPr>
              <a:r>
                <a:rPr lang="en-US" sz="1100" b="1" i="0" dirty="0"/>
                <a:t>COUNT</a:t>
              </a:r>
              <a:r>
                <a:rPr lang="en-US" sz="1100" i="0" dirty="0"/>
                <a:t>: the number of lines to display, 10 by default (-1 for all functions)</a:t>
              </a:r>
            </a:p>
            <a:p>
              <a:pPr marL="171450" indent="-171450">
                <a:buFont typeface="Arial" panose="020B0604020202020204" pitchFamily="34" charset="0"/>
                <a:buChar char="•"/>
              </a:pPr>
              <a:r>
                <a:rPr lang="en-US" sz="1100" b="1" i="0" dirty="0"/>
                <a:t>FORMAT</a:t>
              </a:r>
              <a:r>
                <a:rPr lang="en-US" sz="1100" i="0" dirty="0"/>
                <a:t>: The number of decimals for effort complexity, ratio and AETP count (N2 for 2 decimals, N5 for 5 decimals), by default N2.</a:t>
              </a:r>
              <a:endParaRPr lang="en-US"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AETP_LIST;COUNT=10,FORMAT=N2">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4003265293"/>
              </p:ext>
            </p:extLst>
          </p:nvPr>
        </p:nvGraphicFramePr>
        <p:xfrm>
          <a:off x="961708" y="3055139"/>
          <a:ext cx="10104115" cy="658268"/>
        </p:xfrm>
        <a:graphic>
          <a:graphicData uri="http://schemas.openxmlformats.org/drawingml/2006/table">
            <a:tbl>
              <a:tblPr firstRow="1" bandRow="1">
                <a:tableStyleId>{9DCAF9ED-07DC-4A11-8D7F-57B35C25682E}</a:tableStyleId>
              </a:tblPr>
              <a:tblGrid>
                <a:gridCol w="1084000">
                  <a:extLst>
                    <a:ext uri="{9D8B030D-6E8A-4147-A177-3AD203B41FA5}">
                      <a16:colId xmlns:a16="http://schemas.microsoft.com/office/drawing/2014/main" val="20002"/>
                    </a:ext>
                  </a:extLst>
                </a:gridCol>
                <a:gridCol w="2754999">
                  <a:extLst>
                    <a:ext uri="{9D8B030D-6E8A-4147-A177-3AD203B41FA5}">
                      <a16:colId xmlns:a16="http://schemas.microsoft.com/office/drawing/2014/main" val="3833603804"/>
                    </a:ext>
                  </a:extLst>
                </a:gridCol>
                <a:gridCol w="1248304">
                  <a:extLst>
                    <a:ext uri="{9D8B030D-6E8A-4147-A177-3AD203B41FA5}">
                      <a16:colId xmlns:a16="http://schemas.microsoft.com/office/drawing/2014/main" val="2236367987"/>
                    </a:ext>
                  </a:extLst>
                </a:gridCol>
                <a:gridCol w="981591">
                  <a:extLst>
                    <a:ext uri="{9D8B030D-6E8A-4147-A177-3AD203B41FA5}">
                      <a16:colId xmlns:a16="http://schemas.microsoft.com/office/drawing/2014/main" val="797192982"/>
                    </a:ext>
                  </a:extLst>
                </a:gridCol>
                <a:gridCol w="1363895">
                  <a:extLst>
                    <a:ext uri="{9D8B030D-6E8A-4147-A177-3AD203B41FA5}">
                      <a16:colId xmlns:a16="http://schemas.microsoft.com/office/drawing/2014/main" val="1749928563"/>
                    </a:ext>
                  </a:extLst>
                </a:gridCol>
                <a:gridCol w="1133916">
                  <a:extLst>
                    <a:ext uri="{9D8B030D-6E8A-4147-A177-3AD203B41FA5}">
                      <a16:colId xmlns:a16="http://schemas.microsoft.com/office/drawing/2014/main" val="1772272350"/>
                    </a:ext>
                  </a:extLst>
                </a:gridCol>
                <a:gridCol w="1537410">
                  <a:extLst>
                    <a:ext uri="{9D8B030D-6E8A-4147-A177-3AD203B41FA5}">
                      <a16:colId xmlns:a16="http://schemas.microsoft.com/office/drawing/2014/main" val="727183646"/>
                    </a:ext>
                  </a:extLst>
                </a:gridCol>
              </a:tblGrid>
              <a:tr h="226695">
                <a:tc>
                  <a:txBody>
                    <a:bodyPr/>
                    <a:lstStyle/>
                    <a:p>
                      <a:pPr marL="0" marR="91440" algn="ctr">
                        <a:lnSpc>
                          <a:spcPct val="115000"/>
                        </a:lnSpc>
                        <a:spcBef>
                          <a:spcPts val="0"/>
                        </a:spcBef>
                        <a:spcAft>
                          <a:spcPts val="0"/>
                        </a:spcAft>
                      </a:pPr>
                      <a:r>
                        <a:rPr lang="en-GB" sz="1000" dirty="0">
                          <a:effectLst/>
                          <a:latin typeface="Calibri" panose="020F0502020204030204" pitchFamily="34" charset="0"/>
                          <a:cs typeface="Calibri" panose="020F0502020204030204" pitchFamily="34" charset="0"/>
                        </a:rPr>
                        <a:t>Object Name</a:t>
                      </a:r>
                      <a:endParaRPr lang="en-US" sz="10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full name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Object Type</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Status</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Effort Complexity</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Equivalence ratio</a:t>
                      </a:r>
                    </a:p>
                  </a:txBody>
                  <a:tcPr marL="68580" marR="68580" marT="0" marB="0"/>
                </a:tc>
                <a:tc>
                  <a:txBody>
                    <a:bodyPr/>
                    <a:lstStyle/>
                    <a:p>
                      <a:pPr marL="0" marR="91440" algn="l">
                        <a:lnSpc>
                          <a:spcPct val="115000"/>
                        </a:lnSpc>
                        <a:spcBef>
                          <a:spcPts val="0"/>
                        </a:spcBef>
                        <a:spcAft>
                          <a:spcPts val="0"/>
                        </a:spcAft>
                      </a:pPr>
                      <a:r>
                        <a:rPr lang="en-US" sz="1000" dirty="0">
                          <a:effectLst/>
                          <a:latin typeface="Calibri" panose="020F0502020204030204" pitchFamily="34" charset="0"/>
                          <a:ea typeface="Calibri" panose="020F0502020204030204" pitchFamily="34" charset="0"/>
                          <a:cs typeface="Calibri" panose="020F0502020204030204" pitchFamily="34" charset="0"/>
                        </a:rPr>
                        <a:t>AEP</a:t>
                      </a:r>
                    </a:p>
                  </a:txBody>
                  <a:tcPr marL="68580" marR="68580" marT="0" marB="0"/>
                </a:tc>
                <a:extLst>
                  <a:ext uri="{0D108BD9-81ED-4DB2-BD59-A6C34878D82A}">
                    <a16:rowId xmlns:a16="http://schemas.microsoft.com/office/drawing/2014/main" val="10000"/>
                  </a:ext>
                </a:extLst>
              </a:tr>
              <a:tr h="169572">
                <a:tc>
                  <a:txBody>
                    <a:bodyPr/>
                    <a:lstStyle/>
                    <a:p>
                      <a:pPr marL="0" marR="91440" algn="l">
                        <a:lnSpc>
                          <a:spcPct val="115000"/>
                        </a:lnSpc>
                        <a:spcBef>
                          <a:spcPts val="0"/>
                        </a:spcBef>
                        <a:spcAft>
                          <a:spcPts val="0"/>
                        </a:spcAft>
                      </a:pPr>
                      <a:r>
                        <a:rPr lang="en-US" sz="900" dirty="0">
                          <a:effectLst/>
                          <a:latin typeface="Calibri" panose="020F0502020204030204" pitchFamily="34" charset="0"/>
                          <a:cs typeface="Calibri" panose="020F0502020204030204" pitchFamily="34" charset="0"/>
                        </a:rPr>
                        <a:t>Object 1</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1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Added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1"/>
                  </a:ext>
                </a:extLst>
              </a:tr>
              <a:tr h="110295">
                <a:tc>
                  <a:txBody>
                    <a:bodyPr/>
                    <a:lstStyle/>
                    <a:p>
                      <a:pPr marL="0" marR="91440" algn="l">
                        <a:lnSpc>
                          <a:spcPct val="115000"/>
                        </a:lnSpc>
                        <a:spcBef>
                          <a:spcPts val="0"/>
                        </a:spcBef>
                        <a:spcAft>
                          <a:spcPts val="0"/>
                        </a:spcAft>
                      </a:pPr>
                      <a:r>
                        <a:rPr lang="en-GB" sz="900" dirty="0">
                          <a:effectLst/>
                          <a:latin typeface="Calibri" panose="020F0502020204030204" pitchFamily="34" charset="0"/>
                          <a:ea typeface="Calibri" panose="020F0502020204030204" pitchFamily="34" charset="0"/>
                          <a:cs typeface="Calibri" panose="020F0502020204030204" pitchFamily="34" charset="0"/>
                        </a:rPr>
                        <a:t>Object 2</a:t>
                      </a:r>
                      <a:endParaRPr lang="en-US" sz="900" dirty="0">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full name</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Object 2 type</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Updated</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r">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tc>
                  <a:txBody>
                    <a:bodyPr/>
                    <a:lstStyle/>
                    <a:p>
                      <a:pPr marL="0" marR="91440" algn="l">
                        <a:lnSpc>
                          <a:spcPct val="115000"/>
                        </a:lnSpc>
                        <a:spcBef>
                          <a:spcPts val="0"/>
                        </a:spcBef>
                        <a:spcAft>
                          <a:spcPts val="0"/>
                        </a:spcAft>
                      </a:pPr>
                      <a:r>
                        <a:rPr lang="en-US" sz="900" dirty="0">
                          <a:effectLst/>
                          <a:latin typeface="Calibri" panose="020F0502020204030204" pitchFamily="34" charset="0"/>
                          <a:ea typeface="Calibri" panose="020F0502020204030204" pitchFamily="34" charset="0"/>
                          <a:cs typeface="Calibri" panose="020F0502020204030204" pitchFamily="34" charset="0"/>
                        </a:rPr>
                        <a:t>0</a:t>
                      </a:r>
                    </a:p>
                  </a:txBody>
                  <a:tcPr marL="68580" marR="68580" marT="0" marB="0"/>
                </a:tc>
                <a:extLst>
                  <a:ext uri="{0D108BD9-81ED-4DB2-BD59-A6C34878D82A}">
                    <a16:rowId xmlns:a16="http://schemas.microsoft.com/office/drawing/2014/main" val="10002"/>
                  </a:ext>
                </a:extLst>
              </a:tr>
            </a:tbl>
          </a:graphicData>
        </a:graphic>
      </p:graphicFrame>
      <p:sp>
        <p:nvSpPr>
          <p:cNvPr id="12" name="TextBox 11">
            <a:extLst>
              <a:ext uri="{FF2B5EF4-FFF2-40B4-BE49-F238E27FC236}">
                <a16:creationId xmlns:a16="http://schemas.microsoft.com/office/drawing/2014/main" id="{132118A7-1B70-404A-87CB-3950CC2A940B}"/>
              </a:ext>
            </a:extLst>
          </p:cNvPr>
          <p:cNvSpPr txBox="1"/>
          <p:nvPr/>
        </p:nvSpPr>
        <p:spPr>
          <a:xfrm>
            <a:off x="2853550" y="2617448"/>
            <a:ext cx="6991830" cy="261610"/>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050" i="0" dirty="0"/>
              <a:t>This component is only relevant on an engineering database. It is empty on an analytics database.</a:t>
            </a:r>
          </a:p>
        </p:txBody>
      </p:sp>
      <p:sp>
        <p:nvSpPr>
          <p:cNvPr id="17" name="TextBox 16">
            <a:extLst>
              <a:ext uri="{FF2B5EF4-FFF2-40B4-BE49-F238E27FC236}">
                <a16:creationId xmlns:a16="http://schemas.microsoft.com/office/drawing/2014/main" id="{B64A8D30-1E85-451E-AF12-D0C1B9E24332}"/>
              </a:ext>
            </a:extLst>
          </p:cNvPr>
          <p:cNvSpPr txBox="1"/>
          <p:nvPr/>
        </p:nvSpPr>
        <p:spPr>
          <a:xfrm>
            <a:off x="2295953" y="2583328"/>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spTree>
    <p:extLst>
      <p:ext uri="{BB962C8B-B14F-4D97-AF65-F5344CB8AC3E}">
        <p14:creationId xmlns:p14="http://schemas.microsoft.com/office/powerpoint/2010/main" val="134235089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Evolution of CAST rules associated to a quality standard </a:t>
              </a:r>
              <a:r>
                <a:rPr lang="en-GB" sz="1600" dirty="0"/>
                <a:t>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QUALITY_TAGS_RULES_EVOLUTION</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1754326"/>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900" b="1" dirty="0"/>
                <a:t>STD =  Name of the quality standard category , or BC name or BC id for which you want the details per tag or TC, for example, STIG-V4R8-CAT1 will list total, added and removed violations for cast rules associated to all tags belonged to category STIG-V4R8-CAT1 </a:t>
              </a:r>
            </a:p>
            <a:p>
              <a:pPr marL="171450" indent="-171450">
                <a:buFontTx/>
                <a:buChar char="-"/>
              </a:pPr>
              <a:r>
                <a:rPr lang="en-GB" sz="900" b="1" dirty="0"/>
                <a:t>LBL= </a:t>
              </a:r>
              <a:r>
                <a:rPr lang="en-GB" sz="900" dirty="0"/>
                <a:t>violations or vulnerabilities (vulnerabilities if not set), this change the headers from Vulnerabilities to Violations</a:t>
              </a:r>
            </a:p>
            <a:p>
              <a:pPr marL="171450" indent="-171450">
                <a:buFontTx/>
                <a:buChar char="-"/>
              </a:pPr>
              <a:r>
                <a:rPr lang="en-GB" sz="900" b="1" dirty="0"/>
                <a:t>DESC</a:t>
              </a:r>
              <a:r>
                <a:rPr lang="en-GB" sz="900" dirty="0"/>
                <a:t>=</a:t>
              </a:r>
              <a:r>
                <a:rPr lang="en-GB" sz="900" dirty="0" err="1"/>
                <a:t>true|false</a:t>
              </a:r>
              <a:r>
                <a:rPr lang="en-GB" sz="900" dirty="0"/>
                <a:t>. For display rationale, description and remediation of the rule. By default if not present, it is false</a:t>
              </a:r>
            </a:p>
            <a:p>
              <a:pPr marL="171450" indent="-171450">
                <a:buFontTx/>
                <a:buChar char="-"/>
              </a:pPr>
              <a:r>
                <a:rPr lang="en-US" sz="900" b="1" dirty="0"/>
                <a:t>HEADER</a:t>
              </a:r>
              <a:r>
                <a:rPr lang="en-US" sz="900" dirty="0"/>
                <a:t>=NO to not display headers (useful for excel report when you want to define your own customized headers). By default if option is not present or different from NO, headers are displayed</a:t>
              </a:r>
            </a:p>
            <a:p>
              <a:pPr marL="171450" indent="-171450">
                <a:buFontTx/>
                <a:buChar char="-"/>
              </a:pPr>
              <a:r>
                <a:rPr lang="en-US" sz="900" b="1" dirty="0"/>
                <a:t>NOVIOLATIONS</a:t>
              </a:r>
              <a:r>
                <a:rPr lang="en-US" sz="900" dirty="0"/>
                <a:t>=</a:t>
              </a:r>
              <a:r>
                <a:rPr lang="en-US" sz="900" dirty="0" err="1"/>
                <a:t>true|false</a:t>
              </a:r>
              <a:r>
                <a:rPr lang="en-US" sz="900" dirty="0"/>
                <a:t> to not display rules and TC that do not have violations. By default if option is not present or different from false, it will be true (we display everything)</a:t>
              </a:r>
            </a:p>
            <a:p>
              <a:pPr marL="171450" indent="-171450">
                <a:buFontTx/>
                <a:buChar char="-"/>
              </a:pPr>
              <a:endParaRPr lang="en-GB" sz="90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3461612"/>
              <a:ext cx="6991830" cy="461665"/>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a:t>To use this component, the following extensions should be installed : Quality standards mapping extension &gt;= 20240212.0.0-funcrel;CISQ index extension &gt;= 20240201.0.0-funcrel;ISO-5055 index extension &gt;= 20240202;Security Standards extension &gt;= 20240209.0.0-funcrel.</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3427492"/>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QUALITY_TAGS_RULES_EVOLUTION;STD=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502967226"/>
              </p:ext>
            </p:extLst>
          </p:nvPr>
        </p:nvGraphicFramePr>
        <p:xfrm>
          <a:off x="543009" y="4128420"/>
          <a:ext cx="10944063" cy="1955683"/>
        </p:xfrm>
        <a:graphic>
          <a:graphicData uri="http://schemas.openxmlformats.org/drawingml/2006/table">
            <a:tbl>
              <a:tblPr firstRow="1" bandRow="1">
                <a:tableStyleId>{9DCAF9ED-07DC-4A11-8D7F-57B35C25682E}</a:tableStyleId>
              </a:tblPr>
              <a:tblGrid>
                <a:gridCol w="7421931">
                  <a:extLst>
                    <a:ext uri="{9D8B030D-6E8A-4147-A177-3AD203B41FA5}">
                      <a16:colId xmlns:a16="http://schemas.microsoft.com/office/drawing/2014/main" val="20000"/>
                    </a:ext>
                  </a:extLst>
                </a:gridCol>
                <a:gridCol w="1106311">
                  <a:extLst>
                    <a:ext uri="{9D8B030D-6E8A-4147-A177-3AD203B41FA5}">
                      <a16:colId xmlns:a16="http://schemas.microsoft.com/office/drawing/2014/main" val="20001"/>
                    </a:ext>
                  </a:extLst>
                </a:gridCol>
                <a:gridCol w="1196622">
                  <a:extLst>
                    <a:ext uri="{9D8B030D-6E8A-4147-A177-3AD203B41FA5}">
                      <a16:colId xmlns:a16="http://schemas.microsoft.com/office/drawing/2014/main" val="20002"/>
                    </a:ext>
                  </a:extLst>
                </a:gridCol>
                <a:gridCol w="1219199">
                  <a:extLst>
                    <a:ext uri="{9D8B030D-6E8A-4147-A177-3AD203B41FA5}">
                      <a16:colId xmlns:a16="http://schemas.microsoft.com/office/drawing/2014/main" val="20003"/>
                    </a:ext>
                  </a:extLst>
                </a:gridCol>
              </a:tblGrid>
              <a:tr h="226695">
                <a:tc>
                  <a:txBody>
                    <a:bodyPr/>
                    <a:lstStyle/>
                    <a:p>
                      <a:pPr marL="0" marR="91440" algn="l">
                        <a:lnSpc>
                          <a:spcPct val="115000"/>
                        </a:lnSpc>
                        <a:spcBef>
                          <a:spcPts val="0"/>
                        </a:spcBef>
                        <a:spcAft>
                          <a:spcPts val="0"/>
                        </a:spcAft>
                      </a:pPr>
                      <a:r>
                        <a:rPr lang="en-GB" sz="1000" dirty="0">
                          <a:effectLst/>
                        </a:rPr>
                        <a:t>STIG-V4R8-CAT1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pPr>
                      <a:r>
                        <a:rPr lang="en-GB" sz="1000" dirty="0">
                          <a:effectLst/>
                        </a:rPr>
                        <a:t>Total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Added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Removed Vulnerabilities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1" dirty="0">
                          <a:solidFill>
                            <a:srgbClr val="000000"/>
                          </a:solidFill>
                          <a:effectLst/>
                          <a:latin typeface="Open Sans"/>
                          <a:ea typeface="Times New Roman" panose="02020603050405020304" pitchFamily="18" charset="0"/>
                          <a:cs typeface="Times New Roman" panose="02020603050405020304" pitchFamily="18" charset="0"/>
                        </a:rPr>
                        <a:t>STIG-V-70205 The application must not expose session IDs.</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HttpServletRequest.getRequestedSessionId()</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STIG-V-70207 The application must destroy the session ID value and/or cookie on logoff or browser close.</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42531720"/>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Ensure that HTTP Session is invalidated during logout</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1</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r h="203342">
                <a:tc>
                  <a:txBody>
                    <a:bodyPr/>
                    <a:lstStyle/>
                    <a:p>
                      <a:pPr marL="180340" marR="417195" algn="just">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STIG-V-70245 The application must protect the confidentiality and integrity of transmitted information.</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4</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b="1">
                          <a:solidFill>
                            <a:srgbClr val="000000"/>
                          </a:solidFill>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54266632"/>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mixing trusted and untrusted data in HTTP requests</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224593547"/>
                  </a:ext>
                </a:extLst>
              </a:tr>
              <a:tr h="203342">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providing password in Web Service URL</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808857523"/>
                  </a:ext>
                </a:extLst>
              </a:tr>
              <a:tr h="192691">
                <a:tc>
                  <a:txBody>
                    <a:bodyPr/>
                    <a:lstStyle/>
                    <a:p>
                      <a:pPr marL="180340" marR="417195" algn="just">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    Avoid using RSA Cryptographic algorithms without OAEP (Optimal Asymmetric Encryption Padding)</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a:effectLst/>
                          <a:latin typeface="Open Sans"/>
                          <a:ea typeface="Times New Roman" panose="02020603050405020304" pitchFamily="18" charset="0"/>
                          <a:cs typeface="Times New Roman" panose="02020603050405020304" pitchFamily="18" charset="0"/>
                        </a:rPr>
                        <a:t>0</a:t>
                      </a:r>
                      <a:endParaRPr lang="en-US" sz="90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0</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351081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05A61A88-E6FA-426F-A9D0-7D02EDAC30F2}"/>
              </a:ext>
            </a:extLst>
          </p:cNvPr>
          <p:cNvGrpSpPr/>
          <p:nvPr/>
        </p:nvGrpSpPr>
        <p:grpSpPr>
          <a:xfrm>
            <a:off x="1955882" y="1109212"/>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List of standard quality tag applicability by category</a:t>
              </a:r>
              <a:endParaRPr lang="fr-FR" sz="1600" dirty="0"/>
            </a:p>
          </p:txBody>
        </p:sp>
        <p:sp>
          <p:nvSpPr>
            <p:cNvPr id="14" name="TextBox 13"/>
            <p:cNvSpPr txBox="1"/>
            <p:nvPr/>
          </p:nvSpPr>
          <p:spPr>
            <a:xfrm>
              <a:off x="3669226" y="1471510"/>
              <a:ext cx="6630534" cy="338554"/>
            </a:xfrm>
            <a:prstGeom prst="rect">
              <a:avLst/>
            </a:prstGeom>
            <a:noFill/>
          </p:spPr>
          <p:txBody>
            <a:bodyPr wrap="square" rtlCol="0">
              <a:spAutoFit/>
            </a:bodyPr>
            <a:lstStyle>
              <a:defPPr>
                <a:defRPr lang="fr-FR"/>
              </a:defPPr>
              <a:lvl1pPr>
                <a:defRPr sz="2000" b="1">
                  <a:solidFill>
                    <a:srgbClr val="5E5E5E"/>
                  </a:solidFill>
                </a:defRPr>
              </a:lvl1pPr>
            </a:lstStyle>
            <a:p>
              <a:r>
                <a:rPr lang="en-US" sz="1600" dirty="0"/>
                <a:t>LIST_TAGS_DOC_BYCAT</a:t>
              </a:r>
              <a:endParaRPr lang="fr-FR" sz="1100" dirty="0"/>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9" name="TextBox 8"/>
            <p:cNvSpPr txBox="1"/>
            <p:nvPr/>
          </p:nvSpPr>
          <p:spPr>
            <a:xfrm>
              <a:off x="3667714" y="1818690"/>
              <a:ext cx="6524504" cy="415498"/>
            </a:xfrm>
            <a:prstGeom prst="rect">
              <a:avLst/>
            </a:prstGeom>
            <a:noFill/>
          </p:spPr>
          <p:txBody>
            <a:bodyPr wrap="square" rtlCol="0">
              <a:spAutoFit/>
            </a:bodyPr>
            <a:lstStyle>
              <a:defPPr>
                <a:defRPr lang="fr-FR"/>
              </a:defPPr>
              <a:lvl1pPr>
                <a:defRPr sz="2000" i="1">
                  <a:solidFill>
                    <a:schemeClr val="bg1">
                      <a:lumMod val="50000"/>
                    </a:schemeClr>
                  </a:solidFill>
                </a:defRPr>
              </a:lvl1pPr>
            </a:lstStyle>
            <a:p>
              <a:pPr marL="171450" indent="-171450">
                <a:buFontTx/>
                <a:buChar char="-"/>
              </a:pPr>
              <a:r>
                <a:rPr lang="en-US" sz="1050" b="1" dirty="0"/>
                <a:t>CAT = Id of the standard quality category, for example, STIG-V4R8-CAT1, or a list separated by ‘|’</a:t>
              </a:r>
              <a:endParaRPr lang="en-GB" sz="1050" dirty="0"/>
            </a:p>
          </p:txBody>
        </p:sp>
        <p:sp>
          <p:nvSpPr>
            <p:cNvPr id="11" name="TextBox 10"/>
            <p:cNvSpPr txBox="1"/>
            <p:nvPr/>
          </p:nvSpPr>
          <p:spPr>
            <a:xfrm>
              <a:off x="2637332" y="1788001"/>
              <a:ext cx="1109599"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Options :</a:t>
              </a:r>
            </a:p>
          </p:txBody>
        </p:sp>
        <p:sp>
          <p:nvSpPr>
            <p:cNvPr id="12" name="TextBox 11">
              <a:extLst>
                <a:ext uri="{FF2B5EF4-FFF2-40B4-BE49-F238E27FC236}">
                  <a16:creationId xmlns:a16="http://schemas.microsoft.com/office/drawing/2014/main" id="{B612763E-F360-4DC8-9971-93D9C02EB45D}"/>
                </a:ext>
              </a:extLst>
            </p:cNvPr>
            <p:cNvSpPr txBox="1"/>
            <p:nvPr/>
          </p:nvSpPr>
          <p:spPr>
            <a:xfrm>
              <a:off x="3071664" y="2835014"/>
              <a:ext cx="6991830" cy="338554"/>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800" i="0" dirty="0"/>
                <a:t>To use this component, the Quality Standards Mapping extension should be installed on the central where the application resides, with minimum version 20190909.</a:t>
              </a:r>
              <a:endParaRPr lang="en-US" sz="400" i="0" dirty="0"/>
            </a:p>
          </p:txBody>
        </p:sp>
        <p:sp>
          <p:nvSpPr>
            <p:cNvPr id="17" name="TextBox 16">
              <a:extLst>
                <a:ext uri="{FF2B5EF4-FFF2-40B4-BE49-F238E27FC236}">
                  <a16:creationId xmlns:a16="http://schemas.microsoft.com/office/drawing/2014/main" id="{2255320D-AEAD-43CA-B5F8-55466354914A}"/>
                </a:ext>
              </a:extLst>
            </p:cNvPr>
            <p:cNvSpPr txBox="1"/>
            <p:nvPr/>
          </p:nvSpPr>
          <p:spPr>
            <a:xfrm>
              <a:off x="2514067" y="2800894"/>
              <a:ext cx="642419" cy="276999"/>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en-US" sz="1200" dirty="0"/>
                <a:t>Note :</a:t>
              </a:r>
            </a:p>
          </p:txBody>
        </p:sp>
      </p:grpSp>
      <p:sp>
        <p:nvSpPr>
          <p:cNvPr id="3" name="Title 2"/>
          <p:cNvSpPr>
            <a:spLocks noGrp="1"/>
          </p:cNvSpPr>
          <p:nvPr>
            <p:ph type="title"/>
          </p:nvPr>
        </p:nvSpPr>
        <p:spPr/>
        <p:txBody>
          <a:bodyPr/>
          <a:lstStyle/>
          <a:p>
            <a:r>
              <a:rPr lang="en-US" dirty="0"/>
              <a:t>PowerPoint Templates – Tables</a:t>
            </a:r>
          </a:p>
        </p:txBody>
      </p:sp>
      <p:graphicFrame>
        <p:nvGraphicFramePr>
          <p:cNvPr id="16" name="Table 15" descr="TABLE;LIST_TAGS_DOC_BYCAT;CAT=STIG-V4R8-CAT1">
            <a:extLst>
              <a:ext uri="{FF2B5EF4-FFF2-40B4-BE49-F238E27FC236}">
                <a16:creationId xmlns:a16="http://schemas.microsoft.com/office/drawing/2014/main" id="{F307DDEF-9819-422A-9E49-4E5E749620CF}"/>
              </a:ext>
            </a:extLst>
          </p:cNvPr>
          <p:cNvGraphicFramePr>
            <a:graphicFrameLocks noGrp="1"/>
          </p:cNvGraphicFramePr>
          <p:nvPr>
            <p:extLst>
              <p:ext uri="{D42A27DB-BD31-4B8C-83A1-F6EECF244321}">
                <p14:modId xmlns:p14="http://schemas.microsoft.com/office/powerpoint/2010/main" val="1978095843"/>
              </p:ext>
            </p:extLst>
          </p:nvPr>
        </p:nvGraphicFramePr>
        <p:xfrm>
          <a:off x="2222061" y="3646636"/>
          <a:ext cx="7559069" cy="633379"/>
        </p:xfrm>
        <a:graphic>
          <a:graphicData uri="http://schemas.openxmlformats.org/drawingml/2006/table">
            <a:tbl>
              <a:tblPr firstRow="1" bandRow="1">
                <a:tableStyleId>{9DCAF9ED-07DC-4A11-8D7F-57B35C25682E}</a:tableStyleId>
              </a:tblPr>
              <a:tblGrid>
                <a:gridCol w="1851903">
                  <a:extLst>
                    <a:ext uri="{9D8B030D-6E8A-4147-A177-3AD203B41FA5}">
                      <a16:colId xmlns:a16="http://schemas.microsoft.com/office/drawing/2014/main" val="20000"/>
                    </a:ext>
                  </a:extLst>
                </a:gridCol>
                <a:gridCol w="4226428">
                  <a:extLst>
                    <a:ext uri="{9D8B030D-6E8A-4147-A177-3AD203B41FA5}">
                      <a16:colId xmlns:a16="http://schemas.microsoft.com/office/drawing/2014/main" val="20001"/>
                    </a:ext>
                  </a:extLst>
                </a:gridCol>
                <a:gridCol w="1480738">
                  <a:extLst>
                    <a:ext uri="{9D8B030D-6E8A-4147-A177-3AD203B41FA5}">
                      <a16:colId xmlns:a16="http://schemas.microsoft.com/office/drawing/2014/main" val="20002"/>
                    </a:ext>
                  </a:extLst>
                </a:gridCol>
              </a:tblGrid>
              <a:tr h="226695">
                <a:tc>
                  <a:txBody>
                    <a:bodyPr/>
                    <a:lstStyle/>
                    <a:p>
                      <a:pPr marL="0" marR="91440" algn="l">
                        <a:lnSpc>
                          <a:spcPct val="115000"/>
                        </a:lnSpc>
                        <a:spcBef>
                          <a:spcPts val="0"/>
                        </a:spcBef>
                        <a:spcAft>
                          <a:spcPts val="0"/>
                        </a:spcAft>
                      </a:pPr>
                      <a:r>
                        <a:rPr lang="en-GB" sz="1000" dirty="0">
                          <a:effectLst/>
                        </a:rPr>
                        <a:t>Standard quality tag</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l">
                        <a:lnSpc>
                          <a:spcPct val="115000"/>
                        </a:lnSpc>
                        <a:spcBef>
                          <a:spcPts val="0"/>
                        </a:spcBef>
                        <a:spcAft>
                          <a:spcPts val="0"/>
                        </a:spcAft>
                      </a:pPr>
                      <a:r>
                        <a:rPr lang="en-GB" sz="1000" dirty="0">
                          <a:effectLst/>
                        </a:rPr>
                        <a:t>Definition</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91440" algn="ctr">
                        <a:lnSpc>
                          <a:spcPct val="115000"/>
                        </a:lnSpc>
                        <a:spcBef>
                          <a:spcPts val="0"/>
                        </a:spcBef>
                        <a:spcAft>
                          <a:spcPts val="0"/>
                        </a:spcAft>
                      </a:pPr>
                      <a:r>
                        <a:rPr lang="en-GB" sz="1000" dirty="0">
                          <a:effectLst/>
                        </a:rPr>
                        <a:t>Applicability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b="0" dirty="0">
                          <a:solidFill>
                            <a:srgbClr val="000000"/>
                          </a:solidFill>
                          <a:effectLst/>
                          <a:latin typeface="Open Sans"/>
                          <a:ea typeface="Times New Roman" panose="02020603050405020304" pitchFamily="18" charset="0"/>
                          <a:cs typeface="Times New Roman" panose="02020603050405020304" pitchFamily="18" charset="0"/>
                        </a:rPr>
                        <a:t>Definition of tag 1</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true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949875671"/>
                  </a:ext>
                </a:extLst>
              </a:tr>
              <a:tr h="203342">
                <a:tc>
                  <a:txBody>
                    <a:bodyPr/>
                    <a:lstStyle/>
                    <a:p>
                      <a:pPr marL="180340" marR="417195" algn="just">
                        <a:lnSpc>
                          <a:spcPts val="1200"/>
                        </a:lnSpc>
                        <a:spcBef>
                          <a:spcPts val="0"/>
                        </a:spcBef>
                        <a:spcAft>
                          <a:spcPts val="600"/>
                        </a:spcAft>
                      </a:pPr>
                      <a:r>
                        <a:rPr lang="en-US" sz="900" b="0" dirty="0">
                          <a:effectLst/>
                          <a:latin typeface="Open Sans"/>
                          <a:ea typeface="Times New Roman" panose="02020603050405020304" pitchFamily="18" charset="0"/>
                          <a:cs typeface="Times New Roman" panose="02020603050405020304" pitchFamily="18" charset="0"/>
                        </a:rPr>
                        <a:t>    Tag2</a:t>
                      </a:r>
                      <a:endParaRPr lang="en-US" sz="900" b="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gn="l">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Definition of tag2</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marL="41910" marR="45720" indent="-3810" algn="ctr">
                        <a:lnSpc>
                          <a:spcPts val="1200"/>
                        </a:lnSpc>
                        <a:spcBef>
                          <a:spcPts val="0"/>
                        </a:spcBef>
                        <a:spcAft>
                          <a:spcPts val="600"/>
                        </a:spcAft>
                      </a:pPr>
                      <a:r>
                        <a:rPr lang="en-US" sz="900" dirty="0">
                          <a:effectLst/>
                          <a:latin typeface="Open Sans"/>
                          <a:ea typeface="Times New Roman" panose="02020603050405020304" pitchFamily="18" charset="0"/>
                          <a:cs typeface="Times New Roman" panose="02020603050405020304" pitchFamily="18" charset="0"/>
                        </a:rPr>
                        <a:t>false</a:t>
                      </a:r>
                      <a:endParaRPr lang="en-US" sz="900" dirty="0">
                        <a:effectLst/>
                        <a:latin typeface="Verdana" panose="020B060403050404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533008175"/>
                  </a:ext>
                </a:extLst>
              </a:tr>
            </a:tbl>
          </a:graphicData>
        </a:graphic>
      </p:graphicFrame>
    </p:spTree>
    <p:extLst>
      <p:ext uri="{BB962C8B-B14F-4D97-AF65-F5344CB8AC3E}">
        <p14:creationId xmlns:p14="http://schemas.microsoft.com/office/powerpoint/2010/main" val="385511103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F819DEDB-ECB9-4E21-B5A1-852C4202A32B}"/>
              </a:ext>
            </a:extLst>
          </p:cNvPr>
          <p:cNvGrpSpPr/>
          <p:nvPr/>
        </p:nvGrpSpPr>
        <p:grpSpPr>
          <a:xfrm>
            <a:off x="1955882" y="1119736"/>
            <a:ext cx="8343878" cy="5112568"/>
            <a:chOff x="1955882" y="908720"/>
            <a:chExt cx="8343878" cy="5112568"/>
          </a:xfrm>
        </p:grpSpPr>
        <p:sp>
          <p:nvSpPr>
            <p:cNvPr id="6" name="Rounded Rectangle 5"/>
            <p:cNvSpPr/>
            <p:nvPr/>
          </p:nvSpPr>
          <p:spPr>
            <a:xfrm>
              <a:off x="2008834" y="908720"/>
              <a:ext cx="8157600" cy="5112568"/>
            </a:xfrm>
            <a:prstGeom prst="roundRect">
              <a:avLst>
                <a:gd name="adj" fmla="val 1522"/>
              </a:avLst>
            </a:prstGeom>
            <a:solidFill>
              <a:schemeClr val="bg1">
                <a:lumMod val="95000"/>
              </a:schemeClr>
            </a:solidFill>
            <a:ln>
              <a:noFill/>
            </a:ln>
            <a:effectLst/>
          </p:spPr>
          <p:style>
            <a:lnRef idx="1">
              <a:schemeClr val="accent5"/>
            </a:lnRef>
            <a:fillRef idx="3">
              <a:schemeClr val="accent5"/>
            </a:fillRef>
            <a:effectRef idx="2">
              <a:schemeClr val="accent5"/>
            </a:effectRef>
            <a:fontRef idx="minor">
              <a:schemeClr val="lt1"/>
            </a:fontRef>
          </p:style>
          <p:txBody>
            <a:bodyPr rtlCol="0" anchor="ctr"/>
            <a:lstStyle/>
            <a:p>
              <a:pPr algn="ctr"/>
              <a:endParaRPr lang="fr-FR" sz="1400" dirty="0"/>
            </a:p>
          </p:txBody>
        </p:sp>
        <p:sp>
          <p:nvSpPr>
            <p:cNvPr id="13" name="TextBox 12"/>
            <p:cNvSpPr txBox="1"/>
            <p:nvPr/>
          </p:nvSpPr>
          <p:spPr>
            <a:xfrm>
              <a:off x="1955882" y="1025814"/>
              <a:ext cx="8143200" cy="338554"/>
            </a:xfrm>
            <a:prstGeom prst="rect">
              <a:avLst/>
            </a:prstGeom>
            <a:noFill/>
          </p:spPr>
          <p:txBody>
            <a:bodyPr wrap="square" lIns="180000" rIns="180000" rtlCol="0">
              <a:spAutoFit/>
            </a:bodyPr>
            <a:lstStyle>
              <a:defPPr>
                <a:defRPr lang="fr-FR"/>
              </a:defPPr>
              <a:lvl1pPr>
                <a:defRPr sz="2000" b="1">
                  <a:solidFill>
                    <a:schemeClr val="tx1">
                      <a:lumMod val="75000"/>
                      <a:lumOff val="25000"/>
                    </a:schemeClr>
                  </a:solidFill>
                </a:defRPr>
              </a:lvl1pPr>
            </a:lstStyle>
            <a:p>
              <a:r>
                <a:rPr lang="en-US" sz="1600" dirty="0"/>
                <a:t>Mapping Name: Id indicator</a:t>
              </a:r>
              <a:endParaRPr lang="fr-FR" sz="1600" dirty="0"/>
            </a:p>
          </p:txBody>
        </p:sp>
        <p:sp>
          <p:nvSpPr>
            <p:cNvPr id="14" name="TextBox 13"/>
            <p:cNvSpPr txBox="1"/>
            <p:nvPr/>
          </p:nvSpPr>
          <p:spPr>
            <a:xfrm>
              <a:off x="3669226" y="1471510"/>
              <a:ext cx="6630534" cy="307777"/>
            </a:xfrm>
            <a:prstGeom prst="rect">
              <a:avLst/>
            </a:prstGeom>
            <a:noFill/>
          </p:spPr>
          <p:txBody>
            <a:bodyPr wrap="square" rtlCol="0">
              <a:spAutoFit/>
            </a:bodyPr>
            <a:lstStyle>
              <a:defPPr>
                <a:defRPr lang="fr-FR"/>
              </a:defPPr>
              <a:lvl1pPr>
                <a:defRPr sz="2000" b="1">
                  <a:solidFill>
                    <a:srgbClr val="5E5E5E"/>
                  </a:solidFill>
                </a:defRPr>
              </a:lvl1pPr>
            </a:lstStyle>
            <a:p>
              <a:r>
                <a:rPr lang="fr-FR" sz="1400" dirty="0"/>
                <a:t>ID_NAME_INDICATOR_MAPPING</a:t>
              </a:r>
            </a:p>
          </p:txBody>
        </p:sp>
        <p:sp>
          <p:nvSpPr>
            <p:cNvPr id="15" name="TextBox 14"/>
            <p:cNvSpPr txBox="1"/>
            <p:nvPr/>
          </p:nvSpPr>
          <p:spPr>
            <a:xfrm>
              <a:off x="2222062" y="1457862"/>
              <a:ext cx="1526380" cy="338554"/>
            </a:xfrm>
            <a:prstGeom prst="rect">
              <a:avLst/>
            </a:prstGeom>
            <a:noFill/>
          </p:spPr>
          <p:txBody>
            <a:bodyPr wrap="none" rtlCol="0">
              <a:spAutoFit/>
            </a:bodyPr>
            <a:lstStyle>
              <a:defPPr>
                <a:defRPr lang="fr-FR"/>
              </a:defPPr>
              <a:lvl1pPr algn="r">
                <a:defRPr sz="2000">
                  <a:solidFill>
                    <a:schemeClr val="bg1">
                      <a:lumMod val="50000"/>
                    </a:schemeClr>
                  </a:solidFill>
                </a:defRPr>
              </a:lvl1pPr>
            </a:lstStyle>
            <a:p>
              <a:r>
                <a:rPr lang="fr-FR" sz="1600" dirty="0"/>
                <a:t>Block Name :</a:t>
              </a:r>
            </a:p>
          </p:txBody>
        </p:sp>
        <p:sp>
          <p:nvSpPr>
            <p:cNvPr id="10" name="TextBox 9"/>
            <p:cNvSpPr txBox="1"/>
            <p:nvPr/>
          </p:nvSpPr>
          <p:spPr>
            <a:xfrm>
              <a:off x="2351584" y="5013177"/>
              <a:ext cx="7200800" cy="646331"/>
            </a:xfrm>
            <a:prstGeom prst="rect">
              <a:avLst/>
            </a:prstGeom>
            <a:noFill/>
          </p:spPr>
          <p:txBody>
            <a:bodyPr wrap="square" rtlCol="0">
              <a:spAutoFit/>
            </a:bodyPr>
            <a:lstStyle>
              <a:defPPr>
                <a:defRPr lang="fr-FR"/>
              </a:defPPr>
              <a:lvl1pPr>
                <a:defRPr sz="1600" i="1">
                  <a:solidFill>
                    <a:schemeClr val="bg1">
                      <a:lumMod val="50000"/>
                    </a:schemeClr>
                  </a:solidFill>
                </a:defRPr>
              </a:lvl1pPr>
            </a:lstStyle>
            <a:p>
              <a:r>
                <a:rPr lang="en-US" sz="1200" dirty="0"/>
                <a:t>This component is used to get updated id for quality rules if you need to configure another component.</a:t>
              </a:r>
            </a:p>
            <a:p>
              <a:r>
                <a:rPr lang="en-US" sz="1200" dirty="0"/>
                <a:t>To get list of ids by default, see next slide</a:t>
              </a:r>
            </a:p>
          </p:txBody>
        </p:sp>
      </p:grpSp>
      <p:sp>
        <p:nvSpPr>
          <p:cNvPr id="3" name="Title 2"/>
          <p:cNvSpPr>
            <a:spLocks noGrp="1"/>
          </p:cNvSpPr>
          <p:nvPr>
            <p:ph type="title"/>
          </p:nvPr>
        </p:nvSpPr>
        <p:spPr/>
        <p:txBody>
          <a:bodyPr/>
          <a:lstStyle/>
          <a:p>
            <a:r>
              <a:rPr lang="en-US" dirty="0"/>
              <a:t>PowerPoint Templates – Tables </a:t>
            </a:r>
          </a:p>
        </p:txBody>
      </p:sp>
      <p:graphicFrame>
        <p:nvGraphicFramePr>
          <p:cNvPr id="2" name="Table 1" descr="TABLE;ID_NAME_INDICATOR_MAPPING;&#10;"/>
          <p:cNvGraphicFramePr>
            <a:graphicFrameLocks noGrp="1"/>
          </p:cNvGraphicFramePr>
          <p:nvPr>
            <p:extLst>
              <p:ext uri="{D42A27DB-BD31-4B8C-83A1-F6EECF244321}">
                <p14:modId xmlns:p14="http://schemas.microsoft.com/office/powerpoint/2010/main" val="3230433173"/>
              </p:ext>
            </p:extLst>
          </p:nvPr>
        </p:nvGraphicFramePr>
        <p:xfrm>
          <a:off x="3039634" y="2385744"/>
          <a:ext cx="6096000" cy="1310640"/>
        </p:xfrm>
        <a:graphic>
          <a:graphicData uri="http://schemas.openxmlformats.org/drawingml/2006/table">
            <a:tbl>
              <a:tblPr firstRow="1" bandRow="1">
                <a:tableStyleId>{9DCAF9ED-07DC-4A11-8D7F-57B35C25682E}</a:tableStyleId>
              </a:tblPr>
              <a:tblGrid>
                <a:gridCol w="5112568">
                  <a:extLst>
                    <a:ext uri="{9D8B030D-6E8A-4147-A177-3AD203B41FA5}">
                      <a16:colId xmlns:a16="http://schemas.microsoft.com/office/drawing/2014/main" val="20000"/>
                    </a:ext>
                  </a:extLst>
                </a:gridCol>
                <a:gridCol w="983432">
                  <a:extLst>
                    <a:ext uri="{9D8B030D-6E8A-4147-A177-3AD203B41FA5}">
                      <a16:colId xmlns:a16="http://schemas.microsoft.com/office/drawing/2014/main" val="20001"/>
                    </a:ext>
                  </a:extLst>
                </a:gridCol>
              </a:tblGrid>
              <a:tr h="226695">
                <a:tc>
                  <a:txBody>
                    <a:bodyPr/>
                    <a:lstStyle/>
                    <a:p>
                      <a:r>
                        <a:rPr lang="fr-FR" sz="1200" dirty="0"/>
                        <a:t>Name</a:t>
                      </a:r>
                    </a:p>
                  </a:txBody>
                  <a:tcPr/>
                </a:tc>
                <a:tc>
                  <a:txBody>
                    <a:bodyPr/>
                    <a:lstStyle/>
                    <a:p>
                      <a:r>
                        <a:rPr lang="fr-FR" sz="1200" dirty="0"/>
                        <a:t>Id</a:t>
                      </a:r>
                    </a:p>
                  </a:txBody>
                  <a:tcPr/>
                </a:tc>
                <a:extLst>
                  <a:ext uri="{0D108BD9-81ED-4DB2-BD59-A6C34878D82A}">
                    <a16:rowId xmlns:a16="http://schemas.microsoft.com/office/drawing/2014/main" val="10000"/>
                  </a:ext>
                </a:extLst>
              </a:tr>
              <a:tr h="203342">
                <a:tc>
                  <a:txBody>
                    <a:bodyPr/>
                    <a:lstStyle/>
                    <a:p>
                      <a:pPr marL="0" algn="l" defTabSz="914400" rtl="0" eaLnBrk="1" latinLnBrk="0" hangingPunct="1"/>
                      <a:r>
                        <a:rPr lang="fr-FR" sz="1100" kern="1200" dirty="0"/>
                        <a:t>Rule1</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p>
                  </a:txBody>
                  <a:tcPr anchor="ctr"/>
                </a:tc>
                <a:extLst>
                  <a:ext uri="{0D108BD9-81ED-4DB2-BD59-A6C34878D82A}">
                    <a16:rowId xmlns:a16="http://schemas.microsoft.com/office/drawing/2014/main" val="10001"/>
                  </a:ext>
                </a:extLst>
              </a:tr>
              <a:tr h="192691">
                <a:tc>
                  <a:txBody>
                    <a:bodyPr/>
                    <a:lstStyle/>
                    <a:p>
                      <a:pPr marL="0" algn="l" defTabSz="914400" rtl="0" eaLnBrk="1" latinLnBrk="0" hangingPunct="1"/>
                      <a:r>
                        <a:rPr lang="fr-FR" sz="1100" kern="1200" dirty="0"/>
                        <a:t>Rule2</a:t>
                      </a: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2"/>
                  </a:ext>
                </a:extLst>
              </a:tr>
              <a:tr h="192691">
                <a:tc>
                  <a:txBody>
                    <a:bodyPr/>
                    <a:lstStyle/>
                    <a:p>
                      <a:pPr marL="0" algn="l" defTabSz="914400" rtl="0" eaLnBrk="1" latinLnBrk="0" hangingPunct="1"/>
                      <a:r>
                        <a:rPr lang="fr-FR" sz="1100" kern="1200" dirty="0"/>
                        <a:t>Rule3</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3"/>
                  </a:ext>
                </a:extLst>
              </a:tr>
              <a:tr h="192691">
                <a:tc>
                  <a:txBody>
                    <a:bodyPr/>
                    <a:lstStyle/>
                    <a:p>
                      <a:pPr marL="0" algn="l" defTabSz="914400" rtl="0" eaLnBrk="1" latinLnBrk="0" hangingPunct="1"/>
                      <a:r>
                        <a:rPr lang="fr-FR" sz="1100" kern="1200" dirty="0"/>
                        <a:t>Rule4</a:t>
                      </a:r>
                      <a:endParaRPr lang="fr-FR" sz="1100" kern="1200" dirty="0">
                        <a:solidFill>
                          <a:schemeClr val="dk1"/>
                        </a:solidFill>
                        <a:latin typeface="+mn-lt"/>
                        <a:ea typeface="+mn-ea"/>
                        <a:cs typeface="+mn-cs"/>
                      </a:endParaRPr>
                    </a:p>
                  </a:txBody>
                  <a:tcPr anchor="ctr"/>
                </a:tc>
                <a:tc>
                  <a:txBody>
                    <a:bodyPr/>
                    <a:lstStyle/>
                    <a:p>
                      <a:pPr marL="0" algn="l" defTabSz="914400" rtl="0" eaLnBrk="1" latinLnBrk="0" hangingPunct="1"/>
                      <a:r>
                        <a:rPr lang="fr-FR" sz="1100" kern="1200" dirty="0"/>
                        <a:t>-</a:t>
                      </a:r>
                      <a:endParaRPr lang="fr-FR" sz="1100" kern="1200" dirty="0">
                        <a:solidFill>
                          <a:schemeClr val="dk1"/>
                        </a:solidFill>
                        <a:latin typeface="+mn-lt"/>
                        <a:ea typeface="+mn-ea"/>
                        <a:cs typeface="+mn-cs"/>
                      </a:endParaRPr>
                    </a:p>
                  </a:txBody>
                  <a:tcPr anchor="ct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5690380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66E7847-D523-41DF-9902-A4B7A1A03480}"/>
              </a:ext>
            </a:extLst>
          </p:cNvPr>
          <p:cNvSpPr>
            <a:spLocks noGrp="1"/>
          </p:cNvSpPr>
          <p:nvPr>
            <p:ph type="title"/>
          </p:nvPr>
        </p:nvSpPr>
        <p:spPr>
          <a:xfrm>
            <a:off x="312126" y="1037493"/>
            <a:ext cx="4132385" cy="4783014"/>
          </a:xfrm>
        </p:spPr>
        <p:txBody>
          <a:bodyPr/>
          <a:lstStyle/>
          <a:p>
            <a:r>
              <a:rPr lang="en-US" dirty="0"/>
              <a:t>Agenda</a:t>
            </a:r>
          </a:p>
        </p:txBody>
      </p:sp>
      <p:sp>
        <p:nvSpPr>
          <p:cNvPr id="6" name="Rectangle 5">
            <a:extLst>
              <a:ext uri="{FF2B5EF4-FFF2-40B4-BE49-F238E27FC236}">
                <a16:creationId xmlns:a16="http://schemas.microsoft.com/office/drawing/2014/main" id="{284D760A-01BF-465C-A579-B43EA35E1AAC}"/>
              </a:ext>
            </a:extLst>
          </p:cNvPr>
          <p:cNvSpPr/>
          <p:nvPr/>
        </p:nvSpPr>
        <p:spPr>
          <a:xfrm>
            <a:off x="5961185" y="1037493"/>
            <a:ext cx="5618285" cy="47830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4" action="ppaction://hlinksldjump"/>
              </a:rPr>
              <a:t>Introduction</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rPr>
              <a:t>Text templates</a:t>
            </a:r>
          </a:p>
          <a:p>
            <a:pPr marL="0" marR="0" lvl="0" indent="0" algn="l" defTabSz="914400" rtl="0" eaLnBrk="1" fontAlgn="auto" latinLnBrk="0" hangingPunct="1">
              <a:lnSpc>
                <a:spcPct val="150000"/>
              </a:lnSpc>
              <a:spcBef>
                <a:spcPts val="0"/>
              </a:spcBef>
              <a:spcAft>
                <a:spcPts val="0"/>
              </a:spcAft>
              <a:buClrTx/>
              <a:buSzTx/>
              <a:buFontTx/>
              <a:buNone/>
              <a:tabLst/>
              <a:defRPr/>
            </a:pPr>
            <a:r>
              <a:rPr lang="en-US" dirty="0">
                <a:solidFill>
                  <a:srgbClr val="293C47"/>
                </a:solidFill>
                <a:latin typeface="Gotham Book"/>
                <a:hlinkClick r:id="rId5" action="ppaction://hlinksldjump"/>
              </a:rPr>
              <a:t>Graph templates</a:t>
            </a:r>
            <a:endParaRPr lang="en-US" dirty="0">
              <a:solidFill>
                <a:srgbClr val="293C47"/>
              </a:solidFill>
              <a:latin typeface="Gotham Book"/>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293C47"/>
                </a:solidFill>
                <a:effectLst/>
                <a:uLnTx/>
                <a:uFillTx/>
                <a:latin typeface="Gotham Book"/>
                <a:ea typeface="+mn-ea"/>
                <a:cs typeface="+mn-cs"/>
                <a:hlinkClick r:id="rId6" action="ppaction://hlinksldjump"/>
              </a:rPr>
              <a:t>Table templates</a:t>
            </a:r>
            <a:endParaRPr kumimoji="0" lang="en-US" sz="1800" b="0" i="0" u="none" strike="noStrike" kern="1200" cap="none" spc="0" normalizeH="0" baseline="0" noProof="0" dirty="0">
              <a:ln>
                <a:noFill/>
              </a:ln>
              <a:solidFill>
                <a:srgbClr val="293C47"/>
              </a:solidFill>
              <a:effectLst/>
              <a:uLnTx/>
              <a:uFillTx/>
              <a:latin typeface="Gotham Book"/>
              <a:ea typeface="+mn-ea"/>
              <a:cs typeface="+mn-cs"/>
            </a:endParaRPr>
          </a:p>
        </p:txBody>
      </p:sp>
      <p:grpSp>
        <p:nvGrpSpPr>
          <p:cNvPr id="21" name="Group 20">
            <a:extLst>
              <a:ext uri="{FF2B5EF4-FFF2-40B4-BE49-F238E27FC236}">
                <a16:creationId xmlns:a16="http://schemas.microsoft.com/office/drawing/2014/main" id="{FEA12E05-8311-4CD7-B7CD-7BCAC7220F99}"/>
              </a:ext>
            </a:extLst>
          </p:cNvPr>
          <p:cNvGrpSpPr/>
          <p:nvPr/>
        </p:nvGrpSpPr>
        <p:grpSpPr>
          <a:xfrm>
            <a:off x="5668038" y="3136392"/>
            <a:ext cx="293147" cy="292608"/>
            <a:chOff x="5460023" y="1240987"/>
            <a:chExt cx="293147" cy="292608"/>
          </a:xfrm>
        </p:grpSpPr>
        <p:sp>
          <p:nvSpPr>
            <p:cNvPr id="19" name="Oval 18">
              <a:extLst>
                <a:ext uri="{FF2B5EF4-FFF2-40B4-BE49-F238E27FC236}">
                  <a16:creationId xmlns:a16="http://schemas.microsoft.com/office/drawing/2014/main" id="{1C865A03-5C12-487D-8AD0-984F3E390F63}"/>
                </a:ext>
              </a:extLst>
            </p:cNvPr>
            <p:cNvSpPr/>
            <p:nvPr>
              <p:custDataLst>
                <p:tags r:id="rId1"/>
              </p:custDataLst>
            </p:nvPr>
          </p:nvSpPr>
          <p:spPr>
            <a:xfrm>
              <a:off x="5460023" y="1240987"/>
              <a:ext cx="293147" cy="292608"/>
            </a:xfrm>
            <a:prstGeom prst="ellipse">
              <a:avLst/>
            </a:prstGeom>
            <a:solidFill>
              <a:srgbClr val="CF7600"/>
            </a:solidFill>
            <a:ln w="9525" cap="rnd">
              <a:noFill/>
              <a:prstDash val="sysDot"/>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000000">
                    <a:lumMod val="100000"/>
                  </a:srgbClr>
                </a:solidFill>
                <a:effectLst/>
                <a:uLnTx/>
                <a:uFillTx/>
                <a:latin typeface="Trebuchet MS" panose="020B0603020202020204" pitchFamily="34" charset="0"/>
                <a:ea typeface="+mn-ea"/>
                <a:cs typeface="+mn-cs"/>
              </a:endParaRPr>
            </a:p>
          </p:txBody>
        </p:sp>
        <p:pic>
          <p:nvPicPr>
            <p:cNvPr id="20" name="Picture 19">
              <a:extLst>
                <a:ext uri="{FF2B5EF4-FFF2-40B4-BE49-F238E27FC236}">
                  <a16:creationId xmlns:a16="http://schemas.microsoft.com/office/drawing/2014/main" id="{21847F0C-EE1B-430C-8B70-BA79E7CF96AE}"/>
                </a:ext>
              </a:extLst>
            </p:cNvPr>
            <p:cNvPicPr>
              <a:picLocks/>
            </p:cNvPicPr>
            <p:nvPr>
              <p:custDataLst>
                <p:tags r:id="rId2"/>
              </p:custDataLst>
            </p:nvPr>
          </p:nvPicPr>
          <p:blipFill>
            <a:blip r:embed="rId7" cstate="screen">
              <a:extLst>
                <a:ext uri="{28A0092B-C50C-407E-A947-70E740481C1C}">
                  <a14:useLocalDpi xmlns:a14="http://schemas.microsoft.com/office/drawing/2010/main"/>
                </a:ext>
              </a:extLst>
            </a:blip>
            <a:stretch>
              <a:fillRect/>
            </a:stretch>
          </p:blipFill>
          <p:spPr>
            <a:xfrm>
              <a:off x="5460023" y="1240987"/>
              <a:ext cx="293147" cy="292608"/>
            </a:xfrm>
            <a:prstGeom prst="rect">
              <a:avLst/>
            </a:prstGeom>
          </p:spPr>
        </p:pic>
      </p:grpSp>
      <p:sp>
        <p:nvSpPr>
          <p:cNvPr id="2" name="Slide Number Placeholder 1">
            <a:extLst>
              <a:ext uri="{FF2B5EF4-FFF2-40B4-BE49-F238E27FC236}">
                <a16:creationId xmlns:a16="http://schemas.microsoft.com/office/drawing/2014/main" id="{3FB36BC2-F00A-4354-B343-F17659BF6D29}"/>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EEFED013-66E8-448A-B953-99801F824AF7}" type="slidenum">
              <a:rPr kumimoji="0" lang="en-US" sz="1050" b="0" i="0" u="none" strike="noStrike" kern="1200" cap="none" spc="0" normalizeH="0" baseline="0" noProof="0" smtClean="0">
                <a:ln>
                  <a:noFill/>
                </a:ln>
                <a:solidFill>
                  <a:srgbClr val="FFFFFF"/>
                </a:solidFill>
                <a:effectLst/>
                <a:uLnTx/>
                <a:uFillTx/>
                <a:latin typeface="Gotham Book" pitchFamily="50" charset="0"/>
                <a:ea typeface="+mn-ea"/>
                <a:cs typeface="Gotham Book" pitchFamily="50" charset="0"/>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1050" b="0" i="0" u="none" strike="noStrike" kern="1200" cap="none" spc="0" normalizeH="0" baseline="0" noProof="0" dirty="0">
              <a:ln>
                <a:noFill/>
              </a:ln>
              <a:solidFill>
                <a:srgbClr val="FFFFFF"/>
              </a:solidFill>
              <a:effectLst/>
              <a:uLnTx/>
              <a:uFillTx/>
              <a:latin typeface="Gotham Book" pitchFamily="50" charset="0"/>
              <a:ea typeface="+mn-ea"/>
              <a:cs typeface="Gotham Book" pitchFamily="50" charset="0"/>
            </a:endParaRPr>
          </a:p>
        </p:txBody>
      </p:sp>
    </p:spTree>
    <p:extLst>
      <p:ext uri="{BB962C8B-B14F-4D97-AF65-F5344CB8AC3E}">
        <p14:creationId xmlns:p14="http://schemas.microsoft.com/office/powerpoint/2010/main" val="16342444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2.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3.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4.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5.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6.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7.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ags/tag8.xml><?xml version="1.0" encoding="utf-8"?>
<p:tagLst xmlns:a="http://schemas.openxmlformats.org/drawingml/2006/main" xmlns:r="http://schemas.openxmlformats.org/officeDocument/2006/relationships" xmlns:p="http://schemas.openxmlformats.org/presentationml/2006/main">
  <p:tag name="EE4P_AGENDAWIZARD" val="item_d4090107-e3bf-4289-8943-1534ccf8c402_Element"/>
</p:tagLst>
</file>

<file path=ppt/theme/theme1.xml><?xml version="1.0" encoding="utf-8"?>
<a:theme xmlns:a="http://schemas.openxmlformats.org/drawingml/2006/main" name="1_Office Theme">
  <a:themeElements>
    <a:clrScheme name="CAST BASE COLORS 1">
      <a:dk1>
        <a:srgbClr val="000000"/>
      </a:dk1>
      <a:lt1>
        <a:srgbClr val="FFFFFF"/>
      </a:lt1>
      <a:dk2>
        <a:srgbClr val="44546A"/>
      </a:dk2>
      <a:lt2>
        <a:srgbClr val="E7E6E6"/>
      </a:lt2>
      <a:accent1>
        <a:srgbClr val="FC4132"/>
      </a:accent1>
      <a:accent2>
        <a:srgbClr val="048EFD"/>
      </a:accent2>
      <a:accent3>
        <a:srgbClr val="FDA110"/>
      </a:accent3>
      <a:accent4>
        <a:srgbClr val="20BEB3"/>
      </a:accent4>
      <a:accent5>
        <a:srgbClr val="B8E21D"/>
      </a:accent5>
      <a:accent6>
        <a:srgbClr val="7859C9"/>
      </a:accent6>
      <a:hlink>
        <a:srgbClr val="0563C1"/>
      </a:hlink>
      <a:folHlink>
        <a:srgbClr val="C3A5AE"/>
      </a:folHlink>
    </a:clrScheme>
    <a:fontScheme name="Template">
      <a:majorFont>
        <a:latin typeface="Gotham Bold"/>
        <a:ea typeface=""/>
        <a:cs typeface=""/>
      </a:majorFont>
      <a:minorFont>
        <a:latin typeface="Gotham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vert="horz" lIns="91440" tIns="45720" rIns="91440" bIns="45720" rtlCol="0" anchor="t">
        <a:noAutofit/>
      </a:bodyPr>
      <a:lstStyle>
        <a:defPPr>
          <a:defRPr smtClean="0"/>
        </a:defPPr>
      </a:lstStyle>
    </a:txDef>
  </a:objectDefaults>
  <a:extraClrSchemeLst/>
  <a:extLst>
    <a:ext uri="{05A4C25C-085E-4340-85A3-A5531E510DB2}">
      <thm15:themeFamily xmlns:thm15="http://schemas.microsoft.com/office/thememl/2012/main" name="Presentation1" id="{DD35CA81-8914-1A49-B875-5F4F41E0CEDB}" vid="{8A9920CD-F84F-254A-BADD-2466061D0F0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9944</Words>
  <Application>Microsoft Office PowerPoint</Application>
  <PresentationFormat>Widescreen</PresentationFormat>
  <Paragraphs>2412</Paragraphs>
  <Slides>87</Slides>
  <Notes>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87</vt:i4>
      </vt:variant>
    </vt:vector>
  </HeadingPairs>
  <TitlesOfParts>
    <vt:vector size="101" baseType="lpstr">
      <vt:lpstr>Arial</vt:lpstr>
      <vt:lpstr>Bahnschrift Light</vt:lpstr>
      <vt:lpstr>Calibri</vt:lpstr>
      <vt:lpstr>Corbel</vt:lpstr>
      <vt:lpstr>Courier New</vt:lpstr>
      <vt:lpstr>Gotham Book</vt:lpstr>
      <vt:lpstr>Gotham Light</vt:lpstr>
      <vt:lpstr>Open Sans</vt:lpstr>
      <vt:lpstr>Times New Roman</vt:lpstr>
      <vt:lpstr>Trebuchet MS</vt:lpstr>
      <vt:lpstr>Verdana</vt:lpstr>
      <vt:lpstr>Webdings</vt:lpstr>
      <vt:lpstr>Wingdings</vt:lpstr>
      <vt:lpstr>1_Office Theme</vt:lpstr>
      <vt:lpstr>PowerPoint Presentation</vt:lpstr>
      <vt:lpstr>Agenda</vt:lpstr>
      <vt:lpstr>Powerpoint Templates</vt:lpstr>
      <vt:lpstr>Powerpoint Templates</vt:lpstr>
      <vt:lpstr>Powerpoint Templates</vt:lpstr>
      <vt:lpstr>Powerpoint Templates</vt:lpstr>
      <vt:lpstr>Powerpoint Templates</vt:lpstr>
      <vt:lpstr>Powerpoint Templates</vt:lpstr>
      <vt:lpstr>Agenda</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vt:lpstr>
      <vt:lpstr>PowerPoint Templates – Text - Technical Debt (OMG)</vt:lpstr>
      <vt:lpstr>PowerPoint Templates – Text</vt:lpstr>
      <vt:lpstr>PowerPoint Templates – Text</vt:lpstr>
      <vt:lpstr>PowerPoint Templates – Text</vt:lpstr>
      <vt:lpstr>Agenda</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PowerPoint Templates – Graphics</vt:lpstr>
      <vt:lpstr>Agenda</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vt:lpstr>
      <vt:lpstr>PowerPoint Templates – Tables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Kevin Furet</dc:creator>
  <cp:lastModifiedBy>Aurore Eteve</cp:lastModifiedBy>
  <cp:revision>784</cp:revision>
  <dcterms:created xsi:type="dcterms:W3CDTF">2016-10-16T15:51:34Z</dcterms:created>
  <dcterms:modified xsi:type="dcterms:W3CDTF">2025-03-10T15:10:15Z</dcterms:modified>
</cp:coreProperties>
</file>