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87" r:id="rId2"/>
    <p:sldId id="373" r:id="rId3"/>
    <p:sldId id="375" r:id="rId4"/>
    <p:sldId id="376" r:id="rId5"/>
    <p:sldId id="359" r:id="rId6"/>
    <p:sldId id="372" r:id="rId7"/>
    <p:sldId id="385" r:id="rId8"/>
    <p:sldId id="388" r:id="rId9"/>
    <p:sldId id="389" r:id="rId10"/>
    <p:sldId id="390" r:id="rId11"/>
    <p:sldId id="391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3A5AF"/>
    <a:srgbClr val="FF4132"/>
    <a:srgbClr val="7859C9"/>
    <a:srgbClr val="323C4B"/>
    <a:srgbClr val="C8C8C8"/>
    <a:srgbClr val="1EBEB4"/>
    <a:srgbClr val="0091FF"/>
    <a:srgbClr val="FFA000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28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600" y="114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1DADC3-E7B0-97A6-1612-EF8081A65A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3AA129-3C42-B13F-00B8-5D1EF6B6F9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DA06A8-BBCC-B7CF-8B34-9B7F5B8E7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38E75-76CB-89FA-BED9-47263B0EE3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215F63-C4F6-2EFD-EA2A-046051411F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E537CA-7AE1-CB0D-6E8C-1884C5AE72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E0F9B-2A19-EF6A-EAA9-714F70B35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F884CF-8783-CA4B-B834-26068305E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9E3A67-DA4D-81C2-7EED-ABC5143ECD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6D0980-1285-B038-C996-BC289484DF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C9EF8-B56E-C34B-5229-C7347F2364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C45E9-92C3-CF79-A8B3-1C0BD4FDEA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51B998-B8B2-148C-BE82-7A2AFD07D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AEF52-8BBA-AD66-FA48-00B500297A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5AA715-11EE-4792-839A-D2D8C78ADF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2F1D3-013A-1129-390D-96D754B819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D14D14-1643-E88E-2F7D-BA2697B6C0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7CFB43-1E93-2A08-6D8D-8AAC476892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631783-4D31-6A88-AAEA-BE930767CE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D981F-4144-1215-320F-361D1947A6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965A0B-98B8-08F6-81A1-1E1FF8A300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194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2268E-5F28-2D4A-215F-A469545964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AD5409-9B94-CA87-4A31-B8CDB8DEC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6A00E5-11F5-5DB9-58D7-498B6283F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FF3983-E1E1-9A27-6167-EC45005A0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1194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44EABB-A33E-8C7E-F70C-B3B0A069E6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3035" y="27519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 at Portfolio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3709" y="1073791"/>
            <a:ext cx="10939670" cy="5656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AXIS					   VALUES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APPLICATIONS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VIOLATIONS*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VIOLATIONS*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50"/>
                </a:solidFill>
              </a:rPr>
              <a:t>CUSTOM_EXPRESSIONS</a:t>
            </a:r>
          </a:p>
          <a:p>
            <a:r>
              <a:rPr lang="fr-FR" dirty="0">
                <a:solidFill>
                  <a:srgbClr val="7F7F7F"/>
                </a:solidFill>
              </a:rPr>
              <a:t>OMG_TECHNICAL_DEBT**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* To get results on violations or critical violations on a specific metrics, add the axis “METRICS=M” where M is a metric id from quality model (</a:t>
            </a:r>
            <a:r>
              <a:rPr lang="en-GB" sz="1400" dirty="0" err="1"/>
              <a:t>eg</a:t>
            </a:r>
            <a:r>
              <a:rPr lang="en-GB" sz="1400" dirty="0"/>
              <a:t> page 4)</a:t>
            </a:r>
          </a:p>
          <a:p>
            <a:pPr marL="0" indent="0">
              <a:buNone/>
            </a:pPr>
            <a:r>
              <a:rPr lang="en-US" sz="1400" dirty="0"/>
              <a:t>** Requires installation of OMG Technical Debt Measure (&gt;2.0.0 </a:t>
            </a:r>
            <a:r>
              <a:rPr lang="en-US" sz="1400" dirty="0" err="1"/>
              <a:t>funcrel</a:t>
            </a:r>
            <a:r>
              <a:rPr lang="en-US" sz="1400" dirty="0"/>
              <a:t>) (and ISO-5055 Index extensions and/or CISQ Index extensions).</a:t>
            </a:r>
            <a:br>
              <a:rPr lang="en-US" sz="1400" dirty="0"/>
            </a:br>
            <a:r>
              <a:rPr lang="en-US" sz="1400" dirty="0"/>
              <a:t>To get results on Omg Technical Debt on a specific metric, add the axis "METRICS=M" where M is the index id (ISO, CISQ or AIP)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666015" y="1502846"/>
            <a:ext cx="560589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&lt;ID&gt;</a:t>
            </a:r>
            <a:endParaRPr lang="en-US" sz="16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294088" y="1502846"/>
            <a:ext cx="154070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HEALTH_FACTOR</a:t>
            </a:r>
            <a:endParaRPr lang="en-US" sz="1600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902280" y="1502846"/>
            <a:ext cx="179085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BUSINESS_CRITERIA</a:t>
            </a:r>
            <a:endParaRPr lang="en-US" sz="1600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760622" y="1502846"/>
            <a:ext cx="1887485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TECHNICAL_CRITERIA</a:t>
            </a:r>
            <a:endParaRPr lang="en-US" sz="1600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715591" y="1502846"/>
            <a:ext cx="1500390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QUALITY_RULES</a:t>
            </a:r>
            <a:endParaRPr lang="en-US" sz="1600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666015" y="1907493"/>
            <a:ext cx="176927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TECHNICAL_SIZING</a:t>
            </a:r>
            <a:endParaRPr lang="en-US" sz="1600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96638" y="1907493"/>
            <a:ext cx="1913713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FUNCTIONAL_WEIGHT</a:t>
            </a:r>
            <a:endParaRPr lang="en-US" sz="1600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471696" y="1907493"/>
            <a:ext cx="1608804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/>
              <a:t>TECHNICAL_DEBT</a:t>
            </a:r>
            <a:endParaRPr lang="en-US" sz="1600" strike="sngStrike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141845" y="1907493"/>
            <a:ext cx="106496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VIOLATION</a:t>
            </a:r>
            <a:endParaRPr lang="en-US" sz="16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268157" y="1907493"/>
            <a:ext cx="1813035" cy="2396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CRITICAL_VIOLATION</a:t>
            </a:r>
            <a:endParaRPr lang="en-US" sz="1600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666015" y="2320324"/>
            <a:ext cx="106496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RUN_TIME</a:t>
            </a:r>
            <a:endParaRPr lang="en-US" sz="1600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669037" y="2715141"/>
            <a:ext cx="998420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&lt;NAME&gt;</a:t>
            </a:r>
            <a:endParaRPr lang="en-US" sz="1600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31919" y="2715141"/>
            <a:ext cx="524699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675948" y="3080404"/>
            <a:ext cx="998420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738830" y="3080404"/>
            <a:ext cx="757808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562981" y="3080404"/>
            <a:ext cx="1036683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652095" y="3083796"/>
            <a:ext cx="484353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702225" y="3514458"/>
            <a:ext cx="998420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765107" y="3514458"/>
            <a:ext cx="757808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589258" y="3514458"/>
            <a:ext cx="1036683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678372" y="3505818"/>
            <a:ext cx="484353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97DBAF-13CB-457E-9656-7D9F190727F9}"/>
              </a:ext>
            </a:extLst>
          </p:cNvPr>
          <p:cNvSpPr/>
          <p:nvPr/>
        </p:nvSpPr>
        <p:spPr>
          <a:xfrm>
            <a:off x="3701118" y="3895302"/>
            <a:ext cx="998420" cy="2316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&lt;NAME&gt;</a:t>
            </a:r>
            <a:endParaRPr lang="en-US" sz="16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9A0DF5-23F9-4AD6-8F2E-6ACB169A71A0}"/>
              </a:ext>
            </a:extLst>
          </p:cNvPr>
          <p:cNvSpPr/>
          <p:nvPr/>
        </p:nvSpPr>
        <p:spPr>
          <a:xfrm>
            <a:off x="5311039" y="2715141"/>
            <a:ext cx="781151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EACH</a:t>
            </a:r>
            <a:endParaRPr lang="en-US" sz="1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FB9F36-FABE-4945-92E3-751956A1C3D0}"/>
              </a:ext>
            </a:extLst>
          </p:cNvPr>
          <p:cNvSpPr/>
          <p:nvPr/>
        </p:nvSpPr>
        <p:spPr>
          <a:xfrm>
            <a:off x="4757703" y="3892097"/>
            <a:ext cx="781151" cy="2316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EACH</a:t>
            </a:r>
            <a:endParaRPr lang="en-US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6020E4-DAB5-4FC6-9C42-AC3C825E12F2}"/>
              </a:ext>
            </a:extLst>
          </p:cNvPr>
          <p:cNvSpPr/>
          <p:nvPr/>
        </p:nvSpPr>
        <p:spPr>
          <a:xfrm>
            <a:off x="3706129" y="4302222"/>
            <a:ext cx="1580670" cy="2316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&lt;EXPRESSIONS&gt;</a:t>
            </a:r>
            <a:endParaRPr lang="en-US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022966-84C5-4DCD-91A2-99247BE9851E}"/>
              </a:ext>
            </a:extLst>
          </p:cNvPr>
          <p:cNvSpPr/>
          <p:nvPr/>
        </p:nvSpPr>
        <p:spPr>
          <a:xfrm>
            <a:off x="3728790" y="4723872"/>
            <a:ext cx="998420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4DCBD1-14E7-4C0A-8821-DDBA1B1B6A89}"/>
              </a:ext>
            </a:extLst>
          </p:cNvPr>
          <p:cNvSpPr/>
          <p:nvPr/>
        </p:nvSpPr>
        <p:spPr>
          <a:xfrm>
            <a:off x="4791672" y="4723872"/>
            <a:ext cx="757808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AFC840-ADF3-4D2B-87D9-E3916A55A4A8}"/>
              </a:ext>
            </a:extLst>
          </p:cNvPr>
          <p:cNvSpPr/>
          <p:nvPr/>
        </p:nvSpPr>
        <p:spPr>
          <a:xfrm>
            <a:off x="5615823" y="4723872"/>
            <a:ext cx="1036683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8C962E-7740-4329-921B-C68508157E00}"/>
              </a:ext>
            </a:extLst>
          </p:cNvPr>
          <p:cNvSpPr/>
          <p:nvPr/>
        </p:nvSpPr>
        <p:spPr>
          <a:xfrm>
            <a:off x="6704937" y="4715232"/>
            <a:ext cx="484353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46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specific custom expressions by application</a:t>
            </a:r>
            <a:endParaRPr lang="en-US" dirty="0"/>
          </a:p>
          <a:p>
            <a:r>
              <a:rPr lang="en-US" sz="1400" dirty="0"/>
              <a:t>TABLE;PF_GENERIC_TABLE;COL1=CUSTOM_EXPRESSIONS,ROW1=APPLICATIONS,APPLICATIONS=EACH,CUSTOM_EXPRESSIONS=a/b|(</a:t>
            </a:r>
            <a:r>
              <a:rPr lang="en-US" sz="1400" dirty="0" err="1"/>
              <a:t>c+d</a:t>
            </a:r>
            <a:r>
              <a:rPr lang="en-US" sz="1400" dirty="0"/>
              <a:t>)/2,PARAMS=SZ a SZ b QR c QR </a:t>
            </a:r>
            <a:r>
              <a:rPr lang="en-US" sz="1400" dirty="0" err="1"/>
              <a:t>d,a</a:t>
            </a:r>
            <a:r>
              <a:rPr lang="en-US" sz="1400" dirty="0"/>
              <a:t>=67211,b=10151,c=60012,d=60013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CUSTOM_EXPRESSIONS,ROW1=APPLICATIONS,APPLICATIONS=EACH,CUSTOM_EXPRESSIONS=a/b|(c+d)/2,PARAMS=SZ a SZ b QR c QR d,a=67211,b=10151,c=60012,d=600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34386"/>
              </p:ext>
            </p:extLst>
          </p:nvPr>
        </p:nvGraphicFramePr>
        <p:xfrm>
          <a:off x="2004364" y="3229280"/>
          <a:ext cx="66152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3989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c+d</a:t>
                      </a:r>
                      <a:r>
                        <a:rPr lang="en-US" sz="1200" dirty="0"/>
                        <a:t>)/2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Custom expressions by application</a:t>
            </a:r>
          </a:p>
        </p:txBody>
      </p:sp>
    </p:spTree>
    <p:extLst>
      <p:ext uri="{BB962C8B-B14F-4D97-AF65-F5344CB8AC3E}">
        <p14:creationId xmlns:p14="http://schemas.microsoft.com/office/powerpoint/2010/main" val="383828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ISO Technical Debt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ISO technical debt evolution for each app</a:t>
            </a:r>
            <a:endParaRPr lang="en-US" dirty="0"/>
          </a:p>
          <a:p>
            <a:r>
              <a:rPr lang="en-US" sz="1400" dirty="0"/>
              <a:t>TABLE;PF_GENERIC_TABLE;COL1=OMG_TECHNICAL_DEBT,ROW1=APPLICATIONS,METRICS=ISO,OMG_TECHNICAL_DEBT=ALL,APPLICATIONS=EACH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OMG_TECHNICAL_DEBT,ROW1=APPLICATIONS,METRICS=ISO,OMG_TECHNICAL_DEBT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19370"/>
              </p:ext>
            </p:extLst>
          </p:nvPr>
        </p:nvGraphicFramePr>
        <p:xfrm>
          <a:off x="2112065" y="2934065"/>
          <a:ext cx="5806440" cy="120027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Added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Removed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</a:rPr>
                        <a:t>     App3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26F287-A684-47CC-8486-ED27F416DDFC}"/>
              </a:ext>
            </a:extLst>
          </p:cNvPr>
          <p:cNvSpPr txBox="1"/>
          <p:nvPr/>
        </p:nvSpPr>
        <p:spPr>
          <a:xfrm>
            <a:off x="726141" y="5237454"/>
            <a:ext cx="10703859" cy="4473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ISO option is the recommended technical debt to be used. Requires installation of OMG Technical Debt Measure (&gt;2.0.0 </a:t>
            </a:r>
            <a:r>
              <a:rPr lang="en-US" dirty="0" err="1"/>
              <a:t>funcrel</a:t>
            </a:r>
            <a:r>
              <a:rPr lang="en-US" dirty="0"/>
              <a:t>) and ISO-5055 Index extensions during analysis</a:t>
            </a:r>
          </a:p>
          <a:p>
            <a:r>
              <a:rPr lang="en-US" dirty="0"/>
              <a:t>CISQ option required installation of OMG Technical Debt Measure and CISQ Index extensions during analysis. Scope of rules is reduced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499"/>
            <a:ext cx="10939670" cy="4840797"/>
          </a:xfrm>
        </p:spPr>
        <p:txBody>
          <a:bodyPr>
            <a:normAutofit/>
          </a:bodyPr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APPLICATIONS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"HEALTH_FACTOR“. a parameter </a:t>
            </a:r>
            <a:r>
              <a:rPr lang="en-US" b="1" dirty="0"/>
              <a:t>AGGREGATORS</a:t>
            </a:r>
            <a:r>
              <a:rPr lang="en-US" dirty="0"/>
              <a:t> should be added, containing the list of AGGREGATORS (must be AVG or SUM) corresponding to the list of METRICS. For example, if METRICS=60017,68001,66024 then AGGREGATORS=AVERAGE,SUM,AVERAGE. For groups, you can precise METRICS=HEALTH_FACTOR,TECHNICAL_SIZING then AGGREGATORS=AVERAGE,SUM. By default if no information filled, AVG will be affected for quality indicators and SUM for sizing or background facts metrics</a:t>
            </a:r>
          </a:p>
          <a:p>
            <a:r>
              <a:rPr lang="en-US" b="1" dirty="0"/>
              <a:t>TECHNOLOGIES</a:t>
            </a:r>
            <a:r>
              <a:rPr lang="en-US" dirty="0"/>
              <a:t>: if no information filled, then default value is “EACH”</a:t>
            </a:r>
          </a:p>
          <a:p>
            <a:r>
              <a:rPr lang="en-GB" b="1" dirty="0"/>
              <a:t>OMG_TECHNICAL_DEBT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079582"/>
            <a:ext cx="10939670" cy="2734387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COL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TABLE;PF_GENERIC_TABLE;COL1=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r>
              <a:rPr lang="en-GB" dirty="0"/>
              <a:t>For Custom expressions axis, the CUSTOM_EXPRESSIONS parameter can contains a list of custom expressions separated by ‘|’, and supplementary options are needed : PARAMS (mandatory) contains the list of parameters of the custom expression, FORMAT (optional) contains the format of the result, and of course, the parameters definition (see sample 8).</a:t>
            </a:r>
            <a:endParaRPr lang="en-US" dirty="0"/>
          </a:p>
          <a:p>
            <a:r>
              <a:rPr lang="en-US" dirty="0"/>
              <a:t>AGGREGATORS : AVERAGE or SUM for each item in METRICS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applications results (for last </a:t>
            </a:r>
            <a:r>
              <a:rPr lang="en-GB" dirty="0" err="1"/>
              <a:t>snaphot</a:t>
            </a:r>
            <a:r>
              <a:rPr lang="en-GB" dirty="0"/>
              <a:t> of each app)</a:t>
            </a:r>
            <a:endParaRPr lang="en-US" dirty="0"/>
          </a:p>
          <a:p>
            <a:r>
              <a:rPr lang="en-US" sz="1400" dirty="0"/>
              <a:t>TABLE;PF_GENERIC_TABLE;ROW1= APPLICATIONS,COL1=METRICS,METRICS=HEALTH_FACTOR, APPLICATIONS=EACH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ROW1=APPLICATIONS,COL1=METRICS,METRICS=HEALTH_FACTOR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6963"/>
              </p:ext>
            </p:extLst>
          </p:nvPr>
        </p:nvGraphicFramePr>
        <p:xfrm>
          <a:off x="2417108" y="2902687"/>
          <a:ext cx="8153911" cy="214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006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critical violations results (total and delta) between last and previous snapshot of each application</a:t>
            </a:r>
            <a:endParaRPr lang="en-US" dirty="0"/>
          </a:p>
          <a:p>
            <a:r>
              <a:rPr lang="en-US" sz="1400" dirty="0"/>
              <a:t>TABLE;PF_GENERIC_TABLE;ROW1=APPLICATIONS, COL1=CRITICAL_VIOLATIONS,CRITICAL_VIOLATIONS =ALL,APPLICATIONS=EACH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PF_GENERIC_TABLE;ROW1=APPLICATIONS,COL1=CRITICAL_VIOLATIONS,CRITICAL_VIOLATIONS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4288"/>
              </p:ext>
            </p:extLst>
          </p:nvPr>
        </p:nvGraphicFramePr>
        <p:xfrm>
          <a:off x="2102540" y="3050381"/>
          <a:ext cx="582549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added critical violations by Health Factor between last and previous snapshot of each app</a:t>
            </a:r>
            <a:endParaRPr lang="en-US" dirty="0"/>
          </a:p>
          <a:p>
            <a:r>
              <a:rPr lang="en-US" sz="1400" dirty="0"/>
              <a:t>TABLE;PF_GENERIC_TABLE;COL1=METRICS,ROW1=CRITICAL_VIOLATIONS,ROW11=APPLICATIONS,METRICS=HEALTH_FACTOR,CRITICAL_VIOLATIONS =ADDED,APPLICATIONS=EACH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METRICS,ROW1=CRITICAL_VIOLATIONS,ROW11=APPLICATIONS,METRICS=HEALTH_FACTOR,CRITICAL_VIOLATIONS=ADDED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446"/>
              </p:ext>
            </p:extLst>
          </p:nvPr>
        </p:nvGraphicFramePr>
        <p:xfrm>
          <a:off x="2112065" y="2934065"/>
          <a:ext cx="8001000" cy="11430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sizing information at portfolio level regarding last snapshot results of each applications in the scope</a:t>
            </a:r>
            <a:endParaRPr lang="en-US" dirty="0"/>
          </a:p>
          <a:p>
            <a:r>
              <a:rPr lang="en-US" sz="1400" dirty="0"/>
              <a:t>TABLE;PF_GENERIC_TABLE;COL1=APPLICATIONS,ROW1=METRICS,METRICS=TECHNICAL_SIZING, APPLICATIONS=ALL,AGGREGATORS=SUM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COL1=APPLICATIONS,ROW1=METRICS,METRICS=TECHNICAL_SIZING,APPLICATIONS=ALL,AGGREGATORS=SU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59"/>
              </p:ext>
            </p:extLst>
          </p:nvPr>
        </p:nvGraphicFramePr>
        <p:xfrm>
          <a:off x="3162239" y="2875874"/>
          <a:ext cx="393192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for each technology </a:t>
            </a:r>
            <a:endParaRPr lang="en-US" dirty="0"/>
          </a:p>
          <a:p>
            <a:r>
              <a:rPr lang="en-US" sz="1400" dirty="0"/>
              <a:t>TABLE;PF_GENERIC_TABLE;COL1=TECHNOLOGIES,ROW1=METRICS,METRICS=10151|10107|10152|10154|10161,AGGREGATORS=SUM,TECHNOLOGIES=EACH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METRICS,METRICS=10151|10107|10152|10154|10161,AGGREGATORS=SUM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762"/>
              </p:ext>
            </p:extLst>
          </p:nvPr>
        </p:nvGraphicFramePr>
        <p:xfrm>
          <a:off x="1906325" y="2799675"/>
          <a:ext cx="3931919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76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results by Health Factor for last snapshot of each app</a:t>
            </a:r>
            <a:endParaRPr lang="en-US" dirty="0"/>
          </a:p>
          <a:p>
            <a:r>
              <a:rPr lang="en-US" sz="1400" dirty="0"/>
              <a:t>TABLE;PF_GENERIC_TABLE;COL1=METRICS,ROW1=TECHNOLOGIES,METRICS=HEALTH_FACTOR,TECHNOLOGIES=EACH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METRICS,ROW1=TECHNOLOGIES,METRICS=HEALTH_FACTOR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03616"/>
              </p:ext>
            </p:extLst>
          </p:nvPr>
        </p:nvGraphicFramePr>
        <p:xfrm>
          <a:off x="1906325" y="2799675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1079959"/>
          </a:xfrm>
        </p:spPr>
        <p:txBody>
          <a:bodyPr/>
          <a:lstStyle/>
          <a:p>
            <a:r>
              <a:rPr lang="en-GB" dirty="0"/>
              <a:t>Table to get specific metrics by application and by technology</a:t>
            </a:r>
            <a:endParaRPr lang="en-US" dirty="0"/>
          </a:p>
          <a:p>
            <a:r>
              <a:rPr lang="en-US" sz="1400" dirty="0"/>
              <a:t>TABLE;PF_GENERIC_TABLE;COL1=TECHNOLOGIES,ROW1=APPLICATIONS,TECHNOLOGIES=EACH,APPLICATIONS=EACH,METRICS=10151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APPLICATIONS,TECHNOLOGIES=EACH,APPLICATIONS=EACH,METRICS=10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25206"/>
              </p:ext>
            </p:extLst>
          </p:nvPr>
        </p:nvGraphicFramePr>
        <p:xfrm>
          <a:off x="1823200" y="3190510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Number of Lines of Code by application by technology</a:t>
            </a:r>
          </a:p>
        </p:txBody>
      </p:sp>
    </p:spTree>
    <p:extLst>
      <p:ext uri="{BB962C8B-B14F-4D97-AF65-F5344CB8AC3E}">
        <p14:creationId xmlns:p14="http://schemas.microsoft.com/office/powerpoint/2010/main" val="3059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1388</Words>
  <Application>Microsoft Office PowerPoint</Application>
  <PresentationFormat>Widescreen</PresentationFormat>
  <Paragraphs>308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Office Theme</vt:lpstr>
      <vt:lpstr>Rules – Data to populate at Portfolio level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SAMPLE with ISO Technical Debt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Prachi Jaideep Gopsitkar</cp:lastModifiedBy>
  <cp:revision>247</cp:revision>
  <dcterms:created xsi:type="dcterms:W3CDTF">2016-10-16T15:51:34Z</dcterms:created>
  <dcterms:modified xsi:type="dcterms:W3CDTF">2025-02-20T10:25:23Z</dcterms:modified>
</cp:coreProperties>
</file>