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9"/>
  </p:notesMasterIdLst>
  <p:handoutMasterIdLst>
    <p:handoutMasterId r:id="rId9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547" r:id="rId18"/>
    <p:sldId id="326" r:id="rId19"/>
    <p:sldId id="332" r:id="rId20"/>
    <p:sldId id="545" r:id="rId21"/>
    <p:sldId id="532" r:id="rId22"/>
    <p:sldId id="276" r:id="rId23"/>
    <p:sldId id="275" r:id="rId24"/>
    <p:sldId id="274" r:id="rId25"/>
    <p:sldId id="277" r:id="rId26"/>
    <p:sldId id="279" r:id="rId27"/>
    <p:sldId id="548" r:id="rId28"/>
    <p:sldId id="297" r:id="rId29"/>
    <p:sldId id="549" r:id="rId30"/>
    <p:sldId id="278" r:id="rId31"/>
    <p:sldId id="300" r:id="rId32"/>
    <p:sldId id="316" r:id="rId33"/>
    <p:sldId id="334" r:id="rId34"/>
    <p:sldId id="335" r:id="rId35"/>
    <p:sldId id="544" r:id="rId36"/>
    <p:sldId id="533" r:id="rId37"/>
    <p:sldId id="280" r:id="rId38"/>
    <p:sldId id="281" r:id="rId39"/>
    <p:sldId id="320" r:id="rId40"/>
    <p:sldId id="304" r:id="rId41"/>
    <p:sldId id="305" r:id="rId42"/>
    <p:sldId id="282" r:id="rId43"/>
    <p:sldId id="283" r:id="rId44"/>
    <p:sldId id="302" r:id="rId45"/>
    <p:sldId id="284" r:id="rId46"/>
    <p:sldId id="303" r:id="rId47"/>
    <p:sldId id="285" r:id="rId48"/>
    <p:sldId id="286" r:id="rId49"/>
    <p:sldId id="287" r:id="rId50"/>
    <p:sldId id="288" r:id="rId51"/>
    <p:sldId id="301" r:id="rId52"/>
    <p:sldId id="330" r:id="rId53"/>
    <p:sldId id="289" r:id="rId54"/>
    <p:sldId id="290" r:id="rId55"/>
    <p:sldId id="291" r:id="rId56"/>
    <p:sldId id="292" r:id="rId57"/>
    <p:sldId id="293" r:id="rId58"/>
    <p:sldId id="296" r:id="rId59"/>
    <p:sldId id="298" r:id="rId60"/>
    <p:sldId id="299" r:id="rId61"/>
    <p:sldId id="307" r:id="rId62"/>
    <p:sldId id="309" r:id="rId63"/>
    <p:sldId id="310" r:id="rId64"/>
    <p:sldId id="312" r:id="rId65"/>
    <p:sldId id="313" r:id="rId66"/>
    <p:sldId id="314" r:id="rId67"/>
    <p:sldId id="315" r:id="rId68"/>
    <p:sldId id="550" r:id="rId69"/>
    <p:sldId id="551" r:id="rId70"/>
    <p:sldId id="327" r:id="rId71"/>
    <p:sldId id="328" r:id="rId72"/>
    <p:sldId id="329" r:id="rId73"/>
    <p:sldId id="331" r:id="rId74"/>
    <p:sldId id="336" r:id="rId75"/>
    <p:sldId id="337" r:id="rId76"/>
    <p:sldId id="338" r:id="rId77"/>
    <p:sldId id="534" r:id="rId78"/>
    <p:sldId id="535" r:id="rId79"/>
    <p:sldId id="536" r:id="rId80"/>
    <p:sldId id="537" r:id="rId81"/>
    <p:sldId id="538" r:id="rId82"/>
    <p:sldId id="539" r:id="rId83"/>
    <p:sldId id="540" r:id="rId84"/>
    <p:sldId id="541" r:id="rId85"/>
    <p:sldId id="542" r:id="rId86"/>
    <p:sldId id="543" r:id="rId87"/>
    <p:sldId id="31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547"/>
            <p14:sldId id="326"/>
            <p14:sldId id="332"/>
            <p14:sldId id="545"/>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1" d="100"/>
          <a:sy n="111" d="100"/>
        </p:scale>
        <p:origin x="636" y="11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2/20/2025</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67</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68</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69</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4A29C696-EC19-09DE-0C29-B3D79DFBB493}"/>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3" name="Picture 2">
            <a:extLst>
              <a:ext uri="{FF2B5EF4-FFF2-40B4-BE49-F238E27FC236}">
                <a16:creationId xmlns:a16="http://schemas.microsoft.com/office/drawing/2014/main" id="{127A2C61-3A5F-721E-CDC3-AED84B078AA0}"/>
              </a:ext>
            </a:extLst>
          </p:cNvPr>
          <p:cNvPicPr>
            <a:picLocks noChangeAspect="1"/>
          </p:cNvPicPr>
          <p:nvPr userDrawn="1"/>
        </p:nvPicPr>
        <p:blipFill>
          <a:blip r:embed="rId2"/>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3" name="Picture 2">
            <a:extLst>
              <a:ext uri="{FF2B5EF4-FFF2-40B4-BE49-F238E27FC236}">
                <a16:creationId xmlns:a16="http://schemas.microsoft.com/office/drawing/2014/main" id="{7A01CE77-A77B-AB3C-5593-A336330E3CCB}"/>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4" name="Picture 3">
            <a:extLst>
              <a:ext uri="{FF2B5EF4-FFF2-40B4-BE49-F238E27FC236}">
                <a16:creationId xmlns:a16="http://schemas.microsoft.com/office/drawing/2014/main" id="{33870EA4-09E0-7658-0C8F-D6F897AB825A}"/>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0"/>
            <a:ext cx="12192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pic>
        <p:nvPicPr>
          <p:cNvPr id="2" name="Picture 1">
            <a:extLst>
              <a:ext uri="{FF2B5EF4-FFF2-40B4-BE49-F238E27FC236}">
                <a16:creationId xmlns:a16="http://schemas.microsoft.com/office/drawing/2014/main" id="{CAD5D679-0400-9B49-AA59-B3889C3259F4}"/>
              </a:ext>
            </a:extLst>
          </p:cNvPr>
          <p:cNvPicPr>
            <a:picLocks noChangeAspect="1"/>
          </p:cNvPicPr>
          <p:nvPr userDrawn="1"/>
        </p:nvPicPr>
        <p:blipFill>
          <a:blip r:embed="rId5"/>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C4EDB942-CD3D-6940-27A1-86D6A467BB7D}"/>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B02B6F38-711D-8AD7-481E-F531B4C58099}"/>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62E4BE67-86F7-AD38-2435-08F9CFAA3DA3}"/>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B19660AA-4703-8847-D81C-ECF1B3D42CF7}"/>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08321415-F925-6B67-1FF7-D8586C2592B4}"/>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3" name="Picture 2">
            <a:extLst>
              <a:ext uri="{FF2B5EF4-FFF2-40B4-BE49-F238E27FC236}">
                <a16:creationId xmlns:a16="http://schemas.microsoft.com/office/drawing/2014/main" id="{8776DFAF-948A-CB73-E135-29B8D82FEF64}"/>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3" name="Picture 2">
            <a:extLst>
              <a:ext uri="{FF2B5EF4-FFF2-40B4-BE49-F238E27FC236}">
                <a16:creationId xmlns:a16="http://schemas.microsoft.com/office/drawing/2014/main" id="{8E59C947-0D05-0973-B2C8-316BF275622A}"/>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pic>
        <p:nvPicPr>
          <p:cNvPr id="2" name="Picture 1">
            <a:extLst>
              <a:ext uri="{FF2B5EF4-FFF2-40B4-BE49-F238E27FC236}">
                <a16:creationId xmlns:a16="http://schemas.microsoft.com/office/drawing/2014/main" id="{B0CF8D8D-B832-7715-89C1-F0409C084885}"/>
              </a:ext>
            </a:extLst>
          </p:cNvPr>
          <p:cNvPicPr>
            <a:picLocks noChangeAspect="1"/>
          </p:cNvPicPr>
          <p:nvPr userDrawn="1"/>
        </p:nvPicPr>
        <p:blipFill>
          <a:blip r:embed="rId2"/>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6.xml"/><Relationship Id="rId5" Type="http://schemas.openxmlformats.org/officeDocument/2006/relationships/slide" Target="slide9.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5227438" cy="4770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Technical</a:t>
              </a:r>
              <a:r>
                <a:rPr lang="fr-FR" sz="1400" dirty="0"/>
                <a:t> </a:t>
              </a:r>
              <a:r>
                <a:rPr lang="fr-FR" sz="1400" dirty="0" err="1"/>
                <a:t>Debt</a:t>
              </a:r>
              <a:r>
                <a:rPr lang="fr-FR" sz="1400" dirty="0"/>
                <a:t> </a:t>
              </a:r>
              <a:r>
                <a:rPr lang="fr-FR" sz="1400" dirty="0" err="1"/>
                <a:t>Result</a:t>
              </a:r>
              <a:r>
                <a:rPr lang="fr-FR" sz="1400" dirty="0"/>
                <a:t> </a:t>
              </a:r>
              <a:r>
                <a:rPr lang="en-US" sz="1100" dirty="0">
                  <a:solidFill>
                    <a:schemeClr val="accent1"/>
                  </a:solidFill>
                </a:rPr>
                <a:t>DEPRECATED (old CAST formula)</a:t>
              </a:r>
            </a:p>
            <a:p>
              <a:r>
                <a:rPr lang="en-US" sz="1100" dirty="0"/>
                <a:t>- new component visible on next slide </a:t>
              </a:r>
              <a:endParaRPr lang="fr-FR" sz="1400" dirty="0"/>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D95E0-E737-4808-84AF-92C3ED01C262}"/>
              </a:ext>
            </a:extLst>
          </p:cNvPr>
          <p:cNvSpPr>
            <a:spLocks noGrp="1"/>
          </p:cNvSpPr>
          <p:nvPr>
            <p:ph type="sldNum" sz="quarter" idx="12"/>
          </p:nvPr>
        </p:nvSpPr>
        <p:spPr/>
        <p:txBody>
          <a:bodyPr/>
          <a:lstStyle/>
          <a:p>
            <a:fld id="{EEFED013-66E8-448A-B953-99801F824AF7}" type="slidenum">
              <a:rPr lang="en-US" smtClean="0"/>
              <a:pPr/>
              <a:t>17</a:t>
            </a:fld>
            <a:endParaRPr lang="en-US" dirty="0"/>
          </a:p>
        </p:txBody>
      </p:sp>
      <p:sp>
        <p:nvSpPr>
          <p:cNvPr id="3" name="Title 2">
            <a:extLst>
              <a:ext uri="{FF2B5EF4-FFF2-40B4-BE49-F238E27FC236}">
                <a16:creationId xmlns:a16="http://schemas.microsoft.com/office/drawing/2014/main" id="{139AAA96-90EE-4F53-84A4-595711B2B1C2}"/>
              </a:ext>
            </a:extLst>
          </p:cNvPr>
          <p:cNvSpPr>
            <a:spLocks noGrp="1"/>
          </p:cNvSpPr>
          <p:nvPr>
            <p:ph type="title"/>
          </p:nvPr>
        </p:nvSpPr>
        <p:spPr/>
        <p:txBody>
          <a:bodyPr/>
          <a:lstStyle/>
          <a:p>
            <a:r>
              <a:rPr lang="fr-FR" dirty="0"/>
              <a:t>PowerPoint </a:t>
            </a:r>
            <a:r>
              <a:rPr lang="fr-FR" dirty="0" err="1"/>
              <a:t>Templates</a:t>
            </a:r>
            <a:r>
              <a:rPr lang="fr-FR" dirty="0"/>
              <a:t> – </a:t>
            </a:r>
            <a:r>
              <a:rPr lang="fr-FR" dirty="0" err="1"/>
              <a:t>Text</a:t>
            </a:r>
            <a:r>
              <a:rPr lang="fr-FR" dirty="0"/>
              <a:t> - </a:t>
            </a:r>
            <a:r>
              <a:rPr lang="fr-FR" dirty="0" err="1"/>
              <a:t>Technical</a:t>
            </a:r>
            <a:r>
              <a:rPr lang="fr-FR" dirty="0"/>
              <a:t> </a:t>
            </a:r>
            <a:r>
              <a:rPr lang="fr-FR" dirty="0" err="1"/>
              <a:t>Debt</a:t>
            </a:r>
            <a:r>
              <a:rPr lang="fr-FR" dirty="0"/>
              <a:t> (OMG)</a:t>
            </a:r>
            <a:endParaRPr lang="en-US" dirty="0"/>
          </a:p>
        </p:txBody>
      </p:sp>
      <p:grpSp>
        <p:nvGrpSpPr>
          <p:cNvPr id="14" name="Group 13">
            <a:extLst>
              <a:ext uri="{FF2B5EF4-FFF2-40B4-BE49-F238E27FC236}">
                <a16:creationId xmlns:a16="http://schemas.microsoft.com/office/drawing/2014/main" id="{07CF760C-F46F-4621-8561-5A89F465631E}"/>
              </a:ext>
            </a:extLst>
          </p:cNvPr>
          <p:cNvGrpSpPr/>
          <p:nvPr/>
        </p:nvGrpSpPr>
        <p:grpSpPr>
          <a:xfrm>
            <a:off x="3092093" y="1519832"/>
            <a:ext cx="6684011" cy="2535747"/>
            <a:chOff x="3262422" y="980727"/>
            <a:chExt cx="6684011" cy="2535747"/>
          </a:xfrm>
        </p:grpSpPr>
        <p:sp>
          <p:nvSpPr>
            <p:cNvPr id="15" name="Rounded Rectangle 25">
              <a:extLst>
                <a:ext uri="{FF2B5EF4-FFF2-40B4-BE49-F238E27FC236}">
                  <a16:creationId xmlns:a16="http://schemas.microsoft.com/office/drawing/2014/main" id="{21233957-FF0F-4AC6-8F06-E36DAB70ABB8}"/>
                </a:ext>
              </a:extLst>
            </p:cNvPr>
            <p:cNvSpPr/>
            <p:nvPr/>
          </p:nvSpPr>
          <p:spPr>
            <a:xfrm>
              <a:off x="3262422" y="980727"/>
              <a:ext cx="5946892" cy="2535747"/>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6" name="TextBox 15">
              <a:extLst>
                <a:ext uri="{FF2B5EF4-FFF2-40B4-BE49-F238E27FC236}">
                  <a16:creationId xmlns:a16="http://schemas.microsoft.com/office/drawing/2014/main" id="{FA589F94-2E86-43F4-9B06-FEDE843D0DD5}"/>
                </a:ext>
              </a:extLst>
            </p:cNvPr>
            <p:cNvSpPr txBox="1"/>
            <p:nvPr/>
          </p:nvSpPr>
          <p:spPr>
            <a:xfrm>
              <a:off x="3414109" y="1052736"/>
              <a:ext cx="653232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a:t>
              </a:r>
              <a:r>
                <a:rPr lang="fr-FR" sz="1600" dirty="0" err="1"/>
                <a:t>Debt</a:t>
              </a:r>
              <a:r>
                <a:rPr lang="fr-FR" sz="1600" dirty="0"/>
                <a:t> </a:t>
              </a:r>
              <a:r>
                <a:rPr lang="fr-FR" sz="1600" dirty="0" err="1"/>
                <a:t>Result</a:t>
              </a:r>
              <a:r>
                <a:rPr lang="fr-FR" sz="1600" dirty="0"/>
                <a:t> </a:t>
              </a:r>
              <a:r>
                <a:rPr lang="fr-FR" sz="1400" dirty="0"/>
                <a:t>(</a:t>
              </a:r>
              <a:r>
                <a:rPr lang="fr-FR" sz="1400" dirty="0" err="1"/>
                <a:t>based</a:t>
              </a:r>
              <a:r>
                <a:rPr lang="fr-FR" sz="1400" dirty="0"/>
                <a:t> on a scope of </a:t>
              </a:r>
              <a:r>
                <a:rPr lang="fr-FR" sz="1400" dirty="0" err="1"/>
                <a:t>rules</a:t>
              </a:r>
              <a:r>
                <a:rPr lang="fr-FR" sz="1400" dirty="0"/>
                <a:t>)</a:t>
              </a:r>
            </a:p>
          </p:txBody>
        </p:sp>
        <p:sp>
          <p:nvSpPr>
            <p:cNvPr id="17" name="TextBox 16">
              <a:extLst>
                <a:ext uri="{FF2B5EF4-FFF2-40B4-BE49-F238E27FC236}">
                  <a16:creationId xmlns:a16="http://schemas.microsoft.com/office/drawing/2014/main" id="{5D5B2FE6-97B2-46A2-87B1-E292E424A3F2}"/>
                </a:ext>
              </a:extLst>
            </p:cNvPr>
            <p:cNvSpPr txBox="1"/>
            <p:nvPr/>
          </p:nvSpPr>
          <p:spPr>
            <a:xfrm>
              <a:off x="5118936" y="1412777"/>
              <a:ext cx="328794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OMG_TECHNICAL_DEBT</a:t>
              </a:r>
            </a:p>
          </p:txBody>
        </p:sp>
        <p:sp>
          <p:nvSpPr>
            <p:cNvPr id="18" name="TextBox 17">
              <a:extLst>
                <a:ext uri="{FF2B5EF4-FFF2-40B4-BE49-F238E27FC236}">
                  <a16:creationId xmlns:a16="http://schemas.microsoft.com/office/drawing/2014/main" id="{E10295E7-5B75-45FA-AD10-45175AA02EA4}"/>
                </a:ext>
              </a:extLst>
            </p:cNvPr>
            <p:cNvSpPr txBox="1"/>
            <p:nvPr/>
          </p:nvSpPr>
          <p:spPr>
            <a:xfrm>
              <a:off x="4470864" y="290687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19" name="TextBox 18">
              <a:extLst>
                <a:ext uri="{FF2B5EF4-FFF2-40B4-BE49-F238E27FC236}">
                  <a16:creationId xmlns:a16="http://schemas.microsoft.com/office/drawing/2014/main" id="{12AD7DB9-5468-4990-B6AE-2322892CACE6}"/>
                </a:ext>
              </a:extLst>
            </p:cNvPr>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a:extLst>
                <a:ext uri="{FF2B5EF4-FFF2-40B4-BE49-F238E27FC236}">
                  <a16:creationId xmlns:a16="http://schemas.microsoft.com/office/drawing/2014/main" id="{6A1A6ED3-FFC3-4F82-B497-8643874A9801}"/>
                </a:ext>
              </a:extLst>
            </p:cNvPr>
            <p:cNvSpPr txBox="1"/>
            <p:nvPr/>
          </p:nvSpPr>
          <p:spPr>
            <a:xfrm>
              <a:off x="5118936" y="1732746"/>
              <a:ext cx="3706282"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algn="l"/>
              <a:r>
                <a:rPr lang="en-US" sz="1200" b="1" dirty="0">
                  <a:solidFill>
                    <a:schemeClr val="tx1">
                      <a:lumMod val="50000"/>
                      <a:lumOff val="50000"/>
                    </a:schemeClr>
                  </a:solidFill>
                  <a:effectLst/>
                </a:rPr>
                <a:t>I</a:t>
              </a:r>
              <a:r>
                <a:rPr lang="en-US" sz="1200" b="1" dirty="0">
                  <a:solidFill>
                    <a:schemeClr val="tx1">
                      <a:lumMod val="65000"/>
                      <a:lumOff val="35000"/>
                    </a:schemeClr>
                  </a:solidFill>
                  <a:effectLst/>
                </a:rPr>
                <a:t>D</a:t>
              </a:r>
              <a:r>
                <a:rPr lang="en-US" sz="1200" b="0" dirty="0">
                  <a:solidFill>
                    <a:schemeClr val="tx1">
                      <a:lumMod val="50000"/>
                      <a:lumOff val="50000"/>
                    </a:schemeClr>
                  </a:solidFill>
                  <a:effectLst/>
                </a:rPr>
                <a:t>:AIP|CISQ|ISO (by default or if nothing selected, ISO)</a:t>
              </a:r>
            </a:p>
            <a:p>
              <a:pPr algn="l"/>
              <a:r>
                <a:rPr lang="en-US" sz="1200" b="1" dirty="0">
                  <a:solidFill>
                    <a:schemeClr val="tx1">
                      <a:lumMod val="65000"/>
                      <a:lumOff val="35000"/>
                    </a:schemeClr>
                  </a:solidFill>
                  <a:effectLst/>
                </a:rPr>
                <a:t>SNAPSHOT</a:t>
              </a:r>
              <a:r>
                <a:rPr lang="en-US" sz="1200" b="0" dirty="0">
                  <a:solidFill>
                    <a:schemeClr val="tx1">
                      <a:lumMod val="50000"/>
                      <a:lumOff val="50000"/>
                    </a:schemeClr>
                  </a:solidFill>
                  <a:effectLst/>
                </a:rPr>
                <a:t>:CURRENT|PREVIOUS (by default or if nothing, CURRENT)</a:t>
              </a:r>
            </a:p>
          </p:txBody>
        </p:sp>
        <p:sp>
          <p:nvSpPr>
            <p:cNvPr id="21" name="TextBox 20">
              <a:extLst>
                <a:ext uri="{FF2B5EF4-FFF2-40B4-BE49-F238E27FC236}">
                  <a16:creationId xmlns:a16="http://schemas.microsoft.com/office/drawing/2014/main" id="{A1D09011-C8C1-4842-98F1-426EB0AAC7E6}"/>
                </a:ext>
              </a:extLst>
            </p:cNvPr>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2" name="Rounded Rectangle 32">
              <a:extLst>
                <a:ext uri="{FF2B5EF4-FFF2-40B4-BE49-F238E27FC236}">
                  <a16:creationId xmlns:a16="http://schemas.microsoft.com/office/drawing/2014/main" id="{E19A1DC5-C2EA-464B-8084-87792B111AAA}"/>
                </a:ext>
              </a:extLst>
            </p:cNvPr>
            <p:cNvSpPr/>
            <p:nvPr/>
          </p:nvSpPr>
          <p:spPr>
            <a:xfrm>
              <a:off x="4943872" y="291303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3" name="TextBox 22" descr="TEXT;OMG_TECHNICAL_DEBT">
              <a:extLst>
                <a:ext uri="{FF2B5EF4-FFF2-40B4-BE49-F238E27FC236}">
                  <a16:creationId xmlns:a16="http://schemas.microsoft.com/office/drawing/2014/main" id="{3246F072-F619-48A6-BCD3-823293741C84}"/>
                </a:ext>
              </a:extLst>
            </p:cNvPr>
            <p:cNvSpPr txBox="1"/>
            <p:nvPr/>
          </p:nvSpPr>
          <p:spPr>
            <a:xfrm>
              <a:off x="4974920" y="2900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Result</a:t>
              </a:r>
              <a:r>
                <a:rPr lang="fr-FR" sz="1600" dirty="0"/>
                <a:t> (Days)</a:t>
              </a:r>
            </a:p>
          </p:txBody>
        </p:sp>
      </p:grpSp>
      <p:sp>
        <p:nvSpPr>
          <p:cNvPr id="44" name="TextBox 43">
            <a:extLst>
              <a:ext uri="{FF2B5EF4-FFF2-40B4-BE49-F238E27FC236}">
                <a16:creationId xmlns:a16="http://schemas.microsoft.com/office/drawing/2014/main" id="{B653A343-608D-46BC-89F1-32709AC8FB17}"/>
              </a:ext>
            </a:extLst>
          </p:cNvPr>
          <p:cNvSpPr txBox="1"/>
          <p:nvPr/>
        </p:nvSpPr>
        <p:spPr>
          <a:xfrm>
            <a:off x="86631" y="5299290"/>
            <a:ext cx="11940527" cy="851516"/>
          </a:xfrm>
          <a:prstGeom prst="rect">
            <a:avLst/>
          </a:prstGeom>
        </p:spPr>
        <p:txBody>
          <a:bodyPr vert="horz" wrap="square" lIns="91440" tIns="45720" rIns="91440" bIns="45720" rtlCol="0" anchor="t">
            <a:noAutofit/>
          </a:bodyPr>
          <a:lstStyle/>
          <a:p>
            <a:r>
              <a:rPr lang="en-US" sz="1400" dirty="0">
                <a:solidFill>
                  <a:srgbClr val="0070C0"/>
                </a:solidFill>
              </a:rPr>
              <a:t>* ISO option is the recommended technical debt to be used. Requires installation of OMG Technical Debt Measure (&gt;2.0.0 </a:t>
            </a:r>
            <a:r>
              <a:rPr lang="en-US" sz="1400" dirty="0" err="1">
                <a:solidFill>
                  <a:srgbClr val="0070C0"/>
                </a:solidFill>
              </a:rPr>
              <a:t>funcrel</a:t>
            </a:r>
            <a:r>
              <a:rPr lang="en-US" sz="1400" dirty="0">
                <a:solidFill>
                  <a:srgbClr val="0070C0"/>
                </a:solidFill>
              </a:rPr>
              <a:t>) and ISO-5055 Index extensions during analysis </a:t>
            </a:r>
          </a:p>
          <a:p>
            <a:pPr marL="285750" indent="-285750">
              <a:buFont typeface="Arial" panose="020B0604020202020204" pitchFamily="34" charset="0"/>
              <a:buChar char="•"/>
            </a:pPr>
            <a:endParaRPr lang="en-US" sz="1400" dirty="0">
              <a:solidFill>
                <a:srgbClr val="0070C0"/>
              </a:solidFill>
            </a:endParaRPr>
          </a:p>
          <a:p>
            <a:r>
              <a:rPr lang="en-US" sz="14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34713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176844631"/>
              </p:ext>
            </p:extLst>
          </p:nvPr>
        </p:nvGraphicFramePr>
        <p:xfrm>
          <a:off x="2279575" y="3459162"/>
          <a:ext cx="7632847" cy="2131695"/>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417189">
                <a:tc>
                  <a:txBody>
                    <a:bodyPr/>
                    <a:lstStyle/>
                    <a:p>
                      <a:pPr>
                        <a:lnSpc>
                          <a:spcPct val="115000"/>
                        </a:lnSpc>
                        <a:spcAft>
                          <a:spcPts val="0"/>
                        </a:spcAft>
                      </a:pPr>
                      <a:r>
                        <a:rPr lang="fr-FR" sz="1000" dirty="0">
                          <a:latin typeface="+mn-lt"/>
                        </a:rPr>
                        <a:t>Criticality</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latin typeface="+mn-lt"/>
                        </a:rPr>
                        <a:t>Weight</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Grade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Technical Criteria</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Rule 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 Violations</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Total</a:t>
                      </a:r>
                      <a:endParaRPr lang="fr-FR" sz="1000" dirty="0">
                        <a:latin typeface="+mn-lt"/>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latin typeface="+mn-lt"/>
                        </a:rPr>
                        <a:t>Y</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latin typeface="+mn-lt"/>
                        </a:rPr>
                        <a:t>0</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latin typeface="+mn-lt"/>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900" b="1" dirty="0"/>
                <a:t>NOVIOLATIONS</a:t>
              </a:r>
              <a:r>
                <a:rPr lang="en-US" sz="900" dirty="0"/>
                <a:t>=</a:t>
              </a:r>
              <a:r>
                <a:rPr lang="en-US" sz="900" dirty="0" err="1"/>
                <a:t>true|false</a:t>
              </a:r>
              <a:r>
                <a:rPr lang="en-US" sz="900" dirty="0"/>
                <a:t> to not display rules and TC that do not have violations. By default if option is not present or different from false, it will be true (we display everything)</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a:t>To use this component, the following extensions should be installed : Quality standards mapping extension &gt;= 20240212.0.0-funcrel;CISQ index extension &gt;= 20240201.0.0-funcrel;ISO-5055 index extension &gt;= 20240202;Security Standards extension &gt;= 20240209.0.0-funcrel.</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TotalTime>
  <Words>9910</Words>
  <Application>Microsoft Office PowerPoint</Application>
  <PresentationFormat>Widescreen</PresentationFormat>
  <Paragraphs>2412</Paragraphs>
  <Slides>87</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Arial</vt:lpstr>
      <vt:lpstr>Bahnschrift Light</vt:lpstr>
      <vt:lpstr>Calibri</vt:lpstr>
      <vt:lpstr>Corbel</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 - Technical Debt (OMG)</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Prachi Jaideep Gopsitkar</cp:lastModifiedBy>
  <cp:revision>780</cp:revision>
  <dcterms:created xsi:type="dcterms:W3CDTF">2016-10-16T15:51:34Z</dcterms:created>
  <dcterms:modified xsi:type="dcterms:W3CDTF">2025-02-20T10:36:33Z</dcterms:modified>
</cp:coreProperties>
</file>