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style8.xml" ContentType="application/vnd.ms-office.chartstyle+xml"/>
  <Override PartName="/ppt/charts/colors8.xml" ContentType="application/vnd.ms-office.chartcolorstyl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style9.xml" ContentType="application/vnd.ms-office.chartstyle+xml"/>
  <Override PartName="/ppt/charts/colors9.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2"/>
  </p:notesMasterIdLst>
  <p:handoutMasterIdLst>
    <p:handoutMasterId r:id="rId83"/>
  </p:handoutMasterIdLst>
  <p:sldIdLst>
    <p:sldId id="373" r:id="rId2"/>
    <p:sldId id="530" r:id="rId3"/>
    <p:sldId id="263" r:id="rId4"/>
    <p:sldId id="264" r:id="rId5"/>
    <p:sldId id="265" r:id="rId6"/>
    <p:sldId id="266" r:id="rId7"/>
    <p:sldId id="267" r:id="rId8"/>
    <p:sldId id="268" r:id="rId9"/>
    <p:sldId id="531" r:id="rId10"/>
    <p:sldId id="271" r:id="rId11"/>
    <p:sldId id="321" r:id="rId12"/>
    <p:sldId id="306" r:id="rId13"/>
    <p:sldId id="552" r:id="rId14"/>
    <p:sldId id="532" r:id="rId15"/>
    <p:sldId id="276" r:id="rId16"/>
    <p:sldId id="275" r:id="rId17"/>
    <p:sldId id="274" r:id="rId18"/>
    <p:sldId id="277" r:id="rId19"/>
    <p:sldId id="279" r:id="rId20"/>
    <p:sldId id="548" r:id="rId21"/>
    <p:sldId id="297" r:id="rId22"/>
    <p:sldId id="549" r:id="rId23"/>
    <p:sldId id="278" r:id="rId24"/>
    <p:sldId id="300" r:id="rId25"/>
    <p:sldId id="316" r:id="rId26"/>
    <p:sldId id="334" r:id="rId27"/>
    <p:sldId id="335" r:id="rId28"/>
    <p:sldId id="544" r:id="rId29"/>
    <p:sldId id="533" r:id="rId30"/>
    <p:sldId id="280" r:id="rId31"/>
    <p:sldId id="281" r:id="rId32"/>
    <p:sldId id="320" r:id="rId33"/>
    <p:sldId id="304" r:id="rId34"/>
    <p:sldId id="305" r:id="rId35"/>
    <p:sldId id="282" r:id="rId36"/>
    <p:sldId id="283" r:id="rId37"/>
    <p:sldId id="302" r:id="rId38"/>
    <p:sldId id="284" r:id="rId39"/>
    <p:sldId id="303" r:id="rId40"/>
    <p:sldId id="285" r:id="rId41"/>
    <p:sldId id="286" r:id="rId42"/>
    <p:sldId id="287" r:id="rId43"/>
    <p:sldId id="288" r:id="rId44"/>
    <p:sldId id="301" r:id="rId45"/>
    <p:sldId id="330" r:id="rId46"/>
    <p:sldId id="289" r:id="rId47"/>
    <p:sldId id="290" r:id="rId48"/>
    <p:sldId id="291" r:id="rId49"/>
    <p:sldId id="292" r:id="rId50"/>
    <p:sldId id="293" r:id="rId51"/>
    <p:sldId id="296" r:id="rId52"/>
    <p:sldId id="298" r:id="rId53"/>
    <p:sldId id="299" r:id="rId54"/>
    <p:sldId id="307" r:id="rId55"/>
    <p:sldId id="309" r:id="rId56"/>
    <p:sldId id="310" r:id="rId57"/>
    <p:sldId id="312" r:id="rId58"/>
    <p:sldId id="313" r:id="rId59"/>
    <p:sldId id="314" r:id="rId60"/>
    <p:sldId id="315" r:id="rId61"/>
    <p:sldId id="550" r:id="rId62"/>
    <p:sldId id="551" r:id="rId63"/>
    <p:sldId id="327" r:id="rId64"/>
    <p:sldId id="328" r:id="rId65"/>
    <p:sldId id="329" r:id="rId66"/>
    <p:sldId id="331" r:id="rId67"/>
    <p:sldId id="336" r:id="rId68"/>
    <p:sldId id="337" r:id="rId69"/>
    <p:sldId id="338" r:id="rId70"/>
    <p:sldId id="534" r:id="rId71"/>
    <p:sldId id="535" r:id="rId72"/>
    <p:sldId id="536" r:id="rId73"/>
    <p:sldId id="537" r:id="rId74"/>
    <p:sldId id="538" r:id="rId75"/>
    <p:sldId id="539" r:id="rId76"/>
    <p:sldId id="540" r:id="rId77"/>
    <p:sldId id="541" r:id="rId78"/>
    <p:sldId id="542" r:id="rId79"/>
    <p:sldId id="543" r:id="rId80"/>
    <p:sldId id="31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06"/>
            <p14:sldId id="552"/>
            <p14:sldId id="532"/>
            <p14:sldId id="276"/>
            <p14:sldId id="275"/>
            <p14:sldId id="274"/>
            <p14:sldId id="277"/>
            <p14:sldId id="279"/>
            <p14:sldId id="548"/>
            <p14:sldId id="297"/>
            <p14:sldId id="549"/>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550"/>
            <p14:sldId id="551"/>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91" d="100"/>
          <a:sy n="91" d="100"/>
        </p:scale>
        <p:origin x="108" y="432"/>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8.xml"/><Relationship Id="rId1" Type="http://schemas.microsoft.com/office/2011/relationships/chartStyle" Target="style8.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(Days)</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0</c:v>
                </c:pt>
                <c:pt idx="1">
                  <c:v>-80</c:v>
                </c:pt>
                <c:pt idx="2">
                  <c:v>-25</c:v>
                </c:pt>
                <c:pt idx="3">
                  <c:v>-60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(Days)</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200</c:v>
                </c:pt>
                <c:pt idx="1">
                  <c:v>25</c:v>
                </c:pt>
                <c:pt idx="2">
                  <c:v>40</c:v>
                </c:pt>
                <c:pt idx="3">
                  <c:v>10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(Days)</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580</c:v>
                </c:pt>
                <c:pt idx="1">
                  <c:v>525</c:v>
                </c:pt>
                <c:pt idx="2">
                  <c:v>540</c:v>
                </c:pt>
                <c:pt idx="3">
                  <c:v>490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500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dirty="0" err="1"/>
                  <a:t>Technical</a:t>
                </a:r>
                <a:r>
                  <a:rPr lang="fr-FR" dirty="0"/>
                  <a:t> </a:t>
                </a:r>
                <a:r>
                  <a:rPr lang="fr-FR" dirty="0" err="1"/>
                  <a:t>Debt</a:t>
                </a:r>
                <a:r>
                  <a:rPr lang="fr-FR" dirty="0"/>
                  <a:t> (Days)</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3/29/2024</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‹N°›</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3/29/2024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‹N°›</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60</a:t>
            </a:fld>
            <a:endParaRPr lang="fr-FR"/>
          </a:p>
        </p:txBody>
      </p:sp>
    </p:spTree>
    <p:extLst>
      <p:ext uri="{BB962C8B-B14F-4D97-AF65-F5344CB8AC3E}">
        <p14:creationId xmlns:p14="http://schemas.microsoft.com/office/powerpoint/2010/main" val="426821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57595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1220150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‹N°›</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‹N°›</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‹N°›</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‹N°›</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‹N°›</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‹N°›</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‹N°›</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‹N°›</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‹N°›</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‹N°›</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‹N°›</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‹N°›</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‹N°›</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‹N°›</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‹N°›</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‹N°›</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‹N°›</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‹N°›</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29.xml"/><Relationship Id="rId5" Type="http://schemas.openxmlformats.org/officeDocument/2006/relationships/slide" Target="slide9.xml"/><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29.xml"/><Relationship Id="rId5" Type="http://schemas.openxmlformats.org/officeDocument/2006/relationships/slide" Target="slide14.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4.xml"/><Relationship Id="rId5" Type="http://schemas.openxmlformats.org/officeDocument/2006/relationships/slide" Target="slide9.xml"/><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29.xml"/><Relationship Id="rId5" Type="http://schemas.openxmlformats.org/officeDocument/2006/relationships/slide" Target="slide14.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Highlight 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LABEL</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HL.LAST_SNAPSHOT_LABEL"/>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olidFill>
                    <a:schemeClr val="accent2"/>
                  </a:solidFill>
                </a:rPr>
                <a:t>versionNumber</a:t>
              </a:r>
            </a:p>
          </p:txBody>
        </p:sp>
        <p:sp>
          <p:nvSpPr>
            <p:cNvPr id="88" name="TextBox 87"/>
            <p:cNvSpPr txBox="1"/>
            <p:nvPr/>
          </p:nvSpPr>
          <p:spPr>
            <a:xfrm>
              <a:off x="3507045" y="3143698"/>
              <a:ext cx="335332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050" dirty="0"/>
                <a:t>HL.LAST_SNAPSHOT_LABEL</a:t>
              </a:r>
              <a:endParaRPr lang="fr-FR" sz="105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olidFill>
                    <a:schemeClr val="accent2"/>
                  </a:solidFill>
                </a:rPr>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Snapshot Label</a:t>
              </a:r>
            </a:p>
          </p:txBody>
        </p:sp>
        <p:sp>
          <p:nvSpPr>
            <p:cNvPr id="95" name="TextBox 94"/>
            <p:cNvSpPr txBox="1"/>
            <p:nvPr/>
          </p:nvSpPr>
          <p:spPr>
            <a:xfrm>
              <a:off x="3441515" y="4999027"/>
              <a:ext cx="3713368" cy="253916"/>
            </a:xfrm>
            <a:prstGeom prst="rect">
              <a:avLst/>
            </a:prstGeom>
            <a:noFill/>
          </p:spPr>
          <p:txBody>
            <a:bodyPr wrap="square" rtlCol="0">
              <a:spAutoFit/>
            </a:bodyPr>
            <a:lstStyle>
              <a:defPPr>
                <a:defRPr lang="fr-FR"/>
              </a:defPPr>
              <a:lvl1pPr>
                <a:defRPr sz="2000" b="1">
                  <a:solidFill>
                    <a:srgbClr val="5E5E5E"/>
                  </a:solidFill>
                </a:defRPr>
              </a:lvl1pPr>
            </a:lstStyle>
            <a:p>
              <a:r>
                <a:rPr lang="en-GB" sz="1050" dirty="0"/>
                <a:t>HL.PREVIOUS_SNAPSHOT_LABEL</a:t>
              </a:r>
              <a:endParaRPr lang="fr-FR" sz="105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HL.PREVIOUS_SNAPSHOT_LABEL"/>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olidFill>
                    <a:schemeClr val="accent2"/>
                  </a:solidFill>
                </a:rPr>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2917786" cy="338554"/>
            </a:xfrm>
            <a:prstGeom prst="rect">
              <a:avLst/>
            </a:prstGeom>
            <a:noFill/>
          </p:spPr>
          <p:txBody>
            <a:bodyPr wrap="none" rtlCol="0">
              <a:spAutoFit/>
            </a:bodyPr>
            <a:lstStyle/>
            <a:p>
              <a:r>
                <a:rPr lang="fr-FR" sz="1600" b="1" dirty="0">
                  <a:solidFill>
                    <a:schemeClr val="tx1">
                      <a:lumMod val="75000"/>
                      <a:lumOff val="25000"/>
                    </a:schemeClr>
                  </a:solidFill>
                </a:rPr>
                <a:t>Report </a:t>
              </a:r>
              <a:r>
                <a:rPr lang="fr-FR" sz="1600" b="1" dirty="0" err="1">
                  <a:solidFill>
                    <a:schemeClr val="tx1">
                      <a:lumMod val="75000"/>
                      <a:lumOff val="25000"/>
                    </a:schemeClr>
                  </a:solidFill>
                </a:rPr>
                <a:t>Generator</a:t>
              </a:r>
              <a:r>
                <a:rPr lang="fr-FR" sz="1600" b="1" dirty="0">
                  <a:solidFill>
                    <a:schemeClr val="tx1">
                      <a:lumMod val="75000"/>
                      <a:lumOff val="25000"/>
                    </a:schemeClr>
                  </a:solidFill>
                </a:rPr>
                <a:t> Version</a:t>
              </a:r>
            </a:p>
          </p:txBody>
        </p:sp>
        <p:sp>
          <p:nvSpPr>
            <p:cNvPr id="106" name="TextBox 105" descr="TEXT;REPGEN_VERSION"/>
            <p:cNvSpPr txBox="1"/>
            <p:nvPr/>
          </p:nvSpPr>
          <p:spPr>
            <a:xfrm>
              <a:off x="2808433" y="2066312"/>
              <a:ext cx="2311030"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solidFill>
                    <a:schemeClr val="accent2"/>
                  </a:solidFill>
                </a:rPr>
                <a:t>Rep.Gen.Version</a:t>
              </a:r>
              <a:endParaRPr lang="fr-FR" sz="1600" dirty="0">
                <a:solidFill>
                  <a:schemeClr val="accent2"/>
                </a:solidFill>
              </a:endParaRPr>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REPGEN_VERSION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403871" cy="1590162"/>
            <a:chOff x="6233681" y="4601922"/>
            <a:chExt cx="5403871"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7924184" y="529781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HL.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solidFill>
                    <a:schemeClr val="accent2"/>
                  </a:solidFill>
                </a:rPr>
                <a:t>snapshotDate</a:t>
              </a:r>
              <a:endParaRPr lang="fr-FR" sz="1600" dirty="0">
                <a:solidFill>
                  <a:schemeClr val="accent2"/>
                </a:solidFill>
              </a:endParaRPr>
            </a:p>
          </p:txBody>
        </p:sp>
        <p:sp>
          <p:nvSpPr>
            <p:cNvPr id="128" name="TextBox 127"/>
            <p:cNvSpPr txBox="1"/>
            <p:nvPr/>
          </p:nvSpPr>
          <p:spPr>
            <a:xfrm>
              <a:off x="7924184" y="5008752"/>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050" dirty="0"/>
                <a:t>HL.PREVIOUS_SNAPSHOT_DATE</a:t>
              </a:r>
              <a:endParaRPr lang="fr-FR" sz="105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HL.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solidFill>
                    <a:schemeClr val="accent2"/>
                  </a:solidFill>
                </a:rPr>
                <a:t>snapshotDate</a:t>
              </a:r>
              <a:endParaRPr lang="fr-FR" sz="1600" dirty="0">
                <a:solidFill>
                  <a:schemeClr val="accent2"/>
                </a:solidFill>
              </a:endParaRPr>
            </a:p>
          </p:txBody>
        </p:sp>
        <p:sp>
          <p:nvSpPr>
            <p:cNvPr id="129" name="TextBox 128"/>
            <p:cNvSpPr txBox="1"/>
            <p:nvPr/>
          </p:nvSpPr>
          <p:spPr>
            <a:xfrm>
              <a:off x="8016940" y="3125820"/>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050" dirty="0"/>
                <a:t>HL.LAST_SNAPSHOT_DATE</a:t>
              </a:r>
              <a:endParaRPr lang="fr-FR" sz="105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6354794" cy="1800200"/>
            <a:chOff x="1559496" y="1556792"/>
            <a:chExt cx="6354794" cy="1800200"/>
          </a:xfrm>
        </p:grpSpPr>
        <p:sp>
          <p:nvSpPr>
            <p:cNvPr id="54" name="Rounded Rectangle 53"/>
            <p:cNvSpPr/>
            <p:nvPr/>
          </p:nvSpPr>
          <p:spPr>
            <a:xfrm>
              <a:off x="1703512" y="1562954"/>
              <a:ext cx="6210778"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HL.APPLICATION_NAME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374600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HL.APPLICATION_NAME"/>
            <p:cNvSpPr txBox="1"/>
            <p:nvPr/>
          </p:nvSpPr>
          <p:spPr>
            <a:xfrm>
              <a:off x="3102711" y="2708920"/>
              <a:ext cx="3876157"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olidFill>
                    <a:schemeClr val="accent2"/>
                  </a:solidFill>
                </a:rPr>
                <a:t>myAppName</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
        <p:nvSpPr>
          <p:cNvPr id="70" name="Rounded Rectangle 69"/>
          <p:cNvSpPr/>
          <p:nvPr/>
        </p:nvSpPr>
        <p:spPr>
          <a:xfrm>
            <a:off x="1821305" y="1059772"/>
            <a:ext cx="7978878" cy="5096583"/>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solidFill>
                <a:schemeClr val="tx1"/>
              </a:solidFill>
            </a:endParaRPr>
          </a:p>
        </p:txBody>
      </p:sp>
      <p:sp>
        <p:nvSpPr>
          <p:cNvPr id="71" name="Rounded Rectangle 70" descr="TEXT;HL.SOFTWARE_HEALTH"/>
          <p:cNvSpPr/>
          <p:nvPr/>
        </p:nvSpPr>
        <p:spPr>
          <a:xfrm>
            <a:off x="2948013" y="322560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dirty="0">
                <a:solidFill>
                  <a:schemeClr val="accent2"/>
                </a:solidFill>
              </a:rPr>
              <a:t>Software </a:t>
            </a:r>
            <a:r>
              <a:rPr lang="fr-FR" sz="1400" dirty="0" err="1">
                <a:solidFill>
                  <a:schemeClr val="accent2"/>
                </a:solidFill>
              </a:rPr>
              <a:t>Health</a:t>
            </a:r>
            <a:endParaRPr lang="fr-FR" sz="1400" dirty="0">
              <a:solidFill>
                <a:schemeClr val="accent2"/>
              </a:solidFill>
            </a:endParaRPr>
          </a:p>
        </p:txBody>
      </p:sp>
      <p:sp>
        <p:nvSpPr>
          <p:cNvPr id="105" name="TextBox 104"/>
          <p:cNvSpPr txBox="1"/>
          <p:nvPr/>
        </p:nvSpPr>
        <p:spPr>
          <a:xfrm>
            <a:off x="1882928" y="1094567"/>
            <a:ext cx="1900905" cy="338554"/>
          </a:xfrm>
          <a:prstGeom prst="rect">
            <a:avLst/>
          </a:prstGeom>
          <a:noFill/>
        </p:spPr>
        <p:txBody>
          <a:bodyPr wrap="none" rtlCol="0">
            <a:spAutoFit/>
          </a:bodyPr>
          <a:lstStyle/>
          <a:p>
            <a:r>
              <a:rPr lang="fr-FR" sz="1600" b="1" dirty="0"/>
              <a:t>Software </a:t>
            </a:r>
            <a:r>
              <a:rPr lang="fr-FR" sz="1600" b="1" dirty="0" err="1"/>
              <a:t>Health</a:t>
            </a:r>
            <a:endParaRPr lang="fr-FR" sz="1600" b="1" dirty="0"/>
          </a:p>
        </p:txBody>
      </p:sp>
      <p:sp>
        <p:nvSpPr>
          <p:cNvPr id="107" name="TextBox 106"/>
          <p:cNvSpPr txBox="1"/>
          <p:nvPr/>
        </p:nvSpPr>
        <p:spPr>
          <a:xfrm>
            <a:off x="1975035" y="1471808"/>
            <a:ext cx="1526380" cy="338554"/>
          </a:xfrm>
          <a:prstGeom prst="rect">
            <a:avLst/>
          </a:prstGeom>
          <a:noFill/>
        </p:spPr>
        <p:txBody>
          <a:bodyPr wrap="none" rtlCol="0">
            <a:spAutoFit/>
          </a:bodyPr>
          <a:lstStyle/>
          <a:p>
            <a:pPr algn="r"/>
            <a:r>
              <a:rPr lang="fr-FR" sz="1600" dirty="0"/>
              <a:t>Block Name :</a:t>
            </a:r>
          </a:p>
        </p:txBody>
      </p:sp>
      <p:sp>
        <p:nvSpPr>
          <p:cNvPr id="108" name="TextBox 107"/>
          <p:cNvSpPr txBox="1"/>
          <p:nvPr/>
        </p:nvSpPr>
        <p:spPr>
          <a:xfrm>
            <a:off x="2391816" y="1791778"/>
            <a:ext cx="1109599" cy="338554"/>
          </a:xfrm>
          <a:prstGeom prst="rect">
            <a:avLst/>
          </a:prstGeom>
          <a:noFill/>
        </p:spPr>
        <p:txBody>
          <a:bodyPr wrap="none" rtlCol="0">
            <a:spAutoFit/>
          </a:bodyPr>
          <a:lstStyle/>
          <a:p>
            <a:pPr algn="r"/>
            <a:r>
              <a:rPr lang="fr-FR" sz="1600" dirty="0"/>
              <a:t>Options :</a:t>
            </a:r>
          </a:p>
        </p:txBody>
      </p:sp>
      <p:sp>
        <p:nvSpPr>
          <p:cNvPr id="109" name="TextBox 108"/>
          <p:cNvSpPr txBox="1"/>
          <p:nvPr/>
        </p:nvSpPr>
        <p:spPr>
          <a:xfrm>
            <a:off x="2417713" y="3253297"/>
            <a:ext cx="385042" cy="338554"/>
          </a:xfrm>
          <a:prstGeom prst="rect">
            <a:avLst/>
          </a:prstGeom>
          <a:noFill/>
        </p:spPr>
        <p:txBody>
          <a:bodyPr wrap="none" rtlCol="0">
            <a:spAutoFit/>
          </a:bodyPr>
          <a:lstStyle/>
          <a:p>
            <a:pPr algn="r"/>
            <a:r>
              <a:rPr lang="fr-FR" sz="1600" dirty="0">
                <a:sym typeface="Wingdings" pitchFamily="2" charset="2"/>
              </a:rPr>
              <a:t></a:t>
            </a:r>
            <a:endParaRPr lang="fr-FR" sz="1600" dirty="0"/>
          </a:p>
        </p:txBody>
      </p:sp>
      <p:sp>
        <p:nvSpPr>
          <p:cNvPr id="111" name="TextBox 110"/>
          <p:cNvSpPr txBox="1"/>
          <p:nvPr/>
        </p:nvSpPr>
        <p:spPr>
          <a:xfrm>
            <a:off x="3501414" y="1781771"/>
            <a:ext cx="6298769" cy="584775"/>
          </a:xfrm>
          <a:prstGeom prst="rect">
            <a:avLst/>
          </a:prstGeom>
          <a:noFill/>
        </p:spPr>
        <p:txBody>
          <a:bodyPr wrap="square" rtlCol="0">
            <a:spAutoFit/>
          </a:bodyPr>
          <a:lstStyle/>
          <a:p>
            <a:r>
              <a:rPr lang="fr-FR" sz="1600" i="1" dirty="0"/>
              <a:t>KPI: </a:t>
            </a:r>
            <a:r>
              <a:rPr lang="fr-FR" sz="1600" i="1" dirty="0" err="1"/>
              <a:t>Health</a:t>
            </a:r>
            <a:r>
              <a:rPr lang="fr-FR" sz="1600" i="1" dirty="0"/>
              <a:t> (default) / </a:t>
            </a:r>
            <a:r>
              <a:rPr lang="fr-FR" sz="1600" i="1" dirty="0" err="1"/>
              <a:t>Resiliency</a:t>
            </a:r>
            <a:r>
              <a:rPr lang="fr-FR" sz="1600" i="1" dirty="0"/>
              <a:t> / Agility / </a:t>
            </a:r>
            <a:r>
              <a:rPr lang="fr-FR" sz="1600" i="1" dirty="0" err="1"/>
              <a:t>Elegance</a:t>
            </a:r>
            <a:endParaRPr lang="fr-FR" sz="1600" i="1" dirty="0"/>
          </a:p>
          <a:p>
            <a:r>
              <a:rPr lang="fr-FR" sz="1600" i="1" dirty="0"/>
              <a:t>SNAPSHOT: </a:t>
            </a:r>
            <a:r>
              <a:rPr lang="fr-FR" sz="1600" i="1" dirty="0" err="1"/>
              <a:t>Current</a:t>
            </a:r>
            <a:r>
              <a:rPr lang="fr-FR" sz="1600" i="1" dirty="0"/>
              <a:t> (default) / </a:t>
            </a:r>
            <a:r>
              <a:rPr lang="fr-FR" sz="1600" i="1" dirty="0" err="1"/>
              <a:t>Previous</a:t>
            </a:r>
            <a:endParaRPr lang="fr-FR" sz="1600" i="1" dirty="0"/>
          </a:p>
        </p:txBody>
      </p:sp>
      <p:sp>
        <p:nvSpPr>
          <p:cNvPr id="110" name="TextBox 109"/>
          <p:cNvSpPr txBox="1"/>
          <p:nvPr/>
        </p:nvSpPr>
        <p:spPr>
          <a:xfrm>
            <a:off x="3512858" y="1498552"/>
            <a:ext cx="2770786" cy="307777"/>
          </a:xfrm>
          <a:prstGeom prst="rect">
            <a:avLst/>
          </a:prstGeom>
          <a:noFill/>
        </p:spPr>
        <p:txBody>
          <a:bodyPr wrap="square" rtlCol="0">
            <a:spAutoFit/>
          </a:bodyPr>
          <a:lstStyle/>
          <a:p>
            <a:r>
              <a:rPr lang="fr-FR" sz="1400" b="1" dirty="0"/>
              <a:t>HL.SOFTWARE_HEALTH</a:t>
            </a:r>
          </a:p>
        </p:txBody>
      </p:sp>
      <p:sp>
        <p:nvSpPr>
          <p:cNvPr id="3" name="Rounded Rectangle 70" descr="TEXT;HL.SOFTWARE_HEALTH;&#10;KPI=Resiliency">
            <a:extLst>
              <a:ext uri="{FF2B5EF4-FFF2-40B4-BE49-F238E27FC236}">
                <a16:creationId xmlns:a16="http://schemas.microsoft.com/office/drawing/2014/main" id="{314072AA-2C8A-3943-3AAC-A98726EA74AA}"/>
              </a:ext>
            </a:extLst>
          </p:cNvPr>
          <p:cNvSpPr/>
          <p:nvPr/>
        </p:nvSpPr>
        <p:spPr>
          <a:xfrm>
            <a:off x="2948013" y="369647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dirty="0">
                <a:solidFill>
                  <a:schemeClr val="accent2"/>
                </a:solidFill>
              </a:rPr>
              <a:t>Software </a:t>
            </a:r>
            <a:r>
              <a:rPr lang="fr-FR" sz="1400" dirty="0" err="1">
                <a:solidFill>
                  <a:schemeClr val="accent2"/>
                </a:solidFill>
              </a:rPr>
              <a:t>Resiliency</a:t>
            </a:r>
            <a:endParaRPr lang="fr-FR" sz="1400" dirty="0">
              <a:solidFill>
                <a:schemeClr val="accent2"/>
              </a:solidFill>
            </a:endParaRPr>
          </a:p>
        </p:txBody>
      </p:sp>
      <p:sp>
        <p:nvSpPr>
          <p:cNvPr id="5" name="Rounded Rectangle 70" descr="TEXT;HL.SOFTWARE_HEALTH;&#10;KPI=Agility">
            <a:extLst>
              <a:ext uri="{FF2B5EF4-FFF2-40B4-BE49-F238E27FC236}">
                <a16:creationId xmlns:a16="http://schemas.microsoft.com/office/drawing/2014/main" id="{2514CF3B-8DD1-FA38-C6C0-0140DA4922B6}"/>
              </a:ext>
            </a:extLst>
          </p:cNvPr>
          <p:cNvSpPr/>
          <p:nvPr/>
        </p:nvSpPr>
        <p:spPr>
          <a:xfrm>
            <a:off x="2948013" y="416432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dirty="0">
                <a:solidFill>
                  <a:schemeClr val="accent2"/>
                </a:solidFill>
              </a:rPr>
              <a:t>Software Agility</a:t>
            </a:r>
          </a:p>
        </p:txBody>
      </p:sp>
      <p:sp>
        <p:nvSpPr>
          <p:cNvPr id="6" name="Rounded Rectangle 70" descr="TEXT;HL.SOFTWARE_HEALTH;&#10;KPI=Elegance">
            <a:extLst>
              <a:ext uri="{FF2B5EF4-FFF2-40B4-BE49-F238E27FC236}">
                <a16:creationId xmlns:a16="http://schemas.microsoft.com/office/drawing/2014/main" id="{44D75FBF-55A8-0EFA-3C8B-A37CA2DF9C4E}"/>
              </a:ext>
            </a:extLst>
          </p:cNvPr>
          <p:cNvSpPr/>
          <p:nvPr/>
        </p:nvSpPr>
        <p:spPr>
          <a:xfrm>
            <a:off x="2948013" y="46321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dirty="0">
                <a:solidFill>
                  <a:schemeClr val="accent2"/>
                </a:solidFill>
              </a:rPr>
              <a:t>Software </a:t>
            </a:r>
            <a:r>
              <a:rPr lang="fr-FR" sz="1400" dirty="0" err="1">
                <a:solidFill>
                  <a:schemeClr val="accent2"/>
                </a:solidFill>
              </a:rPr>
              <a:t>Elegance</a:t>
            </a:r>
            <a:endParaRPr lang="fr-FR" sz="1400" dirty="0">
              <a:solidFill>
                <a:schemeClr val="accent2"/>
              </a:solidFill>
            </a:endParaRPr>
          </a:p>
        </p:txBody>
      </p:sp>
      <p:sp>
        <p:nvSpPr>
          <p:cNvPr id="7" name="Rounded Rectangle 70" descr="TEXT;HL.SOFTWARE_HEALTH;&#10;KPI=Resiliency,&#10;Snapshot=previous">
            <a:extLst>
              <a:ext uri="{FF2B5EF4-FFF2-40B4-BE49-F238E27FC236}">
                <a16:creationId xmlns:a16="http://schemas.microsoft.com/office/drawing/2014/main" id="{B93BE0E6-9BBD-B84D-E762-4905B73660C7}"/>
              </a:ext>
            </a:extLst>
          </p:cNvPr>
          <p:cNvSpPr/>
          <p:nvPr/>
        </p:nvSpPr>
        <p:spPr>
          <a:xfrm>
            <a:off x="6206190" y="369647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dirty="0">
                <a:solidFill>
                  <a:schemeClr val="accent2"/>
                </a:solidFill>
              </a:rPr>
              <a:t>Software </a:t>
            </a:r>
            <a:r>
              <a:rPr lang="fr-FR" sz="1400" dirty="0" err="1">
                <a:solidFill>
                  <a:schemeClr val="accent2"/>
                </a:solidFill>
              </a:rPr>
              <a:t>Resiliency</a:t>
            </a:r>
            <a:endParaRPr lang="fr-FR" sz="1400" dirty="0">
              <a:solidFill>
                <a:schemeClr val="accent2"/>
              </a:solidFill>
            </a:endParaRPr>
          </a:p>
        </p:txBody>
      </p:sp>
      <p:sp>
        <p:nvSpPr>
          <p:cNvPr id="13" name="Rounded Rectangle 70" descr="TEXT;HL.SOFTWARE_HEALTH;&#10;KPI=Agility,&#10;Snapshot=previous">
            <a:extLst>
              <a:ext uri="{FF2B5EF4-FFF2-40B4-BE49-F238E27FC236}">
                <a16:creationId xmlns:a16="http://schemas.microsoft.com/office/drawing/2014/main" id="{6A131062-6FF4-23E5-44E1-E3E92647A88B}"/>
              </a:ext>
            </a:extLst>
          </p:cNvPr>
          <p:cNvSpPr/>
          <p:nvPr/>
        </p:nvSpPr>
        <p:spPr>
          <a:xfrm>
            <a:off x="6206190" y="416432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dirty="0">
                <a:solidFill>
                  <a:schemeClr val="accent2"/>
                </a:solidFill>
              </a:rPr>
              <a:t>Software Agility</a:t>
            </a:r>
          </a:p>
        </p:txBody>
      </p:sp>
      <p:sp>
        <p:nvSpPr>
          <p:cNvPr id="14" name="Rounded Rectangle 70" descr="TEXT;HL.SOFTWARE_HEALTH;&#10;KPI=Elegance,&#10;Snapshot=previous">
            <a:extLst>
              <a:ext uri="{FF2B5EF4-FFF2-40B4-BE49-F238E27FC236}">
                <a16:creationId xmlns:a16="http://schemas.microsoft.com/office/drawing/2014/main" id="{6C078586-755B-90D2-8003-C195AB742576}"/>
              </a:ext>
            </a:extLst>
          </p:cNvPr>
          <p:cNvSpPr/>
          <p:nvPr/>
        </p:nvSpPr>
        <p:spPr>
          <a:xfrm>
            <a:off x="6206190" y="46321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dirty="0">
                <a:solidFill>
                  <a:schemeClr val="accent2"/>
                </a:solidFill>
              </a:rPr>
              <a:t>Software </a:t>
            </a:r>
            <a:r>
              <a:rPr lang="fr-FR" sz="1400" dirty="0" err="1">
                <a:solidFill>
                  <a:schemeClr val="accent2"/>
                </a:solidFill>
              </a:rPr>
              <a:t>Elegance</a:t>
            </a:r>
            <a:endParaRPr lang="fr-FR" sz="1400" dirty="0">
              <a:solidFill>
                <a:schemeClr val="accent2"/>
              </a:solidFill>
            </a:endParaRPr>
          </a:p>
        </p:txBody>
      </p:sp>
      <p:sp>
        <p:nvSpPr>
          <p:cNvPr id="15" name="Rounded Rectangle 70" descr="TEXT;HL.SOFTWARE_HEALTH;&#10;Snapshot=previous">
            <a:extLst>
              <a:ext uri="{FF2B5EF4-FFF2-40B4-BE49-F238E27FC236}">
                <a16:creationId xmlns:a16="http://schemas.microsoft.com/office/drawing/2014/main" id="{AD1A047F-7E66-E5C9-F1D6-69470187E525}"/>
              </a:ext>
            </a:extLst>
          </p:cNvPr>
          <p:cNvSpPr/>
          <p:nvPr/>
        </p:nvSpPr>
        <p:spPr>
          <a:xfrm>
            <a:off x="6206190" y="322560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dirty="0">
                <a:solidFill>
                  <a:schemeClr val="accent2"/>
                </a:solidFill>
              </a:rPr>
              <a:t>Software </a:t>
            </a:r>
            <a:r>
              <a:rPr lang="fr-FR" sz="1400" dirty="0" err="1">
                <a:solidFill>
                  <a:schemeClr val="accent2"/>
                </a:solidFill>
              </a:rPr>
              <a:t>Health</a:t>
            </a:r>
            <a:endParaRPr lang="fr-FR" sz="1400" dirty="0">
              <a:solidFill>
                <a:schemeClr val="accent2"/>
              </a:solidFill>
            </a:endParaRPr>
          </a:p>
        </p:txBody>
      </p:sp>
      <p:sp>
        <p:nvSpPr>
          <p:cNvPr id="16" name="Rounded Rectangle 70">
            <a:extLst>
              <a:ext uri="{FF2B5EF4-FFF2-40B4-BE49-F238E27FC236}">
                <a16:creationId xmlns:a16="http://schemas.microsoft.com/office/drawing/2014/main" id="{DBEA7A9E-3755-8A35-041E-D7EB12D747F8}"/>
              </a:ext>
            </a:extLst>
          </p:cNvPr>
          <p:cNvSpPr/>
          <p:nvPr/>
        </p:nvSpPr>
        <p:spPr>
          <a:xfrm>
            <a:off x="2946615" y="264976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b="1" dirty="0">
                <a:solidFill>
                  <a:schemeClr val="tx1"/>
                </a:solidFill>
              </a:rPr>
              <a:t>CURRENT</a:t>
            </a:r>
          </a:p>
        </p:txBody>
      </p:sp>
      <p:sp>
        <p:nvSpPr>
          <p:cNvPr id="17" name="Rounded Rectangle 70">
            <a:extLst>
              <a:ext uri="{FF2B5EF4-FFF2-40B4-BE49-F238E27FC236}">
                <a16:creationId xmlns:a16="http://schemas.microsoft.com/office/drawing/2014/main" id="{9957CE23-6C02-0E95-B471-59EE715435E5}"/>
              </a:ext>
            </a:extLst>
          </p:cNvPr>
          <p:cNvSpPr/>
          <p:nvPr/>
        </p:nvSpPr>
        <p:spPr>
          <a:xfrm>
            <a:off x="6206190" y="264724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b="1" dirty="0">
                <a:solidFill>
                  <a:schemeClr val="tx1"/>
                </a:solidFill>
              </a:rPr>
              <a:t>PREVIOUS</a:t>
            </a:r>
          </a:p>
        </p:txBody>
      </p:sp>
    </p:spTree>
    <p:extLst>
      <p:ext uri="{BB962C8B-B14F-4D97-AF65-F5344CB8AC3E}">
        <p14:creationId xmlns:p14="http://schemas.microsoft.com/office/powerpoint/2010/main" val="3130608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584775"/>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Technical</a:t>
              </a:r>
              <a:r>
                <a:rPr lang="fr-FR" sz="1600" dirty="0"/>
                <a:t> </a:t>
              </a:r>
              <a:r>
                <a:rPr lang="fr-FR" sz="1600" dirty="0" err="1"/>
                <a:t>Debt</a:t>
              </a:r>
              <a:r>
                <a:rPr lang="fr-FR" sz="1600" dirty="0"/>
                <a:t> </a:t>
              </a:r>
              <a:r>
                <a:rPr lang="fr-FR" sz="1600" dirty="0" err="1"/>
                <a:t>Trending</a:t>
              </a:r>
              <a:r>
                <a:rPr lang="fr-FR" sz="1600" dirty="0"/>
                <a:t> Progression - </a:t>
              </a:r>
              <a:r>
                <a:rPr lang="en-US" sz="1600" dirty="0">
                  <a:solidFill>
                    <a:schemeClr val="accent1"/>
                  </a:solidFill>
                </a:rPr>
                <a:t>DEPRECATED (old CAST formula) – see next slide) </a:t>
              </a:r>
              <a:endParaRPr lang="fr-FR" sz="1600" dirty="0">
                <a:solidFill>
                  <a:schemeClr val="accent1"/>
                </a:solidFill>
              </a:endParaRPr>
            </a:p>
          </p:txBody>
        </p:sp>
        <p:sp>
          <p:nvSpPr>
            <p:cNvPr id="36" name="TextBox 35"/>
            <p:cNvSpPr txBox="1"/>
            <p:nvPr/>
          </p:nvSpPr>
          <p:spPr>
            <a:xfrm>
              <a:off x="3497914" y="155621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5562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87843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8761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Debt </a:t>
              </a:r>
              <a:r>
                <a:rPr lang="fr-FR" sz="1600" dirty="0" err="1"/>
                <a:t>Trending</a:t>
              </a:r>
              <a:r>
                <a:rPr lang="fr-FR" sz="1600" dirty="0"/>
                <a:t> Progression (</a:t>
              </a:r>
              <a:r>
                <a:rPr lang="fr-FR" sz="1600" dirty="0" err="1"/>
                <a:t>based</a:t>
              </a:r>
              <a:r>
                <a:rPr lang="fr-FR" sz="1600" dirty="0"/>
                <a:t> on scope of </a:t>
              </a:r>
              <a:r>
                <a:rPr lang="fr-FR" sz="1600" dirty="0" err="1"/>
                <a:t>rules</a:t>
              </a:r>
              <a:r>
                <a:rPr lang="fr-FR" sz="1600" dirty="0"/>
                <a:t>)</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TREND_OMG_TECH_DEBT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I</a:t>
              </a:r>
              <a:r>
                <a:rPr lang="en-US" sz="1600" b="1" dirty="0">
                  <a:solidFill>
                    <a:schemeClr val="tx1">
                      <a:lumMod val="65000"/>
                      <a:lumOff val="35000"/>
                    </a:schemeClr>
                  </a:solidFill>
                </a:rPr>
                <a:t>D</a:t>
              </a:r>
              <a:r>
                <a:rPr lang="en-US" sz="1600" dirty="0"/>
                <a:t>:AIP|CISQ|ISO (by default or if nothing selected, ISO)</a:t>
              </a:r>
              <a:endParaRPr lang="fr-FR" sz="1600" dirty="0"/>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OMG_TECH_DEBT"/>
            <p:cNvGraphicFramePr/>
            <p:nvPr>
              <p:extLst>
                <p:ext uri="{D42A27DB-BD31-4B8C-83A1-F6EECF244321}">
                  <p14:modId xmlns:p14="http://schemas.microsoft.com/office/powerpoint/2010/main" val="3113508578"/>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
        <p:nvSpPr>
          <p:cNvPr id="12" name="TextBox 11">
            <a:extLst>
              <a:ext uri="{FF2B5EF4-FFF2-40B4-BE49-F238E27FC236}">
                <a16:creationId xmlns:a16="http://schemas.microsoft.com/office/drawing/2014/main" id="{BC6E4B81-0AF1-4953-80E3-16F4CA080CE8}"/>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1666152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584775"/>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Technical</a:t>
              </a:r>
              <a:r>
                <a:rPr lang="fr-FR" sz="1600" dirty="0"/>
                <a:t> </a:t>
              </a:r>
              <a:r>
                <a:rPr lang="fr-FR" sz="1600" dirty="0" err="1"/>
                <a:t>Debt</a:t>
              </a:r>
              <a:r>
                <a:rPr lang="fr-FR" sz="1600" dirty="0"/>
                <a:t> </a:t>
              </a:r>
              <a:r>
                <a:rPr lang="fr-FR" sz="1600" dirty="0" err="1"/>
                <a:t>Trending</a:t>
              </a:r>
              <a:r>
                <a:rPr lang="fr-FR" sz="1600" dirty="0"/>
                <a:t> Bubble - </a:t>
              </a:r>
              <a:r>
                <a:rPr lang="en-US" sz="1600" dirty="0">
                  <a:solidFill>
                    <a:schemeClr val="accent1"/>
                  </a:solidFill>
                </a:rPr>
                <a:t>DEPRECATED (old CAST formula) see next slide</a:t>
              </a:r>
              <a:endParaRPr lang="fr-FR" sz="1600" dirty="0"/>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52035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5203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84257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8403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050394"/>
            <a:ext cx="8399280" cy="4961202"/>
            <a:chOff x="1775520" y="1052736"/>
            <a:chExt cx="8399280"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Debt </a:t>
              </a:r>
              <a:r>
                <a:rPr lang="fr-FR" sz="1600" dirty="0" err="1"/>
                <a:t>Trending</a:t>
              </a:r>
              <a:r>
                <a:rPr lang="fr-FR" sz="1600" dirty="0"/>
                <a:t> Bubble</a:t>
              </a:r>
            </a:p>
          </p:txBody>
        </p:sp>
        <p:graphicFrame>
          <p:nvGraphicFramePr>
            <p:cNvPr id="35" name="Chart 34" descr="GRAPH;OMG_TECH_DEBT_BUBBLE"/>
            <p:cNvGraphicFramePr/>
            <p:nvPr>
              <p:extLst>
                <p:ext uri="{D42A27DB-BD31-4B8C-83A1-F6EECF244321}">
                  <p14:modId xmlns:p14="http://schemas.microsoft.com/office/powerpoint/2010/main" val="2880342401"/>
                </p:ext>
              </p:extLst>
            </p:nvPr>
          </p:nvGraphicFramePr>
          <p:xfrm>
            <a:off x="2050750" y="2823242"/>
            <a:ext cx="7278102" cy="3118110"/>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OMG_TECH_DEBT_BUBBLE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b="1" dirty="0"/>
                <a:t>ID:</a:t>
              </a:r>
              <a:r>
                <a:rPr lang="en-US" sz="1200" dirty="0"/>
                <a:t>AIP|CISQ|ISO (by default or if nothing selected, ISO)</a:t>
              </a:r>
            </a:p>
            <a:p>
              <a:r>
                <a:rPr lang="en-US" sz="1200" b="1" dirty="0"/>
                <a:t>SNAPSHOT:</a:t>
              </a:r>
              <a:r>
                <a:rPr lang="en-US" sz="1200" dirty="0"/>
                <a:t>CURRENT|PREVIOUS (by default or if nothing, CURRENT)</a:t>
              </a:r>
            </a:p>
            <a:p>
              <a:r>
                <a:rPr lang="fr-FR" sz="1200" b="1" dirty="0"/>
                <a:t>M:ModuleId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13" name="TextBox 12">
            <a:extLst>
              <a:ext uri="{FF2B5EF4-FFF2-40B4-BE49-F238E27FC236}">
                <a16:creationId xmlns:a16="http://schemas.microsoft.com/office/drawing/2014/main" id="{4C603939-7659-41DC-BD88-443C5282ACCF}"/>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2167151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9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176844631"/>
              </p:ext>
            </p:extLst>
          </p:nvPr>
        </p:nvGraphicFramePr>
        <p:xfrm>
          <a:off x="2279575" y="3459162"/>
          <a:ext cx="7632847" cy="2131695"/>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417189">
                <a:tc>
                  <a:txBody>
                    <a:bodyPr/>
                    <a:lstStyle/>
                    <a:p>
                      <a:pPr>
                        <a:lnSpc>
                          <a:spcPct val="115000"/>
                        </a:lnSpc>
                        <a:spcAft>
                          <a:spcPts val="0"/>
                        </a:spcAft>
                      </a:pPr>
                      <a:r>
                        <a:rPr lang="fr-FR" sz="1000" dirty="0">
                          <a:latin typeface="+mn-lt"/>
                        </a:rPr>
                        <a:t>Criticality</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latin typeface="+mn-lt"/>
                        </a:rPr>
                        <a:t>Weight</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Grade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Technical Criteria</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Rule 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 Violations</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Total</a:t>
                      </a:r>
                      <a:endParaRPr lang="fr-FR" sz="1000" dirty="0">
                        <a:latin typeface="+mn-lt"/>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latin typeface="+mn-lt"/>
                        </a:rPr>
                        <a:t>Y</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latin typeface="+mn-lt"/>
                        </a:rPr>
                        <a:t>0</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latin typeface="+mn-lt"/>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8038427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1223197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41408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 </a:t>
              </a:r>
              <a:r>
                <a:rPr lang="en-US" sz="1400" dirty="0"/>
                <a:t>– </a:t>
              </a:r>
              <a:r>
                <a:rPr lang="en-US" sz="1400" dirty="0">
                  <a:solidFill>
                    <a:schemeClr val="accent1"/>
                  </a:solidFill>
                </a:rPr>
                <a:t>DEPRECATED (old CAST formula)</a:t>
              </a:r>
              <a:endParaRPr lang="fr-FR" sz="1400" dirty="0"/>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2213361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OMG Technical debt Information</a:t>
              </a:r>
              <a:endParaRPr lang="en-US" sz="1600" dirty="0">
                <a:solidFill>
                  <a:schemeClr val="accent1"/>
                </a:solidFill>
              </a:endParaRP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OMG_TECHNICAL_DEBT_TABLE</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en-US" sz="1200" b="1" dirty="0"/>
                <a:t>ID</a:t>
              </a:r>
              <a:r>
                <a:rPr lang="en-US" sz="1200" dirty="0"/>
                <a:t>:AIP|CISQ|ISO (by default or if nothing selected, ISO)</a:t>
              </a:r>
            </a:p>
            <a:p>
              <a:r>
                <a:rPr lang="en-US" sz="1200" b="1" dirty="0"/>
                <a:t>SNAPSHOT</a:t>
              </a:r>
              <a:r>
                <a:rPr lang="en-US" sz="1200" dirty="0"/>
                <a:t>:CURRENT|PREVIOUS (by default or if nothing, CURRENT)</a:t>
              </a:r>
              <a:endParaRPr lang="fr-FR" sz="1200" dirty="0"/>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10" descr="TABLE;OMG_TECHNICAL_DEBT_TABLE;"/>
          <p:cNvGraphicFramePr>
            <a:graphicFrameLocks noGrp="1"/>
          </p:cNvGraphicFramePr>
          <p:nvPr>
            <p:extLst>
              <p:ext uri="{D42A27DB-BD31-4B8C-83A1-F6EECF244321}">
                <p14:modId xmlns:p14="http://schemas.microsoft.com/office/powerpoint/2010/main" val="1140550370"/>
              </p:ext>
            </p:extLst>
          </p:nvPr>
        </p:nvGraphicFramePr>
        <p:xfrm>
          <a:off x="3279322" y="3223032"/>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
        <p:nvSpPr>
          <p:cNvPr id="12" name="TextBox 11">
            <a:extLst>
              <a:ext uri="{FF2B5EF4-FFF2-40B4-BE49-F238E27FC236}">
                <a16:creationId xmlns:a16="http://schemas.microsoft.com/office/drawing/2014/main" id="{EF557107-FD9B-4011-ABE7-B6F08FDD4720}"/>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40896984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OMG Technical debt Information on contributing TC for specified index</a:t>
              </a:r>
              <a:endParaRPr lang="en-US" sz="1600" dirty="0">
                <a:solidFill>
                  <a:schemeClr val="accent1"/>
                </a:solidFill>
              </a:endParaRP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OMG_TECHNICAL_DEBT_DETAILS_TABLE</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ID</a:t>
              </a:r>
              <a:r>
                <a:rPr lang="en-US" sz="1200" dirty="0"/>
                <a:t>:AIP|CISQ|ISO (by default or if nothing selected, ISO)</a:t>
              </a:r>
            </a:p>
            <a:p>
              <a:r>
                <a:rPr lang="en-US" sz="1200" b="1" dirty="0"/>
                <a:t>SNAPSHOT</a:t>
              </a:r>
              <a:r>
                <a:rPr lang="en-US" sz="1200" dirty="0"/>
                <a:t>:CURRENT|PREVIOUS (by default or if nothing, CURRENT)</a:t>
              </a:r>
              <a:endParaRPr lang="fr-FR" sz="1200" dirty="0"/>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10" descr="TABLE;OMG_TECHNICAL_DEBT_DETAILS_TABLE;"/>
          <p:cNvGraphicFramePr>
            <a:graphicFrameLocks noGrp="1"/>
          </p:cNvGraphicFramePr>
          <p:nvPr>
            <p:extLst>
              <p:ext uri="{D42A27DB-BD31-4B8C-83A1-F6EECF244321}">
                <p14:modId xmlns:p14="http://schemas.microsoft.com/office/powerpoint/2010/main" val="3962333122"/>
              </p:ext>
            </p:extLst>
          </p:nvPr>
        </p:nvGraphicFramePr>
        <p:xfrm>
          <a:off x="2327564" y="2956936"/>
          <a:ext cx="7629236" cy="1846983"/>
        </p:xfrm>
        <a:graphic>
          <a:graphicData uri="http://schemas.openxmlformats.org/drawingml/2006/table">
            <a:tbl>
              <a:tblPr firstRow="1" bandRow="1">
                <a:tableStyleId>{9DCAF9ED-07DC-4A11-8D7F-57B35C25682E}</a:tableStyleId>
              </a:tblPr>
              <a:tblGrid>
                <a:gridCol w="3491345">
                  <a:extLst>
                    <a:ext uri="{9D8B030D-6E8A-4147-A177-3AD203B41FA5}">
                      <a16:colId xmlns:a16="http://schemas.microsoft.com/office/drawing/2014/main" val="3646158313"/>
                    </a:ext>
                  </a:extLst>
                </a:gridCol>
                <a:gridCol w="1311564">
                  <a:extLst>
                    <a:ext uri="{9D8B030D-6E8A-4147-A177-3AD203B41FA5}">
                      <a16:colId xmlns:a16="http://schemas.microsoft.com/office/drawing/2014/main" val="3314212982"/>
                    </a:ext>
                  </a:extLst>
                </a:gridCol>
                <a:gridCol w="1311563">
                  <a:extLst>
                    <a:ext uri="{9D8B030D-6E8A-4147-A177-3AD203B41FA5}">
                      <a16:colId xmlns:a16="http://schemas.microsoft.com/office/drawing/2014/main" val="20000"/>
                    </a:ext>
                  </a:extLst>
                </a:gridCol>
                <a:gridCol w="1514764">
                  <a:extLst>
                    <a:ext uri="{9D8B030D-6E8A-4147-A177-3AD203B41FA5}">
                      <a16:colId xmlns:a16="http://schemas.microsoft.com/office/drawing/2014/main" val="20001"/>
                    </a:ext>
                  </a:extLst>
                </a:gridCol>
              </a:tblGrid>
              <a:tr h="722839">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000" b="1" kern="1200" dirty="0" err="1">
                          <a:solidFill>
                            <a:schemeClr val="bg1"/>
                          </a:solidFill>
                          <a:latin typeface="+mn-lt"/>
                          <a:ea typeface="+mn-ea"/>
                          <a:cs typeface="+mn-cs"/>
                        </a:rPr>
                        <a:t>Technical</a:t>
                      </a:r>
                      <a:r>
                        <a:rPr lang="fr-FR" sz="1000" b="1" kern="1200" dirty="0">
                          <a:solidFill>
                            <a:schemeClr val="bg1"/>
                          </a:solidFill>
                          <a:latin typeface="+mn-lt"/>
                          <a:ea typeface="+mn-ea"/>
                          <a:cs typeface="+mn-cs"/>
                        </a:rPr>
                        <a:t> </a:t>
                      </a:r>
                      <a:r>
                        <a:rPr lang="fr-FR" sz="1000" b="1" kern="1200" dirty="0" err="1">
                          <a:solidFill>
                            <a:schemeClr val="bg1"/>
                          </a:solidFill>
                          <a:latin typeface="+mn-lt"/>
                          <a:ea typeface="+mn-ea"/>
                          <a:cs typeface="+mn-cs"/>
                        </a:rPr>
                        <a:t>Debt</a:t>
                      </a:r>
                      <a:r>
                        <a:rPr lang="fr-FR" sz="1000" b="1" kern="1200" dirty="0">
                          <a:solidFill>
                            <a:schemeClr val="bg1"/>
                          </a:solidFill>
                          <a:latin typeface="+mn-lt"/>
                          <a:ea typeface="+mn-ea"/>
                          <a:cs typeface="+mn-cs"/>
                        </a:rPr>
                        <a:t> (Days)</a:t>
                      </a:r>
                    </a:p>
                  </a:txBody>
                  <a:tcPr marL="68580" marR="68580" marT="0" marB="0" anchor="ctr"/>
                </a:tc>
                <a:tc>
                  <a:txBody>
                    <a:bodyPr/>
                    <a:lstStyle/>
                    <a:p>
                      <a:pPr marL="0" algn="ctr" defTabSz="914400" rtl="0" eaLnBrk="1" latinLnBrk="0" hangingPunct="1">
                        <a:lnSpc>
                          <a:spcPct val="100000"/>
                        </a:lnSpc>
                        <a:spcAft>
                          <a:spcPts val="0"/>
                        </a:spcAft>
                      </a:pPr>
                      <a:r>
                        <a:rPr lang="fr-FR" sz="1000" kern="1200" dirty="0" err="1"/>
                        <a:t>Technical</a:t>
                      </a:r>
                      <a:r>
                        <a:rPr lang="fr-FR" sz="1000" kern="1200" dirty="0"/>
                        <a:t> </a:t>
                      </a:r>
                      <a:r>
                        <a:rPr lang="fr-FR" sz="1000" kern="1200" dirty="0" err="1"/>
                        <a:t>Debt</a:t>
                      </a:r>
                      <a:r>
                        <a:rPr lang="fr-FR" sz="1000" kern="1200" dirty="0"/>
                        <a:t> Added (Days)</a:t>
                      </a:r>
                      <a:endParaRPr lang="fr-FR" sz="10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000" kern="1200" dirty="0" err="1"/>
                        <a:t>Technical</a:t>
                      </a:r>
                      <a:r>
                        <a:rPr lang="fr-FR" sz="1000" kern="1200" dirty="0"/>
                        <a:t> </a:t>
                      </a:r>
                      <a:r>
                        <a:rPr lang="fr-FR" sz="1000" kern="1200" dirty="0" err="1"/>
                        <a:t>Debt</a:t>
                      </a:r>
                      <a:r>
                        <a:rPr lang="fr-FR" sz="1000" kern="1200" dirty="0"/>
                        <a:t> </a:t>
                      </a:r>
                      <a:r>
                        <a:rPr lang="fr-FR" sz="1000" kern="1200" dirty="0" err="1"/>
                        <a:t>Removed</a:t>
                      </a:r>
                      <a:r>
                        <a:rPr lang="fr-FR" sz="1000" kern="1200" dirty="0"/>
                        <a:t> (Days)</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353112">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TC-1</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Gotham Book"/>
                          <a:ea typeface="+mn-ea"/>
                          <a:cs typeface="+mn-cs"/>
                        </a:rPr>
                        <a:t>-</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Gotham Book"/>
                          <a:ea typeface="+mn-ea"/>
                          <a:cs typeface="+mn-cs"/>
                        </a:rPr>
                        <a:t>-</a:t>
                      </a: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80035">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TC-2</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90997">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TC-3</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
        <p:nvSpPr>
          <p:cNvPr id="12" name="TextBox 11">
            <a:extLst>
              <a:ext uri="{FF2B5EF4-FFF2-40B4-BE49-F238E27FC236}">
                <a16:creationId xmlns:a16="http://schemas.microsoft.com/office/drawing/2014/main" id="{ABA3A709-B0E4-47C1-88B1-3B35503BF6D0}"/>
              </a:ext>
            </a:extLst>
          </p:cNvPr>
          <p:cNvSpPr txBox="1"/>
          <p:nvPr/>
        </p:nvSpPr>
        <p:spPr>
          <a:xfrm>
            <a:off x="2207568" y="4951585"/>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a TC has no omg technical debt, it will not be displayed in the table</a:t>
            </a:r>
          </a:p>
          <a:p>
            <a:r>
              <a:rPr lang="en-US" sz="1200" dirty="0"/>
              <a:t>This component can also display the list of rules for a TC (for that you can put the ID of the TC instead of AIP/CISQ or ISO)</a:t>
            </a:r>
          </a:p>
        </p:txBody>
      </p:sp>
      <p:sp>
        <p:nvSpPr>
          <p:cNvPr id="19" name="TextBox 18">
            <a:extLst>
              <a:ext uri="{FF2B5EF4-FFF2-40B4-BE49-F238E27FC236}">
                <a16:creationId xmlns:a16="http://schemas.microsoft.com/office/drawing/2014/main" id="{E236D494-A575-4AB2-87BA-82CB4486B18B}"/>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34342868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81588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a:p>
              <a:r>
                <a:rPr lang="fr-FR" sz="1400" dirty="0"/>
                <a:t>PREVIOUS=YES|NO to display the AFP value for </a:t>
              </a:r>
              <a:r>
                <a:rPr lang="fr-FR" sz="1400" dirty="0" err="1"/>
                <a:t>previous</a:t>
              </a:r>
              <a:r>
                <a:rPr lang="fr-FR" sz="1400" dirty="0"/>
                <a:t> snapshot (no by default)</a:t>
              </a:r>
            </a:p>
            <a:p>
              <a:r>
                <a:rPr lang="fr-FR" sz="1400" dirty="0"/>
                <a:t>ZERO=YES|NO to display the </a:t>
              </a:r>
              <a:r>
                <a:rPr lang="fr-FR" sz="1400" dirty="0" err="1"/>
                <a:t>function</a:t>
              </a:r>
              <a:r>
                <a:rPr lang="fr-FR" sz="1400" dirty="0"/>
                <a:t> </a:t>
              </a:r>
              <a:r>
                <a:rPr lang="fr-FR" sz="1400" dirty="0" err="1"/>
                <a:t>with</a:t>
              </a:r>
              <a:r>
                <a:rPr lang="fr-FR" sz="1400" dirty="0"/>
                <a:t> 0 AFP (yes by default)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610344564"/>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AFP</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 it can also be the name for a BC or a </a:t>
              </a:r>
              <a:r>
                <a:rPr lang="en-GB" sz="900" dirty="0" err="1"/>
                <a:t>shortName</a:t>
              </a:r>
              <a:r>
                <a:rPr lang="en-GB" sz="900" dirty="0"/>
                <a:t> for a TC)</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46221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 It can also take the name, </a:t>
              </a:r>
              <a:r>
                <a:rPr lang="en-US" sz="1100" dirty="0" err="1"/>
                <a:t>shortName</a:t>
              </a:r>
              <a:r>
                <a:rPr lang="en-US" sz="1100" dirty="0"/>
                <a:t> or ID of a Business Criterion</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24649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fr-FR" sz="1100" b="1" i="0" dirty="0"/>
                <a:t>PREVIOUS=YES|NO </a:t>
              </a:r>
              <a:r>
                <a:rPr lang="fr-FR" sz="1100" i="0" dirty="0"/>
                <a:t>to display the AEP value for </a:t>
              </a:r>
              <a:r>
                <a:rPr lang="fr-FR" sz="1100" i="0" dirty="0" err="1"/>
                <a:t>previous</a:t>
              </a:r>
              <a:r>
                <a:rPr lang="fr-FR" sz="1100" i="0" dirty="0"/>
                <a:t> snapshot (no by default)</a:t>
              </a:r>
            </a:p>
            <a:p>
              <a:pPr marL="171450" indent="-171450">
                <a:buFont typeface="Arial" panose="020B0604020202020204" pitchFamily="34" charset="0"/>
                <a:buChar char="•"/>
              </a:pPr>
              <a:r>
                <a:rPr lang="fr-FR" sz="1100" i="0" dirty="0"/>
                <a:t>ZERO=YES|NO to display the </a:t>
              </a:r>
              <a:r>
                <a:rPr lang="fr-FR" sz="1100" i="0" dirty="0" err="1"/>
                <a:t>function</a:t>
              </a:r>
              <a:r>
                <a:rPr lang="fr-FR" sz="1100" i="0" dirty="0"/>
                <a:t> </a:t>
              </a:r>
              <a:r>
                <a:rPr lang="fr-FR" sz="1100" i="0" dirty="0" err="1"/>
                <a:t>with</a:t>
              </a:r>
              <a:r>
                <a:rPr lang="fr-FR" sz="1100" i="0" dirty="0"/>
                <a:t> 0 AFP (yes by default)</a:t>
              </a:r>
            </a:p>
            <a:p>
              <a:pPr marL="171450" indent="-171450">
                <a:buFont typeface="Arial" panose="020B0604020202020204" pitchFamily="34" charset="0"/>
                <a:buChar char="•"/>
              </a:pPr>
              <a:endParaRPr lang="fr-FR" sz="1100" i="0" dirty="0"/>
            </a:p>
            <a:p>
              <a:pPr marL="171450" indent="-171450">
                <a:buFont typeface="Arial" panose="020B0604020202020204" pitchFamily="34" charset="0"/>
                <a:buChar char="•"/>
              </a:pP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242649696"/>
              </p:ext>
            </p:extLst>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Calibri" panose="020F0502020204030204" pitchFamily="34" charset="0"/>
                        </a:rPr>
                        <a:t>AE</a:t>
                      </a:r>
                      <a:r>
                        <a:rPr lang="en-US" sz="1000" dirty="0">
                          <a:effectLst/>
                          <a:latin typeface="Calibri" panose="020F0502020204030204" pitchFamily="34" charset="0"/>
                          <a:ea typeface="Calibri" panose="020F0502020204030204" pitchFamily="34" charset="0"/>
                          <a:cs typeface="Calibri" panose="020F0502020204030204" pitchFamily="34" charset="0"/>
                        </a:rPr>
                        <a:t>P</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3015565"/>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981445"/>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en-US" sz="1100" b="1" i="0" dirty="0"/>
                <a:t>FORMAT</a:t>
              </a:r>
              <a:r>
                <a:rPr lang="en-US" sz="1100" i="0" dirty="0"/>
                <a:t>: The number of decimals for effort complexity, ratio and AETP count (N2 for 2 decimals, N5 for 5 decimals), by default N2.</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AETP_LIST;COUNT=10,FORMAT=N2">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003265293"/>
              </p:ext>
            </p:extLst>
          </p:nvPr>
        </p:nvGraphicFramePr>
        <p:xfrm>
          <a:off x="961708" y="3055139"/>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174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5833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 or BC name or BC id for which you want the details per tag or TC,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r>
                <a:rPr lang="en-US" sz="900" b="1" dirty="0"/>
                <a:t>NOVIOLATIONS</a:t>
              </a:r>
              <a:r>
                <a:rPr lang="en-US" sz="900" dirty="0"/>
                <a:t>=</a:t>
              </a:r>
              <a:r>
                <a:rPr lang="en-US" sz="900" dirty="0" err="1"/>
                <a:t>true|false</a:t>
              </a:r>
              <a:r>
                <a:rPr lang="en-US" sz="900" dirty="0"/>
                <a:t> to not display rules and TC that do not have violations. By default if option is not present or different from false, it will be true (we display everything)</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a:t>To use this component, the following extensions should be installed : Quality standards mapping extension &gt;= 20240212.0.0-funcrel;CISQ index extension &gt;= 20240201.0.0-funcrel;ISO-5055 index extension &gt;= 20240202;Security Standards extension &gt;= 20240209.0.0-funcrel.</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8917</Words>
  <Application>Microsoft Office PowerPoint</Application>
  <PresentationFormat>Grand écran</PresentationFormat>
  <Paragraphs>2249</Paragraphs>
  <Slides>80</Slides>
  <Notes>4</Notes>
  <HiddenSlides>0</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80</vt:i4>
      </vt:variant>
    </vt:vector>
  </HeadingPairs>
  <TitlesOfParts>
    <vt:vector size="94" baseType="lpstr">
      <vt:lpstr>Arial</vt:lpstr>
      <vt:lpstr>Bahnschrift Light</vt:lpstr>
      <vt:lpstr>Calibri</vt:lpstr>
      <vt:lpstr>Corbel</vt:lpstr>
      <vt:lpstr>Courier New</vt:lpstr>
      <vt:lpstr>Gotham Book</vt:lpstr>
      <vt:lpstr>Gotham Light</vt:lpstr>
      <vt:lpstr>Open Sans</vt:lpstr>
      <vt:lpstr>Times New Roman</vt:lpstr>
      <vt:lpstr>Trebuchet MS</vt:lpstr>
      <vt:lpstr>Verdana</vt:lpstr>
      <vt:lpstr>Webdings</vt:lpstr>
      <vt:lpstr>Wingdings</vt:lpstr>
      <vt:lpstr>1_Office Theme</vt:lpstr>
      <vt:lpstr>Présentation PowerPoint</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vt:lpstr>
      <vt:lpstr>PowerPoint Templates – Text</vt:lpstr>
      <vt:lpstr>PowerPoint Templates – Text</vt:lpstr>
      <vt:lpstr>PowerPoint Templates – Text</vt:lpstr>
      <vt:lpstr>Agenda</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Agenda</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David Markey</cp:lastModifiedBy>
  <cp:revision>784</cp:revision>
  <dcterms:created xsi:type="dcterms:W3CDTF">2016-10-16T15:51:34Z</dcterms:created>
  <dcterms:modified xsi:type="dcterms:W3CDTF">2024-03-29T12:25:52Z</dcterms:modified>
</cp:coreProperties>
</file>