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9" r:id="rId15"/>
    <p:sldId id="3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59" d="100"/>
          <a:sy n="159" d="100"/>
        </p:scale>
        <p:origin x="690" y="13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90BD535-01AD-352E-54A4-FEF8597E7FD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A43FF4DB-202C-017E-9A26-B83F097B0FD9}"/>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407D166-2D7D-19F5-A168-1F3B31ED2B7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DD8ADEE-E1F3-8F53-0196-2031A40D77E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A9026B3-7C4A-3955-3C8B-B4AA2E8E156D}"/>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0447C18D-F608-FCD7-E787-48C12E3FB2E0}"/>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75B2FEA3-3E3A-6600-AB4A-1C555CCAF379}"/>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469C721-DDA7-F3C8-481F-9248C1820E20}"/>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4871CDD-384E-82AC-4B65-49E2471ECD43}"/>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D50802D-98A5-0EB0-D58C-71F2D3C4F25D}"/>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6AE9CFC-D16F-A3C8-897F-19A0730290B8}"/>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EF680201-6BEC-6CE7-1824-2E2E8902C416}"/>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137FDED-143A-D3CD-525C-F4DA149D4744}"/>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C3B289E-2651-AE96-B70F-C83D3C8DDAD3}"/>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E9C10B18-55EF-ECDC-B800-74C41A836BBB}"/>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32249EE-6635-D49D-A43B-3AB443F23E2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FB0C5B3-BECD-BB0F-120A-C0EB534EDCE5}"/>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5CA8D66-76A4-21E0-9C9E-13B8E390C4A8}"/>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A9BF2AB-C7C5-6FD9-09F8-2B74E230D396}"/>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1692E310-7E8F-5146-B6E0-59B3708AC34F}"/>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pic>
        <p:nvPicPr>
          <p:cNvPr id="11" name="Picture 10">
            <a:extLst>
              <a:ext uri="{FF2B5EF4-FFF2-40B4-BE49-F238E27FC236}">
                <a16:creationId xmlns:a16="http://schemas.microsoft.com/office/drawing/2014/main" id="{0512C109-CCC7-82EF-E075-6EC61756CE1A}"/>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AF5AA3BC-27DB-F9A4-3D8A-B6BF4B722C23}"/>
              </a:ext>
            </a:extLst>
          </p:cNvPr>
          <p:cNvPicPr>
            <a:picLocks noChangeAspect="1"/>
          </p:cNvPicPr>
          <p:nvPr userDrawn="1"/>
        </p:nvPicPr>
        <p:blipFill>
          <a:blip r:embed="rId3"/>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AD46215B-658C-D9CC-2846-3FFA179125DF}"/>
              </a:ext>
            </a:extLst>
          </p:cNvPr>
          <p:cNvPicPr>
            <a:picLocks noChangeAspect="1"/>
          </p:cNvPicPr>
          <p:nvPr userDrawn="1"/>
        </p:nvPicPr>
        <p:blipFill>
          <a:blip r:embed="rId3"/>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24903256-6D23-33FC-C1AA-137BF2981E9D}"/>
              </a:ext>
            </a:extLst>
          </p:cNvPr>
          <p:cNvPicPr>
            <a:picLocks noChangeAspect="1"/>
          </p:cNvPicPr>
          <p:nvPr userDrawn="1"/>
        </p:nvPicPr>
        <p:blipFill>
          <a:blip r:embed="rId3"/>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pic>
        <p:nvPicPr>
          <p:cNvPr id="2" name="Picture 1">
            <a:extLst>
              <a:ext uri="{FF2B5EF4-FFF2-40B4-BE49-F238E27FC236}">
                <a16:creationId xmlns:a16="http://schemas.microsoft.com/office/drawing/2014/main" id="{398942B9-18BD-0024-3C46-93A8BBF88A70}"/>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6E4A5349-E5D2-B185-8071-B030098CBDE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3/10/2025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a:t>
            </a:r>
            <a:br>
              <a:rPr lang="en-US" sz="1400" dirty="0"/>
            </a:br>
            <a:r>
              <a:rPr lang="en-US" sz="1400" dirty="0"/>
              <a:t>CUSTOM_EXPRESSIONS=(</a:t>
            </a:r>
            <a:r>
              <a:rPr lang="en-US" sz="1400" dirty="0" err="1"/>
              <a:t>a+b</a:t>
            </a:r>
            <a:r>
              <a:rPr lang="en-US" sz="1400" dirty="0"/>
              <a:t>)/2|c/</a:t>
            </a:r>
            <a:r>
              <a:rPr lang="en-US" sz="1400" dirty="0" err="1"/>
              <a:t>d|e+f,PARAMS</a:t>
            </a:r>
            <a:r>
              <a:rPr lang="en-US" sz="1400" dirty="0"/>
              <a:t>=QR a QR b SZ c SZ d SZ e SZ f,</a:t>
            </a:r>
            <a:br>
              <a:rPr lang="en-US" sz="1400" dirty="0"/>
            </a:br>
            <a:r>
              <a:rPr lang="en-US" sz="1400" dirty="0"/>
              <a:t>a=60013,b=60014,c=67211,d=10151,e=65504,f=65505,MODULES=ALL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e+f,PARAMS=QR a QR b SZ c SZ d SZ e SZ f,a=60013,b=60014,c=67211,d=10151,e=65504,f=65505,MODULES=ALL"/>
          <p:cNvGraphicFramePr>
            <a:graphicFrameLocks noGrp="1"/>
          </p:cNvGraphicFramePr>
          <p:nvPr>
            <p:extLst>
              <p:ext uri="{D42A27DB-BD31-4B8C-83A1-F6EECF244321}">
                <p14:modId xmlns:p14="http://schemas.microsoft.com/office/powerpoint/2010/main" val="4072843104"/>
              </p:ext>
            </p:extLst>
          </p:nvPr>
        </p:nvGraphicFramePr>
        <p:xfrm>
          <a:off x="1369461" y="2823369"/>
          <a:ext cx="9036998" cy="1371600"/>
        </p:xfrm>
        <a:graphic>
          <a:graphicData uri="http://schemas.openxmlformats.org/drawingml/2006/table">
            <a:tbl>
              <a:tblPr firstRow="1" bandRow="1">
                <a:tableStyleId>{1E171933-4619-4E11-9A3F-F7608DF75F80}</a:tableStyleId>
              </a:tblPr>
              <a:tblGrid>
                <a:gridCol w="3985549">
                  <a:extLst>
                    <a:ext uri="{9D8B030D-6E8A-4147-A177-3AD203B41FA5}">
                      <a16:colId xmlns:a16="http://schemas.microsoft.com/office/drawing/2014/main" val="2686098126"/>
                    </a:ext>
                  </a:extLst>
                </a:gridCol>
                <a:gridCol w="1744871">
                  <a:extLst>
                    <a:ext uri="{9D8B030D-6E8A-4147-A177-3AD203B41FA5}">
                      <a16:colId xmlns:a16="http://schemas.microsoft.com/office/drawing/2014/main" val="4068201546"/>
                    </a:ext>
                  </a:extLst>
                </a:gridCol>
                <a:gridCol w="1653289">
                  <a:extLst>
                    <a:ext uri="{9D8B030D-6E8A-4147-A177-3AD203B41FA5}">
                      <a16:colId xmlns:a16="http://schemas.microsoft.com/office/drawing/2014/main" val="20002"/>
                    </a:ext>
                  </a:extLst>
                </a:gridCol>
                <a:gridCol w="1653289">
                  <a:extLst>
                    <a:ext uri="{9D8B030D-6E8A-4147-A177-3AD203B41FA5}">
                      <a16:colId xmlns:a16="http://schemas.microsoft.com/office/drawing/2014/main" val="152573304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tc>
                  <a:txBody>
                    <a:bodyPr/>
                    <a:lstStyle/>
                    <a:p>
                      <a:pPr algn="ctr"/>
                      <a:r>
                        <a:rPr lang="en-US" sz="900" dirty="0" err="1"/>
                        <a:t>e+f</a:t>
                      </a:r>
                      <a:endParaRPr lang="en-US" sz="900" dirty="0"/>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11</a:t>
            </a:r>
            <a:endParaRPr lang="en-US" dirty="0"/>
          </a:p>
        </p:txBody>
      </p:sp>
      <p:sp>
        <p:nvSpPr>
          <p:cNvPr id="3" name="Text Placeholder 2"/>
          <p:cNvSpPr>
            <a:spLocks noGrp="1"/>
          </p:cNvSpPr>
          <p:nvPr>
            <p:ph type="body" sz="quarter" idx="13"/>
          </p:nvPr>
        </p:nvSpPr>
        <p:spPr/>
        <p:txBody>
          <a:bodyPr/>
          <a:lstStyle/>
          <a:p>
            <a:r>
              <a:rPr lang="en-GB" dirty="0"/>
              <a:t>Table to monitor technologies on iso technical debt added and removed</a:t>
            </a:r>
            <a:endParaRPr lang="en-US" dirty="0"/>
          </a:p>
          <a:p>
            <a:r>
              <a:rPr lang="en-US" sz="1400" dirty="0"/>
              <a:t>TABLE;GENERIC_TABLE;COL1=METRICS,ROW1=TECHNOLOGIES,ROW11=OMG_TECHNICAL_DEBT,METRICS=1061001|1061002|1061003|1061004,OMG_TECHNICAL_DEBT=ADDED|REMOVED,TECHNOLOGIES=ALL,SNAPSHOTS=CURRENT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OMG_TECHNICAL_DEBT,METRICS=1061001|1061002|1061003|1061004,OMG_TECHNICAL_DEBT=ADDED|REMOVED,TECHNOLOGIES=ALL,SNAPSHOTS=CURRENT"/>
          <p:cNvGraphicFramePr>
            <a:graphicFrameLocks noGrp="1"/>
          </p:cNvGraphicFramePr>
          <p:nvPr>
            <p:extLst>
              <p:ext uri="{D42A27DB-BD31-4B8C-83A1-F6EECF244321}">
                <p14:modId xmlns:p14="http://schemas.microsoft.com/office/powerpoint/2010/main" val="2495398898"/>
              </p:ext>
            </p:extLst>
          </p:nvPr>
        </p:nvGraphicFramePr>
        <p:xfrm>
          <a:off x="2230423" y="27559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technical debt removed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technical debt removed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
        <p:nvSpPr>
          <p:cNvPr id="7" name="TextBox 6">
            <a:extLst>
              <a:ext uri="{FF2B5EF4-FFF2-40B4-BE49-F238E27FC236}">
                <a16:creationId xmlns:a16="http://schemas.microsoft.com/office/drawing/2014/main" id="{2E93B3E4-2A3B-48C6-99CA-6C26D217BA02}"/>
              </a:ext>
            </a:extLst>
          </p:cNvPr>
          <p:cNvSpPr txBox="1"/>
          <p:nvPr/>
        </p:nvSpPr>
        <p:spPr>
          <a:xfrm>
            <a:off x="914400" y="5461146"/>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ISO option is the recommended technical debt to be used. Requires installation of OMG Technical Debt Measure (&gt;2.0.0 </a:t>
            </a:r>
            <a:r>
              <a:rPr lang="en-US" dirty="0" err="1"/>
              <a:t>funcrel</a:t>
            </a:r>
            <a:r>
              <a:rPr lang="en-US" dirty="0"/>
              <a:t>) and ISO-5055 Index extensions during analysis</a:t>
            </a:r>
          </a:p>
          <a:p>
            <a:r>
              <a:rPr lang="en-US" dirty="0"/>
              <a:t>CISQ option required installation of OMG Technical Debt Measure and CISQ Index extensions during analysis. Scope of rules is reduced</a:t>
            </a:r>
          </a:p>
          <a:p>
            <a:endParaRPr lang="en-US" dirty="0"/>
          </a:p>
        </p:txBody>
      </p:sp>
    </p:spTree>
    <p:extLst>
      <p:ext uri="{BB962C8B-B14F-4D97-AF65-F5344CB8AC3E}">
        <p14:creationId xmlns:p14="http://schemas.microsoft.com/office/powerpoint/2010/main" val="5782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r>
              <a:rPr lang="en-GB" b="1" dirty="0"/>
              <a:t>OMG_TECHNICAL_DEBT</a:t>
            </a:r>
            <a:r>
              <a:rPr lang="en-GB" dirty="0"/>
              <a:t>: if no information filled, then default value is "ALL"</a:t>
            </a:r>
            <a:endParaRPr lang="en-US" dirty="0"/>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867676"/>
            <a:ext cx="11253694" cy="5041417"/>
          </a:xfrm>
        </p:spPr>
        <p:txBody>
          <a:bodyPr>
            <a:normAutofit/>
          </a:bodyPr>
          <a:lstStyle/>
          <a:p>
            <a:pPr marL="0" indent="0">
              <a:buNone/>
            </a:pPr>
            <a:r>
              <a:rPr lang="en-US"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a:t>
            </a:r>
          </a:p>
          <a:p>
            <a:r>
              <a:rPr lang="fr-FR" sz="1600" dirty="0">
                <a:solidFill>
                  <a:schemeClr val="accent1"/>
                </a:solidFill>
              </a:rPr>
              <a:t>CRITICAL_VIOLATIONS</a:t>
            </a:r>
          </a:p>
          <a:p>
            <a:r>
              <a:rPr lang="fr-FR" sz="1600" dirty="0">
                <a:solidFill>
                  <a:srgbClr val="00B050"/>
                </a:solidFill>
              </a:rPr>
              <a:t>CUSTOM_EXPRESSIONS</a:t>
            </a:r>
            <a:endParaRPr lang="fr-FR" sz="1400" dirty="0">
              <a:solidFill>
                <a:srgbClr val="00B050"/>
              </a:solidFill>
            </a:endParaRPr>
          </a:p>
          <a:p>
            <a:r>
              <a:rPr lang="fr-FR" sz="1600" dirty="0">
                <a:solidFill>
                  <a:schemeClr val="bg1">
                    <a:lumMod val="50000"/>
                  </a:schemeClr>
                </a:solidFill>
              </a:rPr>
              <a:t>OMG_TECHNICAL_DEBT***</a:t>
            </a:r>
            <a:endParaRPr lang="fr-FR" dirty="0">
              <a:solidFill>
                <a:schemeClr val="bg1">
                  <a:lumMod val="50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301333"/>
            <a:ext cx="998420"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14" name="Rectangle: Rounded Corners 13"/>
          <p:cNvSpPr/>
          <p:nvPr/>
        </p:nvSpPr>
        <p:spPr>
          <a:xfrm>
            <a:off x="4540657" y="1301333"/>
            <a:ext cx="1102877"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15" name="Rectangle: Rounded Corners 14"/>
          <p:cNvSpPr/>
          <p:nvPr/>
        </p:nvSpPr>
        <p:spPr>
          <a:xfrm>
            <a:off x="5707996" y="1301333"/>
            <a:ext cx="719193"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16" name="Rectangle: Rounded Corners 15"/>
          <p:cNvSpPr/>
          <p:nvPr/>
        </p:nvSpPr>
        <p:spPr>
          <a:xfrm>
            <a:off x="6491651" y="1301333"/>
            <a:ext cx="1510302"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17" name="Rectangle: Rounded Corners 16"/>
          <p:cNvSpPr/>
          <p:nvPr/>
        </p:nvSpPr>
        <p:spPr>
          <a:xfrm>
            <a:off x="8066415" y="1301333"/>
            <a:ext cx="539991"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8" name="Rectangle: Rounded Corners 17"/>
          <p:cNvSpPr/>
          <p:nvPr/>
        </p:nvSpPr>
        <p:spPr>
          <a:xfrm>
            <a:off x="3493539" y="1737511"/>
            <a:ext cx="560589"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19" name="Rectangle: Rounded Corners 18"/>
          <p:cNvSpPr/>
          <p:nvPr/>
        </p:nvSpPr>
        <p:spPr>
          <a:xfrm>
            <a:off x="4121612" y="1737511"/>
            <a:ext cx="154070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20" name="Rectangle: Rounded Corners 19"/>
          <p:cNvSpPr/>
          <p:nvPr/>
        </p:nvSpPr>
        <p:spPr>
          <a:xfrm>
            <a:off x="5729804" y="1737511"/>
            <a:ext cx="179085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21" name="Rectangle: Rounded Corners 20"/>
          <p:cNvSpPr/>
          <p:nvPr/>
        </p:nvSpPr>
        <p:spPr>
          <a:xfrm>
            <a:off x="7588146" y="1737511"/>
            <a:ext cx="188748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22" name="Rectangle: Rounded Corners 21"/>
          <p:cNvSpPr/>
          <p:nvPr/>
        </p:nvSpPr>
        <p:spPr>
          <a:xfrm>
            <a:off x="3505085" y="2095920"/>
            <a:ext cx="1500390"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28" name="Rectangle: Rounded Corners 27"/>
          <p:cNvSpPr/>
          <p:nvPr/>
        </p:nvSpPr>
        <p:spPr>
          <a:xfrm>
            <a:off x="3505706" y="2435667"/>
            <a:ext cx="176927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29" name="Rectangle: Rounded Corners 28"/>
          <p:cNvSpPr/>
          <p:nvPr/>
        </p:nvSpPr>
        <p:spPr>
          <a:xfrm>
            <a:off x="5336329" y="2435667"/>
            <a:ext cx="191371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30" name="Rectangle: Rounded Corners 29"/>
          <p:cNvSpPr/>
          <p:nvPr/>
        </p:nvSpPr>
        <p:spPr>
          <a:xfrm>
            <a:off x="7311387" y="2435667"/>
            <a:ext cx="1608804"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31" name="Rectangle: Rounded Corners 30"/>
          <p:cNvSpPr/>
          <p:nvPr/>
        </p:nvSpPr>
        <p:spPr>
          <a:xfrm>
            <a:off x="8981536" y="2435667"/>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32" name="Rectangle: Rounded Corners 31"/>
          <p:cNvSpPr/>
          <p:nvPr/>
        </p:nvSpPr>
        <p:spPr>
          <a:xfrm>
            <a:off x="10107848" y="2435667"/>
            <a:ext cx="181303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33" name="Rectangle: Rounded Corners 32"/>
          <p:cNvSpPr/>
          <p:nvPr/>
        </p:nvSpPr>
        <p:spPr>
          <a:xfrm>
            <a:off x="10069465" y="2106114"/>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34" name="Rectangle: Rounded Corners 33"/>
          <p:cNvSpPr/>
          <p:nvPr/>
        </p:nvSpPr>
        <p:spPr>
          <a:xfrm>
            <a:off x="3502534" y="2934904"/>
            <a:ext cx="998420"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5" name="Rectangle: Rounded Corners 34"/>
          <p:cNvSpPr/>
          <p:nvPr/>
        </p:nvSpPr>
        <p:spPr>
          <a:xfrm>
            <a:off x="4565416" y="2934904"/>
            <a:ext cx="524699"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6" name="Rectangle: Rounded Corners 35"/>
          <p:cNvSpPr/>
          <p:nvPr/>
        </p:nvSpPr>
        <p:spPr>
          <a:xfrm>
            <a:off x="3507792" y="3305047"/>
            <a:ext cx="998420"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7" name="Rectangle: Rounded Corners 36"/>
          <p:cNvSpPr/>
          <p:nvPr/>
        </p:nvSpPr>
        <p:spPr>
          <a:xfrm>
            <a:off x="4570674" y="3305047"/>
            <a:ext cx="524699"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8" name="Rectangle: Rounded Corners 37"/>
          <p:cNvSpPr/>
          <p:nvPr/>
        </p:nvSpPr>
        <p:spPr>
          <a:xfrm>
            <a:off x="3509445" y="3710517"/>
            <a:ext cx="998420"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9" name="Rectangle: Rounded Corners 38"/>
          <p:cNvSpPr/>
          <p:nvPr/>
        </p:nvSpPr>
        <p:spPr>
          <a:xfrm>
            <a:off x="4572327" y="3710517"/>
            <a:ext cx="757808"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0" name="Rectangle: Rounded Corners 39"/>
          <p:cNvSpPr/>
          <p:nvPr/>
        </p:nvSpPr>
        <p:spPr>
          <a:xfrm>
            <a:off x="5396478" y="3710517"/>
            <a:ext cx="103668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1" name="Rectangle: Rounded Corners 40"/>
          <p:cNvSpPr/>
          <p:nvPr/>
        </p:nvSpPr>
        <p:spPr>
          <a:xfrm>
            <a:off x="6497624" y="3701877"/>
            <a:ext cx="48435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2" name="Rectangle: Rounded Corners 41"/>
          <p:cNvSpPr/>
          <p:nvPr/>
        </p:nvSpPr>
        <p:spPr>
          <a:xfrm>
            <a:off x="3502534" y="4097480"/>
            <a:ext cx="998420"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43" name="Rectangle: Rounded Corners 42"/>
          <p:cNvSpPr/>
          <p:nvPr/>
        </p:nvSpPr>
        <p:spPr>
          <a:xfrm>
            <a:off x="4565416" y="4097480"/>
            <a:ext cx="757808"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4" name="Rectangle: Rounded Corners 43"/>
          <p:cNvSpPr/>
          <p:nvPr/>
        </p:nvSpPr>
        <p:spPr>
          <a:xfrm>
            <a:off x="5389567" y="4097480"/>
            <a:ext cx="103668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5" name="Rectangle: Rounded Corners 44"/>
          <p:cNvSpPr/>
          <p:nvPr/>
        </p:nvSpPr>
        <p:spPr>
          <a:xfrm>
            <a:off x="6490713" y="4088840"/>
            <a:ext cx="48435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106114"/>
            <a:ext cx="229675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7588146" y="2093534"/>
            <a:ext cx="238233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328706" y="53574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p>
          <a:p>
            <a:endParaRPr lang="en-GB" dirty="0"/>
          </a:p>
          <a:p>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4486296"/>
            <a:ext cx="1580670" cy="24279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&lt;EXPRESSIONS&gt;</a:t>
            </a:r>
            <a:endParaRPr lang="en-US" sz="1600" dirty="0"/>
          </a:p>
        </p:txBody>
      </p:sp>
      <p:sp>
        <p:nvSpPr>
          <p:cNvPr id="50" name="Rectangle: Rounded Corners 49">
            <a:extLst>
              <a:ext uri="{FF2B5EF4-FFF2-40B4-BE49-F238E27FC236}">
                <a16:creationId xmlns:a16="http://schemas.microsoft.com/office/drawing/2014/main" id="{C96C1EBD-C7B3-4FCB-8F65-10C402830A14}"/>
              </a:ext>
            </a:extLst>
          </p:cNvPr>
          <p:cNvSpPr/>
          <p:nvPr/>
        </p:nvSpPr>
        <p:spPr>
          <a:xfrm>
            <a:off x="3511366" y="4915088"/>
            <a:ext cx="998420"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51" name="Rectangle: Rounded Corners 50">
            <a:extLst>
              <a:ext uri="{FF2B5EF4-FFF2-40B4-BE49-F238E27FC236}">
                <a16:creationId xmlns:a16="http://schemas.microsoft.com/office/drawing/2014/main" id="{73344032-F5B5-4783-8442-76EF3901A19D}"/>
              </a:ext>
            </a:extLst>
          </p:cNvPr>
          <p:cNvSpPr/>
          <p:nvPr/>
        </p:nvSpPr>
        <p:spPr>
          <a:xfrm>
            <a:off x="4574248" y="4915088"/>
            <a:ext cx="757808"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52" name="Rectangle: Rounded Corners 51">
            <a:extLst>
              <a:ext uri="{FF2B5EF4-FFF2-40B4-BE49-F238E27FC236}">
                <a16:creationId xmlns:a16="http://schemas.microsoft.com/office/drawing/2014/main" id="{D9764CA3-4DE0-4237-A227-BC9A7F6AD78E}"/>
              </a:ext>
            </a:extLst>
          </p:cNvPr>
          <p:cNvSpPr/>
          <p:nvPr/>
        </p:nvSpPr>
        <p:spPr>
          <a:xfrm>
            <a:off x="5398399" y="4915088"/>
            <a:ext cx="103668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53" name="Rectangle: Rounded Corners 52">
            <a:extLst>
              <a:ext uri="{FF2B5EF4-FFF2-40B4-BE49-F238E27FC236}">
                <a16:creationId xmlns:a16="http://schemas.microsoft.com/office/drawing/2014/main" id="{4A426E14-1B6C-4B44-92D4-F7AD6B4144F0}"/>
              </a:ext>
            </a:extLst>
          </p:cNvPr>
          <p:cNvSpPr/>
          <p:nvPr/>
        </p:nvSpPr>
        <p:spPr>
          <a:xfrm>
            <a:off x="6499545" y="4906448"/>
            <a:ext cx="48435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54" name="TextBox 53">
            <a:extLst>
              <a:ext uri="{FF2B5EF4-FFF2-40B4-BE49-F238E27FC236}">
                <a16:creationId xmlns:a16="http://schemas.microsoft.com/office/drawing/2014/main" id="{C46C3AF4-B98C-4A44-BF1F-C77802B59E30}"/>
              </a:ext>
            </a:extLst>
          </p:cNvPr>
          <p:cNvSpPr txBox="1"/>
          <p:nvPr/>
        </p:nvSpPr>
        <p:spPr>
          <a:xfrm>
            <a:off x="328706" y="592441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a:t>
            </a:r>
            <a:r>
              <a:rPr lang="en-US"/>
              <a:t>is th</a:t>
            </a:r>
            <a:r>
              <a:rPr lang="en-US" dirty="0"/>
              <a:t>e</a:t>
            </a:r>
            <a:r>
              <a:rPr lang="en-US"/>
              <a:t> </a:t>
            </a:r>
            <a:r>
              <a:rPr lang="en-US" dirty="0"/>
              <a:t>index id (ISO, CISQ or AIP)</a:t>
            </a:r>
            <a:endParaRPr lang="en-GB" dirty="0"/>
          </a:p>
          <a:p>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1841</Words>
  <Application>Microsoft Office PowerPoint</Application>
  <PresentationFormat>Widescreen</PresentationFormat>
  <Paragraphs>543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SAMPLE 11</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192</cp:revision>
  <dcterms:created xsi:type="dcterms:W3CDTF">2016-10-16T15:51:34Z</dcterms:created>
  <dcterms:modified xsi:type="dcterms:W3CDTF">2025-03-10T10:01:58Z</dcterms:modified>
</cp:coreProperties>
</file>