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5"/>
  </p:notesMasterIdLst>
  <p:handoutMasterIdLst>
    <p:handoutMasterId r:id="rId6"/>
  </p:handoutMasterIdLst>
  <p:sldIdLst>
    <p:sldId id="373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36" y="114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642"/>
          <c:y val="0.12779902512185976"/>
          <c:w val="0.44563988115612635"/>
          <c:h val="0.73184818687983622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B-4ACC-84B7-3CB970B280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 w="6350" cap="flat" cmpd="sng" algn="ctr">
              <a:solidFill>
                <a:schemeClr val="lt1"/>
              </a:solidFill>
              <a:prstDash val="solid"/>
              <a:round/>
            </a:ln>
            <a:effectLst/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9B-4ACC-84B7-3CB970B28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844224"/>
        <c:axId val="237845792"/>
      </c:radarChart>
      <c:catAx>
        <c:axId val="23784422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5792"/>
        <c:crosses val="autoZero"/>
        <c:auto val="1"/>
        <c:lblAlgn val="ctr"/>
        <c:lblOffset val="100"/>
        <c:noMultiLvlLbl val="0"/>
      </c:catAx>
      <c:valAx>
        <c:axId val="237845792"/>
        <c:scaling>
          <c:orientation val="minMax"/>
          <c:max val="4"/>
          <c:min val="0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4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81163333273048"/>
          <c:y val="0.65493844701016124"/>
          <c:w val="0.33971742157848173"/>
          <c:h val="0.345061552989839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7"/>
    </mc:Choice>
    <mc:Fallback>
      <c:style val="3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2"/>
                <c:pt idx="0">
                  <c:v>LOCs</c:v>
                </c:pt>
                <c:pt idx="1">
                  <c:v>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2C-4B68-A936-831FBFD05721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2C-4B68-A936-831FBFD057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80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2C-4B68-A936-831FBFD05721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7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0.70000000000000062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620-4B62-B144-540513D68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14575000"/>
        <c:axId val="214578528"/>
      </c:bubbleChart>
      <c:valAx>
        <c:axId val="214575000"/>
        <c:scaling>
          <c:orientation val="minMax"/>
          <c:max val="4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214578528"/>
        <c:crosses val="autoZero"/>
        <c:crossBetween val="midCat"/>
        <c:minorUnit val="0.25"/>
      </c:valAx>
      <c:valAx>
        <c:axId val="214578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57500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0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>
  <cs:dataPoint3D>
    <cs:lnRef idx="1">
      <a:schemeClr val="lt1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1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1">
      <a:schemeClr val="dk1"/>
    </cs:effectRef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BF12BB-6194-2000-2C23-040094B947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EFF48-C255-322F-6548-ED71B3C028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611" y="28657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45BF6-0635-7B43-2A1B-0C0EC457AC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D4B9F-4BC4-413F-579F-B84BA6C371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7535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2E1C8-4AB3-C1FF-1A78-D74B5EB139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9728D-2F0A-B413-30A2-9A854464A3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D5D0CE-321F-87F3-1BFD-F2EB209E00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5418B2-8517-8980-E537-0B5FAA566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8B25E3-4882-5642-940A-7B36A56828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EEE83-6443-672F-F03E-0E720F119B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B6B81-3C03-1AF1-C727-49AB4856D1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FD326-5B65-D304-1463-780CD0953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611" y="28657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354D12-4BBF-4E20-AF2E-084B656EE79B}"/>
              </a:ext>
            </a:extLst>
          </p:cNvPr>
          <p:cNvSpPr/>
          <p:nvPr/>
        </p:nvSpPr>
        <p:spPr>
          <a:xfrm>
            <a:off x="6096000" y="2780928"/>
            <a:ext cx="6096000" cy="37077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74044-01B3-48CE-8441-1226B6EB05BD}"/>
              </a:ext>
            </a:extLst>
          </p:cNvPr>
          <p:cNvSpPr/>
          <p:nvPr/>
        </p:nvSpPr>
        <p:spPr>
          <a:xfrm>
            <a:off x="0" y="2780927"/>
            <a:ext cx="6096000" cy="3707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1984514715"/>
              </p:ext>
            </p:extLst>
          </p:nvPr>
        </p:nvGraphicFramePr>
        <p:xfrm>
          <a:off x="4955807" y="908720"/>
          <a:ext cx="3096344" cy="187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77657"/>
              </p:ext>
            </p:extLst>
          </p:nvPr>
        </p:nvGraphicFramePr>
        <p:xfrm>
          <a:off x="7808087" y="1241798"/>
          <a:ext cx="4152898" cy="95415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955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endParaRPr lang="fr-FR" sz="10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TQI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Robu.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Perf.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Secu.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/>
                        <a:t>Trans.</a:t>
                      </a:r>
                      <a:endParaRPr lang="fr-FR" sz="1100" b="1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/>
                        <a:t>Chang.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Current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 err="1"/>
                        <a:t>Previous</a:t>
                      </a:r>
                      <a:r>
                        <a:rPr lang="fr-FR" sz="900" dirty="0"/>
                        <a:t> version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Variation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0,00 %</a:t>
                      </a:r>
                      <a:endParaRPr lang="fr-FR" sz="11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1231806119"/>
              </p:ext>
            </p:extLst>
          </p:nvPr>
        </p:nvGraphicFramePr>
        <p:xfrm>
          <a:off x="6312025" y="4102711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099"/>
              </p:ext>
            </p:extLst>
          </p:nvPr>
        </p:nvGraphicFramePr>
        <p:xfrm>
          <a:off x="9620046" y="3317031"/>
          <a:ext cx="1872208" cy="11612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Name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Number</a:t>
                      </a:r>
                      <a:endParaRPr lang="fr-F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Classes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SQL Art.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Tables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620046" y="3055421"/>
            <a:ext cx="11876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Technical Size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9" name="Table 18" descr="TABLE;TOP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30460"/>
              </p:ext>
            </p:extLst>
          </p:nvPr>
        </p:nvGraphicFramePr>
        <p:xfrm>
          <a:off x="1195872" y="3154622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47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Critical</a:t>
                      </a:r>
                      <a:r>
                        <a:rPr lang="en-GB" sz="1000" baseline="0" dirty="0"/>
                        <a:t> </a:t>
                      </a:r>
                      <a:r>
                        <a:rPr lang="en-GB" sz="1000" dirty="0"/>
                        <a:t>Rule Names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700" kern="1200" dirty="0"/>
                        <a:t>0</a:t>
                      </a:r>
                      <a:endParaRPr lang="fr-FR" sz="70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Table 20" descr="TABLE;TOP_NON_CRITICAL_VIOLATIONS;BC-ID=60017,COUNT=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76781"/>
              </p:ext>
            </p:extLst>
          </p:nvPr>
        </p:nvGraphicFramePr>
        <p:xfrm>
          <a:off x="1199456" y="4941169"/>
          <a:ext cx="3312368" cy="1322705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Non Critical Rule Names</a:t>
                      </a:r>
                      <a:endParaRPr lang="en-GB" sz="1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/>
                        <a:t>Count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Rule2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Rule3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Rule4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Rule5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Rule6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Rule7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Rule8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Rule9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Rule10</a:t>
                      </a:r>
                      <a:endParaRPr lang="fr-FR" sz="11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700" dirty="0"/>
                        <a:t>0</a:t>
                      </a:r>
                      <a:endParaRPr lang="fr-FR" sz="11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620046" y="4685422"/>
            <a:ext cx="20162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100" b="1" cap="small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Statistics on Violations</a:t>
            </a:r>
            <a:endParaRPr lang="en-GB" cap="small" dirty="0">
              <a:cs typeface="Arial" pitchFamily="34" charset="0"/>
            </a:endParaRPr>
          </a:p>
        </p:txBody>
      </p:sp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83322"/>
              </p:ext>
            </p:extLst>
          </p:nvPr>
        </p:nvGraphicFramePr>
        <p:xfrm>
          <a:off x="9620046" y="4947031"/>
          <a:ext cx="2016224" cy="133654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Critical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Files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Per </a:t>
                      </a:r>
                      <a:r>
                        <a:rPr lang="en-GB" sz="10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kLOC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Complex Objects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with violations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fr-FR" sz="11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1870D2E-3FBC-45ED-AC27-BF308456B034}"/>
              </a:ext>
            </a:extLst>
          </p:cNvPr>
          <p:cNvGrpSpPr/>
          <p:nvPr/>
        </p:nvGrpSpPr>
        <p:grpSpPr>
          <a:xfrm>
            <a:off x="548024" y="1052737"/>
            <a:ext cx="5112568" cy="1584176"/>
            <a:chOff x="1487488" y="1052737"/>
            <a:chExt cx="5112568" cy="1584176"/>
          </a:xfrm>
        </p:grpSpPr>
        <p:sp>
          <p:nvSpPr>
            <p:cNvPr id="22" name="TextBox 21"/>
            <p:cNvSpPr txBox="1"/>
            <p:nvPr/>
          </p:nvSpPr>
          <p:spPr>
            <a:xfrm>
              <a:off x="2504195" y="1052737"/>
              <a:ext cx="13074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Application :</a:t>
              </a:r>
            </a:p>
          </p:txBody>
        </p:sp>
        <p:sp>
          <p:nvSpPr>
            <p:cNvPr id="23" name="TextBox 22" descr="TEXT;APPLICATION_NAME"/>
            <p:cNvSpPr txBox="1"/>
            <p:nvPr/>
          </p:nvSpPr>
          <p:spPr>
            <a:xfrm>
              <a:off x="3719736" y="1052737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ApplicationName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6349" y="1321024"/>
              <a:ext cx="9353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System :</a:t>
              </a:r>
            </a:p>
          </p:txBody>
        </p:sp>
        <p:sp>
          <p:nvSpPr>
            <p:cNvPr id="18" name="TextBox 17" descr="TEXT;SYSTEM_NAME"/>
            <p:cNvSpPr txBox="1"/>
            <p:nvPr/>
          </p:nvSpPr>
          <p:spPr>
            <a:xfrm>
              <a:off x="3719736" y="1321024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SystemName</a:t>
              </a:r>
              <a:endParaRPr lang="fr-FR" sz="14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63717" y="1609056"/>
              <a:ext cx="9479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Version :</a:t>
              </a:r>
            </a:p>
          </p:txBody>
        </p:sp>
        <p:sp>
          <p:nvSpPr>
            <p:cNvPr id="26" name="TextBox 25" descr="TEXT;LAST_SNAPSHOT_VERSION"/>
            <p:cNvSpPr txBox="1"/>
            <p:nvPr/>
          </p:nvSpPr>
          <p:spPr>
            <a:xfrm>
              <a:off x="3719736" y="1609056"/>
              <a:ext cx="28803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version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488" y="2041103"/>
              <a:ext cx="2304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Transaction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28" name="TextBox 27" descr="TEXT;METRIC_AFP_TF"/>
            <p:cNvSpPr txBox="1"/>
            <p:nvPr/>
          </p:nvSpPr>
          <p:spPr>
            <a:xfrm>
              <a:off x="3719736" y="2041104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NbTF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9536" y="2329136"/>
              <a:ext cx="1872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/>
                <a:t>Data </a:t>
              </a:r>
              <a:r>
                <a:rPr lang="fr-FR" sz="1400" i="1" dirty="0" err="1"/>
                <a:t>Functions</a:t>
              </a:r>
              <a:r>
                <a:rPr lang="fr-FR" sz="1400" i="1" dirty="0"/>
                <a:t> :</a:t>
              </a:r>
            </a:p>
          </p:txBody>
        </p:sp>
        <p:sp>
          <p:nvSpPr>
            <p:cNvPr id="30" name="TextBox 29" descr="TEXT;METRIC_AFP_DF"/>
            <p:cNvSpPr txBox="1"/>
            <p:nvPr/>
          </p:nvSpPr>
          <p:spPr>
            <a:xfrm>
              <a:off x="3719736" y="2329136"/>
              <a:ext cx="720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NbDF</a:t>
              </a:r>
              <a:endParaRPr lang="fr-FR" sz="1400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B12E3B-BDAC-4A74-ABF1-7E8F325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FA09-469E-4240-8ACF-EEB45D5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Report</a:t>
            </a:r>
          </a:p>
        </p:txBody>
      </p:sp>
      <p:graphicFrame>
        <p:nvGraphicFramePr>
          <p:cNvPr id="4" name="Content Placeholder 3" descr="GRAPH;BUB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5473210"/>
              </p:ext>
            </p:extLst>
          </p:nvPr>
        </p:nvGraphicFramePr>
        <p:xfrm>
          <a:off x="2066192" y="2133600"/>
          <a:ext cx="8229600" cy="3992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41367" y="1196752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Technical</a:t>
            </a:r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</a:t>
            </a:r>
            <a:r>
              <a:rPr lang="fr-FR" b="1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 descr="TEXT;METRIC_TECHNICAL_DEBT"/>
          <p:cNvSpPr txBox="1"/>
          <p:nvPr/>
        </p:nvSpPr>
        <p:spPr>
          <a:xfrm>
            <a:off x="6355260" y="1196752"/>
            <a:ext cx="2405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DebtValue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16594</TotalTime>
  <Words>166</Words>
  <Application>Microsoft Office PowerPoint</Application>
  <PresentationFormat>Widescreen</PresentationFormat>
  <Paragraphs>116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Bahnschrift Light</vt:lpstr>
      <vt:lpstr>Calibri</vt:lpstr>
      <vt:lpstr>Courier New</vt:lpstr>
      <vt:lpstr>Gotham Book</vt:lpstr>
      <vt:lpstr>Gotham Light</vt:lpstr>
      <vt:lpstr>Webdings</vt:lpstr>
      <vt:lpstr>Wingdings</vt:lpstr>
      <vt:lpstr>1_Office Theme</vt:lpstr>
      <vt:lpstr>PowerPoint Presentation</vt:lpstr>
      <vt:lpstr>Executive Summary Report</vt:lpstr>
      <vt:lpstr>Executive Summary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Prachi Jaideep Gopsitkar</cp:lastModifiedBy>
  <cp:revision>656</cp:revision>
  <dcterms:created xsi:type="dcterms:W3CDTF">2016-10-16T15:51:34Z</dcterms:created>
  <dcterms:modified xsi:type="dcterms:W3CDTF">2025-02-20T10:30:06Z</dcterms:modified>
</cp:coreProperties>
</file>