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48" d="100"/>
          <a:sy n="148" d="100"/>
        </p:scale>
        <p:origin x="132" y="36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6/26/2025</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4A29C696-EC19-09DE-0C29-B3D79DFBB49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3" name="Picture 2">
            <a:extLst>
              <a:ext uri="{FF2B5EF4-FFF2-40B4-BE49-F238E27FC236}">
                <a16:creationId xmlns:a16="http://schemas.microsoft.com/office/drawing/2014/main" id="{127A2C61-3A5F-721E-CDC3-AED84B078AA0}"/>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3" name="Picture 2">
            <a:extLst>
              <a:ext uri="{FF2B5EF4-FFF2-40B4-BE49-F238E27FC236}">
                <a16:creationId xmlns:a16="http://schemas.microsoft.com/office/drawing/2014/main" id="{7A01CE77-A77B-AB3C-5593-A336330E3CCB}"/>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4" name="Picture 3">
            <a:extLst>
              <a:ext uri="{FF2B5EF4-FFF2-40B4-BE49-F238E27FC236}">
                <a16:creationId xmlns:a16="http://schemas.microsoft.com/office/drawing/2014/main" id="{33870EA4-09E0-7658-0C8F-D6F897AB825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12192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pic>
        <p:nvPicPr>
          <p:cNvPr id="2" name="Picture 1">
            <a:extLst>
              <a:ext uri="{FF2B5EF4-FFF2-40B4-BE49-F238E27FC236}">
                <a16:creationId xmlns:a16="http://schemas.microsoft.com/office/drawing/2014/main" id="{CAD5D679-0400-9B49-AA59-B3889C3259F4}"/>
              </a:ext>
            </a:extLst>
          </p:cNvPr>
          <p:cNvPicPr>
            <a:picLocks noChangeAspect="1"/>
          </p:cNvPicPr>
          <p:nvPr userDrawn="1"/>
        </p:nvPicPr>
        <p:blipFill>
          <a:blip r:embed="rId5"/>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C4EDB942-CD3D-6940-27A1-86D6A467BB7D}"/>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02B6F38-711D-8AD7-481E-F531B4C58099}"/>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62E4BE67-86F7-AD38-2435-08F9CFAA3DA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19660AA-4703-8847-D81C-ECF1B3D42CF7}"/>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08321415-F925-6B67-1FF7-D8586C2592B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776DFAF-948A-CB73-E135-29B8D82FEF64}"/>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E59C947-0D05-0973-B2C8-316BF275622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pic>
        <p:nvPicPr>
          <p:cNvPr id="2" name="Picture 1">
            <a:extLst>
              <a:ext uri="{FF2B5EF4-FFF2-40B4-BE49-F238E27FC236}">
                <a16:creationId xmlns:a16="http://schemas.microsoft.com/office/drawing/2014/main" id="{B0CF8D8D-B832-7715-89C1-F0409C084885}"/>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120063"/>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3195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r>
                <a:rPr lang="en-US" sz="1200" b="1" dirty="0"/>
                <a:t>COMPLIANCE</a:t>
              </a:r>
              <a:r>
                <a:rPr lang="en-US" sz="1200" dirty="0"/>
                <a:t>=true/false (by default false), work only for BC or TC, to display the compliance score instead of the grade</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126227"/>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118503"/>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8793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b="1" dirty="0"/>
                <a:t>ID</a:t>
              </a:r>
              <a:r>
                <a:rPr lang="fr-FR" sz="1100" dirty="0"/>
                <a:t>= </a:t>
              </a:r>
              <a:r>
                <a:rPr lang="fr-FR" sz="1100" dirty="0" err="1"/>
                <a:t>Quality</a:t>
              </a:r>
              <a:r>
                <a:rPr lang="fr-FR" sz="1100" dirty="0"/>
                <a:t> Rule Id or </a:t>
              </a:r>
              <a:r>
                <a:rPr lang="fr-FR" sz="1100" dirty="0" err="1"/>
                <a:t>Technical</a:t>
              </a:r>
              <a:r>
                <a:rPr lang="fr-FR" sz="1100" dirty="0"/>
                <a:t> </a:t>
              </a:r>
              <a:r>
                <a:rPr lang="fr-FR" sz="1100" dirty="0" err="1"/>
                <a:t>criterion</a:t>
              </a:r>
              <a:r>
                <a:rPr lang="fr-FR" sz="1100" dirty="0"/>
                <a:t> ID or Business </a:t>
              </a:r>
              <a:r>
                <a:rPr lang="fr-FR" sz="1100" dirty="0" err="1"/>
                <a:t>Criterion</a:t>
              </a:r>
              <a:r>
                <a:rPr lang="fr-FR" sz="1100" dirty="0"/>
                <a:t> ID</a:t>
              </a:r>
            </a:p>
            <a:p>
              <a:r>
                <a:rPr lang="fr-FR" sz="1100" dirty="0"/>
                <a:t>Or </a:t>
              </a:r>
              <a:r>
                <a:rPr lang="fr-FR" sz="1100" dirty="0" err="1"/>
                <a:t>Sizing</a:t>
              </a:r>
              <a:r>
                <a:rPr lang="fr-FR" sz="1100" dirty="0"/>
                <a:t> </a:t>
              </a:r>
              <a:r>
                <a:rPr lang="fr-FR" sz="1100" dirty="0" err="1"/>
                <a:t>Measure</a:t>
              </a:r>
              <a:r>
                <a:rPr lang="fr-FR" sz="1100" dirty="0"/>
                <a:t> Id or Background </a:t>
              </a:r>
              <a:r>
                <a:rPr lang="fr-FR" sz="1100" dirty="0" err="1"/>
                <a:t>fact</a:t>
              </a:r>
              <a:r>
                <a:rPr lang="fr-FR" sz="1100" dirty="0"/>
                <a:t> Id , or </a:t>
              </a:r>
              <a:r>
                <a:rPr lang="fr-FR" sz="1100" dirty="0" err="1"/>
                <a:t>category</a:t>
              </a:r>
              <a:endParaRPr lang="fr-FR" sz="1100" dirty="0"/>
            </a:p>
            <a:p>
              <a:r>
                <a:rPr lang="fr-FR" sz="1100" b="1" dirty="0"/>
                <a:t>FORMAT</a:t>
              </a:r>
              <a:r>
                <a:rPr lang="fr-FR" sz="1100" dirty="0"/>
                <a:t>= ABSOLUTE or PERCENT (by default PERCENT)</a:t>
              </a:r>
            </a:p>
            <a:p>
              <a:r>
                <a:rPr lang="fr-FR" sz="1100" b="1" dirty="0"/>
                <a:t>MODULE</a:t>
              </a:r>
              <a:r>
                <a:rPr lang="fr-FR" sz="1100" dirty="0"/>
                <a:t>= </a:t>
              </a:r>
              <a:r>
                <a:rPr lang="fr-FR" sz="1100" dirty="0" err="1"/>
                <a:t>name</a:t>
              </a:r>
              <a:r>
                <a:rPr lang="fr-FR" sz="1100" dirty="0"/>
                <a:t> of the module if </a:t>
              </a:r>
              <a:r>
                <a:rPr lang="fr-FR" sz="1100" dirty="0" err="1"/>
                <a:t>needed</a:t>
              </a:r>
              <a:r>
                <a:rPr lang="fr-FR" sz="1100" dirty="0"/>
                <a:t> (</a:t>
              </a:r>
              <a:r>
                <a:rPr lang="fr-FR" sz="1100" dirty="0" err="1"/>
                <a:t>optional</a:t>
              </a:r>
              <a:r>
                <a:rPr lang="fr-FR" sz="1100" dirty="0"/>
                <a:t>)</a:t>
              </a:r>
            </a:p>
            <a:p>
              <a:r>
                <a:rPr lang="fr-FR" sz="1100" b="1" dirty="0"/>
                <a:t>TECHNO</a:t>
              </a:r>
              <a:r>
                <a:rPr lang="fr-FR" sz="1100" dirty="0"/>
                <a:t>=</a:t>
              </a:r>
              <a:r>
                <a:rPr lang="fr-FR" sz="1100" dirty="0" err="1"/>
                <a:t>name</a:t>
              </a:r>
              <a:r>
                <a:rPr lang="fr-FR" sz="1100" dirty="0"/>
                <a:t> of the </a:t>
              </a:r>
              <a:r>
                <a:rPr lang="fr-FR" sz="1100" dirty="0" err="1"/>
                <a:t>technology</a:t>
              </a:r>
              <a:r>
                <a:rPr lang="fr-FR" sz="1100" dirty="0"/>
                <a:t> if </a:t>
              </a:r>
              <a:r>
                <a:rPr lang="fr-FR" sz="1100" dirty="0" err="1"/>
                <a:t>needed</a:t>
              </a:r>
              <a:r>
                <a:rPr lang="fr-FR" sz="1100" dirty="0"/>
                <a:t> (</a:t>
              </a:r>
              <a:r>
                <a:rPr lang="fr-FR" sz="1100" dirty="0" err="1"/>
                <a:t>optional</a:t>
              </a:r>
              <a:r>
                <a:rPr lang="fr-FR" sz="1100" dirty="0"/>
                <a:t>)</a:t>
              </a:r>
            </a:p>
            <a:p>
              <a:r>
                <a:rPr lang="en-US" sz="1100" b="1" dirty="0"/>
                <a:t>PARAMS</a:t>
              </a:r>
              <a:r>
                <a:rPr lang="en-US" sz="1100" dirty="0"/>
                <a:t>=SZ a SZ b, (SZ for sizing measure or category (new), QR for quality rule, BF for background fact)</a:t>
              </a:r>
            </a:p>
            <a:p>
              <a:r>
                <a:rPr lang="en-US" sz="1100" b="1" dirty="0"/>
                <a:t>EXPR</a:t>
              </a:r>
              <a:r>
                <a:rPr lang="en-US" sz="1100" dirty="0"/>
                <a:t>=a/b,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fr-FR" sz="1100" dirty="0" err="1"/>
                <a:t>Either</a:t>
              </a:r>
              <a:r>
                <a:rPr lang="fr-FR" sz="1100" dirty="0"/>
                <a:t> ID, </a:t>
              </a:r>
              <a:r>
                <a:rPr lang="fr-FR" sz="1100" dirty="0" err="1"/>
                <a:t>either</a:t>
              </a:r>
              <a:r>
                <a:rPr lang="fr-FR" sz="1100" dirty="0"/>
                <a:t> PARAMS and EXPR (for custom expression) </a:t>
              </a:r>
              <a:r>
                <a:rPr lang="fr-FR" sz="1100" dirty="0" err="1"/>
                <a:t>should</a:t>
              </a:r>
              <a:r>
                <a:rPr lang="fr-FR" sz="1100" dirty="0"/>
                <a:t> </a:t>
              </a:r>
              <a:r>
                <a:rPr lang="fr-FR" sz="1100" dirty="0" err="1"/>
                <a:t>be</a:t>
              </a:r>
              <a:r>
                <a:rPr lang="fr-FR" sz="1100" dirty="0"/>
                <a:t> </a:t>
              </a:r>
              <a:r>
                <a:rPr lang="fr-FR" sz="1100" dirty="0" err="1"/>
                <a:t>specified</a:t>
              </a:r>
              <a:endParaRPr lang="fr-FR" sz="1100" dirty="0"/>
            </a:p>
            <a:p>
              <a:r>
                <a:rPr lang="fr-FR" sz="1100" dirty="0"/>
                <a:t>By default, if MODULE or TECHNOLOGY not </a:t>
              </a:r>
              <a:r>
                <a:rPr lang="fr-FR" sz="1100" dirty="0" err="1"/>
                <a:t>specified</a:t>
              </a:r>
              <a:r>
                <a:rPr lang="fr-FR" sz="1100" dirty="0"/>
                <a:t>, the </a:t>
              </a:r>
              <a:r>
                <a:rPr lang="fr-FR" sz="1100" dirty="0" err="1"/>
                <a:t>evolution</a:t>
              </a:r>
              <a:r>
                <a:rPr lang="fr-FR" sz="1100" dirty="0"/>
                <a:t> </a:t>
              </a:r>
              <a:r>
                <a:rPr lang="fr-FR" sz="1100" dirty="0" err="1"/>
                <a:t>is</a:t>
              </a:r>
              <a:r>
                <a:rPr lang="fr-FR" sz="1100" dirty="0"/>
                <a:t> </a:t>
              </a:r>
              <a:r>
                <a:rPr lang="fr-FR" sz="1100" dirty="0" err="1"/>
                <a:t>given</a:t>
              </a:r>
              <a:r>
                <a:rPr lang="fr-FR" sz="1100" dirty="0"/>
                <a:t> for the application</a:t>
              </a:r>
            </a:p>
            <a:p>
              <a:r>
                <a:rPr lang="en-US" sz="1100" b="1" dirty="0"/>
                <a:t>COMPLIANCE</a:t>
              </a:r>
              <a:r>
                <a:rPr lang="en-US" sz="1100" dirty="0"/>
                <a:t>=true/false (by default false), work only for BC or TC, to display the compliance score evolution instead of the </a:t>
              </a:r>
              <a:r>
                <a:rPr lang="en-US" sz="1100"/>
                <a:t>grade evolution</a:t>
              </a:r>
              <a:endParaRPr lang="en-US" sz="1100" dirty="0"/>
            </a:p>
            <a:p>
              <a:endParaRPr lang="fr-FR" sz="1100" dirty="0"/>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110799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where N is the limit number of shown item ; if COUNT options isn’t indicated, no limit is applied (by default none)</a:t>
              </a:r>
            </a:p>
            <a:p>
              <a:r>
                <a:rPr lang="en-US" sz="1100" b="1" dirty="0"/>
                <a:t>NOVIOLATIONS</a:t>
              </a:r>
              <a:r>
                <a:rPr lang="en-US" sz="1100" dirty="0"/>
                <a:t>=</a:t>
              </a:r>
              <a:r>
                <a:rPr lang="en-US" sz="1100" dirty="0" err="1"/>
                <a:t>true|false</a:t>
              </a:r>
              <a:r>
                <a:rPr lang="en-US" sz="1100" dirty="0"/>
                <a:t> to not display rules that do not have violations. By default if option is not present or different from false, it will be true (we display everything)</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NOVIOLATIONS=true"/>
          <p:cNvGraphicFramePr>
            <a:graphicFrameLocks noGrp="1"/>
          </p:cNvGraphicFramePr>
          <p:nvPr>
            <p:extLst>
              <p:ext uri="{D42A27DB-BD31-4B8C-83A1-F6EECF244321}">
                <p14:modId xmlns:p14="http://schemas.microsoft.com/office/powerpoint/2010/main" val="3287903930"/>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6210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800" dirty="0"/>
                <a:t>-   </a:t>
              </a:r>
              <a:r>
                <a:rPr lang="en-US" sz="800" b="1" dirty="0"/>
                <a:t>METRICS</a:t>
              </a:r>
              <a:r>
                <a:rPr lang="en-GB" sz="800" b="1" dirty="0"/>
                <a:t>= </a:t>
              </a:r>
              <a:r>
                <a:rPr lang="en-GB" sz="800" dirty="0"/>
                <a:t>list of ids or standard tags, separated by | (can be Business or Technical Criterion, quality rules or quality standard tags, it can also be the name for a BC or a </a:t>
              </a:r>
              <a:r>
                <a:rPr lang="en-GB" sz="800" dirty="0" err="1"/>
                <a:t>shortName</a:t>
              </a:r>
              <a:r>
                <a:rPr lang="en-GB" sz="800" dirty="0"/>
                <a:t> for a TC)</a:t>
              </a:r>
              <a:endParaRPr lang="en-US" sz="800" dirty="0"/>
            </a:p>
            <a:p>
              <a:r>
                <a:rPr lang="en-GB" sz="800" dirty="0"/>
                <a:t>-   </a:t>
              </a:r>
              <a:r>
                <a:rPr lang="en-GB" sz="800" b="1" dirty="0"/>
                <a:t>COMPLIANCE=true or false</a:t>
              </a:r>
              <a:r>
                <a:rPr lang="en-GB" sz="800" dirty="0"/>
                <a:t> if you want to display the Compliance ratio column (default false)</a:t>
              </a:r>
              <a:endParaRPr lang="en-US" sz="800" dirty="0"/>
            </a:p>
            <a:p>
              <a:pPr marL="171450" indent="-171450">
                <a:buFontTx/>
                <a:buChar char="-"/>
              </a:pPr>
              <a:r>
                <a:rPr lang="en-GB" sz="800" b="1" dirty="0"/>
                <a:t>CRITICAL=true or false </a:t>
              </a:r>
              <a:r>
                <a:rPr lang="en-GB" sz="800" dirty="0"/>
                <a:t>if you want to filter the metrics from the Business or Technical Criteria by critical metrics (default false)</a:t>
              </a:r>
              <a:endParaRPr lang="en-US" sz="800" dirty="0"/>
            </a:p>
            <a:p>
              <a:pPr marL="171450" indent="-171450">
                <a:buFontTx/>
                <a:buChar char="-"/>
              </a:pPr>
              <a:r>
                <a:rPr lang="en-GB" sz="800" b="1" dirty="0"/>
                <a:t>SORTED=TOTAL|COMPLIANCE</a:t>
              </a:r>
              <a:r>
                <a:rPr lang="en-GB" sz="800" dirty="0"/>
                <a:t> to sort the results from max number of violations to min, or by compliance score by worse to better (if compliance score column is displayed), default is TOTAL</a:t>
              </a:r>
            </a:p>
            <a:p>
              <a:pPr marL="171450" indent="-171450">
                <a:buFontTx/>
                <a:buChar char="-"/>
              </a:pPr>
              <a:r>
                <a:rPr lang="en-GB" sz="800" b="1" dirty="0"/>
                <a:t>LBL= </a:t>
              </a:r>
              <a:r>
                <a:rPr lang="en-GB" sz="800" dirty="0"/>
                <a:t>violations or vulnerabilities (vulnerabilities if not set), this change the headers from Vulnerabilities to Violations</a:t>
              </a:r>
            </a:p>
            <a:p>
              <a:pPr marL="171450" indent="-171450">
                <a:buFontTx/>
                <a:buChar char="-"/>
              </a:pPr>
              <a:r>
                <a:rPr lang="en-GB" sz="800" b="1" dirty="0"/>
                <a:t>EVOLUTION</a:t>
              </a:r>
              <a:r>
                <a:rPr lang="en-GB" sz="800" dirty="0"/>
                <a:t>=</a:t>
              </a:r>
              <a:r>
                <a:rPr lang="en-GB" sz="800" dirty="0" err="1"/>
                <a:t>true|false</a:t>
              </a:r>
              <a:r>
                <a:rPr lang="en-GB" sz="800" dirty="0"/>
                <a:t>. For display of added and removed columns. If not exists, the </a:t>
              </a:r>
              <a:r>
                <a:rPr lang="en-GB" sz="800" dirty="0" err="1"/>
                <a:t>colums</a:t>
              </a:r>
              <a:r>
                <a:rPr lang="en-GB" sz="800" dirty="0"/>
                <a:t> are displayed only if there is a previous snapshot</a:t>
              </a:r>
            </a:p>
            <a:p>
              <a:pPr marL="171450" indent="-171450">
                <a:buFontTx/>
                <a:buChar char="-"/>
              </a:pPr>
              <a:r>
                <a:rPr lang="en-GB" sz="800" b="1" dirty="0"/>
                <a:t>DESC</a:t>
              </a:r>
              <a:r>
                <a:rPr lang="en-GB" sz="800" dirty="0"/>
                <a:t>=</a:t>
              </a:r>
              <a:r>
                <a:rPr lang="en-GB" sz="800" dirty="0" err="1"/>
                <a:t>true|false</a:t>
              </a:r>
              <a:r>
                <a:rPr lang="en-GB" sz="800" dirty="0"/>
                <a:t>. For display rationale, description and remediation of the rule. By default if not present, it is false</a:t>
              </a:r>
              <a:endParaRPr lang="en-US" sz="800" dirty="0"/>
            </a:p>
            <a:p>
              <a:pPr marL="171450" indent="-171450">
                <a:buFontTx/>
                <a:buChar char="-"/>
              </a:pPr>
              <a:r>
                <a:rPr lang="en-US" sz="800" dirty="0"/>
                <a:t> </a:t>
              </a:r>
              <a:r>
                <a:rPr lang="en-US" sz="800" b="1" dirty="0"/>
                <a:t>HEADER</a:t>
              </a:r>
              <a:r>
                <a:rPr lang="en-US" sz="8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800" b="1" dirty="0"/>
                <a:t>NOVIOLATIONS</a:t>
              </a:r>
              <a:r>
                <a:rPr lang="en-US" sz="800" dirty="0"/>
                <a:t>=</a:t>
              </a:r>
              <a:r>
                <a:rPr lang="en-US" sz="800" dirty="0" err="1"/>
                <a:t>true|false</a:t>
              </a:r>
              <a:r>
                <a:rPr lang="en-US" sz="800" dirty="0"/>
                <a:t> to not display rules that do not have violations. By default if option is not present or different from false, it will be true (we display everything)</a:t>
              </a:r>
            </a:p>
            <a:p>
              <a:pPr marL="171450" indent="-171450">
                <a:buFontTx/>
                <a:buChar char="-"/>
              </a:pP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0065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00" b="1" dirty="0"/>
                <a:t>STD </a:t>
              </a:r>
              <a:r>
                <a:rPr lang="en-US" sz="1000" dirty="0"/>
                <a:t>=  Name of the parent quality standard you want the details, for example, CWE-2011-Top25 will list total, added and removed violations for standards CWE-22, CWE-78, CWE-79, CWE-89, CWE-134, CWE-327, CWE-434 and CWE-798. It can also take the name, </a:t>
              </a:r>
              <a:r>
                <a:rPr lang="en-US" sz="1000" dirty="0" err="1"/>
                <a:t>shortName</a:t>
              </a:r>
              <a:r>
                <a:rPr lang="en-US" sz="1000" dirty="0"/>
                <a:t> or ID of a Business Criterion</a:t>
              </a:r>
            </a:p>
            <a:p>
              <a:pPr marL="171450" indent="-171450">
                <a:buFontTx/>
                <a:buChar char="-"/>
              </a:pPr>
              <a:r>
                <a:rPr lang="en-GB" sz="1000" b="1" dirty="0"/>
                <a:t>LBL= </a:t>
              </a:r>
              <a:r>
                <a:rPr lang="en-GB" sz="1000" dirty="0"/>
                <a:t>violations or vulnerabilities (vulnerabilities if not set), this change the headers from Vulnerabilities to Violations</a:t>
              </a:r>
            </a:p>
            <a:p>
              <a:pPr marL="171450" indent="-171450">
                <a:buFontTx/>
                <a:buChar char="-"/>
              </a:pPr>
              <a:r>
                <a:rPr lang="en-GB" sz="1000" b="1" dirty="0"/>
                <a:t>MORE</a:t>
              </a:r>
              <a:r>
                <a:rPr lang="en-GB" sz="1000" dirty="0"/>
                <a:t>=true : add this one if you have specified a category in STD and want the evolution of the tags associated to this category (not specified by default)</a:t>
              </a:r>
            </a:p>
            <a:p>
              <a:pPr marL="171450" indent="-171450">
                <a:buFontTx/>
                <a:buChar char="-"/>
              </a:pPr>
              <a:r>
                <a:rPr lang="en-US" sz="1000" b="1" i="0" dirty="0"/>
                <a:t>EVOLUTION</a:t>
              </a:r>
              <a:r>
                <a:rPr lang="en-US" sz="1000" i="0" dirty="0"/>
                <a:t>=</a:t>
              </a:r>
              <a:r>
                <a:rPr lang="en-US" sz="1000" i="0" dirty="0" err="1"/>
                <a:t>true|false</a:t>
              </a:r>
              <a:r>
                <a:rPr lang="en-US" sz="1000" i="0" dirty="0"/>
                <a:t> to display added and removed violations columns. By default or if not exists, is true if there is a previous snapshot.</a:t>
              </a:r>
              <a:endParaRPr lang="en-GB" sz="1000" dirty="0"/>
            </a:p>
            <a:p>
              <a:pPr marL="171450" indent="-171450">
                <a:buFontTx/>
                <a:buChar char="-"/>
              </a:pPr>
              <a:r>
                <a:rPr lang="en-US" sz="1000" dirty="0"/>
                <a:t> </a:t>
              </a:r>
              <a:r>
                <a:rPr lang="en-US" sz="1000" b="1" dirty="0"/>
                <a:t>HEADER</a:t>
              </a:r>
              <a:r>
                <a:rPr lang="en-US" sz="10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1000" b="1" dirty="0"/>
                <a:t>NOVIOLATIONS</a:t>
              </a:r>
              <a:r>
                <a:rPr lang="en-US" sz="1000" dirty="0"/>
                <a:t>=</a:t>
              </a:r>
              <a:r>
                <a:rPr lang="en-US" sz="1000" dirty="0" err="1"/>
                <a:t>true|false</a:t>
              </a:r>
              <a:r>
                <a:rPr lang="en-US" sz="1000" dirty="0"/>
                <a:t> to not display rules that do not have violations. By default if option is not present or different from false, it will be true (we display everything)</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900" b="1" dirty="0"/>
                <a:t>NOVIOLATIONS</a:t>
              </a:r>
              <a:r>
                <a:rPr lang="en-US" sz="900" dirty="0"/>
                <a:t>=</a:t>
              </a:r>
              <a:r>
                <a:rPr lang="en-US" sz="900" dirty="0" err="1"/>
                <a:t>true|false</a:t>
              </a:r>
              <a:r>
                <a:rPr lang="en-US" sz="900" dirty="0"/>
                <a:t> to not display rules and TC that do not have violations. By default if option is not present or different from false, it will be true (we display everything)</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a:t>To use this component, the following extensions should be installed : Quality standards mapping extension &gt;= 20240212.0.0-funcrel;CISQ index extension &gt;= 20240201.0.0-funcrel;ISO-5055 index extension &gt;= 20240202;Security Standards extension &gt;= 20240209.0.0-funcrel.</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10070</Words>
  <Application>Microsoft Office PowerPoint</Application>
  <PresentationFormat>Widescreen</PresentationFormat>
  <Paragraphs>2416</Paragraphs>
  <Slides>87</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790</cp:revision>
  <dcterms:created xsi:type="dcterms:W3CDTF">2016-10-16T15:51:34Z</dcterms:created>
  <dcterms:modified xsi:type="dcterms:W3CDTF">2025-06-26T12:00:16Z</dcterms:modified>
</cp:coreProperties>
</file>