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notesMasterIdLst>
    <p:notesMasterId r:id="rId8"/>
  </p:notesMasterIdLst>
  <p:handoutMasterIdLst>
    <p:handoutMasterId r:id="rId9"/>
  </p:handoutMasterIdLst>
  <p:sldIdLst>
    <p:sldId id="373" r:id="rId2"/>
    <p:sldId id="267" r:id="rId3"/>
    <p:sldId id="260" r:id="rId4"/>
    <p:sldId id="263" r:id="rId5"/>
    <p:sldId id="265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107842-6964-42DE-9929-5A0FD1D2D982}">
          <p14:sldIdLst>
            <p14:sldId id="373"/>
            <p14:sldId id="267"/>
            <p14:sldId id="260"/>
            <p14:sldId id="263"/>
            <p14:sldId id="265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3C47"/>
    <a:srgbClr val="6BE6DE"/>
    <a:srgbClr val="CEF7F4"/>
    <a:srgbClr val="9CEEE9"/>
    <a:srgbClr val="188E86"/>
    <a:srgbClr val="FEB861"/>
    <a:srgbClr val="CF7600"/>
    <a:srgbClr val="FFC692"/>
    <a:srgbClr val="37AEA6"/>
    <a:srgbClr val="EC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5" autoAdjust="0"/>
    <p:restoredTop sz="75970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636" y="114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0" d="100"/>
        <a:sy n="90" d="100"/>
      </p:scale>
      <p:origin x="0" y="-3648"/>
    </p:cViewPr>
  </p:sorterViewPr>
  <p:notesViewPr>
    <p:cSldViewPr snapToGrid="0" snapToObjects="1">
      <p:cViewPr varScale="1">
        <p:scale>
          <a:sx n="63" d="100"/>
          <a:sy n="63" d="100"/>
        </p:scale>
        <p:origin x="2280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550645875148288"/>
          <c:y val="3.2133153882921719E-2"/>
          <c:w val="0.62073855053833493"/>
          <c:h val="0.91066434061011869"/>
        </c:manualLayout>
      </c:layout>
      <c:pieChart>
        <c:varyColors val="1"/>
        <c:ser>
          <c:idx val="0"/>
          <c:order val="0"/>
          <c:tx>
            <c:strRef>
              <c:f>Sheet1!$B$1:$B$2</c:f>
              <c:strCache>
                <c:ptCount val="1"/>
                <c:pt idx="0">
                  <c:v>LOCs 300</c:v>
                </c:pt>
              </c:strCache>
            </c:strRef>
          </c:tx>
          <c:dLbls>
            <c:dLbl>
              <c:idx val="3"/>
              <c:layout>
                <c:manualLayout>
                  <c:x val="-0.20676843965933236"/>
                  <c:y val="2.3952095808383235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FBB-4FC2-A257-AB63227E949C}"/>
                </c:ext>
              </c:extLst>
            </c:dLbl>
            <c:dLbl>
              <c:idx val="4"/>
              <c:layout>
                <c:manualLayout>
                  <c:x val="0.40546210295141688"/>
                  <c:y val="4.191616766467066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FBB-4FC2-A257-AB63227E949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200">
                    <a:solidFill>
                      <a:schemeClr val="bg1"/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Techno1</c:v>
                </c:pt>
                <c:pt idx="1">
                  <c:v>Techno2</c:v>
                </c:pt>
                <c:pt idx="2">
                  <c:v>Techno3</c:v>
                </c:pt>
                <c:pt idx="3">
                  <c:v>Techno4</c:v>
                </c:pt>
                <c:pt idx="4">
                  <c:v>Techno5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300</c:v>
                </c:pt>
                <c:pt idx="1">
                  <c:v>200</c:v>
                </c:pt>
                <c:pt idx="2">
                  <c:v>150</c:v>
                </c:pt>
                <c:pt idx="3">
                  <c:v>100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BB-4FC2-A257-AB63227E949C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9"/>
    </mc:Choice>
    <mc:Fallback>
      <c:style val="19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704302179619908"/>
          <c:y val="0.12779902512185976"/>
          <c:w val="0.44563988115612629"/>
          <c:h val="0.73184818687984154"/>
        </c:manualLayout>
      </c:layout>
      <c:radarChart>
        <c:radarStyle val="fill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V2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2.5</c:v>
                </c:pt>
                <c:pt idx="1">
                  <c:v>2.5</c:v>
                </c:pt>
                <c:pt idx="2">
                  <c:v>2.5</c:v>
                </c:pt>
                <c:pt idx="3">
                  <c:v>2.5</c:v>
                </c:pt>
                <c:pt idx="4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95-4089-A4D6-50945BBB41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V1</c:v>
                </c:pt>
              </c:strCache>
            </c:strRef>
          </c:tx>
          <c:spPr>
            <a:noFill/>
            <a:ln w="15875">
              <a:solidFill>
                <a:schemeClr val="tx1"/>
              </a:solidFill>
              <a:prstDash val="lgDash"/>
            </a:ln>
          </c:spPr>
          <c:cat>
            <c:strRef>
              <c:f>Sheet1!$A$2:$A$6</c:f>
              <c:strCache>
                <c:ptCount val="5"/>
                <c:pt idx="0">
                  <c:v>Trsf</c:v>
                </c:pt>
                <c:pt idx="1">
                  <c:v>Chng</c:v>
                </c:pt>
                <c:pt idx="2">
                  <c:v>Rbst</c:v>
                </c:pt>
                <c:pt idx="3">
                  <c:v>Perf</c:v>
                </c:pt>
                <c:pt idx="4">
                  <c:v>Secu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1.5</c:v>
                </c:pt>
                <c:pt idx="1">
                  <c:v>1.5</c:v>
                </c:pt>
                <c:pt idx="2">
                  <c:v>1.5</c:v>
                </c:pt>
                <c:pt idx="3">
                  <c:v>1.5</c:v>
                </c:pt>
                <c:pt idx="4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595-4089-A4D6-50945BBB41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0320376"/>
        <c:axId val="470310576"/>
      </c:radarChart>
      <c:catAx>
        <c:axId val="470320376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470310576"/>
        <c:crosses val="autoZero"/>
        <c:auto val="1"/>
        <c:lblAlgn val="ctr"/>
        <c:lblOffset val="100"/>
        <c:noMultiLvlLbl val="0"/>
      </c:catAx>
      <c:valAx>
        <c:axId val="470310576"/>
        <c:scaling>
          <c:orientation val="minMax"/>
          <c:max val="4"/>
          <c:min val="0"/>
        </c:scaling>
        <c:delete val="0"/>
        <c:axPos val="l"/>
        <c:majorGridlines/>
        <c:numFmt formatCode="General" sourceLinked="1"/>
        <c:majorTickMark val="cross"/>
        <c:minorTickMark val="none"/>
        <c:tickLblPos val="nextTo"/>
        <c:crossAx val="4703203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58720890915502133"/>
          <c:y val="0.49796390144685387"/>
          <c:w val="0.38572676707418985"/>
          <c:h val="0.3450615529898441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2302551437254132E-2"/>
          <c:y val="8.7498611265414819E-2"/>
          <c:w val="0.6433020470685219"/>
          <c:h val="0.5972928933822165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Debt removed ($)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 w="12700">
              <a:solidFill>
                <a:schemeClr val="accent3">
                  <a:lumMod val="50000"/>
                </a:schemeClr>
              </a:solidFill>
            </a:ln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40787</c:v>
                </c:pt>
                <c:pt idx="1">
                  <c:v>40878</c:v>
                </c:pt>
                <c:pt idx="2">
                  <c:v>40969</c:v>
                </c:pt>
                <c:pt idx="3">
                  <c:v>41244</c:v>
                </c:pt>
              </c:numCache>
            </c:numRef>
          </c:cat>
          <c:val>
            <c:numRef>
              <c:f>Sheet1!$B$2:$B$5</c:f>
              <c:numCache>
                <c:formatCode>#,##0</c:formatCode>
                <c:ptCount val="4"/>
                <c:pt idx="0">
                  <c:v>-2100</c:v>
                </c:pt>
                <c:pt idx="1">
                  <c:v>-600</c:v>
                </c:pt>
                <c:pt idx="2">
                  <c:v>-1800</c:v>
                </c:pt>
                <c:pt idx="3">
                  <c:v>-1200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8D-4D6F-AF01-BD3FE56935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Debt added ($)</c:v>
                </c:pt>
              </c:strCache>
            </c:strRef>
          </c:tx>
          <c:spPr>
            <a:solidFill>
              <a:schemeClr val="accent1"/>
            </a:solidFill>
            <a:ln w="12700">
              <a:solidFill>
                <a:schemeClr val="accent1"/>
              </a:solidFill>
            </a:ln>
          </c:spPr>
          <c:invertIfNegative val="0"/>
          <c:cat>
            <c:numRef>
              <c:f>Sheet1!$A$2:$A$5</c:f>
              <c:numCache>
                <c:formatCode>m/d/yyyy</c:formatCode>
                <c:ptCount val="4"/>
                <c:pt idx="0">
                  <c:v>40787</c:v>
                </c:pt>
                <c:pt idx="1">
                  <c:v>40878</c:v>
                </c:pt>
                <c:pt idx="2">
                  <c:v>40969</c:v>
                </c:pt>
                <c:pt idx="3">
                  <c:v>41244</c:v>
                </c:pt>
              </c:numCache>
            </c:numRef>
          </c:cat>
          <c:val>
            <c:numRef>
              <c:f>Sheet1!$C$2:$C$5</c:f>
              <c:numCache>
                <c:formatCode>#,##0</c:formatCode>
                <c:ptCount val="4"/>
                <c:pt idx="0">
                  <c:v>2800</c:v>
                </c:pt>
                <c:pt idx="1">
                  <c:v>3200</c:v>
                </c:pt>
                <c:pt idx="2">
                  <c:v>2300</c:v>
                </c:pt>
                <c:pt idx="3">
                  <c:v>1300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8D-4D6F-AF01-BD3FE5693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70310184"/>
        <c:axId val="470321160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Debt ($)</c:v>
                </c:pt>
              </c:strCache>
            </c:strRef>
          </c:tx>
          <c:spPr>
            <a:ln w="31750">
              <a:solidFill>
                <a:schemeClr val="tx2"/>
              </a:solidFill>
            </a:ln>
          </c:spPr>
          <c:marker>
            <c:symbol val="none"/>
          </c:marker>
          <c:cat>
            <c:numRef>
              <c:f>Sheet1!$A$2:$A$5</c:f>
              <c:numCache>
                <c:formatCode>m/d/yyyy</c:formatCode>
                <c:ptCount val="4"/>
                <c:pt idx="0">
                  <c:v>40787</c:v>
                </c:pt>
                <c:pt idx="1">
                  <c:v>40878</c:v>
                </c:pt>
                <c:pt idx="2">
                  <c:v>40969</c:v>
                </c:pt>
                <c:pt idx="3">
                  <c:v>41244</c:v>
                </c:pt>
              </c:numCache>
            </c:numRef>
          </c:cat>
          <c:val>
            <c:numRef>
              <c:f>Sheet1!$D$2:$D$5</c:f>
              <c:numCache>
                <c:formatCode>#,##0</c:formatCode>
                <c:ptCount val="4"/>
                <c:pt idx="0">
                  <c:v>470000</c:v>
                </c:pt>
                <c:pt idx="1">
                  <c:v>480000</c:v>
                </c:pt>
                <c:pt idx="2">
                  <c:v>490000</c:v>
                </c:pt>
                <c:pt idx="3">
                  <c:v>480000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28D-4D6F-AF01-BD3FE5693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0321944"/>
        <c:axId val="470314104"/>
      </c:lineChart>
      <c:catAx>
        <c:axId val="47031018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ln w="12700">
            <a:solidFill>
              <a:prstClr val="white">
                <a:lumMod val="50000"/>
              </a:prstClr>
            </a:solidFill>
          </a:ln>
        </c:spPr>
        <c:crossAx val="470321160"/>
        <c:crosses val="autoZero"/>
        <c:auto val="0"/>
        <c:lblAlgn val="ctr"/>
        <c:lblOffset val="100"/>
        <c:noMultiLvlLbl val="1"/>
      </c:catAx>
      <c:valAx>
        <c:axId val="470321160"/>
        <c:scaling>
          <c:orientation val="minMax"/>
        </c:scaling>
        <c:delete val="0"/>
        <c:axPos val="l"/>
        <c:majorGridlines/>
        <c:numFmt formatCode="#,##0" sourceLinked="1"/>
        <c:majorTickMark val="cross"/>
        <c:minorTickMark val="none"/>
        <c:tickLblPos val="nextTo"/>
        <c:spPr>
          <a:ln>
            <a:solidFill>
              <a:prstClr val="white">
                <a:lumMod val="50000"/>
              </a:prstClr>
            </a:solidFill>
          </a:ln>
        </c:spPr>
        <c:crossAx val="470310184"/>
        <c:crosses val="autoZero"/>
        <c:crossBetween val="between"/>
      </c:valAx>
      <c:valAx>
        <c:axId val="470314104"/>
        <c:scaling>
          <c:orientation val="minMax"/>
          <c:min val="0"/>
        </c:scaling>
        <c:delete val="0"/>
        <c:axPos val="r"/>
        <c:numFmt formatCode="#,##0" sourceLinked="1"/>
        <c:majorTickMark val="out"/>
        <c:minorTickMark val="none"/>
        <c:tickLblPos val="nextTo"/>
        <c:crossAx val="470321944"/>
        <c:crosses val="max"/>
        <c:crossBetween val="between"/>
      </c:valAx>
      <c:dateAx>
        <c:axId val="47032194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one"/>
        <c:crossAx val="470314104"/>
        <c:crosses val="autoZero"/>
        <c:auto val="1"/>
        <c:lblOffset val="100"/>
        <c:baseTimeUnit val="months"/>
        <c:majorUnit val="1"/>
        <c:minorUnit val="1"/>
      </c:dateAx>
    </c:plotArea>
    <c:legend>
      <c:legendPos val="r"/>
      <c:layout>
        <c:manualLayout>
          <c:xMode val="edge"/>
          <c:yMode val="edge"/>
          <c:x val="0.74417271598500423"/>
          <c:y val="0.68998065871468828"/>
          <c:w val="0.2545674965224477"/>
          <c:h val="0.19724702305804406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05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93F0280-73A8-4D0E-AE4A-F7BA00132B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19D10-BACB-4DC6-8266-08198C55FD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62845F-21F6-4531-A304-559DC661811C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82E07-4672-464B-8D21-624F65F274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60D3B-3403-4DFF-B5D5-3E848A81D8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23D1D-50ED-42A0-B153-5A24BEF24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428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6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ev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oup of people looking at a computer&#10;&#10;Description generated with high confidence">
            <a:extLst>
              <a:ext uri="{FF2B5EF4-FFF2-40B4-BE49-F238E27FC236}">
                <a16:creationId xmlns:a16="http://schemas.microsoft.com/office/drawing/2014/main" id="{8C9A953A-3019-402C-AC2A-CD61DD0EA4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5298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298112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4400" b="0" kern="1200" dirty="0">
                <a:solidFill>
                  <a:schemeClr val="bg1"/>
                </a:solidFill>
                <a:latin typeface="Gotham Book" pitchFamily="50" charset="0"/>
                <a:ea typeface="+mn-ea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61C67D-2B19-42F2-9286-75912967EBE2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C3A30DB9-BAE1-4111-B7FC-3F062DFEE6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B6796C-2EB1-A01D-AFFA-7163C8044A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926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E55ED6-C6F8-21A9-604C-6790D1B0A0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64611" y="28657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00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29714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6096000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5411666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9891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3 with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4756638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4132385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A8778185-0A3D-4965-86CA-B929653B0169}"/>
              </a:ext>
            </a:extLst>
          </p:cNvPr>
          <p:cNvSpPr/>
          <p:nvPr userDrawn="1"/>
        </p:nvSpPr>
        <p:spPr>
          <a:xfrm>
            <a:off x="4756637" y="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763A928-E3DF-47BD-A8F3-CF87F8571F52}"/>
              </a:ext>
            </a:extLst>
          </p:cNvPr>
          <p:cNvSpPr/>
          <p:nvPr userDrawn="1"/>
        </p:nvSpPr>
        <p:spPr>
          <a:xfrm flipV="1">
            <a:off x="4756637" y="342900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0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5 with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A8778185-0A3D-4965-86CA-B929653B0169}"/>
              </a:ext>
            </a:extLst>
          </p:cNvPr>
          <p:cNvSpPr/>
          <p:nvPr userDrawn="1"/>
        </p:nvSpPr>
        <p:spPr>
          <a:xfrm>
            <a:off x="3253154" y="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D763A928-E3DF-47BD-A8F3-CF87F8571F52}"/>
              </a:ext>
            </a:extLst>
          </p:cNvPr>
          <p:cNvSpPr/>
          <p:nvPr userDrawn="1"/>
        </p:nvSpPr>
        <p:spPr>
          <a:xfrm flipV="1">
            <a:off x="3253154" y="3429000"/>
            <a:ext cx="1230925" cy="3429000"/>
          </a:xfrm>
          <a:prstGeom prst="rtTriangle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3253154" cy="68580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26" y="1037493"/>
            <a:ext cx="3152043" cy="4783014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8546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inding for dev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14D29999-1D8E-4D8F-931C-60C5188F1501}"/>
              </a:ext>
            </a:extLst>
          </p:cNvPr>
          <p:cNvSpPr/>
          <p:nvPr userDrawn="1"/>
        </p:nvSpPr>
        <p:spPr bwMode="auto">
          <a:xfrm>
            <a:off x="609600" y="1155329"/>
            <a:ext cx="11064077" cy="1016786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Observation: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In xxx, 7 utility classes do not declare a private constructor. Utility classes are not meant to be instantiated because all the functionalities they provide are accessible without instantiation. A private constructor locks the instantiation mechanism and protects the utility class against misuse.</a:t>
            </a:r>
            <a:endParaRPr lang="fr-FR" sz="1200" dirty="0">
              <a:solidFill>
                <a:srgbClr val="000000">
                  <a:lumMod val="65000"/>
                  <a:lumOff val="35000"/>
                </a:srgb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1800" dirty="0" err="1">
              <a:solidFill>
                <a:schemeClr val="tx2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356F8FBC-A967-479A-A2C2-6F82B7055647}"/>
              </a:ext>
            </a:extLst>
          </p:cNvPr>
          <p:cNvSpPr/>
          <p:nvPr userDrawn="1"/>
        </p:nvSpPr>
        <p:spPr bwMode="auto">
          <a:xfrm>
            <a:off x="616442" y="2318894"/>
            <a:ext cx="3384058" cy="1928600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Recommendation</a:t>
            </a: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Quick-win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provide a private default constructor for utility classes to ensure that the class can’t be instantiated.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The scope is small, with only 7 violations, so the time estimate is very low.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1CD741A7-C74D-4B32-A2B5-570AC1CB6A0F}"/>
              </a:ext>
            </a:extLst>
          </p:cNvPr>
          <p:cNvSpPr/>
          <p:nvPr userDrawn="1"/>
        </p:nvSpPr>
        <p:spPr bwMode="auto">
          <a:xfrm>
            <a:off x="616442" y="4394273"/>
            <a:ext cx="3452475" cy="1779235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Business Value</a:t>
            </a:r>
            <a:r>
              <a:rPr lang="fr-FR" sz="16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:</a:t>
            </a:r>
          </a:p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Efficiency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unwarranted instantiations would consume memory without adding any functional value.</a:t>
            </a:r>
          </a:p>
          <a:p>
            <a:pPr lvl="0"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</a:pPr>
            <a:r>
              <a:rPr lang="en-US" sz="1200" i="1" u="sng" dirty="0">
                <a:solidFill>
                  <a:srgbClr val="CF7600"/>
                </a:solidFill>
                <a:cs typeface="Arial" pitchFamily="34" charset="0"/>
              </a:rPr>
              <a:t>Changeability</a:t>
            </a:r>
            <a:r>
              <a:rPr lang="en-US" sz="1200" dirty="0">
                <a:solidFill>
                  <a:srgbClr val="CF7600"/>
                </a:solidFill>
                <a:cs typeface="Arial" pitchFamily="34" charset="0"/>
              </a:rPr>
              <a:t> – 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unclear boundaries or conventions can hinder reuse of utility classes. 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60297C8-7C8B-4DE0-A115-BE13FCF20343}"/>
              </a:ext>
            </a:extLst>
          </p:cNvPr>
          <p:cNvSpPr/>
          <p:nvPr userDrawn="1"/>
        </p:nvSpPr>
        <p:spPr bwMode="auto">
          <a:xfrm flipV="1">
            <a:off x="1036036" y="2174011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B09807F-4CE0-4940-A906-E4B6F1AF5C1E}"/>
              </a:ext>
            </a:extLst>
          </p:cNvPr>
          <p:cNvSpPr/>
          <p:nvPr userDrawn="1"/>
        </p:nvSpPr>
        <p:spPr bwMode="auto">
          <a:xfrm flipV="1">
            <a:off x="1036036" y="4248195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D17AD1-450E-CD44-428D-BB475155B60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59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Finding for exec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sp>
        <p:nvSpPr>
          <p:cNvPr id="17" name="Rounded Rectangle 6">
            <a:extLst>
              <a:ext uri="{FF2B5EF4-FFF2-40B4-BE49-F238E27FC236}">
                <a16:creationId xmlns:a16="http://schemas.microsoft.com/office/drawing/2014/main" id="{14D29999-1D8E-4D8F-931C-60C5188F1501}"/>
              </a:ext>
            </a:extLst>
          </p:cNvPr>
          <p:cNvSpPr/>
          <p:nvPr userDrawn="1"/>
        </p:nvSpPr>
        <p:spPr bwMode="auto">
          <a:xfrm>
            <a:off x="609600" y="1155329"/>
            <a:ext cx="11064077" cy="1016786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fr-FR" sz="1400" b="1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Observation:</a:t>
            </a: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  <a:cs typeface="Arial" pitchFamily="34" charset="0"/>
              </a:rPr>
              <a:t>In xxx, 7 utility classes do not declare a private constructor. Utility classes are not meant to be instantiated because all the functionalities they provide are accessible without instantiation. A private constructor locks the instantiation mechanism and protects the utility class against misuse.</a:t>
            </a:r>
            <a:endParaRPr lang="fr-FR" sz="1200" dirty="0">
              <a:solidFill>
                <a:srgbClr val="000000">
                  <a:lumMod val="65000"/>
                  <a:lumOff val="35000"/>
                </a:srgbClr>
              </a:solidFill>
              <a:cs typeface="Arial" pitchFamily="34" charset="0"/>
            </a:endParaRPr>
          </a:p>
          <a:p>
            <a:pPr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1800" dirty="0" err="1">
              <a:solidFill>
                <a:schemeClr val="tx2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Rounded Rectangle 7">
            <a:extLst>
              <a:ext uri="{FF2B5EF4-FFF2-40B4-BE49-F238E27FC236}">
                <a16:creationId xmlns:a16="http://schemas.microsoft.com/office/drawing/2014/main" id="{356F8FBC-A967-479A-A2C2-6F82B7055647}"/>
              </a:ext>
            </a:extLst>
          </p:cNvPr>
          <p:cNvSpPr/>
          <p:nvPr userDrawn="1"/>
        </p:nvSpPr>
        <p:spPr bwMode="auto">
          <a:xfrm>
            <a:off x="616442" y="2318894"/>
            <a:ext cx="3384058" cy="1928600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Business Value</a:t>
            </a:r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Efficiency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unwarranted instantiations would consume memory without adding any functional value.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Changeability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unclear boundaries or conventions can hinder reuse of utility classes. </a:t>
            </a:r>
          </a:p>
        </p:txBody>
      </p:sp>
      <p:sp>
        <p:nvSpPr>
          <p:cNvPr id="20" name="Rounded Rectangle 8">
            <a:extLst>
              <a:ext uri="{FF2B5EF4-FFF2-40B4-BE49-F238E27FC236}">
                <a16:creationId xmlns:a16="http://schemas.microsoft.com/office/drawing/2014/main" id="{1CD741A7-C74D-4B32-A2B5-570AC1CB6A0F}"/>
              </a:ext>
            </a:extLst>
          </p:cNvPr>
          <p:cNvSpPr/>
          <p:nvPr userDrawn="1"/>
        </p:nvSpPr>
        <p:spPr bwMode="auto">
          <a:xfrm>
            <a:off x="616442" y="4394273"/>
            <a:ext cx="3452475" cy="1779235"/>
          </a:xfrm>
          <a:prstGeom prst="roundRect">
            <a:avLst/>
          </a:prstGeom>
          <a:solidFill>
            <a:schemeClr val="bg1"/>
          </a:solidFill>
          <a:ln>
            <a:solidFill>
              <a:srgbClr val="293C47"/>
            </a:solidFill>
          </a:ln>
          <a:effectLst/>
        </p:spPr>
        <p:txBody>
          <a:bodyPr vert="horz" wrap="square" lIns="45720" tIns="45720" rIns="45720" bIns="45720" rtlCol="0"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Recommendation</a:t>
            </a:r>
            <a:r>
              <a:rPr kumimoji="0" lang="fr-FR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1" u="sng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Quick-win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F7600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 –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provide a private default constructor for utility classes to ensure that the class can’t be instantiated.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400"/>
              </a:spcAft>
              <a:buClr>
                <a:srgbClr val="12223A">
                  <a:lumMod val="5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The scope is small, with only 7 violations, so the time estimate is very low.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A60297C8-7C8B-4DE0-A115-BE13FCF20343}"/>
              </a:ext>
            </a:extLst>
          </p:cNvPr>
          <p:cNvSpPr/>
          <p:nvPr userDrawn="1"/>
        </p:nvSpPr>
        <p:spPr bwMode="auto">
          <a:xfrm flipV="1">
            <a:off x="1036036" y="2174011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B09807F-4CE0-4940-A906-E4B6F1AF5C1E}"/>
              </a:ext>
            </a:extLst>
          </p:cNvPr>
          <p:cNvSpPr/>
          <p:nvPr userDrawn="1"/>
        </p:nvSpPr>
        <p:spPr bwMode="auto">
          <a:xfrm flipV="1">
            <a:off x="1036036" y="4248195"/>
            <a:ext cx="508092" cy="127949"/>
          </a:xfrm>
          <a:prstGeom prst="triangle">
            <a:avLst/>
          </a:prstGeom>
          <a:solidFill>
            <a:srgbClr val="293C47"/>
          </a:solidFill>
          <a:ln>
            <a:solidFill>
              <a:srgbClr val="293C47"/>
            </a:solidFill>
          </a:ln>
        </p:spPr>
        <p:txBody>
          <a:bodyPr vert="horz" wrap="square" lIns="45720" tIns="45720" rIns="45720" bIns="4572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400"/>
              </a:spcAft>
              <a:buClr>
                <a:schemeClr val="accent5">
                  <a:lumMod val="50000"/>
                </a:schemeClr>
              </a:buClr>
              <a:buFont typeface="Webdings" pitchFamily="18" charset="2"/>
              <a:buNone/>
            </a:pPr>
            <a:endParaRPr lang="fr-FR" sz="2200" dirty="0" err="1">
              <a:solidFill>
                <a:schemeClr val="tx2">
                  <a:lumMod val="65000"/>
                  <a:lumOff val="35000"/>
                </a:schemeClr>
              </a:solidFill>
              <a:latin typeface="+mn-lt"/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943C9-F7A0-9271-C081-01B1F00D250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597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prstClr val="black"/>
              </a:buClr>
            </a:pPr>
            <a:fld id="{F71C7896-8E11-4384-BFC5-C0974CDBC83D}" type="slidenum">
              <a:rPr lang="en-US">
                <a:solidFill>
                  <a:srgbClr val="000000">
                    <a:lumMod val="65000"/>
                    <a:lumOff val="35000"/>
                  </a:srgbClr>
                </a:solidFill>
              </a:rPr>
              <a:pPr>
                <a:buClr>
                  <a:prstClr val="black"/>
                </a:buClr>
              </a:pPr>
              <a:t>‹#›</a:t>
            </a:fld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33918" y="907126"/>
            <a:ext cx="11338983" cy="183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73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Entrepr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wearing a suit and tie&#10;&#10;Description generated with very high confidence">
            <a:extLst>
              <a:ext uri="{FF2B5EF4-FFF2-40B4-BE49-F238E27FC236}">
                <a16:creationId xmlns:a16="http://schemas.microsoft.com/office/drawing/2014/main" id="{151F7529-4ADF-46B3-BF2C-689D2027D5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2001" cy="530065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-1"/>
            <a:ext cx="12192000" cy="5300655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1059F-59FA-452E-8175-8E308DC2C0CA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783DA59-EDAF-4DC0-894B-563BEE7932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6F7EA6-FE75-6A46-3C40-D9EFD0C088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464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ollabo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tanding next to a window&#10;&#10;Description generated with very high confidence">
            <a:extLst>
              <a:ext uri="{FF2B5EF4-FFF2-40B4-BE49-F238E27FC236}">
                <a16:creationId xmlns:a16="http://schemas.microsoft.com/office/drawing/2014/main" id="{4AEB56BB-51CA-42E9-A56F-E6B45A340C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528868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288686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875DA-8301-48D7-AB32-C8DDE9F712A9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4329ED3E-F091-4FAD-9F58-7ADBEE350B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A8D01E-3BC2-86CC-26DE-B5ADCE4C78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691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Qu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sitting in front of a computer&#10;&#10;Description generated with high confidence">
            <a:extLst>
              <a:ext uri="{FF2B5EF4-FFF2-40B4-BE49-F238E27FC236}">
                <a16:creationId xmlns:a16="http://schemas.microsoft.com/office/drawing/2014/main" id="{2F5FFF99-7973-4CE0-B103-AB5F98C8690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0"/>
            <a:ext cx="12192001" cy="52981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-1"/>
            <a:ext cx="12192000" cy="5298113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28D3F-59C4-4300-96C9-61B6C782778E}"/>
              </a:ext>
            </a:extLst>
          </p:cNvPr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Text Placeholder 20">
            <a:extLst>
              <a:ext uri="{FF2B5EF4-FFF2-40B4-BE49-F238E27FC236}">
                <a16:creationId xmlns:a16="http://schemas.microsoft.com/office/drawing/2014/main" id="{495B55E4-BB4F-4595-8119-A21018CA62D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0C5C1C-B604-F69F-FFD8-487A89726B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9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y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48ED2D2-662A-46A2-BE3D-53A5AE17F8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chemeClr val="tx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1D90169D-5422-4860-9F73-D6CF527CC3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6E6BF9-8579-180E-C033-046D3CBB77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63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Grey fl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8885CAD-111A-494E-84CE-9C1F636E3BC9}"/>
              </a:ext>
            </a:extLst>
          </p:cNvPr>
          <p:cNvSpPr/>
          <p:nvPr userDrawn="1"/>
        </p:nvSpPr>
        <p:spPr>
          <a:xfrm>
            <a:off x="0" y="0"/>
            <a:ext cx="12192000" cy="539496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516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i="0" dirty="0">
                <a:solidFill>
                  <a:schemeClr val="bg1">
                    <a:lumMod val="50000"/>
                  </a:schemeClr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379838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4041576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100" baseline="0">
                <a:latin typeface="Gotham Book" pitchFamily="50" charset="0"/>
                <a:cs typeface="Gotham Book" pitchFamily="50" charset="0"/>
              </a:defRPr>
            </a:lvl1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Contact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0DBCBEF-09EA-B454-95A9-CC2AF76FDE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84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333500"/>
            <a:ext cx="10972800" cy="48387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000">
                <a:latin typeface="Gotham Light" panose="02000603030000020004" pitchFamily="2" charset="0"/>
                <a:cs typeface="Gotham Book" pitchFamily="50" charset="0"/>
              </a:defRPr>
            </a:lvl1pPr>
            <a:lvl2pPr>
              <a:defRPr sz="1800">
                <a:latin typeface="Gotham Light" panose="02000603030000020004" pitchFamily="2" charset="0"/>
                <a:cs typeface="Gotham Book" pitchFamily="50" charset="0"/>
              </a:defRPr>
            </a:lvl2pPr>
            <a:lvl3pPr>
              <a:defRPr sz="1600">
                <a:latin typeface="Gotham Light" panose="02000603030000020004" pitchFamily="2" charset="0"/>
                <a:cs typeface="Gotham Book" pitchFamily="50" charset="0"/>
              </a:defRPr>
            </a:lvl3pPr>
            <a:lvl4pPr>
              <a:defRPr sz="1400">
                <a:latin typeface="Gotham Light" panose="02000603030000020004" pitchFamily="2" charset="0"/>
                <a:cs typeface="Gotham Book" pitchFamily="50" charset="0"/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AC0719-0CF0-5BD6-4B23-8135F4A597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181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79442FA-2F80-4DC9-9F85-569C6A878A9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4828" b="28404"/>
          <a:stretch/>
        </p:blipFill>
        <p:spPr>
          <a:xfrm>
            <a:off x="-1" y="6484776"/>
            <a:ext cx="12192000" cy="3651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F83BBA5-919E-4F1F-9393-FEA119F82634}"/>
              </a:ext>
            </a:extLst>
          </p:cNvPr>
          <p:cNvSpPr/>
          <p:nvPr userDrawn="1"/>
        </p:nvSpPr>
        <p:spPr>
          <a:xfrm flipV="1">
            <a:off x="0" y="6484776"/>
            <a:ext cx="12192000" cy="405452"/>
          </a:xfrm>
          <a:prstGeom prst="rect">
            <a:avLst/>
          </a:prstGeom>
          <a:solidFill>
            <a:srgbClr val="293C47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flipV="1">
            <a:off x="0" y="0"/>
            <a:ext cx="12192000" cy="914400"/>
          </a:xfrm>
          <a:prstGeom prst="rect">
            <a:avLst/>
          </a:prstGeom>
          <a:solidFill>
            <a:srgbClr val="293C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B7B6A0-42F7-4032-9B15-8C3F8484B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6111D9-B349-4B82-9966-46C3F0A6F8C6}"/>
              </a:ext>
            </a:extLst>
          </p:cNvPr>
          <p:cNvSpPr txBox="1"/>
          <p:nvPr userDrawn="1"/>
        </p:nvSpPr>
        <p:spPr>
          <a:xfrm>
            <a:off x="7414260" y="6540764"/>
            <a:ext cx="4191000" cy="2934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r"/>
            <a:r>
              <a:rPr lang="en-US" sz="1200" cap="all" baseline="0" dirty="0">
                <a:solidFill>
                  <a:schemeClr val="bg1"/>
                </a:solidFill>
                <a:latin typeface="Gotham Book" pitchFamily="50" charset="0"/>
                <a:cs typeface="Gotham Book" pitchFamily="50" charset="0"/>
              </a:rPr>
              <a:t>Software Intelligence for Digital Leaders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560D06-ED8B-9AD3-8362-FFAE8FEA42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25895" y="266724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17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set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6858000"/>
          </a:xfrm>
          <a:prstGeom prst="rect">
            <a:avLst/>
          </a:prstGeom>
          <a:solidFill>
            <a:srgbClr val="E9E8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 userDrawn="1"/>
        </p:nvSpPr>
        <p:spPr>
          <a:xfrm>
            <a:off x="947692" y="6504941"/>
            <a:ext cx="1351652" cy="365124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r>
              <a:rPr lang="en-US" sz="1000" b="0" i="0" dirty="0">
                <a:solidFill>
                  <a:srgbClr val="293C47"/>
                </a:solidFill>
                <a:latin typeface="Gotham Book" pitchFamily="50" charset="0"/>
                <a:ea typeface="Arial" charset="0"/>
                <a:cs typeface="Gotham Book" pitchFamily="50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632" y="6504940"/>
            <a:ext cx="662940" cy="365125"/>
          </a:xfrm>
        </p:spPr>
        <p:txBody>
          <a:bodyPr/>
          <a:lstStyle>
            <a:lvl1pPr algn="ctr">
              <a:defRPr sz="1050">
                <a:solidFill>
                  <a:srgbClr val="293C47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fld id="{EEFED013-66E8-448A-B953-99801F82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CE36E0C-3F4B-43B9-91DF-E842AE07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024" y="39693"/>
            <a:ext cx="8756784" cy="874707"/>
          </a:xfrm>
        </p:spPr>
        <p:txBody>
          <a:bodyPr anchor="ctr" anchorCtr="0"/>
          <a:lstStyle>
            <a:lvl1pPr>
              <a:defRPr sz="2400" b="0">
                <a:solidFill>
                  <a:srgbClr val="293C47"/>
                </a:solidFill>
                <a:latin typeface="Gotham Book" pitchFamily="50" charset="0"/>
                <a:cs typeface="Gotham Book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CF8D8D-B832-7715-89C1-F0409C0848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64611" y="286570"/>
            <a:ext cx="1079365" cy="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624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96520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4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mg.org/spec/AFP/" TargetMode="Externa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sz="2800" dirty="0">
                <a:latin typeface="Bahnschrift Light" panose="020B0502040204020203" pitchFamily="34" charset="0"/>
                <a:cs typeface="Calibri" panose="020F0502020204030204" pitchFamily="34" charset="0"/>
              </a:rPr>
              <a:t>CAST Findings – Executive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6208B-F98C-4F79-981C-600DD8CFB6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92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63552" y="4216488"/>
            <a:ext cx="2020824" cy="2020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" name="TextBox 4"/>
          <p:cNvSpPr txBox="1"/>
          <p:nvPr/>
        </p:nvSpPr>
        <p:spPr>
          <a:xfrm>
            <a:off x="2063552" y="4214621"/>
            <a:ext cx="202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RELIABILITY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6" name="TextBox 5" descr="TEXT;APPLICATION_RULE;ID=60013"/>
          <p:cNvSpPr txBox="1"/>
          <p:nvPr/>
        </p:nvSpPr>
        <p:spPr>
          <a:xfrm>
            <a:off x="2495601" y="5103232"/>
            <a:ext cx="179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Rob.</a:t>
            </a:r>
          </a:p>
        </p:txBody>
      </p:sp>
      <p:sp>
        <p:nvSpPr>
          <p:cNvPr id="8" name="Rectangle 7"/>
          <p:cNvSpPr/>
          <p:nvPr/>
        </p:nvSpPr>
        <p:spPr>
          <a:xfrm>
            <a:off x="5159896" y="4216488"/>
            <a:ext cx="2020824" cy="20208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9" name="TextBox 8"/>
          <p:cNvSpPr txBox="1"/>
          <p:nvPr/>
        </p:nvSpPr>
        <p:spPr>
          <a:xfrm>
            <a:off x="5159896" y="4214621"/>
            <a:ext cx="2020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CODE PERFORMANCE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0" name="TextBox 9" descr="TEXT;APPLICATION_RULE;ID=60014"/>
          <p:cNvSpPr txBox="1"/>
          <p:nvPr/>
        </p:nvSpPr>
        <p:spPr>
          <a:xfrm>
            <a:off x="5536389" y="5103232"/>
            <a:ext cx="179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910057" y="1484784"/>
            <a:ext cx="2016223" cy="20208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2" name="TextBox 11"/>
          <p:cNvSpPr txBox="1"/>
          <p:nvPr/>
        </p:nvSpPr>
        <p:spPr>
          <a:xfrm>
            <a:off x="7910055" y="1556792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TECHNICAL QUALITY INDEX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3" name="TextBox 12" descr="TEXT;APPLICATION_RULE;ID=60017"/>
          <p:cNvSpPr txBox="1"/>
          <p:nvPr/>
        </p:nvSpPr>
        <p:spPr>
          <a:xfrm>
            <a:off x="8342104" y="2414960"/>
            <a:ext cx="179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TQI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968209" y="4211888"/>
            <a:ext cx="2020824" cy="202082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/>
          <p:cNvSpPr txBox="1"/>
          <p:nvPr/>
        </p:nvSpPr>
        <p:spPr>
          <a:xfrm>
            <a:off x="7954354" y="4214621"/>
            <a:ext cx="202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SECURITY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16" name="TextBox 15" descr="TEXT;APPLICATION_RULE;ID=60016"/>
          <p:cNvSpPr txBox="1"/>
          <p:nvPr/>
        </p:nvSpPr>
        <p:spPr>
          <a:xfrm>
            <a:off x="8416709" y="5098632"/>
            <a:ext cx="17927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49699" y="1268760"/>
            <a:ext cx="5040559" cy="25202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TextBox 17"/>
          <p:cNvSpPr txBox="1"/>
          <p:nvPr/>
        </p:nvSpPr>
        <p:spPr>
          <a:xfrm>
            <a:off x="2116642" y="1711930"/>
            <a:ext cx="1260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Application </a:t>
            </a:r>
          </a:p>
        </p:txBody>
      </p:sp>
      <p:sp>
        <p:nvSpPr>
          <p:cNvPr id="19" name="TextBox 18" descr="TEXT;APPLICATION_NAME"/>
          <p:cNvSpPr txBox="1"/>
          <p:nvPr/>
        </p:nvSpPr>
        <p:spPr>
          <a:xfrm>
            <a:off x="4121151" y="1700808"/>
            <a:ext cx="296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z="1400" dirty="0" err="1"/>
              <a:t>ApplicationName</a:t>
            </a:r>
            <a:endParaRPr lang="fr-FR" sz="1400" dirty="0"/>
          </a:p>
        </p:txBody>
      </p:sp>
      <p:sp>
        <p:nvSpPr>
          <p:cNvPr id="20" name="TextBox 19" descr="TEXT;LAST_SNAPSHOT_VERSION"/>
          <p:cNvSpPr txBox="1"/>
          <p:nvPr/>
        </p:nvSpPr>
        <p:spPr>
          <a:xfrm>
            <a:off x="4121151" y="2063629"/>
            <a:ext cx="296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version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049697" y="1268760"/>
            <a:ext cx="282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ID Card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2" name="TextBox 21" descr="TEXT;APPLICATION_SIZE_TYPE"/>
          <p:cNvSpPr txBox="1"/>
          <p:nvPr/>
        </p:nvSpPr>
        <p:spPr>
          <a:xfrm>
            <a:off x="4121151" y="2789271"/>
            <a:ext cx="296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bg1"/>
                </a:solidFill>
              </a:rPr>
              <a:t>SizeType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116642" y="2749807"/>
            <a:ext cx="5490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Size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16643" y="3095767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Quality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5" name="TextBox 24" descr="TEXT;APPLICATION_QUALITY_TYPE"/>
          <p:cNvSpPr txBox="1"/>
          <p:nvPr/>
        </p:nvSpPr>
        <p:spPr>
          <a:xfrm>
            <a:off x="4121151" y="3152090"/>
            <a:ext cx="2888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err="1">
                <a:solidFill>
                  <a:schemeClr val="bg1"/>
                </a:solidFill>
              </a:rPr>
              <a:t>QualityType</a:t>
            </a:r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16642" y="2057889"/>
            <a:ext cx="1573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Current</a:t>
            </a:r>
            <a:r>
              <a:rPr lang="fr-FR" sz="1400" dirty="0">
                <a:solidFill>
                  <a:schemeClr val="bg1"/>
                </a:solidFill>
              </a:rPr>
              <a:t> Version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16643" y="2403848"/>
            <a:ext cx="16592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>
                <a:solidFill>
                  <a:schemeClr val="bg1"/>
                </a:solidFill>
              </a:rPr>
              <a:t>Previous</a:t>
            </a:r>
            <a:r>
              <a:rPr lang="fr-FR" sz="1400" dirty="0">
                <a:solidFill>
                  <a:schemeClr val="bg1"/>
                </a:solidFill>
              </a:rPr>
              <a:t> Version</a:t>
            </a:r>
          </a:p>
        </p:txBody>
      </p:sp>
      <p:sp>
        <p:nvSpPr>
          <p:cNvPr id="28" name="TextBox 27" descr="TEXT;PREVIOUS_SNAPSHOT_VERSION"/>
          <p:cNvSpPr txBox="1"/>
          <p:nvPr/>
        </p:nvSpPr>
        <p:spPr>
          <a:xfrm>
            <a:off x="4129711" y="2426450"/>
            <a:ext cx="28793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versionNumber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1439EE-FD4E-46D7-ADA8-FF012BF5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982346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utoShape 41"/>
          <p:cNvSpPr>
            <a:spLocks noChangeArrowheads="1"/>
          </p:cNvSpPr>
          <p:nvPr/>
        </p:nvSpPr>
        <p:spPr bwMode="auto">
          <a:xfrm>
            <a:off x="5854313" y="4077073"/>
            <a:ext cx="4320811" cy="2217197"/>
          </a:xfrm>
          <a:prstGeom prst="roundRect">
            <a:avLst>
              <a:gd name="adj" fmla="val 0"/>
            </a:avLst>
          </a:prstGeom>
          <a:solidFill>
            <a:schemeClr val="accent4">
              <a:lumMod val="50000"/>
            </a:schemeClr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sp>
        <p:nvSpPr>
          <p:cNvPr id="45" name="AutoShape 39"/>
          <p:cNvSpPr>
            <a:spLocks noChangeArrowheads="1"/>
          </p:cNvSpPr>
          <p:nvPr/>
        </p:nvSpPr>
        <p:spPr bwMode="auto">
          <a:xfrm>
            <a:off x="1849852" y="4077074"/>
            <a:ext cx="3742092" cy="2217197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sp>
        <p:nvSpPr>
          <p:cNvPr id="1027" name="AutoShape 39"/>
          <p:cNvSpPr>
            <a:spLocks noChangeArrowheads="1"/>
          </p:cNvSpPr>
          <p:nvPr/>
        </p:nvSpPr>
        <p:spPr bwMode="auto">
          <a:xfrm>
            <a:off x="1847528" y="1284726"/>
            <a:ext cx="3718894" cy="2432306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graphicFrame>
        <p:nvGraphicFramePr>
          <p:cNvPr id="13" name="Chart 12" descr="GRAPH;TECHNO_LOC"/>
          <p:cNvGraphicFramePr/>
          <p:nvPr>
            <p:extLst>
              <p:ext uri="{D42A27DB-BD31-4B8C-83A1-F6EECF244321}">
                <p14:modId xmlns:p14="http://schemas.microsoft.com/office/powerpoint/2010/main" val="2428296115"/>
              </p:ext>
            </p:extLst>
          </p:nvPr>
        </p:nvGraphicFramePr>
        <p:xfrm>
          <a:off x="2098218" y="4540480"/>
          <a:ext cx="3456384" cy="1590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Table 14" descr="TABLE;TECHNICAL_SIZING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40869"/>
              </p:ext>
            </p:extLst>
          </p:nvPr>
        </p:nvGraphicFramePr>
        <p:xfrm>
          <a:off x="1938312" y="1819224"/>
          <a:ext cx="3365600" cy="17925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5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05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 err="1">
                          <a:solidFill>
                            <a:schemeClr val="bg1"/>
                          </a:solidFill>
                        </a:rPr>
                        <a:t>kLOCs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Files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Classes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SQL Art.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Tables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3" name="Rectangle 32"/>
          <p:cNvSpPr/>
          <p:nvPr/>
        </p:nvSpPr>
        <p:spPr>
          <a:xfrm>
            <a:off x="5854311" y="1291778"/>
            <a:ext cx="4320812" cy="24252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6058128" y="3306471"/>
            <a:ext cx="44303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200" dirty="0">
                <a:hlinkClick r:id="rId3"/>
              </a:rPr>
              <a:t>OMG</a:t>
            </a:r>
            <a:r>
              <a:rPr lang="fr-FR" sz="1200" dirty="0"/>
              <a:t> – </a:t>
            </a:r>
            <a:r>
              <a:rPr lang="fr-FR" sz="1200" dirty="0" err="1"/>
              <a:t>Compliant</a:t>
            </a:r>
            <a:r>
              <a:rPr lang="fr-FR" sz="1200" dirty="0"/>
              <a:t> </a:t>
            </a:r>
            <a:r>
              <a:rPr lang="fr-FR" sz="1200" dirty="0" err="1"/>
              <a:t>Automated</a:t>
            </a:r>
            <a:r>
              <a:rPr lang="fr-FR" sz="1200" dirty="0"/>
              <a:t> </a:t>
            </a:r>
            <a:r>
              <a:rPr lang="fr-FR" sz="1200" dirty="0" err="1"/>
              <a:t>Function</a:t>
            </a:r>
            <a:r>
              <a:rPr lang="fr-FR" sz="1200" dirty="0"/>
              <a:t> Point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83669" y="2298358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Transaction </a:t>
            </a:r>
            <a:r>
              <a:rPr lang="fr-FR" sz="1200" dirty="0" err="1">
                <a:solidFill>
                  <a:schemeClr val="bg1"/>
                </a:solidFill>
              </a:rPr>
              <a:t>Functions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8" name="TextBox 27" descr="TEXT;METRIC_AFP_TF"/>
          <p:cNvSpPr txBox="1"/>
          <p:nvPr/>
        </p:nvSpPr>
        <p:spPr>
          <a:xfrm>
            <a:off x="8921860" y="2284940"/>
            <a:ext cx="1027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NbTF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83669" y="2802414"/>
            <a:ext cx="18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</a:rPr>
              <a:t>Data </a:t>
            </a:r>
            <a:r>
              <a:rPr lang="fr-FR" sz="1200" dirty="0" err="1">
                <a:solidFill>
                  <a:schemeClr val="bg1"/>
                </a:solidFill>
              </a:rPr>
              <a:t>Functions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0" name="TextBox 29" descr="TEXT;METRIC_AFP_DF"/>
          <p:cNvSpPr txBox="1"/>
          <p:nvPr/>
        </p:nvSpPr>
        <p:spPr>
          <a:xfrm>
            <a:off x="8921860" y="2723314"/>
            <a:ext cx="10274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NbDF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35" name="TextBox 34" descr="TEXT;APPLICATION_RULE;ID=10202"/>
          <p:cNvSpPr txBox="1"/>
          <p:nvPr/>
        </p:nvSpPr>
        <p:spPr>
          <a:xfrm>
            <a:off x="8921861" y="1859219"/>
            <a:ext cx="12093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AFP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883669" y="1806957"/>
            <a:ext cx="266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Automated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Function</a:t>
            </a:r>
            <a:r>
              <a:rPr lang="fr-FR" sz="1200" dirty="0">
                <a:solidFill>
                  <a:schemeClr val="bg1"/>
                </a:solidFill>
              </a:rPr>
              <a:t> Points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69814" y="4125935"/>
            <a:ext cx="4176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ENHANCEMENT FUNCTION POINTS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879976" y="5059924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Modified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Function</a:t>
            </a:r>
            <a:r>
              <a:rPr lang="fr-FR" sz="1200" dirty="0">
                <a:solidFill>
                  <a:schemeClr val="bg1"/>
                </a:solidFill>
              </a:rPr>
              <a:t> Points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79976" y="5466711"/>
            <a:ext cx="288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Deleted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Function</a:t>
            </a:r>
            <a:r>
              <a:rPr lang="fr-FR" sz="1200" dirty="0">
                <a:solidFill>
                  <a:schemeClr val="bg1"/>
                </a:solidFill>
              </a:rPr>
              <a:t> Points</a:t>
            </a:r>
          </a:p>
        </p:txBody>
      </p:sp>
      <p:sp>
        <p:nvSpPr>
          <p:cNvPr id="52" name="TextBox 51" descr="TEXT;APPLICATION_RULE;ID=10300"/>
          <p:cNvSpPr txBox="1"/>
          <p:nvPr/>
        </p:nvSpPr>
        <p:spPr>
          <a:xfrm>
            <a:off x="8918167" y="4705400"/>
            <a:ext cx="12130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Added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879976" y="4653137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>
                <a:solidFill>
                  <a:schemeClr val="bg1"/>
                </a:solidFill>
              </a:rPr>
              <a:t>Added</a:t>
            </a:r>
            <a:r>
              <a:rPr lang="fr-FR" sz="1200" dirty="0">
                <a:solidFill>
                  <a:schemeClr val="bg1"/>
                </a:solidFill>
              </a:rPr>
              <a:t> </a:t>
            </a:r>
            <a:r>
              <a:rPr lang="fr-FR" sz="1200" dirty="0" err="1">
                <a:solidFill>
                  <a:schemeClr val="bg1"/>
                </a:solidFill>
              </a:rPr>
              <a:t>Function</a:t>
            </a:r>
            <a:r>
              <a:rPr lang="fr-FR" sz="1200" dirty="0">
                <a:solidFill>
                  <a:schemeClr val="bg1"/>
                </a:solidFill>
              </a:rPr>
              <a:t> Points</a:t>
            </a:r>
          </a:p>
        </p:txBody>
      </p:sp>
      <p:sp>
        <p:nvSpPr>
          <p:cNvPr id="54" name="TextBox 53" descr="TEXT;APPLICATION_RULE;ID=10310"/>
          <p:cNvSpPr txBox="1"/>
          <p:nvPr/>
        </p:nvSpPr>
        <p:spPr>
          <a:xfrm>
            <a:off x="8904313" y="5074547"/>
            <a:ext cx="1152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Modified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5" name="TextBox 54" descr="TEXT;APPLICATION_RULE;ID=10320"/>
          <p:cNvSpPr txBox="1"/>
          <p:nvPr/>
        </p:nvSpPr>
        <p:spPr>
          <a:xfrm>
            <a:off x="8904313" y="5443693"/>
            <a:ext cx="12268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 err="1">
                <a:solidFill>
                  <a:schemeClr val="bg1"/>
                </a:solidFill>
              </a:rPr>
              <a:t>Deleted</a:t>
            </a:r>
            <a:endParaRPr lang="fr-FR" sz="1200" b="1" dirty="0">
              <a:solidFill>
                <a:schemeClr val="bg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822142" y="1315168"/>
            <a:ext cx="282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TECHNICAL SIZE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847528" y="4099139"/>
            <a:ext cx="3024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TECHNOLOGIES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879977" y="1340768"/>
            <a:ext cx="4176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FUNCTIONAL SIZE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9E8451-4E4E-4352-9B21-D8ABA1F1B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9"/>
          <p:cNvSpPr>
            <a:spLocks noChangeArrowheads="1"/>
          </p:cNvSpPr>
          <p:nvPr/>
        </p:nvSpPr>
        <p:spPr bwMode="auto">
          <a:xfrm>
            <a:off x="6314348" y="3789040"/>
            <a:ext cx="3454060" cy="2148112"/>
          </a:xfrm>
          <a:prstGeom prst="roundRect">
            <a:avLst>
              <a:gd name="adj" fmla="val 0"/>
            </a:avLst>
          </a:prstGeom>
          <a:solidFill>
            <a:schemeClr val="tx2">
              <a:lumMod val="60000"/>
              <a:lumOff val="40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sp>
        <p:nvSpPr>
          <p:cNvPr id="3" name="Rectangle 2"/>
          <p:cNvSpPr/>
          <p:nvPr/>
        </p:nvSpPr>
        <p:spPr>
          <a:xfrm>
            <a:off x="2135560" y="1340768"/>
            <a:ext cx="7776864" cy="2124236"/>
          </a:xfrm>
          <a:prstGeom prst="rect">
            <a:avLst/>
          </a:prstGeom>
          <a:solidFill>
            <a:srgbClr val="F54C09"/>
          </a:solidFill>
          <a:ln>
            <a:solidFill>
              <a:schemeClr val="accent6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027" name="AutoShape 39"/>
          <p:cNvSpPr>
            <a:spLocks noChangeArrowheads="1"/>
          </p:cNvSpPr>
          <p:nvPr/>
        </p:nvSpPr>
        <p:spPr bwMode="auto">
          <a:xfrm>
            <a:off x="2197404" y="3844271"/>
            <a:ext cx="3466548" cy="2113831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graphicFrame>
        <p:nvGraphicFramePr>
          <p:cNvPr id="12" name="Table 11" descr="TABLE;HEALTH_FACTOR;HEADER=SHORT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299552"/>
              </p:ext>
            </p:extLst>
          </p:nvPr>
        </p:nvGraphicFramePr>
        <p:xfrm>
          <a:off x="2495603" y="1892565"/>
          <a:ext cx="7153970" cy="1308534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532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87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87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87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8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14706">
                <a:tc>
                  <a:txBody>
                    <a:bodyPr/>
                    <a:lstStyle/>
                    <a:p>
                      <a:endParaRPr lang="fr-FR" sz="1200" b="1"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TQI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Robu.</a:t>
                      </a:r>
                      <a:endParaRPr lang="fr-FR" sz="16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Perf.</a:t>
                      </a:r>
                      <a:endParaRPr lang="fr-FR" sz="16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bg1"/>
                          </a:solidFill>
                        </a:rPr>
                        <a:t>Secu.</a:t>
                      </a:r>
                      <a:endParaRPr lang="fr-FR" sz="1600" b="1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Trans.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Chang.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solidFill>
                            <a:schemeClr val="bg1"/>
                          </a:solidFill>
                        </a:rPr>
                        <a:t>Current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 version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04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 err="1">
                          <a:solidFill>
                            <a:schemeClr val="bg1"/>
                          </a:solidFill>
                        </a:rPr>
                        <a:t>Previous</a:t>
                      </a: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 version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8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Variation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bg1"/>
                          </a:solidFill>
                        </a:rPr>
                        <a:t>0,00 %</a:t>
                      </a:r>
                      <a:endParaRPr lang="fr-FR" sz="1600" b="1" dirty="0">
                        <a:solidFill>
                          <a:schemeClr val="bg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Table 15" descr="TABLE;VIOLATION_STATISTIC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991928"/>
              </p:ext>
            </p:extLst>
          </p:nvPr>
        </p:nvGraphicFramePr>
        <p:xfrm>
          <a:off x="2368034" y="4333557"/>
          <a:ext cx="3079894" cy="1479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33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68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Critical Violations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per Files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Per </a:t>
                      </a:r>
                      <a:r>
                        <a:rPr lang="en-GB" sz="1100" dirty="0" err="1">
                          <a:solidFill>
                            <a:schemeClr val="bg1"/>
                          </a:solidFill>
                        </a:rPr>
                        <a:t>kLOC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Complex Objects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6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with violations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163271" y="1389629"/>
            <a:ext cx="3375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HEALTH FACTORS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07568" y="3858126"/>
            <a:ext cx="282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VIOLATION STATISTICS</a:t>
            </a:r>
            <a:endParaRPr lang="fr-FR" sz="1400" dirty="0">
              <a:solidFill>
                <a:schemeClr val="bg1"/>
              </a:solidFill>
            </a:endParaRPr>
          </a:p>
        </p:txBody>
      </p:sp>
      <p:graphicFrame>
        <p:nvGraphicFramePr>
          <p:cNvPr id="13" name="Chart 12" descr="GRAPH;RADAR_HEALTH_FACTOR_2_LAST_SNAPSHOTS"/>
          <p:cNvGraphicFramePr/>
          <p:nvPr>
            <p:extLst>
              <p:ext uri="{D42A27DB-BD31-4B8C-83A1-F6EECF244321}">
                <p14:modId xmlns:p14="http://schemas.microsoft.com/office/powerpoint/2010/main" val="2460547422"/>
              </p:ext>
            </p:extLst>
          </p:nvPr>
        </p:nvGraphicFramePr>
        <p:xfrm>
          <a:off x="6590425" y="3920928"/>
          <a:ext cx="3312368" cy="2016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237FD2-A318-416E-9A56-93A484D1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6440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AutoShape 41"/>
          <p:cNvSpPr>
            <a:spLocks noChangeArrowheads="1"/>
          </p:cNvSpPr>
          <p:nvPr/>
        </p:nvSpPr>
        <p:spPr bwMode="auto">
          <a:xfrm>
            <a:off x="1847528" y="1090495"/>
            <a:ext cx="8712969" cy="3096344"/>
          </a:xfrm>
          <a:prstGeom prst="roundRect">
            <a:avLst>
              <a:gd name="adj" fmla="val 0"/>
            </a:avLst>
          </a:prstGeom>
          <a:solidFill>
            <a:schemeClr val="bg2">
              <a:lumMod val="75000"/>
            </a:schemeClr>
          </a:solidFill>
          <a:ln w="38100">
            <a:noFill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 sz="1400"/>
          </a:p>
        </p:txBody>
      </p:sp>
      <p:sp>
        <p:nvSpPr>
          <p:cNvPr id="1033" name="AutoShape 41"/>
          <p:cNvSpPr>
            <a:spLocks noChangeArrowheads="1"/>
          </p:cNvSpPr>
          <p:nvPr/>
        </p:nvSpPr>
        <p:spPr bwMode="auto">
          <a:xfrm>
            <a:off x="1827312" y="4293098"/>
            <a:ext cx="5924872" cy="2016223"/>
          </a:xfrm>
          <a:prstGeom prst="roundRect">
            <a:avLst>
              <a:gd name="adj" fmla="val 0"/>
            </a:avLst>
          </a:prstGeom>
          <a:solidFill>
            <a:srgbClr val="42907D"/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graphicFrame>
        <p:nvGraphicFramePr>
          <p:cNvPr id="19" name="Table 18" descr="TABLE;TOP_CRITICAL_VIOLATIONS;COUNT=5,BC-ID=60017&#10;&#10;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80634"/>
              </p:ext>
            </p:extLst>
          </p:nvPr>
        </p:nvGraphicFramePr>
        <p:xfrm>
          <a:off x="1971328" y="4806443"/>
          <a:ext cx="5472608" cy="1286855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764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7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77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Names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Count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Rule1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Rule2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kern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900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Rule3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900" kern="12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900" kern="12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Rule4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816">
                <a:tc>
                  <a:txBody>
                    <a:bodyPr/>
                    <a:lstStyle/>
                    <a:p>
                      <a:pPr marL="9144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Rule5</a:t>
                      </a:r>
                      <a:endParaRPr lang="fr-FR" sz="1400" b="1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900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fr-FR" sz="1400" dirty="0">
                        <a:solidFill>
                          <a:schemeClr val="bg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827312" y="4293098"/>
            <a:ext cx="326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CRITICAL VIOLATIONS for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03084" y="1124744"/>
            <a:ext cx="282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TECHNICAL DEBT</a:t>
            </a:r>
          </a:p>
        </p:txBody>
      </p:sp>
      <p:graphicFrame>
        <p:nvGraphicFramePr>
          <p:cNvPr id="41" name="Chart 40" descr="GRAPH;TREND_TECH_DEBT"/>
          <p:cNvGraphicFramePr/>
          <p:nvPr>
            <p:extLst>
              <p:ext uri="{D42A27DB-BD31-4B8C-83A1-F6EECF244321}">
                <p14:modId xmlns:p14="http://schemas.microsoft.com/office/powerpoint/2010/main" val="2917924693"/>
              </p:ext>
            </p:extLst>
          </p:nvPr>
        </p:nvGraphicFramePr>
        <p:xfrm>
          <a:off x="2495600" y="1628800"/>
          <a:ext cx="7160012" cy="2655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 descr="TEXT;LAST_SNAPSHOT_VERSION"/>
          <p:cNvSpPr txBox="1"/>
          <p:nvPr/>
        </p:nvSpPr>
        <p:spPr>
          <a:xfrm>
            <a:off x="4793016" y="4293097"/>
            <a:ext cx="2969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r-FR" sz="1400" dirty="0"/>
              <a:t>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C15377-8DAB-4777-B629-B67C7FD6D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328032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91545" y="1196752"/>
            <a:ext cx="8042747" cy="3024336"/>
          </a:xfrm>
          <a:prstGeom prst="rect">
            <a:avLst/>
          </a:prstGeom>
          <a:solidFill>
            <a:srgbClr val="654761"/>
          </a:solidFill>
          <a:ln w="38100">
            <a:noFill/>
            <a:round/>
            <a:headEnd/>
            <a:tailEnd/>
          </a:ln>
          <a:effectLst>
            <a:outerShdw dist="28398" dir="3806097" algn="ctr" rotWithShape="0">
              <a:srgbClr val="622423">
                <a:alpha val="50000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 descr="TABLE;ACTION_PLAN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5315"/>
              </p:ext>
            </p:extLst>
          </p:nvPr>
        </p:nvGraphicFramePr>
        <p:xfrm>
          <a:off x="2085702" y="1609385"/>
          <a:ext cx="7826722" cy="2448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0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</a:t>
                      </a:r>
                      <a:endParaRPr lang="fr-FR" sz="105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 err="1">
                          <a:solidFill>
                            <a:schemeClr val="bg1"/>
                          </a:solidFill>
                        </a:rPr>
                        <a:t>Still</a:t>
                      </a: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 Violation </a:t>
                      </a:r>
                      <a:r>
                        <a:rPr lang="fr-FR" sz="1050" kern="1200" baseline="0" dirty="0">
                          <a:solidFill>
                            <a:schemeClr val="bg1"/>
                          </a:solidFill>
                        </a:rPr>
                        <a:t>(#)</a:t>
                      </a:r>
                      <a:endParaRPr lang="fr-FR" sz="105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New Violation</a:t>
                      </a:r>
                      <a:r>
                        <a:rPr lang="fr-FR" sz="1050" kern="1200" baseline="0" dirty="0">
                          <a:solidFill>
                            <a:schemeClr val="bg1"/>
                          </a:solidFill>
                        </a:rPr>
                        <a:t> (#)</a:t>
                      </a:r>
                      <a:endParaRPr lang="fr-FR" sz="105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1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2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3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4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5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5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6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6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7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7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8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8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9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2570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050" kern="1200" dirty="0">
                          <a:solidFill>
                            <a:schemeClr val="bg1"/>
                          </a:solidFill>
                        </a:rPr>
                        <a:t>Rule 10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1050" kern="1200" dirty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fr-FR" sz="105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991544" y="1196752"/>
            <a:ext cx="2824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</a:rPr>
              <a:t>ACTION PLAN</a:t>
            </a:r>
            <a:endParaRPr lang="fr-FR" sz="1400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91544" y="4509120"/>
            <a:ext cx="8042747" cy="1346522"/>
          </a:xfrm>
          <a:prstGeom prst="rect">
            <a:avLst/>
          </a:prstGeom>
          <a:ln>
            <a:solidFill>
              <a:srgbClr val="654761"/>
            </a:solidFill>
          </a:ln>
        </p:spPr>
        <p:txBody>
          <a:bodyPr vert="horz" wrap="square" lIns="45720" tIns="45720" rIns="45720" bIns="45720" rtlCol="0">
            <a:spAutoFit/>
          </a:bodyPr>
          <a:lstStyle/>
          <a:p>
            <a:pPr marL="1587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</a:pPr>
            <a:r>
              <a:rPr lang="en-US" sz="1600">
                <a:solidFill>
                  <a:schemeClr val="tx2">
                    <a:lumMod val="65000"/>
                    <a:lumOff val="35000"/>
                  </a:schemeClr>
                </a:solidFill>
                <a:cs typeface="Arial" pitchFamily="34" charset="0"/>
              </a:rPr>
              <a:t>RECOMMENDATIONS</a:t>
            </a:r>
            <a:endParaRPr lang="en-US" sz="1600" dirty="0">
              <a:solidFill>
                <a:schemeClr val="tx2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344487" indent="-342900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cs typeface="Arial" pitchFamily="34" charset="0"/>
              </a:rPr>
              <a:t>1</a:t>
            </a:r>
          </a:p>
          <a:p>
            <a:pPr marL="344487" indent="-342900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cs typeface="Arial" pitchFamily="34" charset="0"/>
              </a:rPr>
              <a:t>2</a:t>
            </a:r>
          </a:p>
          <a:p>
            <a:pPr marL="344487" indent="-342900">
              <a:spcBef>
                <a:spcPts val="300"/>
              </a:spcBef>
              <a:spcAft>
                <a:spcPts val="400"/>
              </a:spcAft>
              <a:buClr>
                <a:schemeClr val="tx2">
                  <a:lumMod val="65000"/>
                  <a:lumOff val="35000"/>
                </a:schemeClr>
              </a:buClr>
              <a:buSzPct val="95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cs typeface="Arial" pitchFamily="34" charset="0"/>
              </a:rPr>
              <a:t>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7C492-3BA9-484C-B14E-4E81B575F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71729069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Template">
      <a:majorFont>
        <a:latin typeface="Gotham Bold"/>
        <a:ea typeface=""/>
        <a:cs typeface=""/>
      </a:majorFont>
      <a:minorFont>
        <a:latin typeface="Gotham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16589</TotalTime>
  <Words>231</Words>
  <Application>Microsoft Office PowerPoint</Application>
  <PresentationFormat>Widescreen</PresentationFormat>
  <Paragraphs>151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Bahnschrift Light</vt:lpstr>
      <vt:lpstr>Calibri</vt:lpstr>
      <vt:lpstr>Courier New</vt:lpstr>
      <vt:lpstr>Gotham Book</vt:lpstr>
      <vt:lpstr>Gotham Light</vt:lpstr>
      <vt:lpstr>Webdings</vt:lpstr>
      <vt:lpstr>Wingdings</vt:lpstr>
      <vt:lpstr>1_Office Theme</vt:lpstr>
      <vt:lpstr>PowerPoint Presentation</vt:lpstr>
      <vt:lpstr>Executive Summary</vt:lpstr>
      <vt:lpstr>Executive Summary</vt:lpstr>
      <vt:lpstr>Executive Summary</vt:lpstr>
      <vt:lpstr>Executive Summary</vt:lpstr>
      <vt:lpstr>Executive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Furet</dc:creator>
  <cp:lastModifiedBy>Prachi Jaideep Gopsitkar</cp:lastModifiedBy>
  <cp:revision>652</cp:revision>
  <dcterms:created xsi:type="dcterms:W3CDTF">2016-10-16T15:51:34Z</dcterms:created>
  <dcterms:modified xsi:type="dcterms:W3CDTF">2025-02-20T10:33:23Z</dcterms:modified>
</cp:coreProperties>
</file>