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 id="2147483721" r:id="rId7"/>
  </p:sldMasterIdLst>
  <p:notesMasterIdLst>
    <p:notesMasterId r:id="rId36"/>
  </p:notesMasterIdLst>
  <p:sldIdLst>
    <p:sldId id="262" r:id="rId8"/>
    <p:sldId id="263" r:id="rId9"/>
    <p:sldId id="264" r:id="rId10"/>
    <p:sldId id="265" r:id="rId11"/>
    <p:sldId id="266" r:id="rId12"/>
    <p:sldId id="267" r:id="rId13"/>
    <p:sldId id="268" r:id="rId14"/>
    <p:sldId id="270" r:id="rId15"/>
    <p:sldId id="271" r:id="rId16"/>
    <p:sldId id="321" r:id="rId17"/>
    <p:sldId id="324" r:id="rId18"/>
    <p:sldId id="338" r:id="rId19"/>
    <p:sldId id="334" r:id="rId20"/>
    <p:sldId id="295" r:id="rId21"/>
    <p:sldId id="276" r:id="rId22"/>
    <p:sldId id="339" r:id="rId23"/>
    <p:sldId id="279" r:id="rId24"/>
    <p:sldId id="331" r:id="rId25"/>
    <p:sldId id="297" r:id="rId26"/>
    <p:sldId id="336" r:id="rId27"/>
    <p:sldId id="294" r:id="rId28"/>
    <p:sldId id="280" r:id="rId29"/>
    <p:sldId id="332" r:id="rId30"/>
    <p:sldId id="303" r:id="rId31"/>
    <p:sldId id="335" r:id="rId32"/>
    <p:sldId id="337" r:id="rId33"/>
    <p:sldId id="333" r:id="rId34"/>
    <p:sldId id="318" r:id="rId35"/>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623" autoAdjust="0"/>
    <p:restoredTop sz="94660"/>
  </p:normalViewPr>
  <p:slideViewPr>
    <p:cSldViewPr>
      <p:cViewPr varScale="1">
        <p:scale>
          <a:sx n="111" d="100"/>
          <a:sy n="111" d="100"/>
        </p:scale>
        <p:origin x="1212"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theme" Target="theme/theme1.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slideMaster" Target="slideMasters/slideMaster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56561170983379505"/>
          <c:h val="0.56134497937051908"/>
        </c:manualLayout>
      </c:layout>
      <c:barChart>
        <c:barDir val="col"/>
        <c:grouping val="stacked"/>
        <c:varyColors val="0"/>
        <c:ser>
          <c:idx val="0"/>
          <c:order val="0"/>
          <c:tx>
            <c:strRef>
              <c:f>Sheet1!$B$1</c:f>
              <c:strCache>
                <c:ptCount val="1"/>
                <c:pt idx="0">
                  <c:v>Debt removed (Days)</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c:v>
                </c:pt>
                <c:pt idx="1">
                  <c:v>-60</c:v>
                </c:pt>
                <c:pt idx="2">
                  <c:v>-180</c:v>
                </c:pt>
                <c:pt idx="3">
                  <c:v>-120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 (Days)</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c:v>
                </c:pt>
                <c:pt idx="1">
                  <c:v>320</c:v>
                </c:pt>
                <c:pt idx="2">
                  <c:v>230</c:v>
                </c:pt>
                <c:pt idx="3">
                  <c:v>130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lineChart>
        <c:grouping val="standard"/>
        <c:varyColors val="0"/>
        <c:ser>
          <c:idx val="2"/>
          <c:order val="2"/>
          <c:tx>
            <c:strRef>
              <c:f>Sheet1!$D$1</c:f>
              <c:strCache>
                <c:ptCount val="1"/>
                <c:pt idx="0">
                  <c:v>Debt (Days)</c:v>
                </c:pt>
              </c:strCache>
            </c:strRef>
          </c:tx>
          <c:marker>
            <c:symbol val="none"/>
          </c:marker>
          <c:cat>
            <c:strRef>
              <c:f>Sheet1!$A$2:$A$5</c:f>
              <c:strCache>
                <c:ptCount val="4"/>
                <c:pt idx="0">
                  <c:v>Q1</c:v>
                </c:pt>
                <c:pt idx="1">
                  <c:v>Q2</c:v>
                </c:pt>
                <c:pt idx="2">
                  <c:v>Q3</c:v>
                </c:pt>
                <c:pt idx="3">
                  <c:v>Q4</c:v>
                </c:pt>
              </c:strCache>
            </c:strRef>
          </c:cat>
          <c:val>
            <c:numRef>
              <c:f>Sheet1!$D$2:$D$5</c:f>
              <c:numCache>
                <c:formatCode>#,##0</c:formatCode>
                <c:ptCount val="4"/>
                <c:pt idx="0">
                  <c:v>4700</c:v>
                </c:pt>
                <c:pt idx="1">
                  <c:v>4800</c:v>
                </c:pt>
                <c:pt idx="2">
                  <c:v>4900</c:v>
                </c:pt>
                <c:pt idx="3">
                  <c:v>4800</c:v>
                </c:pt>
              </c:numCache>
            </c:numRef>
          </c:val>
          <c:smooth val="0"/>
          <c:extLst>
            <c:ext xmlns:c16="http://schemas.microsoft.com/office/drawing/2014/chart" uri="{C3380CC4-5D6E-409C-BE32-E72D297353CC}">
              <c16:uniqueId val="{00000001-AF03-41D3-B46E-916B9417D1A6}"/>
            </c:ext>
          </c:extLst>
        </c:ser>
        <c:dLbls>
          <c:showLegendKey val="0"/>
          <c:showVal val="0"/>
          <c:showCatName val="0"/>
          <c:showSerName val="0"/>
          <c:showPercent val="0"/>
          <c:showBubbleSize val="0"/>
        </c:dLbls>
        <c:marker val="1"/>
        <c:smooth val="0"/>
        <c:axId val="617336192"/>
        <c:axId val="617336520"/>
      </c:line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4024"/>
        <c:crosses val="autoZero"/>
        <c:crossBetween val="between"/>
      </c:valAx>
      <c:valAx>
        <c:axId val="617336520"/>
        <c:scaling>
          <c:orientation val="minMax"/>
        </c:scaling>
        <c:delete val="0"/>
        <c:axPos val="r"/>
        <c:numFmt formatCode="#,##0" sourceLinked="1"/>
        <c:majorTickMark val="out"/>
        <c:minorTickMark val="none"/>
        <c:tickLblPos val="nextTo"/>
        <c:crossAx val="617336192"/>
        <c:crosses val="max"/>
        <c:crossBetween val="between"/>
      </c:valAx>
      <c:catAx>
        <c:axId val="617336192"/>
        <c:scaling>
          <c:orientation val="minMax"/>
        </c:scaling>
        <c:delete val="1"/>
        <c:axPos val="b"/>
        <c:numFmt formatCode="General" sourceLinked="1"/>
        <c:majorTickMark val="out"/>
        <c:minorTickMark val="none"/>
        <c:tickLblPos val="nextTo"/>
        <c:crossAx val="617336520"/>
        <c:crosses val="autoZero"/>
        <c:auto val="1"/>
        <c:lblAlgn val="ctr"/>
        <c:lblOffset val="100"/>
        <c:noMultiLvlLbl val="0"/>
      </c:catAx>
    </c:plotArea>
    <c:legend>
      <c:legendPos val="r"/>
      <c:layout>
        <c:manualLayout>
          <c:xMode val="edge"/>
          <c:yMode val="edge"/>
          <c:x val="0.69281308868477065"/>
          <c:y val="0.68998065871468828"/>
          <c:w val="0.30718691131522935"/>
          <c:h val="0.18898014660132068"/>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IN"/>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03/03/2025</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7.xml"/><Relationship Id="rId5" Type="http://schemas.openxmlformats.org/officeDocument/2006/relationships/image" Target="../media/image17.svg"/><Relationship Id="rId4" Type="http://schemas.openxmlformats.org/officeDocument/2006/relationships/image" Target="../media/image16.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itle">
  <p:cSld name="Title Dark">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CE44F9A-A95C-DF61-904B-07A318C83875}"/>
              </a:ext>
            </a:extLst>
          </p:cNvPr>
          <p:cNvSpPr/>
          <p:nvPr/>
        </p:nvSpPr>
        <p:spPr>
          <a:xfrm>
            <a:off x="1" y="1"/>
            <a:ext cx="9143999" cy="6857999"/>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2" name="Title 1">
            <a:extLst>
              <a:ext uri="{FF2B5EF4-FFF2-40B4-BE49-F238E27FC236}">
                <a16:creationId xmlns:a16="http://schemas.microsoft.com/office/drawing/2014/main" id="{E4FFDDC7-E675-01FF-A8A6-85308529992F}"/>
              </a:ext>
            </a:extLst>
          </p:cNvPr>
          <p:cNvSpPr>
            <a:spLocks noGrp="1"/>
          </p:cNvSpPr>
          <p:nvPr>
            <p:ph type="ctrTitle"/>
          </p:nvPr>
        </p:nvSpPr>
        <p:spPr>
          <a:xfrm>
            <a:off x="376516" y="3872751"/>
            <a:ext cx="8229600" cy="775439"/>
          </a:xfrm>
        </p:spPr>
        <p:txBody>
          <a:bodyPr anchor="b">
            <a:noAutofit/>
          </a:bodyPr>
          <a:lstStyle>
            <a:lvl1pPr algn="l">
              <a:defRPr sz="3600">
                <a:solidFill>
                  <a:schemeClr val="accent3"/>
                </a:solidFill>
              </a:defRPr>
            </a:lvl1pPr>
          </a:lstStyle>
          <a:p>
            <a:r>
              <a:rPr lang="en-US"/>
              <a:t>Click to edit Master title style</a:t>
            </a:r>
          </a:p>
        </p:txBody>
      </p:sp>
      <p:sp>
        <p:nvSpPr>
          <p:cNvPr id="3" name="Subtitle 2">
            <a:extLst>
              <a:ext uri="{FF2B5EF4-FFF2-40B4-BE49-F238E27FC236}">
                <a16:creationId xmlns:a16="http://schemas.microsoft.com/office/drawing/2014/main" id="{231454AC-483A-41CA-AE58-A069420745E4}"/>
              </a:ext>
            </a:extLst>
          </p:cNvPr>
          <p:cNvSpPr>
            <a:spLocks noGrp="1"/>
          </p:cNvSpPr>
          <p:nvPr>
            <p:ph type="subTitle" idx="1"/>
          </p:nvPr>
        </p:nvSpPr>
        <p:spPr>
          <a:xfrm>
            <a:off x="376516" y="4724388"/>
            <a:ext cx="8229600" cy="721662"/>
          </a:xfrm>
        </p:spPr>
        <p:txBody>
          <a:bodyPr>
            <a:noAutofit/>
          </a:bodyPr>
          <a:lstStyle>
            <a:lvl1pPr marL="0" indent="0" algn="l">
              <a:buNone/>
              <a:defRPr sz="2700">
                <a:solidFill>
                  <a:schemeClr val="bg2"/>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pic>
        <p:nvPicPr>
          <p:cNvPr id="6" name="Graphic 5">
            <a:extLst>
              <a:ext uri="{FF2B5EF4-FFF2-40B4-BE49-F238E27FC236}">
                <a16:creationId xmlns:a16="http://schemas.microsoft.com/office/drawing/2014/main" id="{E459322C-E5B5-8F70-4201-A15F5434CD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0641" y="730693"/>
            <a:ext cx="803231" cy="232938"/>
          </a:xfrm>
          <a:prstGeom prst="rect">
            <a:avLst/>
          </a:prstGeom>
        </p:spPr>
      </p:pic>
    </p:spTree>
    <p:extLst>
      <p:ext uri="{BB962C8B-B14F-4D97-AF65-F5344CB8AC3E}">
        <p14:creationId xmlns:p14="http://schemas.microsoft.com/office/powerpoint/2010/main" val="986376657"/>
      </p:ext>
    </p:extLst>
  </p:cSld>
  <p:clrMapOvr>
    <a:masterClrMapping/>
  </p:clrMapOvr>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Standard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lvl2pPr marL="215504" indent="-175022">
              <a:defRPr/>
            </a:lvl2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0854FD82-FA21-482B-A0EB-146017B879AB}" type="datetime1">
              <a:rPr lang="en-US" smtClean="0"/>
              <a:t>3/3/2025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096371"/>
            <a:ext cx="1909484" cy="365125"/>
          </a:xfrm>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3703456007"/>
      </p:ext>
    </p:extLst>
  </p:cSld>
  <p:clrMapOvr>
    <a:masterClrMapping/>
  </p:clrMapOvr>
  <p:hf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Standard Illuminate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C036D0A-D47E-A730-AFAD-0CBE924CE1F5}"/>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0" y="5717310"/>
            <a:ext cx="9144000" cy="1140691"/>
          </a:xfrm>
          <a:prstGeom prst="rect">
            <a:avLst/>
          </a:prstGeom>
        </p:spPr>
      </p:pic>
      <p:pic>
        <p:nvPicPr>
          <p:cNvPr id="13" name="Picture 12" descr="A white and purple background&#10;&#10;Description automatically generated">
            <a:extLst>
              <a:ext uri="{FF2B5EF4-FFF2-40B4-BE49-F238E27FC236}">
                <a16:creationId xmlns:a16="http://schemas.microsoft.com/office/drawing/2014/main" id="{35BF82A6-1D03-1164-4411-55879AB032AB}"/>
              </a:ext>
            </a:extLst>
          </p:cNvPr>
          <p:cNvPicPr>
            <a:picLocks noChangeAspect="1"/>
          </p:cNvPicPr>
          <p:nvPr/>
        </p:nvPicPr>
        <p:blipFill>
          <a:blip r:embed="rId3" cstate="print">
            <a:alphaModFix amt="25000"/>
            <a:extLst>
              <a:ext uri="{28A0092B-C50C-407E-A947-70E740481C1C}">
                <a14:useLocalDpi xmlns:a14="http://schemas.microsoft.com/office/drawing/2010/main"/>
              </a:ext>
            </a:extLst>
          </a:blip>
          <a:srcRect/>
          <a:stretch/>
        </p:blipFill>
        <p:spPr>
          <a:xfrm>
            <a:off x="0" y="0"/>
            <a:ext cx="9141437" cy="1604682"/>
          </a:xfrm>
          <a:prstGeom prst="rect">
            <a:avLst/>
          </a:prstGeom>
        </p:spPr>
      </p:pic>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lvl2pPr marL="215504" indent="-175022">
              <a:defRPr/>
            </a:lvl2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B9937407-FC6A-49A7-9A6E-819574C5826F}" type="datetime1">
              <a:rPr lang="en-US" smtClean="0"/>
              <a:t>3/3/2025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8000" y="6096127"/>
            <a:ext cx="1902760" cy="365125"/>
          </a:xfrm>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8" name="Graphic 7">
            <a:extLst>
              <a:ext uri="{FF2B5EF4-FFF2-40B4-BE49-F238E27FC236}">
                <a16:creationId xmlns:a16="http://schemas.microsoft.com/office/drawing/2014/main" id="{6CEBFC4F-340F-FB18-3655-3E82EC893F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1026157839"/>
      </p:ext>
    </p:extLst>
  </p:cSld>
  <p:clrMapOvr>
    <a:masterClrMapping/>
  </p:clrMapOvr>
  <p:hf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Standard Matt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09EA606-70DE-2D82-923A-2DC43B5BA3B9}"/>
              </a:ext>
            </a:extLst>
          </p:cNvPr>
          <p:cNvSpPr/>
          <p:nvPr/>
        </p:nvSpPr>
        <p:spPr>
          <a:xfrm>
            <a:off x="0" y="0"/>
            <a:ext cx="9144000" cy="6858000"/>
          </a:xfrm>
          <a:prstGeom prst="rect">
            <a:avLst/>
          </a:prstGeom>
          <a:solidFill>
            <a:srgbClr val="F7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p:txBody>
          <a:bodyPr/>
          <a:lstStyle/>
          <a:p>
            <a:fld id="{5BA34687-49FA-47D2-ACE8-EA09C206143D}" type="datetime1">
              <a:rPr lang="en-US" smtClean="0"/>
              <a:t>3/3/2025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p:txBody>
          <a:body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8" name="Graphic 7">
            <a:extLst>
              <a:ext uri="{FF2B5EF4-FFF2-40B4-BE49-F238E27FC236}">
                <a16:creationId xmlns:a16="http://schemas.microsoft.com/office/drawing/2014/main" id="{366DEEE0-6DCF-129B-2FE7-5063F80BDF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0569" y="6213462"/>
            <a:ext cx="513374" cy="148879"/>
          </a:xfrm>
          <a:prstGeom prst="rect">
            <a:avLst/>
          </a:prstGeom>
        </p:spPr>
      </p:pic>
    </p:spTree>
    <p:extLst>
      <p:ext uri="{BB962C8B-B14F-4D97-AF65-F5344CB8AC3E}">
        <p14:creationId xmlns:p14="http://schemas.microsoft.com/office/powerpoint/2010/main" val="18461929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Whi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7A2C98-AD74-004A-63D4-7EC05B92E8B8}"/>
              </a:ext>
            </a:extLst>
          </p:cNvPr>
          <p:cNvSpPr>
            <a:spLocks noGrp="1"/>
          </p:cNvSpPr>
          <p:nvPr>
            <p:ph type="dt" sz="half" idx="10"/>
          </p:nvPr>
        </p:nvSpPr>
        <p:spPr/>
        <p:txBody>
          <a:bodyPr/>
          <a:lstStyle/>
          <a:p>
            <a:fld id="{F241454D-9187-412C-9F8A-779996F9ED45}" type="datetime1">
              <a:rPr lang="en-US" smtClean="0"/>
              <a:t>3/3/2025</a:t>
            </a:fld>
            <a:endParaRPr lang="en-US"/>
          </a:p>
        </p:txBody>
      </p:sp>
      <p:sp>
        <p:nvSpPr>
          <p:cNvPr id="3" name="Footer Placeholder 2">
            <a:extLst>
              <a:ext uri="{FF2B5EF4-FFF2-40B4-BE49-F238E27FC236}">
                <a16:creationId xmlns:a16="http://schemas.microsoft.com/office/drawing/2014/main" id="{54E288A7-121E-FF91-B69E-76A5262DC5F8}"/>
              </a:ext>
            </a:extLst>
          </p:cNvPr>
          <p:cNvSpPr>
            <a:spLocks noGrp="1"/>
          </p:cNvSpPr>
          <p:nvPr>
            <p:ph type="ftr" sz="quarter" idx="11"/>
          </p:nvPr>
        </p:nvSpPr>
        <p:spPr/>
        <p:txBody>
          <a:bodyPr/>
          <a:lstStyle/>
          <a:p>
            <a:r>
              <a:rPr lang="en-US"/>
              <a:t>Footer</a:t>
            </a:r>
          </a:p>
        </p:txBody>
      </p:sp>
      <p:sp>
        <p:nvSpPr>
          <p:cNvPr id="4" name="Slide Number Placeholder 3">
            <a:extLst>
              <a:ext uri="{FF2B5EF4-FFF2-40B4-BE49-F238E27FC236}">
                <a16:creationId xmlns:a16="http://schemas.microsoft.com/office/drawing/2014/main" id="{F8D939DF-9E28-094D-E598-2071F1981D81}"/>
              </a:ext>
            </a:extLst>
          </p:cNvPr>
          <p:cNvSpPr>
            <a:spLocks noGrp="1"/>
          </p:cNvSpPr>
          <p:nvPr>
            <p:ph type="sldNum" sz="quarter" idx="12"/>
          </p:nvPr>
        </p:nvSpPr>
        <p:spPr/>
        <p:txBody>
          <a:body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Tree>
    <p:extLst>
      <p:ext uri="{BB962C8B-B14F-4D97-AF65-F5344CB8AC3E}">
        <p14:creationId xmlns:p14="http://schemas.microsoft.com/office/powerpoint/2010/main" val="2981933083"/>
      </p:ext>
    </p:extLst>
  </p:cSld>
  <p:clrMapOvr>
    <a:masterClrMapping/>
  </p:clrMapOvr>
  <p:hf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ght Whi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a:xfrm>
            <a:off x="255494" y="430308"/>
            <a:ext cx="7409330" cy="972897"/>
          </a:xfrm>
        </p:spPr>
        <p:txBody>
          <a:bodyPr anchor="t">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a:xfrm>
            <a:off x="255494" y="1511329"/>
            <a:ext cx="8633012" cy="4736897"/>
          </a:xfrm>
        </p:spPr>
        <p:txBody>
          <a:bodyPr>
            <a:noAutofit/>
          </a:bodyPr>
          <a:lstStyle>
            <a:lvl1pPr>
              <a:defRPr sz="1500"/>
            </a:lvl1pPr>
            <a:lvl2pPr marL="215504" indent="-175022">
              <a:defRPr sz="1050"/>
            </a:lvl2pPr>
            <a:lvl3pPr>
              <a:defRPr sz="900"/>
            </a:lvl3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a:xfrm>
            <a:off x="255495" y="6356351"/>
            <a:ext cx="2037230" cy="365125"/>
          </a:xfrm>
        </p:spPr>
        <p:txBody>
          <a:bodyPr/>
          <a:lstStyle>
            <a:lvl1pPr>
              <a:defRPr sz="788"/>
            </a:lvl1pPr>
          </a:lstStyle>
          <a:p>
            <a:fld id="{0854FD82-FA21-482B-A0EB-146017B879AB}" type="datetime1">
              <a:rPr lang="en-US" smtClean="0"/>
              <a:pPr/>
              <a:t>3/3/2025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a:xfrm>
            <a:off x="3028950" y="6356351"/>
            <a:ext cx="3086100" cy="365125"/>
          </a:xfrm>
        </p:spPr>
        <p:txBody>
          <a:bodyPr/>
          <a:lstStyle>
            <a:lvl1pPr>
              <a:defRPr sz="788"/>
            </a:lvl1p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356351"/>
            <a:ext cx="2037230" cy="365125"/>
          </a:xfrm>
        </p:spPr>
        <p:txBody>
          <a:bodyPr/>
          <a:lstStyle>
            <a:lvl1pPr>
              <a:defRPr sz="788"/>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546" y="6464473"/>
            <a:ext cx="513374" cy="148879"/>
          </a:xfrm>
          <a:prstGeom prst="rect">
            <a:avLst/>
          </a:prstGeom>
        </p:spPr>
      </p:pic>
    </p:spTree>
    <p:extLst>
      <p:ext uri="{BB962C8B-B14F-4D97-AF65-F5344CB8AC3E}">
        <p14:creationId xmlns:p14="http://schemas.microsoft.com/office/powerpoint/2010/main" val="174914450"/>
      </p:ext>
    </p:extLst>
  </p:cSld>
  <p:clrMapOvr>
    <a:masterClrMapping/>
  </p:clrMapOvr>
  <p:hf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ght Matt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620FDAE-095C-777E-89BB-73936B80FFB1}"/>
              </a:ext>
            </a:extLst>
          </p:cNvPr>
          <p:cNvSpPr/>
          <p:nvPr/>
        </p:nvSpPr>
        <p:spPr>
          <a:xfrm>
            <a:off x="0" y="0"/>
            <a:ext cx="9144000" cy="6858000"/>
          </a:xfrm>
          <a:prstGeom prst="rect">
            <a:avLst/>
          </a:prstGeom>
          <a:solidFill>
            <a:srgbClr val="F7F8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itle 1">
            <a:extLst>
              <a:ext uri="{FF2B5EF4-FFF2-40B4-BE49-F238E27FC236}">
                <a16:creationId xmlns:a16="http://schemas.microsoft.com/office/drawing/2014/main" id="{564E153F-07E7-BA90-E01A-DF249D907F62}"/>
              </a:ext>
            </a:extLst>
          </p:cNvPr>
          <p:cNvSpPr>
            <a:spLocks noGrp="1"/>
          </p:cNvSpPr>
          <p:nvPr>
            <p:ph type="title"/>
          </p:nvPr>
        </p:nvSpPr>
        <p:spPr>
          <a:xfrm>
            <a:off x="255494" y="430308"/>
            <a:ext cx="7416053" cy="972897"/>
          </a:xfrm>
        </p:spPr>
        <p:txBody>
          <a:bodyPr anchor="t">
            <a:no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60E82FB-A63F-021B-50F1-25582ACCA05E}"/>
              </a:ext>
            </a:extLst>
          </p:cNvPr>
          <p:cNvSpPr>
            <a:spLocks noGrp="1"/>
          </p:cNvSpPr>
          <p:nvPr>
            <p:ph idx="1"/>
          </p:nvPr>
        </p:nvSpPr>
        <p:spPr>
          <a:xfrm>
            <a:off x="255494" y="1511329"/>
            <a:ext cx="8633012" cy="4736897"/>
          </a:xfrm>
        </p:spPr>
        <p:txBody>
          <a:bodyPr>
            <a:noAutofit/>
          </a:bodyPr>
          <a:lstStyle>
            <a:lvl1pPr>
              <a:defRPr sz="1500"/>
            </a:lvl1pPr>
            <a:lvl2pPr marL="215504" indent="-175022">
              <a:defRPr sz="1050"/>
            </a:lvl2pPr>
            <a:lvl3pPr>
              <a:defRPr sz="900"/>
            </a:lvl3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79A42950-704B-22AC-BBA3-8E22DA8F2887}"/>
              </a:ext>
            </a:extLst>
          </p:cNvPr>
          <p:cNvSpPr>
            <a:spLocks noGrp="1"/>
          </p:cNvSpPr>
          <p:nvPr>
            <p:ph type="dt" sz="half" idx="10"/>
          </p:nvPr>
        </p:nvSpPr>
        <p:spPr>
          <a:xfrm>
            <a:off x="255496" y="6356351"/>
            <a:ext cx="2040587" cy="365125"/>
          </a:xfrm>
        </p:spPr>
        <p:txBody>
          <a:bodyPr/>
          <a:lstStyle>
            <a:lvl1pPr>
              <a:defRPr sz="788"/>
            </a:lvl1pPr>
          </a:lstStyle>
          <a:p>
            <a:fld id="{0854FD82-FA21-482B-A0EB-146017B879AB}" type="datetime1">
              <a:rPr lang="en-US" smtClean="0"/>
              <a:pPr/>
              <a:t>3/3/2025</a:t>
            </a:fld>
            <a:endParaRPr lang="en-US"/>
          </a:p>
        </p:txBody>
      </p:sp>
      <p:sp>
        <p:nvSpPr>
          <p:cNvPr id="5" name="Footer Placeholder 4">
            <a:extLst>
              <a:ext uri="{FF2B5EF4-FFF2-40B4-BE49-F238E27FC236}">
                <a16:creationId xmlns:a16="http://schemas.microsoft.com/office/drawing/2014/main" id="{0D6AB9B8-DEE6-E879-D221-ED4EE0E65E6E}"/>
              </a:ext>
            </a:extLst>
          </p:cNvPr>
          <p:cNvSpPr>
            <a:spLocks noGrp="1"/>
          </p:cNvSpPr>
          <p:nvPr>
            <p:ph type="ftr" sz="quarter" idx="11"/>
          </p:nvPr>
        </p:nvSpPr>
        <p:spPr>
          <a:xfrm>
            <a:off x="3030629" y="6356351"/>
            <a:ext cx="3086100" cy="365125"/>
          </a:xfrm>
        </p:spPr>
        <p:txBody>
          <a:bodyPr/>
          <a:lstStyle>
            <a:lvl1pPr>
              <a:defRPr sz="788"/>
            </a:lvl1pPr>
          </a:lstStyle>
          <a:p>
            <a:r>
              <a:rPr lang="en-US"/>
              <a:t>Footer</a:t>
            </a:r>
          </a:p>
        </p:txBody>
      </p:sp>
      <p:sp>
        <p:nvSpPr>
          <p:cNvPr id="6" name="Slide Number Placeholder 5">
            <a:extLst>
              <a:ext uri="{FF2B5EF4-FFF2-40B4-BE49-F238E27FC236}">
                <a16:creationId xmlns:a16="http://schemas.microsoft.com/office/drawing/2014/main" id="{E459AFEB-CC0E-2142-80ED-0F97D832E8CA}"/>
              </a:ext>
            </a:extLst>
          </p:cNvPr>
          <p:cNvSpPr>
            <a:spLocks noGrp="1"/>
          </p:cNvSpPr>
          <p:nvPr>
            <p:ph type="sldNum" sz="quarter" idx="12"/>
          </p:nvPr>
        </p:nvSpPr>
        <p:spPr>
          <a:xfrm>
            <a:off x="6851276" y="6356351"/>
            <a:ext cx="2037230" cy="365125"/>
          </a:xfrm>
        </p:spPr>
        <p:txBody>
          <a:bodyPr/>
          <a:lstStyle>
            <a:lvl1pPr>
              <a:defRPr sz="788"/>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pic>
        <p:nvPicPr>
          <p:cNvPr id="7" name="Graphic 6">
            <a:extLst>
              <a:ext uri="{FF2B5EF4-FFF2-40B4-BE49-F238E27FC236}">
                <a16:creationId xmlns:a16="http://schemas.microsoft.com/office/drawing/2014/main" id="{810AB58F-5C81-F586-4AC1-94D12E690C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39546" y="6464473"/>
            <a:ext cx="513374" cy="148879"/>
          </a:xfrm>
          <a:prstGeom prst="rect">
            <a:avLst/>
          </a:prstGeom>
        </p:spPr>
      </p:pic>
    </p:spTree>
    <p:extLst>
      <p:ext uri="{BB962C8B-B14F-4D97-AF65-F5344CB8AC3E}">
        <p14:creationId xmlns:p14="http://schemas.microsoft.com/office/powerpoint/2010/main" val="1546965923"/>
      </p:ext>
    </p:extLst>
  </p:cSld>
  <p:clrMapOvr>
    <a:masterClrMapping/>
  </p:clrMapOvr>
  <p:hf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4764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03/03/2025</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3.xml"/><Relationship Id="rId3" Type="http://schemas.openxmlformats.org/officeDocument/2006/relationships/slideLayout" Target="../slideLayouts/slideLayout58.xml"/><Relationship Id="rId7" Type="http://schemas.openxmlformats.org/officeDocument/2006/relationships/slideLayout" Target="../slideLayouts/slideLayout62.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5" Type="http://schemas.openxmlformats.org/officeDocument/2006/relationships/slideLayout" Target="../slideLayouts/slideLayout60.xml"/><Relationship Id="rId4" Type="http://schemas.openxmlformats.org/officeDocument/2006/relationships/slideLayout" Target="../slideLayouts/slideLayout59.xml"/><Relationship Id="rId9" Type="http://schemas.openxmlformats.org/officeDocument/2006/relationships/theme" Target="../theme/theme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03/03/2025</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DD86EF-7A0D-572B-B914-4466E21019D7}"/>
              </a:ext>
            </a:extLst>
          </p:cNvPr>
          <p:cNvSpPr>
            <a:spLocks noGrp="1"/>
          </p:cNvSpPr>
          <p:nvPr>
            <p:ph type="title"/>
          </p:nvPr>
        </p:nvSpPr>
        <p:spPr>
          <a:xfrm>
            <a:off x="383241" y="394448"/>
            <a:ext cx="8370795" cy="97344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6F8AB681-0AFC-878F-CEDB-ADC35523A380}"/>
              </a:ext>
            </a:extLst>
          </p:cNvPr>
          <p:cNvSpPr>
            <a:spLocks noGrp="1"/>
          </p:cNvSpPr>
          <p:nvPr>
            <p:ph type="body" idx="1"/>
          </p:nvPr>
        </p:nvSpPr>
        <p:spPr>
          <a:xfrm>
            <a:off x="383241" y="1511330"/>
            <a:ext cx="8370795" cy="4512953"/>
          </a:xfrm>
          <a:prstGeom prst="rect">
            <a:avLst/>
          </a:prstGeom>
        </p:spPr>
        <p:txBody>
          <a:bodyPr vert="horz" lIns="91440" tIns="45720" rIns="91440" bIns="45720" rtlCol="0">
            <a:noAutofit/>
          </a:bodyPr>
          <a:lstStyle/>
          <a:p>
            <a:pPr lvl="0"/>
            <a:r>
              <a:rPr lang="en-US"/>
              <a:t>Main text or section title</a:t>
            </a:r>
          </a:p>
          <a:p>
            <a:pPr lvl="1"/>
            <a:r>
              <a:rPr lang="en-US"/>
              <a:t>First bullet</a:t>
            </a:r>
          </a:p>
          <a:p>
            <a:pPr lvl="2"/>
            <a:r>
              <a:rPr lang="en-US"/>
              <a:t>Second bullet</a:t>
            </a:r>
          </a:p>
        </p:txBody>
      </p:sp>
      <p:sp>
        <p:nvSpPr>
          <p:cNvPr id="4" name="Date Placeholder 3">
            <a:extLst>
              <a:ext uri="{FF2B5EF4-FFF2-40B4-BE49-F238E27FC236}">
                <a16:creationId xmlns:a16="http://schemas.microsoft.com/office/drawing/2014/main" id="{B92FCB96-E4E5-E7C6-5551-1FD3B9F7328F}"/>
              </a:ext>
            </a:extLst>
          </p:cNvPr>
          <p:cNvSpPr>
            <a:spLocks noGrp="1"/>
          </p:cNvSpPr>
          <p:nvPr>
            <p:ph type="dt" sz="half" idx="2"/>
          </p:nvPr>
        </p:nvSpPr>
        <p:spPr>
          <a:xfrm>
            <a:off x="383241" y="6096371"/>
            <a:ext cx="1929653" cy="365125"/>
          </a:xfrm>
          <a:prstGeom prst="rect">
            <a:avLst/>
          </a:prstGeom>
        </p:spPr>
        <p:txBody>
          <a:bodyPr vert="horz" lIns="91440" tIns="45720" rIns="91440" bIns="45720" rtlCol="0" anchor="ctr"/>
          <a:lstStyle>
            <a:lvl1pPr algn="r">
              <a:defRPr sz="825">
                <a:solidFill>
                  <a:schemeClr val="accent5">
                    <a:lumMod val="90000"/>
                  </a:schemeClr>
                </a:solidFill>
                <a:latin typeface="Arial Nova Light" panose="020B0304020202020204" pitchFamily="34" charset="0"/>
              </a:defRPr>
            </a:lvl1pPr>
          </a:lstStyle>
          <a:p>
            <a:fld id="{D8E3BBD6-5DF7-411E-B793-6A3558CCCDCA}" type="datetimeFigureOut">
              <a:rPr lang="fr-FR" smtClean="0"/>
              <a:pPr/>
              <a:t>03/03/2025</a:t>
            </a:fld>
            <a:endParaRPr lang="fr-FR" dirty="0"/>
          </a:p>
        </p:txBody>
      </p:sp>
      <p:sp>
        <p:nvSpPr>
          <p:cNvPr id="5" name="Footer Placeholder 4">
            <a:extLst>
              <a:ext uri="{FF2B5EF4-FFF2-40B4-BE49-F238E27FC236}">
                <a16:creationId xmlns:a16="http://schemas.microsoft.com/office/drawing/2014/main" id="{6C597914-ECE8-ABD1-36F8-904CB87C104F}"/>
              </a:ext>
            </a:extLst>
          </p:cNvPr>
          <p:cNvSpPr>
            <a:spLocks noGrp="1"/>
          </p:cNvSpPr>
          <p:nvPr>
            <p:ph type="ftr" sz="quarter" idx="3"/>
          </p:nvPr>
        </p:nvSpPr>
        <p:spPr>
          <a:xfrm>
            <a:off x="3028950" y="6096371"/>
            <a:ext cx="3086100" cy="365125"/>
          </a:xfrm>
          <a:prstGeom prst="rect">
            <a:avLst/>
          </a:prstGeom>
        </p:spPr>
        <p:txBody>
          <a:bodyPr vert="horz" lIns="91440" tIns="45720" rIns="91440" bIns="45720" rtlCol="0" anchor="ctr"/>
          <a:lstStyle>
            <a:lvl1pPr algn="ctr">
              <a:defRPr sz="825">
                <a:solidFill>
                  <a:schemeClr val="accent5">
                    <a:lumMod val="90000"/>
                  </a:schemeClr>
                </a:solidFill>
                <a:latin typeface="Arial Nova Light" panose="020B0304020202020204" pitchFamily="34" charset="0"/>
              </a:defRPr>
            </a:lvl1pPr>
          </a:lstStyle>
          <a:p>
            <a:endParaRPr lang="fr-FR" dirty="0"/>
          </a:p>
        </p:txBody>
      </p:sp>
      <p:sp>
        <p:nvSpPr>
          <p:cNvPr id="6" name="Slide Number Placeholder 5">
            <a:extLst>
              <a:ext uri="{FF2B5EF4-FFF2-40B4-BE49-F238E27FC236}">
                <a16:creationId xmlns:a16="http://schemas.microsoft.com/office/drawing/2014/main" id="{6B5414D8-0D4A-D7A1-154C-188A338D8265}"/>
              </a:ext>
            </a:extLst>
          </p:cNvPr>
          <p:cNvSpPr>
            <a:spLocks noGrp="1"/>
          </p:cNvSpPr>
          <p:nvPr>
            <p:ph type="sldNum" sz="quarter" idx="4"/>
          </p:nvPr>
        </p:nvSpPr>
        <p:spPr>
          <a:xfrm>
            <a:off x="6851276" y="6096371"/>
            <a:ext cx="1909484" cy="365125"/>
          </a:xfrm>
          <a:prstGeom prst="rect">
            <a:avLst/>
          </a:prstGeom>
        </p:spPr>
        <p:txBody>
          <a:bodyPr vert="horz" lIns="91440" tIns="45720" rIns="91440" bIns="45720" rtlCol="0" anchor="ctr"/>
          <a:lstStyle>
            <a:lvl1pPr algn="r">
              <a:defRPr sz="825">
                <a:solidFill>
                  <a:schemeClr val="accent5">
                    <a:lumMod val="90000"/>
                  </a:schemeClr>
                </a:solidFill>
                <a:latin typeface="Arial Nova Light" panose="020B0304020202020204" pitchFamily="34" charset="0"/>
              </a:defRPr>
            </a:lvl1pPr>
          </a:lstStyle>
          <a:p>
            <a:fld id="{14FE1A72-2470-471C-A8A7-6FD3B741B47A}" type="slidenum">
              <a:rPr lang="en-US" smtClean="0"/>
              <a:pPr/>
              <a:t>‹#›</a:t>
            </a:fld>
            <a:endParaRPr lang="en-US"/>
          </a:p>
        </p:txBody>
      </p:sp>
    </p:spTree>
    <p:extLst>
      <p:ext uri="{BB962C8B-B14F-4D97-AF65-F5344CB8AC3E}">
        <p14:creationId xmlns:p14="http://schemas.microsoft.com/office/powerpoint/2010/main" val="2210887449"/>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Lst>
  <p:txStyles>
    <p:titleStyle>
      <a:lvl1pPr algn="l" defTabSz="685800" rtl="0" eaLnBrk="1" latinLnBrk="0" hangingPunct="1">
        <a:lnSpc>
          <a:spcPct val="90000"/>
        </a:lnSpc>
        <a:spcBef>
          <a:spcPct val="0"/>
        </a:spcBef>
        <a:buNone/>
        <a:defRPr sz="2700" kern="1200">
          <a:solidFill>
            <a:schemeClr val="tx2"/>
          </a:solidFill>
          <a:latin typeface="Arial Nova" panose="020B0504020202020204" pitchFamily="34" charset="0"/>
          <a:ea typeface="+mj-ea"/>
          <a:cs typeface="+mj-cs"/>
        </a:defRPr>
      </a:lvl1pPr>
    </p:titleStyle>
    <p:bodyStyle>
      <a:lvl1pPr marL="0" indent="0" algn="l" defTabSz="685800" rtl="0" eaLnBrk="1" latinLnBrk="0" hangingPunct="1">
        <a:lnSpc>
          <a:spcPct val="90000"/>
        </a:lnSpc>
        <a:spcBef>
          <a:spcPts val="450"/>
        </a:spcBef>
        <a:spcAft>
          <a:spcPts val="450"/>
        </a:spcAft>
        <a:buFont typeface="Arial" panose="020B0604020202020204" pitchFamily="34" charset="0"/>
        <a:buNone/>
        <a:defRPr sz="1800" kern="1200">
          <a:solidFill>
            <a:schemeClr val="tx1"/>
          </a:solidFill>
          <a:latin typeface="Arial Nova" panose="020B0504020202020204" pitchFamily="34" charset="0"/>
          <a:ea typeface="+mn-ea"/>
          <a:cs typeface="+mn-cs"/>
        </a:defRPr>
      </a:lvl1pPr>
      <a:lvl2pPr marL="215504" indent="-175022" algn="l" defTabSz="685800" rtl="0" eaLnBrk="1" latinLnBrk="0" hangingPunct="1">
        <a:lnSpc>
          <a:spcPct val="90000"/>
        </a:lnSpc>
        <a:spcBef>
          <a:spcPts val="375"/>
        </a:spcBef>
        <a:buSzPct val="90000"/>
        <a:buFont typeface="Arial" panose="020B0604020202020204" pitchFamily="34" charset="0"/>
        <a:buChar char="•"/>
        <a:defRPr sz="1200" kern="1200">
          <a:solidFill>
            <a:schemeClr val="tx1"/>
          </a:solidFill>
          <a:latin typeface="Arial Nova Light" panose="020B0304020202020204" pitchFamily="34" charset="0"/>
          <a:ea typeface="+mn-ea"/>
          <a:cs typeface="+mn-cs"/>
        </a:defRPr>
      </a:lvl2pPr>
      <a:lvl3pPr marL="383381" indent="-167879" algn="l" defTabSz="685800" rtl="0" eaLnBrk="1" latinLnBrk="0" hangingPunct="1">
        <a:lnSpc>
          <a:spcPct val="90000"/>
        </a:lnSpc>
        <a:spcBef>
          <a:spcPts val="375"/>
        </a:spcBef>
        <a:buFont typeface="Arial Nova" panose="020B0504020202020204" pitchFamily="34" charset="0"/>
        <a:buChar char="–"/>
        <a:defRPr sz="1050" kern="1200">
          <a:solidFill>
            <a:schemeClr val="tx1"/>
          </a:solidFill>
          <a:latin typeface="Arial Nova Light" panose="020B0304020202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Nova" panose="020B0504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Arial Nova" panose="020B05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3.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6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1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3.xml"/></Relationships>
</file>

<file path=ppt/slides/_rels/slide1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3.xml"/></Relationships>
</file>

<file path=ppt/slides/_rels/slide1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3.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6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3.xml"/></Relationships>
</file>

<file path=ppt/slides/_rels/slide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3.xml"/></Relationships>
</file>

<file path=ppt/slides/_rels/slide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3.xml"/></Relationships>
</file>

<file path=ppt/slides/_rels/slide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3.xml"/></Relationships>
</file>

<file path=ppt/slides/_rels/slide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Portfolio PowerPoint Templates</a:t>
            </a:r>
          </a:p>
        </p:txBody>
      </p:sp>
      <p:sp>
        <p:nvSpPr>
          <p:cNvPr id="3" name="Subtitle 2"/>
          <p:cNvSpPr>
            <a:spLocks noGrp="1"/>
          </p:cNvSpPr>
          <p:nvPr>
            <p:ph type="subTitle" idx="1"/>
          </p:nvPr>
        </p:nvSpPr>
        <p:spPr/>
        <p:txBody>
          <a:bodyPr/>
          <a:lstStyle/>
          <a:p>
            <a:r>
              <a:rPr lang="en-US" dirty="0"/>
              <a:t>Components library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
        <p:nvSpPr>
          <p:cNvPr id="6" name="Title 1">
            <a:extLst>
              <a:ext uri="{FF2B5EF4-FFF2-40B4-BE49-F238E27FC236}">
                <a16:creationId xmlns:a16="http://schemas.microsoft.com/office/drawing/2014/main" id="{CCAC7D1E-DF98-1D5F-B2E8-014E863C6E92}"/>
              </a:ext>
            </a:extLst>
          </p:cNvPr>
          <p:cNvSpPr>
            <a:spLocks noGrp="1"/>
          </p:cNvSpPr>
          <p:nvPr>
            <p:ph type="title"/>
          </p:nvPr>
        </p:nvSpPr>
        <p:spPr>
          <a:xfrm>
            <a:off x="386556" y="4746"/>
            <a:ext cx="8370887" cy="974725"/>
          </a:xfrm>
        </p:spPr>
        <p:txBody>
          <a:bodyPr/>
          <a:lstStyle/>
          <a:p>
            <a:r>
              <a:rPr lang="fr-FR" dirty="0"/>
              <a:t>PowerPoint Templates – </a:t>
            </a:r>
            <a:r>
              <a:rPr lang="fr-FR" dirty="0" err="1"/>
              <a:t>Text</a:t>
            </a:r>
            <a:endParaRPr lang="fr-FR"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86602" y="-3511"/>
            <a:ext cx="8370795" cy="973443"/>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043608" y="908720"/>
            <a:ext cx="712879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 – </a:t>
            </a:r>
            <a:r>
              <a:rPr lang="en-US" sz="1800" dirty="0">
                <a:solidFill>
                  <a:srgbClr val="FF0000"/>
                </a:solidFill>
              </a:rPr>
              <a:t>deprecated (old Cast formula)</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043608" y="2843645"/>
            <a:ext cx="7056784"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 - </a:t>
            </a:r>
            <a:r>
              <a:rPr lang="en-US" sz="1800" dirty="0">
                <a:solidFill>
                  <a:srgbClr val="FF0000"/>
                </a:solidFill>
              </a:rPr>
              <a:t>deprecated (old Cast formula)</a:t>
            </a:r>
            <a:endParaRPr lang="en-US" sz="1800" dirty="0"/>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86602" y="0"/>
            <a:ext cx="8370795" cy="973443"/>
          </a:xfrm>
        </p:spPr>
        <p:txBody>
          <a:bodyPr/>
          <a:lstStyle/>
          <a:p>
            <a:r>
              <a:rPr lang="en-US" dirty="0"/>
              <a:t>PowerPoint Templates – Text</a:t>
            </a:r>
          </a:p>
        </p:txBody>
      </p:sp>
      <p:sp>
        <p:nvSpPr>
          <p:cNvPr id="6" name="Rounded Rectangle 5"/>
          <p:cNvSpPr/>
          <p:nvPr/>
        </p:nvSpPr>
        <p:spPr>
          <a:xfrm>
            <a:off x="1187624" y="69269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75247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AFP</a:t>
            </a:r>
            <a:endParaRPr lang="en-US" sz="1800" dirty="0">
              <a:solidFill>
                <a:srgbClr val="FF0000"/>
              </a:solidFill>
            </a:endParaRPr>
          </a:p>
        </p:txBody>
      </p:sp>
      <p:sp>
        <p:nvSpPr>
          <p:cNvPr id="8" name="TextBox 7"/>
          <p:cNvSpPr txBox="1"/>
          <p:nvPr/>
        </p:nvSpPr>
        <p:spPr>
          <a:xfrm>
            <a:off x="2771800" y="157186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PF_OMG_TECHDEBT_VS_AFP</a:t>
            </a:r>
          </a:p>
        </p:txBody>
      </p:sp>
      <p:sp>
        <p:nvSpPr>
          <p:cNvPr id="9" name="TextBox 8"/>
          <p:cNvSpPr txBox="1"/>
          <p:nvPr/>
        </p:nvSpPr>
        <p:spPr>
          <a:xfrm>
            <a:off x="2300183" y="236859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53527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36521" y="192609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12" name="TextBox 11"/>
          <p:cNvSpPr txBox="1"/>
          <p:nvPr/>
        </p:nvSpPr>
        <p:spPr>
          <a:xfrm>
            <a:off x="1663804" y="189531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37475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OMG_TECHDEBT_VS_AFP"/>
          <p:cNvSpPr txBox="1"/>
          <p:nvPr/>
        </p:nvSpPr>
        <p:spPr>
          <a:xfrm>
            <a:off x="2816114" y="236859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2" name="TextBox 31">
            <a:extLst>
              <a:ext uri="{FF2B5EF4-FFF2-40B4-BE49-F238E27FC236}">
                <a16:creationId xmlns:a16="http://schemas.microsoft.com/office/drawing/2014/main" id="{6F513568-9E52-4CC9-B774-3BC1271B3318}"/>
              </a:ext>
            </a:extLst>
          </p:cNvPr>
          <p:cNvSpPr txBox="1"/>
          <p:nvPr/>
        </p:nvSpPr>
        <p:spPr>
          <a:xfrm>
            <a:off x="1214964" y="120669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AFP in Days</a:t>
            </a:r>
          </a:p>
        </p:txBody>
      </p:sp>
      <p:sp>
        <p:nvSpPr>
          <p:cNvPr id="33" name="Rounded Rectangle 5">
            <a:extLst>
              <a:ext uri="{FF2B5EF4-FFF2-40B4-BE49-F238E27FC236}">
                <a16:creationId xmlns:a16="http://schemas.microsoft.com/office/drawing/2014/main" id="{AD38BFEB-9780-4939-A214-84C7DEB59D41}"/>
              </a:ext>
            </a:extLst>
          </p:cNvPr>
          <p:cNvSpPr/>
          <p:nvPr/>
        </p:nvSpPr>
        <p:spPr>
          <a:xfrm>
            <a:off x="1187624" y="3212976"/>
            <a:ext cx="6624736" cy="2440435"/>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a:extLst>
              <a:ext uri="{FF2B5EF4-FFF2-40B4-BE49-F238E27FC236}">
                <a16:creationId xmlns:a16="http://schemas.microsoft.com/office/drawing/2014/main" id="{2C49E522-B5AA-46E5-9464-DCC6225870EF}"/>
              </a:ext>
            </a:extLst>
          </p:cNvPr>
          <p:cNvSpPr txBox="1"/>
          <p:nvPr/>
        </p:nvSpPr>
        <p:spPr>
          <a:xfrm>
            <a:off x="1115616" y="3272756"/>
            <a:ext cx="648072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ratio per KLOC</a:t>
            </a:r>
            <a:endParaRPr lang="en-US" sz="1800" dirty="0">
              <a:solidFill>
                <a:srgbClr val="FF0000"/>
              </a:solidFill>
            </a:endParaRPr>
          </a:p>
        </p:txBody>
      </p:sp>
      <p:sp>
        <p:nvSpPr>
          <p:cNvPr id="35" name="TextBox 34">
            <a:extLst>
              <a:ext uri="{FF2B5EF4-FFF2-40B4-BE49-F238E27FC236}">
                <a16:creationId xmlns:a16="http://schemas.microsoft.com/office/drawing/2014/main" id="{189C6CEE-13CB-4241-98F5-0E27286AC29D}"/>
              </a:ext>
            </a:extLst>
          </p:cNvPr>
          <p:cNvSpPr txBox="1"/>
          <p:nvPr/>
        </p:nvSpPr>
        <p:spPr>
          <a:xfrm>
            <a:off x="2771800" y="409214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PF_OMG_TECHDEBT_VS_KLOC</a:t>
            </a:r>
          </a:p>
        </p:txBody>
      </p:sp>
      <p:sp>
        <p:nvSpPr>
          <p:cNvPr id="50" name="TextBox 49">
            <a:extLst>
              <a:ext uri="{FF2B5EF4-FFF2-40B4-BE49-F238E27FC236}">
                <a16:creationId xmlns:a16="http://schemas.microsoft.com/office/drawing/2014/main" id="{70CE6EEC-DFFA-432E-9ECC-150F9BD1C65F}"/>
              </a:ext>
            </a:extLst>
          </p:cNvPr>
          <p:cNvSpPr txBox="1"/>
          <p:nvPr/>
        </p:nvSpPr>
        <p:spPr>
          <a:xfrm>
            <a:off x="2300183" y="4888870"/>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54" name="TextBox 53">
            <a:extLst>
              <a:ext uri="{FF2B5EF4-FFF2-40B4-BE49-F238E27FC236}">
                <a16:creationId xmlns:a16="http://schemas.microsoft.com/office/drawing/2014/main" id="{41AED794-A256-4DC8-AB7D-7684E58BDBC9}"/>
              </a:ext>
            </a:extLst>
          </p:cNvPr>
          <p:cNvSpPr txBox="1"/>
          <p:nvPr/>
        </p:nvSpPr>
        <p:spPr>
          <a:xfrm>
            <a:off x="1214964" y="405555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5" name="TextBox 54">
            <a:extLst>
              <a:ext uri="{FF2B5EF4-FFF2-40B4-BE49-F238E27FC236}">
                <a16:creationId xmlns:a16="http://schemas.microsoft.com/office/drawing/2014/main" id="{708F8735-8D93-4FC2-8A0A-601035C008DA}"/>
              </a:ext>
            </a:extLst>
          </p:cNvPr>
          <p:cNvSpPr txBox="1"/>
          <p:nvPr/>
        </p:nvSpPr>
        <p:spPr>
          <a:xfrm>
            <a:off x="2736521" y="4446370"/>
            <a:ext cx="5003831"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56" name="TextBox 55">
            <a:extLst>
              <a:ext uri="{FF2B5EF4-FFF2-40B4-BE49-F238E27FC236}">
                <a16:creationId xmlns:a16="http://schemas.microsoft.com/office/drawing/2014/main" id="{210DD899-7512-4651-BF28-2115A6A83DB0}"/>
              </a:ext>
            </a:extLst>
          </p:cNvPr>
          <p:cNvSpPr txBox="1"/>
          <p:nvPr/>
        </p:nvSpPr>
        <p:spPr>
          <a:xfrm>
            <a:off x="1663804" y="441559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7" name="Rounded Rectangle 12">
            <a:extLst>
              <a:ext uri="{FF2B5EF4-FFF2-40B4-BE49-F238E27FC236}">
                <a16:creationId xmlns:a16="http://schemas.microsoft.com/office/drawing/2014/main" id="{BE229690-04E5-4C00-B0F5-E607FCBA2D46}"/>
              </a:ext>
            </a:extLst>
          </p:cNvPr>
          <p:cNvSpPr/>
          <p:nvPr/>
        </p:nvSpPr>
        <p:spPr>
          <a:xfrm>
            <a:off x="2809636" y="4895031"/>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8" name="TextBox 57" descr="TEXT;PF_OMG_TECHDEBT_VS_KLOC">
            <a:extLst>
              <a:ext uri="{FF2B5EF4-FFF2-40B4-BE49-F238E27FC236}">
                <a16:creationId xmlns:a16="http://schemas.microsoft.com/office/drawing/2014/main" id="{DF747808-DA72-4A7E-82E4-0F7DE9E87AC6}"/>
              </a:ext>
            </a:extLst>
          </p:cNvPr>
          <p:cNvSpPr txBox="1"/>
          <p:nvPr/>
        </p:nvSpPr>
        <p:spPr>
          <a:xfrm>
            <a:off x="2816114" y="4888870"/>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59" name="TextBox 58">
            <a:extLst>
              <a:ext uri="{FF2B5EF4-FFF2-40B4-BE49-F238E27FC236}">
                <a16:creationId xmlns:a16="http://schemas.microsoft.com/office/drawing/2014/main" id="{DBCF2D9C-D251-40BF-B222-5C23044B2121}"/>
              </a:ext>
            </a:extLst>
          </p:cNvPr>
          <p:cNvSpPr txBox="1"/>
          <p:nvPr/>
        </p:nvSpPr>
        <p:spPr>
          <a:xfrm>
            <a:off x="1214964" y="3726973"/>
            <a:ext cx="630936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total of OMG technical debt per KLOC in Days</a:t>
            </a:r>
          </a:p>
        </p:txBody>
      </p:sp>
      <p:sp>
        <p:nvSpPr>
          <p:cNvPr id="60" name="TextBox 59">
            <a:extLst>
              <a:ext uri="{FF2B5EF4-FFF2-40B4-BE49-F238E27FC236}">
                <a16:creationId xmlns:a16="http://schemas.microsoft.com/office/drawing/2014/main" id="{4DC95090-0738-4C4D-A8D6-F0ECB1E76E4D}"/>
              </a:ext>
            </a:extLst>
          </p:cNvPr>
          <p:cNvSpPr txBox="1"/>
          <p:nvPr/>
        </p:nvSpPr>
        <p:spPr>
          <a:xfrm>
            <a:off x="139131" y="573325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24327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13</a:t>
            </a:fld>
            <a:endParaRPr lang="en-US" dirty="0">
              <a:solidFill>
                <a:srgbClr val="000000">
                  <a:lumMod val="65000"/>
                  <a:lumOff val="35000"/>
                </a:srgbClr>
              </a:solidFill>
            </a:endParaRPr>
          </a:p>
        </p:txBody>
      </p:sp>
      <p:sp>
        <p:nvSpPr>
          <p:cNvPr id="5" name="Title 1"/>
          <p:cNvSpPr>
            <a:spLocks noGrp="1"/>
          </p:cNvSpPr>
          <p:nvPr>
            <p:ph type="title"/>
          </p:nvPr>
        </p:nvSpPr>
        <p:spPr>
          <a:xfrm>
            <a:off x="362725" y="-11148"/>
            <a:ext cx="8370795" cy="973443"/>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3807332"/>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Graphic Templates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70108" y="-6738"/>
            <a:ext cx="8370795" cy="973443"/>
          </a:xfrm>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 - </a:t>
            </a:r>
            <a:r>
              <a:rPr lang="en-US" sz="1800" dirty="0">
                <a:solidFill>
                  <a:srgbClr val="FF0000"/>
                </a:solidFill>
              </a:rPr>
              <a:t>deprecated (old Cast formula)</a:t>
            </a:r>
            <a:endParaRPr lang="en-US" sz="1800" dirty="0"/>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55668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69269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69269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OMG Technical Debt Trending Progression</a:t>
            </a:r>
          </a:p>
        </p:txBody>
      </p:sp>
      <p:sp>
        <p:nvSpPr>
          <p:cNvPr id="36" name="TextBox 35"/>
          <p:cNvSpPr txBox="1"/>
          <p:nvPr/>
        </p:nvSpPr>
        <p:spPr>
          <a:xfrm>
            <a:off x="1907704" y="145284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PF_TREND_OMG_TECH_DEBT</a:t>
            </a:r>
          </a:p>
        </p:txBody>
      </p:sp>
      <p:sp>
        <p:nvSpPr>
          <p:cNvPr id="37" name="TextBox 36"/>
          <p:cNvSpPr txBox="1"/>
          <p:nvPr/>
        </p:nvSpPr>
        <p:spPr>
          <a:xfrm>
            <a:off x="395536" y="1412776"/>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763524"/>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ID=ISO or AIP or CISQ (ISO by default if not present)</a:t>
            </a:r>
          </a:p>
        </p:txBody>
      </p:sp>
      <p:sp>
        <p:nvSpPr>
          <p:cNvPr id="39" name="TextBox 38"/>
          <p:cNvSpPr txBox="1"/>
          <p:nvPr/>
        </p:nvSpPr>
        <p:spPr>
          <a:xfrm>
            <a:off x="827584" y="1763524"/>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23564"/>
            <a:ext cx="6455952" cy="338554"/>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dirty="0"/>
              <a:t>X axis is based on the last 6 previous quarter starting from today</a:t>
            </a:r>
          </a:p>
        </p:txBody>
      </p:sp>
      <p:sp>
        <p:nvSpPr>
          <p:cNvPr id="13" name="TextBox 12"/>
          <p:cNvSpPr txBox="1"/>
          <p:nvPr/>
        </p:nvSpPr>
        <p:spPr>
          <a:xfrm>
            <a:off x="1166425" y="2123564"/>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OMG_TECH_DEBT"/>
          <p:cNvGraphicFramePr/>
          <p:nvPr>
            <p:extLst>
              <p:ext uri="{D42A27DB-BD31-4B8C-83A1-F6EECF244321}">
                <p14:modId xmlns:p14="http://schemas.microsoft.com/office/powerpoint/2010/main" val="1196578329"/>
              </p:ext>
            </p:extLst>
          </p:nvPr>
        </p:nvGraphicFramePr>
        <p:xfrm>
          <a:off x="343036" y="2348880"/>
          <a:ext cx="8500411" cy="3886186"/>
        </p:xfrm>
        <a:graphic>
          <a:graphicData uri="http://schemas.openxmlformats.org/drawingml/2006/chart">
            <c:chart xmlns:c="http://schemas.openxmlformats.org/drawingml/2006/chart" xmlns:r="http://schemas.openxmlformats.org/officeDocument/2006/relationships" r:id="rId2"/>
          </a:graphicData>
        </a:graphic>
      </p:graphicFrame>
      <p:sp>
        <p:nvSpPr>
          <p:cNvPr id="22" name="TextBox 21">
            <a:extLst>
              <a:ext uri="{FF2B5EF4-FFF2-40B4-BE49-F238E27FC236}">
                <a16:creationId xmlns:a16="http://schemas.microsoft.com/office/drawing/2014/main" id="{8C842FA8-8114-4698-B081-0E84D4D8968E}"/>
              </a:ext>
            </a:extLst>
          </p:cNvPr>
          <p:cNvSpPr txBox="1"/>
          <p:nvPr/>
        </p:nvSpPr>
        <p:spPr>
          <a:xfrm>
            <a:off x="419390" y="1074222"/>
            <a:ext cx="674309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Display the trend of OMG Technical Debt in Days</a:t>
            </a:r>
          </a:p>
        </p:txBody>
      </p:sp>
      <p:sp>
        <p:nvSpPr>
          <p:cNvPr id="23" name="TextBox 22">
            <a:extLst>
              <a:ext uri="{FF2B5EF4-FFF2-40B4-BE49-F238E27FC236}">
                <a16:creationId xmlns:a16="http://schemas.microsoft.com/office/drawing/2014/main" id="{35637534-3DF3-4ED4-AB10-565DF3E1F313}"/>
              </a:ext>
            </a:extLst>
          </p:cNvPr>
          <p:cNvSpPr txBox="1"/>
          <p:nvPr/>
        </p:nvSpPr>
        <p:spPr>
          <a:xfrm>
            <a:off x="139131" y="5766666"/>
            <a:ext cx="8661833" cy="798748"/>
          </a:xfrm>
          <a:prstGeom prst="rect">
            <a:avLst/>
          </a:prstGeom>
        </p:spPr>
        <p:txBody>
          <a:bodyPr vert="horz" wrap="square" lIns="91440" tIns="45720" rIns="91440" bIns="45720" rtlCol="0" anchor="t">
            <a:noAutofit/>
          </a:bodyPr>
          <a:lstStyle/>
          <a:p>
            <a:pPr marL="285750" indent="-285750">
              <a:buFont typeface="Arial" panose="020B0604020202020204" pitchFamily="34" charset="0"/>
              <a:buChar char="•"/>
            </a:pPr>
            <a:r>
              <a:rPr lang="en-US" sz="1100" dirty="0">
                <a:solidFill>
                  <a:srgbClr val="0070C0"/>
                </a:solidFill>
              </a:rPr>
              <a:t>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a:t>
            </a:r>
          </a:p>
          <a:p>
            <a:pPr marL="285750" indent="-285750">
              <a:buFont typeface="Arial" panose="020B0604020202020204" pitchFamily="34" charset="0"/>
              <a:buChar char="•"/>
            </a:pPr>
            <a:r>
              <a:rPr lang="en-US" sz="1100" dirty="0">
                <a:solidFill>
                  <a:srgbClr val="0070C0"/>
                </a:solidFill>
              </a:rPr>
              <a:t>CISQ option required installation of OMG Technical Debt Measure and CISQ Index extensions during analysis. Scope of rules is reduced</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11384"/>
            <a:ext cx="8370795" cy="973443"/>
          </a:xfrm>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0"/>
            <a:ext cx="8370795" cy="973443"/>
          </a:xfrm>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373688"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sp>
        <p:nvSpPr>
          <p:cNvPr id="3" name="Content Placeholder 2"/>
          <p:cNvSpPr>
            <a:spLocks noGrp="1"/>
          </p:cNvSpPr>
          <p:nvPr>
            <p:ph type="body" sz="quarter" idx="11"/>
          </p:nvPr>
        </p:nvSpPr>
        <p:spPr>
          <a:xfrm>
            <a:off x="386602" y="973443"/>
            <a:ext cx="8504237" cy="1836400"/>
          </a:xfrm>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0"/>
            <a:ext cx="8370795" cy="973443"/>
          </a:xfrm>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Table Templates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584" y="5343"/>
            <a:ext cx="8370795" cy="973443"/>
          </a:xfrm>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403481" y="0"/>
            <a:ext cx="8370795" cy="973443"/>
          </a:xfrm>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25</a:t>
            </a:fld>
            <a:endParaRPr lang="en-US" dirty="0">
              <a:solidFill>
                <a:srgbClr val="000000">
                  <a:lumMod val="65000"/>
                  <a:lumOff val="35000"/>
                </a:srgbClr>
              </a:solidFill>
            </a:endParaRPr>
          </a:p>
        </p:txBody>
      </p:sp>
      <p:sp>
        <p:nvSpPr>
          <p:cNvPr id="3" name="Title 2"/>
          <p:cNvSpPr>
            <a:spLocks noGrp="1"/>
          </p:cNvSpPr>
          <p:nvPr>
            <p:ph type="title"/>
          </p:nvPr>
        </p:nvSpPr>
        <p:spPr>
          <a:xfrm>
            <a:off x="386602" y="0"/>
            <a:ext cx="8370795" cy="973443"/>
          </a:xfrm>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2206"/>
            <a:ext cx="8370795" cy="973443"/>
          </a:xfrm>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224"/>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extLst>
      <p:ext uri="{BB962C8B-B14F-4D97-AF65-F5344CB8AC3E}">
        <p14:creationId xmlns:p14="http://schemas.microsoft.com/office/powerpoint/2010/main" val="494556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a:xfrm>
            <a:off x="386602" y="16475"/>
            <a:ext cx="8370795" cy="973443"/>
          </a:xfrm>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28</a:t>
            </a:fld>
            <a:endParaRPr lang="en-US" dirty="0">
              <a:solidFill>
                <a:srgbClr val="000000">
                  <a:lumMod val="65000"/>
                  <a:lumOff val="35000"/>
                </a:srgbClr>
              </a:solidFill>
            </a:endParaRPr>
          </a:p>
        </p:txBody>
      </p:sp>
      <p:sp>
        <p:nvSpPr>
          <p:cNvPr id="3" name="Title 2"/>
          <p:cNvSpPr>
            <a:spLocks noGrp="1"/>
          </p:cNvSpPr>
          <p:nvPr>
            <p:ph type="title"/>
          </p:nvPr>
        </p:nvSpPr>
        <p:spPr>
          <a:xfrm>
            <a:off x="396497" y="0"/>
            <a:ext cx="8370795" cy="973443"/>
          </a:xfrm>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7285"/>
            <a:ext cx="8370795" cy="973443"/>
          </a:xfrm>
        </p:spPr>
        <p:txBody>
          <a:bodyPr/>
          <a:lstStyle/>
          <a:p>
            <a:r>
              <a:rPr lang="fr-FR" dirty="0"/>
              <a:t>Powerpoint Templates</a:t>
            </a:r>
          </a:p>
        </p:txBody>
      </p:sp>
      <p:sp>
        <p:nvSpPr>
          <p:cNvPr id="3" name="Content Placeholder 2"/>
          <p:cNvSpPr>
            <a:spLocks noGrp="1"/>
          </p:cNvSpPr>
          <p:nvPr>
            <p:ph type="body" sz="quarter" idx="11"/>
          </p:nvPr>
        </p:nvSpPr>
        <p:spPr>
          <a:xfrm>
            <a:off x="410940" y="1153570"/>
            <a:ext cx="8504237" cy="1836400"/>
          </a:xfrm>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a:t>
            </a:r>
          </a:p>
        </p:txBody>
      </p:sp>
      <p:sp>
        <p:nvSpPr>
          <p:cNvPr id="3" name="Content Placeholder 2"/>
          <p:cNvSpPr>
            <a:spLocks noGrp="1"/>
          </p:cNvSpPr>
          <p:nvPr>
            <p:ph type="body" sz="quarter" idx="11"/>
          </p:nvPr>
        </p:nvSpPr>
        <p:spPr>
          <a:xfrm>
            <a:off x="417661" y="1114747"/>
            <a:ext cx="8504237" cy="1836400"/>
          </a:xfrm>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6886" y="0"/>
            <a:ext cx="8370795" cy="973443"/>
          </a:xfrm>
        </p:spPr>
        <p:txBody>
          <a:bodyPr/>
          <a:lstStyle/>
          <a:p>
            <a:r>
              <a:rPr lang="en-US" dirty="0" err="1"/>
              <a:t>Powerpoint</a:t>
            </a:r>
            <a:r>
              <a:rPr lang="en-US" dirty="0"/>
              <a:t> Templates</a:t>
            </a:r>
          </a:p>
        </p:txBody>
      </p:sp>
      <p:sp>
        <p:nvSpPr>
          <p:cNvPr id="3" name="Content Placeholder 2"/>
          <p:cNvSpPr>
            <a:spLocks noGrp="1"/>
          </p:cNvSpPr>
          <p:nvPr>
            <p:ph type="body" sz="quarter" idx="11"/>
          </p:nvPr>
        </p:nvSpPr>
        <p:spPr>
          <a:xfrm>
            <a:off x="376886" y="1219166"/>
            <a:ext cx="8504237" cy="769441"/>
          </a:xfrm>
        </p:spPr>
        <p:txBody>
          <a:bodyPr/>
          <a:lstStyle/>
          <a:p>
            <a:pPr algn="just"/>
            <a:r>
              <a:rPr lang="en-US" dirty="0"/>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p:txBody>
          <a:bodyPr/>
          <a:lstStyle/>
          <a:p>
            <a:r>
              <a:rPr lang="en-US" dirty="0"/>
              <a:t>PowerPoint Templates</a:t>
            </a:r>
          </a:p>
        </p:txBody>
      </p:sp>
      <p:sp>
        <p:nvSpPr>
          <p:cNvPr id="11" name="Subtitle 10"/>
          <p:cNvSpPr>
            <a:spLocks noGrp="1"/>
          </p:cNvSpPr>
          <p:nvPr>
            <p:ph type="subTitle" idx="1"/>
          </p:nvPr>
        </p:nvSpPr>
        <p:spPr/>
        <p:txBody>
          <a:bodyPr/>
          <a:lstStyle/>
          <a:p>
            <a:r>
              <a:rPr lang="en-US" dirty="0"/>
              <a:t>Text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6602" y="0"/>
            <a:ext cx="8370795" cy="973443"/>
          </a:xfrm>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402487" y="1124744"/>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eme1">
  <a:themeElements>
    <a:clrScheme name="CAST Colors">
      <a:dk1>
        <a:srgbClr val="0C0613"/>
      </a:dk1>
      <a:lt1>
        <a:srgbClr val="FFFFFF"/>
      </a:lt1>
      <a:dk2>
        <a:srgbClr val="463589"/>
      </a:dk2>
      <a:lt2>
        <a:srgbClr val="F7F8FF"/>
      </a:lt2>
      <a:accent1>
        <a:srgbClr val="624ABB"/>
      </a:accent1>
      <a:accent2>
        <a:srgbClr val="866EC2"/>
      </a:accent2>
      <a:accent3>
        <a:srgbClr val="B2B9FF"/>
      </a:accent3>
      <a:accent4>
        <a:srgbClr val="BBECF1"/>
      </a:accent4>
      <a:accent5>
        <a:srgbClr val="C7C9E0"/>
      </a:accent5>
      <a:accent6>
        <a:srgbClr val="CE6FCE"/>
      </a:accent6>
      <a:hlink>
        <a:srgbClr val="463589"/>
      </a:hlink>
      <a:folHlink>
        <a:srgbClr val="866EC2"/>
      </a:folHlink>
    </a:clrScheme>
    <a:fontScheme name="CAST Fonts">
      <a:majorFont>
        <a:latin typeface="Arial Nova"/>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B2B9FF"/>
        </a:solidFill>
        <a:ln>
          <a:noFill/>
        </a:ln>
      </a:spPr>
      <a:bodyPr rtlCol="0" anchor="ctr"/>
      <a:lstStyle>
        <a:defPPr algn="ctr">
          <a:defRPr dirty="0" smtClean="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noAutofit/>
      </a:bodyPr>
      <a:lstStyle>
        <a:defPPr algn="l">
          <a:defRPr sz="1600" dirty="0" smtClean="0"/>
        </a:defPPr>
      </a:lstStyle>
    </a:txDef>
  </a:objectDefaults>
  <a:extraClrSchemeLst/>
  <a:extLst>
    <a:ext uri="{05A4C25C-085E-4340-85A3-A5531E510DB2}">
      <thm15:themeFamily xmlns:thm15="http://schemas.microsoft.com/office/thememl/2012/main" name="Theme1" id="{D133963E-B3D4-4069-A600-6C28BB6051E0}" vid="{1F4E5126-3E98-429D-A19D-1CD6428769A0}"/>
    </a:ext>
  </a:extLst>
</a:theme>
</file>

<file path=ppt/theme/theme8.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18338</TotalTime>
  <Words>1854</Words>
  <Application>Microsoft Office PowerPoint</Application>
  <PresentationFormat>On-screen Show (4:3)</PresentationFormat>
  <Paragraphs>373</Paragraphs>
  <Slides>28</Slides>
  <Notes>0</Notes>
  <HiddenSlides>0</HiddenSlides>
  <MMClips>0</MMClips>
  <ScaleCrop>false</ScaleCrop>
  <HeadingPairs>
    <vt:vector size="6" baseType="variant">
      <vt:variant>
        <vt:lpstr>Fonts Used</vt:lpstr>
      </vt:variant>
      <vt:variant>
        <vt:i4>13</vt:i4>
      </vt:variant>
      <vt:variant>
        <vt:lpstr>Theme</vt:lpstr>
      </vt:variant>
      <vt:variant>
        <vt:i4>7</vt:i4>
      </vt:variant>
      <vt:variant>
        <vt:lpstr>Slide Titles</vt:lpstr>
      </vt:variant>
      <vt:variant>
        <vt:i4>28</vt:i4>
      </vt:variant>
    </vt:vector>
  </HeadingPairs>
  <TitlesOfParts>
    <vt:vector size="48" baseType="lpstr">
      <vt:lpstr>Arial</vt:lpstr>
      <vt:lpstr>Arial Nova</vt:lpstr>
      <vt:lpstr>Arial Nova Light</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Theme1</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Prachi Jaideep Gopsitkar</cp:lastModifiedBy>
  <cp:revision>876</cp:revision>
  <dcterms:created xsi:type="dcterms:W3CDTF">2013-01-22T15:43:13Z</dcterms:created>
  <dcterms:modified xsi:type="dcterms:W3CDTF">2025-03-03T12:48:14Z</dcterms:modified>
</cp:coreProperties>
</file>